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notesMasterIdLst>
    <p:notesMasterId r:id="rId25"/>
  </p:notesMasterIdLst>
  <p:handoutMasterIdLst>
    <p:handoutMasterId r:id="rId26"/>
  </p:handoutMasterIdLst>
  <p:sldIdLst>
    <p:sldId id="477" r:id="rId2"/>
    <p:sldId id="371" r:id="rId3"/>
    <p:sldId id="372" r:id="rId4"/>
    <p:sldId id="454" r:id="rId5"/>
    <p:sldId id="455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76" r:id="rId15"/>
    <p:sldId id="465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</p:sldIdLst>
  <p:sldSz cx="9144000" cy="6858000" type="screen4x3"/>
  <p:notesSz cx="7102475" cy="10233025"/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8"/>
    <p:restoredTop sz="94682"/>
  </p:normalViewPr>
  <p:slideViewPr>
    <p:cSldViewPr showGuide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4768" tIns="47384" rIns="94768" bIns="47384" rtlCol="0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20A3F7D-D648-433A-B105-B938609B24B1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2021/2/21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18675"/>
            <a:ext cx="3078163" cy="512763"/>
          </a:xfrm>
          <a:prstGeom prst="rect">
            <a:avLst/>
          </a:prstGeom>
        </p:spPr>
        <p:txBody>
          <a:bodyPr vert="horz" lIns="94768" tIns="47384" rIns="94768" bIns="47384" rtlCol="0" anchor="b"/>
          <a:lstStyle>
            <a:lvl1pPr algn="l"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2725" y="9718675"/>
            <a:ext cx="3078163" cy="512763"/>
          </a:xfrm>
          <a:prstGeom prst="rect">
            <a:avLst/>
          </a:prstGeom>
        </p:spPr>
        <p:txBody>
          <a:bodyPr vert="horz" wrap="square" lIns="94768" tIns="47384" rIns="94768" bIns="4738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68" tIns="47384" rIns="94768" bIns="47384" numCol="1" anchor="t" anchorCtr="0" compatLnSpc="1"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313" y="0"/>
            <a:ext cx="3078163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68" tIns="47384" rIns="94768" bIns="47384" numCol="1" anchor="t" anchorCtr="0" compatLnSpc="1"/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8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3775" y="766763"/>
            <a:ext cx="5114925" cy="38369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68" tIns="47384" rIns="94768" bIns="4738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68" tIns="47384" rIns="94768" bIns="47384" numCol="1" anchor="b" anchorCtr="0" compatLnSpc="1"/>
          <a:lstStyle>
            <a:lvl1pPr eaLnBrk="1" hangingPunct="1"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313" y="9720263"/>
            <a:ext cx="3078163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4768" tIns="47384" rIns="94768" bIns="47384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CA" sz="1200" dirty="0">
                <a:latin typeface="Tahoma" panose="020B0604030504040204" pitchFamily="34" charset="0"/>
              </a:rPr>
              <a:t>‹#›</a:t>
            </a:fld>
            <a:endParaRPr lang="zh-CN" altLang="en-CA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4768" tIns="47384" rIns="94768" bIns="47384" anchor="t"/>
          <a:lstStyle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  <a:noFill/>
          <a:ln w="9525">
            <a:noFill/>
          </a:ln>
        </p:spPr>
        <p:txBody>
          <a:bodyPr lIns="94768" tIns="47384" rIns="94768" bIns="47384" anchor="b"/>
          <a:lstStyle/>
          <a:p>
            <a:pPr lvl="0" algn="r" eaLnBrk="1" hangingPunct="1"/>
            <a:fld id="{9A0DB2DC-4C9A-4742-B13C-FB6460FD3503}" type="slidenum">
              <a:rPr lang="zh-CN" altLang="en-CA" sz="1200" dirty="0">
                <a:latin typeface="Tahoma" panose="020B0604030504040204" pitchFamily="34" charset="0"/>
              </a:rPr>
              <a:t>2</a:t>
            </a:fld>
            <a:endParaRPr lang="zh-CN" altLang="en-CA" sz="12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98021B62-1987-46F7-9631-68B532D8B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98658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9814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6032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4997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2960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5447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1287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909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6075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8196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3335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4387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1090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4">
            <a:extLst>
              <a:ext uri="{FF2B5EF4-FFF2-40B4-BE49-F238E27FC236}">
                <a16:creationId xmlns:a16="http://schemas.microsoft.com/office/drawing/2014/main" id="{A670F54E-C0D1-42EF-B4DE-4008638B6C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5862638"/>
            <a:ext cx="9144001" cy="99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矩形 8">
            <a:extLst>
              <a:ext uri="{FF2B5EF4-FFF2-40B4-BE49-F238E27FC236}">
                <a16:creationId xmlns:a16="http://schemas.microsoft.com/office/drawing/2014/main" id="{0F8E63F4-8230-4706-B61C-130DAADBBF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9800" y="284163"/>
            <a:ext cx="1854200" cy="900112"/>
          </a:xfrm>
          <a:prstGeom prst="rect">
            <a:avLst/>
          </a:prstGeom>
          <a:solidFill>
            <a:srgbClr val="FECC00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405130B-1180-4292-A038-368D9F7A0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矩形 9">
            <a:extLst>
              <a:ext uri="{FF2B5EF4-FFF2-40B4-BE49-F238E27FC236}">
                <a16:creationId xmlns:a16="http://schemas.microsoft.com/office/drawing/2014/main" id="{9E3D1EFD-695F-44D9-AAB2-AF4083E2FF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284163"/>
            <a:ext cx="7272338" cy="900112"/>
          </a:xfrm>
          <a:prstGeom prst="rect">
            <a:avLst/>
          </a:prstGeom>
          <a:solidFill>
            <a:srgbClr val="003399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E15379BA-C288-4C2F-B05D-43F5CFDFA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192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CN" altLang="en-US" sz="3800" dirty="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rgbClr val="FFFFFF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15257578@qq.com" TargetMode="External"/><Relationship Id="rId2" Type="http://schemas.openxmlformats.org/officeDocument/2006/relationships/hyperlink" Target="mailto:limin@mail.cs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0" y="765175"/>
            <a:ext cx="8763000" cy="510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0" tIns="0" rIns="0" bIns="0"/>
          <a:lstStyle/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4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《</a:t>
            </a:r>
            <a:r>
              <a:rPr kumimoji="0" lang="zh-CN" altLang="en-US" sz="4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算法分析与设计</a:t>
            </a:r>
            <a:r>
              <a:rPr kumimoji="0" lang="en-US" altLang="zh-CN" sz="4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》</a:t>
            </a:r>
            <a:r>
              <a:rPr kumimoji="0" lang="en-US" altLang="zh-CN" sz="4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469900" marR="0" lvl="0" indent="-469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Analysis and Design of Computer Algorithms </a:t>
            </a:r>
          </a:p>
        </p:txBody>
      </p:sp>
      <p:sp>
        <p:nvSpPr>
          <p:cNvPr id="6147" name="Rectangle 3"/>
          <p:cNvSpPr/>
          <p:nvPr/>
        </p:nvSpPr>
        <p:spPr>
          <a:xfrm>
            <a:off x="971550" y="2636838"/>
            <a:ext cx="7391400" cy="4340225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400" b="1" dirty="0">
                <a:solidFill>
                  <a:srgbClr val="FF3399"/>
                </a:solidFill>
                <a:latin typeface="Verdana" panose="020B0604030504040204" pitchFamily="34" charset="0"/>
                <a:ea typeface="隶书" pitchFamily="49" charset="-122"/>
              </a:rPr>
              <a:t>中南大学计算机学院</a:t>
            </a:r>
            <a:endParaRPr lang="zh-CN" altLang="en-US" sz="2000" b="1" dirty="0">
              <a:solidFill>
                <a:srgbClr val="9966FF"/>
              </a:solidFill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School of Computer Science and Engineering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Central South University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800" b="1" dirty="0">
                <a:latin typeface="Verdana" panose="020B0604030504040204" pitchFamily="34" charset="0"/>
                <a:ea typeface="隶书" pitchFamily="49" charset="-122"/>
              </a:rPr>
              <a:t>主讲：李敏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000" b="1" dirty="0">
                <a:latin typeface="Verdana" panose="020B0604030504040204" pitchFamily="34" charset="0"/>
                <a:ea typeface="隶书" pitchFamily="49" charset="-122"/>
              </a:rPr>
              <a:t>联系方式：</a:t>
            </a: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  <a:hlinkClick r:id="rId2"/>
              </a:rPr>
              <a:t>limin@mail.csu.edu.cn</a:t>
            </a: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</a:rPr>
              <a:t>               </a:t>
            </a:r>
            <a:r>
              <a:rPr lang="en-US" altLang="zh-CN" sz="2000" b="1" dirty="0">
                <a:latin typeface="Verdana" panose="020B0604030504040204" pitchFamily="34" charset="0"/>
                <a:ea typeface="隶书" pitchFamily="49" charset="-122"/>
                <a:hlinkClick r:id="rId3"/>
              </a:rPr>
              <a:t>15257578@qq.com</a:t>
            </a:r>
            <a:endParaRPr lang="en-US" altLang="zh-CN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r>
              <a:rPr lang="zh-CN" altLang="en-US" sz="2000" b="1" dirty="0">
                <a:latin typeface="Verdana" panose="020B0604030504040204" pitchFamily="34" charset="0"/>
                <a:ea typeface="隶书" pitchFamily="49" charset="-122"/>
              </a:rPr>
              <a:t>课程学习交流群：</a:t>
            </a:r>
            <a:r>
              <a:rPr lang="zh-CN" altLang="en-US" sz="2000" dirty="0">
                <a:latin typeface="Verdana" panose="020B0604030504040204" pitchFamily="34" charset="0"/>
              </a:rPr>
              <a:t> </a:t>
            </a:r>
            <a:r>
              <a:rPr lang="en-US" altLang="zh-CN" sz="2000" dirty="0">
                <a:latin typeface="Verdana" panose="020B0604030504040204" pitchFamily="34" charset="0"/>
              </a:rPr>
              <a:t>1055342934</a:t>
            </a:r>
            <a:endParaRPr lang="zh-CN" altLang="en-US" sz="2000" b="1" dirty="0">
              <a:latin typeface="Verdana" panose="020B0604030504040204" pitchFamily="34" charset="0"/>
              <a:ea typeface="隶书" pitchFamily="49" charset="-122"/>
            </a:endParaRP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Monotype Sorts"/>
            </a:pPr>
            <a:endParaRPr lang="zh-CN" altLang="en-US" sz="2000" b="1" dirty="0">
              <a:latin typeface="Verdana" panose="020B0604030504040204" pitchFamily="34" charset="0"/>
              <a:ea typeface="隶书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304800" y="410852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752600"/>
            <a:ext cx="90678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算法A可以看作是一位经验丰富的大学教授。如果给出了一个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正确的定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理x，同时给出了一个正确(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并且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简短)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证明y，那么教授将得出定理x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为真的结论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。 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另一方面，如果提出了一个错误的定理x，那么无论提供什么“证据”，教授都不会被愚弄，得出定理x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真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的结论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15365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10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752600"/>
            <a:ext cx="90678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算法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并不知道证明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是如何推导而来的。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NP类可以定义为非确定性多项式时间算法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能够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接受的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判定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问题的集合。</a:t>
            </a:r>
          </a:p>
        </p:txBody>
      </p:sp>
      <p:sp>
        <p:nvSpPr>
          <p:cNvPr id="16389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11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524000"/>
            <a:ext cx="90678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NP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在一个yes-instance的输入x上，非确定性多项式时间算法猜测一个正确的证明y，检查(x, y)，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并且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接受x; 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而对于不是yes-instance的输入x，对于任何猜测的证明y，检查(x,y)的算法将得出“no”的结论。</a:t>
            </a:r>
          </a:p>
        </p:txBody>
      </p:sp>
      <p:sp>
        <p:nvSpPr>
          <p:cNvPr id="17413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12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3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举例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旅行商问题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判定问题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给定一个带权完全图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 G=(V, E),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是否存在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一个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能够遍历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G的所有顶点并且权值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小于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k的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路径规划。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多项式时间算法A可以设计为: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输入(x, y)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，其中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 = (G、k)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当且仅当y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访问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到了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所有的顶点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并且权值和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不超过k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的一个规划时算法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才会接受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。如果x = (G、k)是一个yes-instance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，并且有证据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会接受(x, y)</a:t>
            </a:r>
            <a:r>
              <a:rPr kumimoji="0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。否则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拒绝(x, y)。</a:t>
            </a:r>
          </a:p>
        </p:txBody>
      </p:sp>
      <p:sp>
        <p:nvSpPr>
          <p:cNvPr id="18437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13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如何</a:t>
            </a: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简单地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判断一个问题是否属于NP?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顶点覆盖问题: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判定问题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给定一个图G=(V, E)，k是整数，那么V是否存在一个子集V '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|V ' |=k，使得任意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边e∈E, 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都至少有一个端点在集合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'</a:t>
            </a:r>
            <a:r>
              <a:rPr kumimoji="0" lang="zh-CN" alt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对于V的任意子集V1，检验V1是否为图G的覆盖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需要多项式时间，则顶点覆盖问题属于NP问题。</a:t>
            </a:r>
          </a:p>
        </p:txBody>
      </p:sp>
      <p:sp>
        <p:nvSpPr>
          <p:cNvPr id="19461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14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2"/>
          <p:cNvSpPr>
            <a:spLocks noGrp="1"/>
          </p:cNvSpPr>
          <p:nvPr>
            <p:ph type="title"/>
          </p:nvPr>
        </p:nvSpPr>
        <p:spPr>
          <a:xfrm>
            <a:off x="304800" y="39199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2713" y="1752600"/>
            <a:ext cx="8650288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如何理解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P    NP ?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2514600" y="1828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" imgH="190500" progId="Equation.DSMT4">
                  <p:embed/>
                </p:oleObj>
              </mc:Choice>
              <mc:Fallback>
                <p:oleObj r:id="rId2" imgW="190500" imgH="190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4600" y="18288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2713" y="2209800"/>
            <a:ext cx="8650288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zh-CN" altLang="en-US" sz="3000" kern="0" dirty="0">
                <a:latin typeface="Times New Roman" panose="02020603050405020304" pitchFamily="18" charset="0"/>
                <a:ea typeface="+mn-ea"/>
              </a:rPr>
              <a:t>多项式时间化简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dirty="0"/>
              <a:t>设</a:t>
            </a:r>
            <a:r>
              <a:rPr lang="en-US" altLang="zh-CN" sz="2400" dirty="0"/>
              <a:t>Q1</a:t>
            </a:r>
            <a:r>
              <a:rPr lang="zh-CN" altLang="en-US" sz="2400" dirty="0"/>
              <a:t>和</a:t>
            </a:r>
            <a:r>
              <a:rPr lang="en-US" altLang="zh-CN" sz="2400" dirty="0"/>
              <a:t>Q2</a:t>
            </a:r>
            <a:r>
              <a:rPr lang="zh-CN" altLang="en-US" sz="2400" dirty="0"/>
              <a:t>为两个判定问题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如果有一个函数</a:t>
            </a:r>
            <a:r>
              <a:rPr lang="en-US" altLang="zh-CN" sz="2400" kern="0" dirty="0">
                <a:latin typeface="Times New Roman" panose="02020603050405020304" pitchFamily="18" charset="0"/>
              </a:rPr>
              <a:t>r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可以在多项式时间内将问题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简化为问题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。使得对于任意</a:t>
            </a:r>
            <a:r>
              <a:rPr lang="en-US" altLang="zh-CN" sz="2400" kern="0" dirty="0">
                <a:latin typeface="Times New Roman" panose="02020603050405020304" pitchFamily="18" charset="0"/>
              </a:rPr>
              <a:t>x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，当且仅当</a:t>
            </a:r>
            <a:r>
              <a:rPr lang="en-US" altLang="zh-CN" sz="2400" kern="0" dirty="0">
                <a:latin typeface="Times New Roman" panose="02020603050405020304" pitchFamily="18" charset="0"/>
              </a:rPr>
              <a:t>r(x)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en-US" altLang="zh-CN" sz="2400" kern="0" dirty="0">
                <a:latin typeface="Times New Roman" panose="02020603050405020304" pitchFamily="18" charset="0"/>
              </a:rPr>
              <a:t>yes-instance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时，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x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</a:t>
            </a:r>
            <a:r>
              <a:rPr lang="en-US" altLang="zh-CN" sz="2400" kern="0" dirty="0">
                <a:latin typeface="Times New Roman" panose="02020603050405020304" pitchFamily="18" charset="0"/>
              </a:rPr>
              <a:t>yes-instance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(Q1     Q2)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Lemma.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为两个决策问题。如果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     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P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问题，那么问题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也是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P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问题中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</p:txBody>
      </p:sp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145975"/>
              </p:ext>
            </p:extLst>
          </p:nvPr>
        </p:nvGraphicFramePr>
        <p:xfrm>
          <a:off x="2669749" y="3933825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" imgH="342900" progId="Equation.DSMT4">
                  <p:embed/>
                </p:oleObj>
              </mc:Choice>
              <mc:Fallback>
                <p:oleObj name="Equation" r:id="rId4" imgW="330200" imgH="3429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69749" y="3933825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10795"/>
              </p:ext>
            </p:extLst>
          </p:nvPr>
        </p:nvGraphicFramePr>
        <p:xfrm>
          <a:off x="6934200" y="4358882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342900" progId="Equation.DSMT4">
                  <p:embed/>
                </p:oleObj>
              </mc:Choice>
              <mc:Fallback>
                <p:oleObj r:id="rId6" imgW="330200" imgH="3429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34200" y="4358882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15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304800" y="43991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从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Satisfiability </a:t>
            </a: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到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 Independent Set </a:t>
            </a: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的化简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可满足性问题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(SAT):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判定问题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给定一个布尔合取范式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F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，是否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存在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一个赋值使</a:t>
            </a:r>
            <a:r>
              <a:rPr lang="en-US" altLang="zh-CN" sz="2400" kern="0" dirty="0">
                <a:latin typeface="Times New Roman" panose="02020603050405020304" pitchFamily="18" charset="0"/>
              </a:rPr>
              <a:t>F</a:t>
            </a:r>
            <a:r>
              <a:rPr lang="zh-CN" altLang="en-US" sz="2400" kern="0" dirty="0">
                <a:latin typeface="Times New Roman" panose="02020603050405020304" pitchFamily="18" charset="0"/>
              </a:rPr>
              <a:t>的值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真?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独立集问题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给定一个图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和一个整数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k, 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中是否存在至少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个顶点的集合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使得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中的任意两个顶点不相邻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?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485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16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304800" y="4572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zh-CN" altLang="en-US" sz="3000" kern="0" dirty="0">
                <a:latin typeface="Times New Roman" panose="02020603050405020304" pitchFamily="18" charset="0"/>
              </a:rPr>
              <a:t>从可满足性到独立集的化简</a:t>
            </a:r>
            <a:endParaRPr lang="en-US" altLang="zh-CN" sz="3000" kern="0" dirty="0">
              <a:latin typeface="Times New Roman" panose="02020603050405020304" pitchFamily="18" charset="0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F=C1∧C2∧…. ∧ Cm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Satisfiability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问题的一个例子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lang="zh-CN" altLang="en-US" sz="2400" dirty="0"/>
              <a:t>其中</a:t>
            </a:r>
            <a:r>
              <a:rPr lang="en-US" altLang="zh-CN" sz="2400" dirty="0"/>
              <a:t>Ci</a:t>
            </a:r>
            <a:r>
              <a:rPr lang="zh-CN" altLang="en-US" sz="2400" dirty="0"/>
              <a:t>是一个布尔型常量的析取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Ci=(l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∨ l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∨.. . ∨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i,n</a:t>
            </a:r>
            <a:r>
              <a:rPr kumimoji="0" lang="en-US" altLang="zh-CN" sz="2400" b="0" i="0" u="none" strike="noStrike" kern="0" cap="none" spc="0" normalizeH="0" baseline="-32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按照如下构造图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G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G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中的每一个顶点对应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中的一个常量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下列条件满足一个，则两个顶点相邻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holds: (1)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两个常量出现在同一子句中</a:t>
            </a:r>
            <a:r>
              <a:rPr lang="en-US" altLang="zh-CN" sz="2400" kern="0" dirty="0">
                <a:latin typeface="Times New Roman" panose="02020603050405020304" pitchFamily="18" charset="0"/>
              </a:rPr>
              <a:t>;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(2)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两个常量互斥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9" name="TextBox 5"/>
          <p:cNvSpPr txBox="1"/>
          <p:nvPr/>
        </p:nvSpPr>
        <p:spPr>
          <a:xfrm>
            <a:off x="685800" y="5481638"/>
            <a:ext cx="81534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2400" dirty="0">
                <a:latin typeface="Verdana" panose="020B0604030504040204" pitchFamily="34" charset="0"/>
              </a:rPr>
              <a:t>(G</a:t>
            </a:r>
            <a:r>
              <a:rPr lang="en-US" altLang="zh-CN" sz="2400" baseline="-25000" dirty="0">
                <a:latin typeface="Verdana" panose="020B0604030504040204" pitchFamily="34" charset="0"/>
              </a:rPr>
              <a:t>F</a:t>
            </a:r>
            <a:r>
              <a:rPr lang="en-US" altLang="zh-CN" sz="2400" dirty="0">
                <a:latin typeface="Verdana" panose="020B0604030504040204" pitchFamily="34" charset="0"/>
              </a:rPr>
              <a:t>, m) </a:t>
            </a:r>
            <a:r>
              <a:rPr lang="zh-CN" altLang="en-US" sz="2400" dirty="0">
                <a:latin typeface="Verdana" panose="020B0604030504040204" pitchFamily="34" charset="0"/>
              </a:rPr>
              <a:t>是独立集问题的一个实例</a:t>
            </a:r>
            <a:r>
              <a:rPr lang="zh-CN" altLang="en-US" sz="2400" dirty="0"/>
              <a:t>。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1510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17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Rectangle 2"/>
          <p:cNvSpPr>
            <a:spLocks noGrp="1"/>
          </p:cNvSpPr>
          <p:nvPr>
            <p:ph type="title"/>
          </p:nvPr>
        </p:nvSpPr>
        <p:spPr>
          <a:xfrm>
            <a:off x="304800" y="41433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449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Example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F=(x1 ∨x2∨ x3) ∧(      ∨x4) ∧ (     ∨      ) ∧ (x2∨    ∨x5) ∧(      ∨ x6)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3810000" y="2133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600" imgH="266700" progId="Equation.DSMT4">
                  <p:embed/>
                </p:oleObj>
              </mc:Choice>
              <mc:Fallback>
                <p:oleObj r:id="rId2" imgW="228600" imgH="266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0" y="2133600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562600" y="21717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66065" imgH="266065" progId="Equation.DSMT4">
                  <p:embed/>
                </p:oleObj>
              </mc:Choice>
              <mc:Fallback>
                <p:oleObj r:id="rId4" imgW="266065" imgH="2660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00" y="2171700"/>
                        <a:ext cx="34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172200" y="2133600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54000" imgH="266700" progId="Equation.DSMT4">
                  <p:embed/>
                </p:oleObj>
              </mc:Choice>
              <mc:Fallback>
                <p:oleObj r:id="rId6" imgW="254000" imgH="2667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72200" y="2133600"/>
                        <a:ext cx="3810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7886700" y="21717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6065" imgH="266065" progId="Equation.DSMT4">
                  <p:embed/>
                </p:oleObj>
              </mc:Choice>
              <mc:Fallback>
                <p:oleObj r:id="rId8" imgW="266065" imgH="266065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886700" y="2171700"/>
                        <a:ext cx="34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9"/>
          <p:cNvGraphicFramePr>
            <a:graphicFrameLocks noChangeAspect="1"/>
          </p:cNvGraphicFramePr>
          <p:nvPr/>
        </p:nvGraphicFramePr>
        <p:xfrm>
          <a:off x="2286000" y="25146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6065" imgH="266065" progId="Equation.DSMT4">
                  <p:embed/>
                </p:oleObj>
              </mc:Choice>
              <mc:Fallback>
                <p:oleObj r:id="rId10" imgW="266065" imgH="2660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86000" y="25146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椭圆 13"/>
          <p:cNvSpPr/>
          <p:nvPr/>
        </p:nvSpPr>
        <p:spPr>
          <a:xfrm>
            <a:off x="8382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4" name="椭圆 14"/>
          <p:cNvSpPr/>
          <p:nvPr/>
        </p:nvSpPr>
        <p:spPr>
          <a:xfrm>
            <a:off x="8382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5" name="椭圆 15"/>
          <p:cNvSpPr/>
          <p:nvPr/>
        </p:nvSpPr>
        <p:spPr>
          <a:xfrm>
            <a:off x="21336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6" name="椭圆 16"/>
          <p:cNvSpPr/>
          <p:nvPr/>
        </p:nvSpPr>
        <p:spPr>
          <a:xfrm>
            <a:off x="21336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7" name="椭圆 17"/>
          <p:cNvSpPr/>
          <p:nvPr/>
        </p:nvSpPr>
        <p:spPr>
          <a:xfrm>
            <a:off x="34290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8" name="椭圆 18"/>
          <p:cNvSpPr/>
          <p:nvPr/>
        </p:nvSpPr>
        <p:spPr>
          <a:xfrm>
            <a:off x="3429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69" name="椭圆 19"/>
          <p:cNvSpPr/>
          <p:nvPr/>
        </p:nvSpPr>
        <p:spPr>
          <a:xfrm>
            <a:off x="47244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70" name="椭圆 20"/>
          <p:cNvSpPr/>
          <p:nvPr/>
        </p:nvSpPr>
        <p:spPr>
          <a:xfrm>
            <a:off x="47244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71" name="椭圆 21"/>
          <p:cNvSpPr/>
          <p:nvPr/>
        </p:nvSpPr>
        <p:spPr>
          <a:xfrm>
            <a:off x="6019800" y="35052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72" name="椭圆 22"/>
          <p:cNvSpPr/>
          <p:nvPr/>
        </p:nvSpPr>
        <p:spPr>
          <a:xfrm>
            <a:off x="60198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073" name="椭圆 23"/>
          <p:cNvSpPr/>
          <p:nvPr/>
        </p:nvSpPr>
        <p:spPr>
          <a:xfrm>
            <a:off x="7315200" y="4343400"/>
            <a:ext cx="228600" cy="228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22275" y="3200400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x1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752600" y="3652838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x2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622675" y="3271838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18075" y="3424238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984875" y="3048000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5" name="Object 10"/>
          <p:cNvGraphicFramePr>
            <a:graphicFrameLocks noChangeAspect="1"/>
          </p:cNvGraphicFramePr>
          <p:nvPr/>
        </p:nvGraphicFramePr>
        <p:xfrm>
          <a:off x="381000" y="5181600"/>
          <a:ext cx="38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28600" imgH="266700" progId="Equation.DSMT4">
                  <p:embed/>
                </p:oleObj>
              </mc:Choice>
              <mc:Fallback>
                <p:oleObj r:id="rId12" imgW="228600" imgH="2667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1000" y="5181600"/>
                        <a:ext cx="3810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11"/>
          <p:cNvGraphicFramePr>
            <a:graphicFrameLocks noChangeAspect="1"/>
          </p:cNvGraphicFramePr>
          <p:nvPr/>
        </p:nvGraphicFramePr>
        <p:xfrm>
          <a:off x="1600200" y="51054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66065" imgH="266065" progId="Equation.DSMT4">
                  <p:embed/>
                </p:oleObj>
              </mc:Choice>
              <mc:Fallback>
                <p:oleObj r:id="rId13" imgW="266065" imgH="266065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00200" y="51054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12"/>
          <p:cNvGraphicFramePr>
            <a:graphicFrameLocks noChangeAspect="1"/>
          </p:cNvGraphicFramePr>
          <p:nvPr/>
        </p:nvGraphicFramePr>
        <p:xfrm>
          <a:off x="3276600" y="5334000"/>
          <a:ext cx="3810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54000" imgH="266700" progId="Equation.DSMT4">
                  <p:embed/>
                </p:oleObj>
              </mc:Choice>
              <mc:Fallback>
                <p:oleObj r:id="rId14" imgW="254000" imgH="266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76600" y="5334000"/>
                        <a:ext cx="3810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13"/>
          <p:cNvGraphicFramePr>
            <a:graphicFrameLocks noChangeAspect="1"/>
          </p:cNvGraphicFramePr>
          <p:nvPr/>
        </p:nvGraphicFramePr>
        <p:xfrm>
          <a:off x="4343400" y="5257800"/>
          <a:ext cx="34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66065" imgH="266065" progId="Equation.DSMT4">
                  <p:embed/>
                </p:oleObj>
              </mc:Choice>
              <mc:Fallback>
                <p:oleObj r:id="rId15" imgW="266065" imgH="266065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43400" y="5257800"/>
                        <a:ext cx="3429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4"/>
          <p:cNvGraphicFramePr>
            <a:graphicFrameLocks noChangeAspect="1"/>
          </p:cNvGraphicFramePr>
          <p:nvPr/>
        </p:nvGraphicFramePr>
        <p:xfrm>
          <a:off x="5638800" y="52578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66065" imgH="266065" progId="Equation.DSMT4">
                  <p:embed/>
                </p:oleObj>
              </mc:Choice>
              <mc:Fallback>
                <p:oleObj r:id="rId16" imgW="266065" imgH="266065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8800" y="5257800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7543800" y="4343400"/>
            <a:ext cx="492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x6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080" name="直接连接符 36"/>
          <p:cNvCxnSpPr>
            <a:stCxn id="2063" idx="4"/>
            <a:endCxn id="2064" idx="0"/>
          </p:cNvCxnSpPr>
          <p:nvPr/>
        </p:nvCxnSpPr>
        <p:spPr>
          <a:xfrm rot="5400000">
            <a:off x="266700" y="4419600"/>
            <a:ext cx="13716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1" name="直接连接符 38"/>
          <p:cNvCxnSpPr>
            <a:stCxn id="2065" idx="4"/>
            <a:endCxn id="2066" idx="0"/>
          </p:cNvCxnSpPr>
          <p:nvPr/>
        </p:nvCxnSpPr>
        <p:spPr>
          <a:xfrm rot="5400000">
            <a:off x="1562100" y="4419600"/>
            <a:ext cx="13716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2" name="直接连接符 39"/>
          <p:cNvCxnSpPr/>
          <p:nvPr/>
        </p:nvCxnSpPr>
        <p:spPr>
          <a:xfrm rot="5400000">
            <a:off x="2819400" y="4418013"/>
            <a:ext cx="13716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3" name="直接连接符 40"/>
          <p:cNvCxnSpPr/>
          <p:nvPr/>
        </p:nvCxnSpPr>
        <p:spPr>
          <a:xfrm rot="5400000">
            <a:off x="4189413" y="4418013"/>
            <a:ext cx="13716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4" name="直接连接符 41"/>
          <p:cNvCxnSpPr/>
          <p:nvPr/>
        </p:nvCxnSpPr>
        <p:spPr>
          <a:xfrm rot="5400000">
            <a:off x="5484813" y="4418013"/>
            <a:ext cx="13716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5" name="直接连接符 43"/>
          <p:cNvCxnSpPr>
            <a:stCxn id="2072" idx="7"/>
            <a:endCxn id="2073" idx="3"/>
          </p:cNvCxnSpPr>
          <p:nvPr/>
        </p:nvCxnSpPr>
        <p:spPr>
          <a:xfrm rot="5400000" flipH="1" flipV="1">
            <a:off x="6481763" y="4271963"/>
            <a:ext cx="600075" cy="1133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6" name="直接连接符 45"/>
          <p:cNvCxnSpPr>
            <a:stCxn id="2063" idx="6"/>
            <a:endCxn id="2065" idx="2"/>
          </p:cNvCxnSpPr>
          <p:nvPr/>
        </p:nvCxnSpPr>
        <p:spPr>
          <a:xfrm>
            <a:off x="1066800" y="3619500"/>
            <a:ext cx="10668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7" name="直接连接符 46"/>
          <p:cNvCxnSpPr/>
          <p:nvPr/>
        </p:nvCxnSpPr>
        <p:spPr>
          <a:xfrm>
            <a:off x="2362200" y="3656013"/>
            <a:ext cx="1066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8" name="直接连接符 48"/>
          <p:cNvCxnSpPr>
            <a:stCxn id="2064" idx="7"/>
            <a:endCxn id="2069" idx="3"/>
          </p:cNvCxnSpPr>
          <p:nvPr/>
        </p:nvCxnSpPr>
        <p:spPr>
          <a:xfrm rot="5400000" flipH="1" flipV="1">
            <a:off x="2176463" y="2557463"/>
            <a:ext cx="1438275" cy="37242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89" name="直接连接符 49"/>
          <p:cNvCxnSpPr/>
          <p:nvPr/>
        </p:nvCxnSpPr>
        <p:spPr>
          <a:xfrm>
            <a:off x="2362200" y="5256213"/>
            <a:ext cx="1066800" cy="15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90" name="直接连接符 51"/>
          <p:cNvCxnSpPr>
            <a:stCxn id="2065" idx="5"/>
            <a:endCxn id="2070" idx="1"/>
          </p:cNvCxnSpPr>
          <p:nvPr/>
        </p:nvCxnSpPr>
        <p:spPr>
          <a:xfrm rot="-5400000" flipH="1">
            <a:off x="2824163" y="3205163"/>
            <a:ext cx="1438275" cy="24288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91" name="直接连接符 53"/>
          <p:cNvCxnSpPr>
            <a:stCxn id="2070" idx="7"/>
            <a:endCxn id="2071" idx="3"/>
          </p:cNvCxnSpPr>
          <p:nvPr/>
        </p:nvCxnSpPr>
        <p:spPr>
          <a:xfrm rot="5400000" flipH="1" flipV="1">
            <a:off x="4767263" y="3852863"/>
            <a:ext cx="1438275" cy="11334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92" name="曲线连接符 57"/>
          <p:cNvCxnSpPr>
            <a:stCxn id="2063" idx="0"/>
            <a:endCxn id="2067" idx="1"/>
          </p:cNvCxnSpPr>
          <p:nvPr/>
        </p:nvCxnSpPr>
        <p:spPr>
          <a:xfrm rot="-5400000" flipH="1">
            <a:off x="2190750" y="2266950"/>
            <a:ext cx="33338" cy="2509838"/>
          </a:xfrm>
          <a:prstGeom prst="curvedConnector3">
            <a:avLst>
              <a:gd name="adj1" fmla="val -682838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093" name="曲线连接符 66"/>
          <p:cNvCxnSpPr>
            <a:stCxn id="2065" idx="7"/>
            <a:endCxn id="2071" idx="1"/>
          </p:cNvCxnSpPr>
          <p:nvPr/>
        </p:nvCxnSpPr>
        <p:spPr>
          <a:xfrm rot="5400000" flipH="1" flipV="1">
            <a:off x="4191000" y="1676400"/>
            <a:ext cx="1588" cy="3725863"/>
          </a:xfrm>
          <a:prstGeom prst="curvedConnector3">
            <a:avLst>
              <a:gd name="adj1" fmla="val 16503653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94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18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3962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zh-CN" altLang="en-US" sz="3000" kern="0" dirty="0">
                <a:latin typeface="Times New Roman" panose="02020603050405020304" pitchFamily="18" charset="0"/>
                <a:ea typeface="+mn-ea"/>
              </a:rPr>
              <a:t>库克定理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判定问题都可以在多项式时间内多对一地简化为可满足性问题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NP-hard:</a:t>
            </a: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 如果</a:t>
            </a:r>
            <a:r>
              <a:rPr lang="en-US" altLang="zh-CN" sz="2400" kern="0" dirty="0">
                <a:latin typeface="Times New Roman" panose="02020603050405020304" pitchFamily="18" charset="0"/>
              </a:rPr>
              <a:t>NP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中的每个问题都可在多项式时间内多对一地约为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，那么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NP-hard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NP-complete</a:t>
            </a: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     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NP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也是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NP-hard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，那么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NP-complete</a:t>
            </a:r>
            <a:r>
              <a:rPr lang="zh-CN" altLang="en-US" sz="2400" kern="0" dirty="0">
                <a:latin typeface="Times New Roman" panose="02020603050405020304" pitchFamily="18" charset="0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3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19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/>
          </p:cNvSpPr>
          <p:nvPr>
            <p:ph type="ctrTitle"/>
          </p:nvPr>
        </p:nvSpPr>
        <p:spPr>
          <a:xfrm>
            <a:off x="1116013" y="1700213"/>
            <a:ext cx="6769100" cy="641350"/>
          </a:xfrm>
          <a:ln/>
        </p:spPr>
        <p:txBody>
          <a:bodyPr vert="horz" wrap="square" lIns="91440" tIns="45720" rIns="91440" bIns="45720" anchor="b"/>
          <a:lstStyle/>
          <a:p>
            <a:pPr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NP-Completeness Theory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7171" name="Rectangle 10"/>
          <p:cNvSpPr txBox="1">
            <a:spLocks noGrp="1"/>
          </p:cNvSpPr>
          <p:nvPr>
            <p:ph type="sldNum" sz="quarter" idx="4294967295"/>
          </p:nvPr>
        </p:nvSpPr>
        <p:spPr>
          <a:xfrm>
            <a:off x="7010400" y="6248400"/>
            <a:ext cx="2133600" cy="457200"/>
          </a:xfrm>
          <a:prstGeom prst="rect">
            <a:avLst/>
          </a:prstGeo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85800" y="3124200"/>
            <a:ext cx="8650288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背包问题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旅行商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货郎担问题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独立集问题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点覆盖问题</a:t>
            </a:r>
            <a:endParaRPr kumimoji="0" lang="en-US" altLang="zh-CN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……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/>
          </p:cNvSpPr>
          <p:nvPr>
            <p:ph type="title"/>
          </p:nvPr>
        </p:nvSpPr>
        <p:spPr>
          <a:xfrm>
            <a:off x="304800" y="415924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/>
            </a:pPr>
            <a:r>
              <a:rPr lang="zh-CN" altLang="en-US" sz="3000" kern="0" dirty="0">
                <a:latin typeface="Times New Roman" panose="02020603050405020304" pitchFamily="18" charset="0"/>
                <a:ea typeface="+mn-ea"/>
              </a:rPr>
              <a:t>我们如何展示一个给定问题的</a:t>
            </a:r>
            <a:r>
              <a:rPr lang="en-US" altLang="zh-CN" sz="3000" kern="0" dirty="0">
                <a:latin typeface="Times New Roman" panose="02020603050405020304" pitchFamily="18" charset="0"/>
                <a:ea typeface="+mn-ea"/>
              </a:rPr>
              <a:t>np-hardness?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b="1" kern="0" dirty="0">
                <a:latin typeface="Times New Roman" panose="02020603050405020304" pitchFamily="18" charset="0"/>
              </a:rPr>
              <a:t>引理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Q1, Q2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Q3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是三个判定问题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如果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Q1      Q2,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并且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Q2      Q3 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那么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Q1     Q3. </a:t>
            </a:r>
          </a:p>
          <a:p>
            <a:pPr marL="908050" lvl="1" indent="-43688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推论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设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Q2</a:t>
            </a:r>
            <a:r>
              <a:rPr lang="zh-CN" altLang="en-US" sz="2400" kern="0" dirty="0">
                <a:latin typeface="Times New Roman" panose="02020603050405020304" pitchFamily="18" charset="0"/>
              </a:rPr>
              <a:t>为两个判定问题。假设问题</a:t>
            </a:r>
            <a:r>
              <a:rPr lang="en-US" altLang="zh-CN" sz="2400" kern="0" dirty="0">
                <a:latin typeface="Times New Roman" panose="02020603050405020304" pitchFamily="18" charset="0"/>
              </a:rPr>
              <a:t>Q1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np -hard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，并且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Q1      Q2 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那么问题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Q2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也是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NP-hard. 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3874110"/>
              </p:ext>
            </p:extLst>
          </p:nvPr>
        </p:nvGraphicFramePr>
        <p:xfrm>
          <a:off x="7429500" y="2227262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0200" imgH="342900" progId="Equation.DSMT4">
                  <p:embed/>
                </p:oleObj>
              </mc:Choice>
              <mc:Fallback>
                <p:oleObj r:id="rId2" imgW="330200" imgH="342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29500" y="2227262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4715934"/>
              </p:ext>
            </p:extLst>
          </p:nvPr>
        </p:nvGraphicFramePr>
        <p:xfrm>
          <a:off x="2286000" y="2571750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0200" imgH="342900" progId="Equation.DSMT4">
                  <p:embed/>
                </p:oleObj>
              </mc:Choice>
              <mc:Fallback>
                <p:oleObj r:id="rId4" imgW="330200" imgH="3429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2571750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215200"/>
              </p:ext>
            </p:extLst>
          </p:nvPr>
        </p:nvGraphicFramePr>
        <p:xfrm>
          <a:off x="4343400" y="2570162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0200" imgH="342900" progId="Equation.DSMT4">
                  <p:embed/>
                </p:oleObj>
              </mc:Choice>
              <mc:Fallback>
                <p:oleObj r:id="rId5" imgW="330200" imgH="3429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3400" y="2570162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04700"/>
              </p:ext>
            </p:extLst>
          </p:nvPr>
        </p:nvGraphicFramePr>
        <p:xfrm>
          <a:off x="2116972" y="3400425"/>
          <a:ext cx="33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0200" imgH="342900" progId="Equation.DSMT4">
                  <p:embed/>
                </p:oleObj>
              </mc:Choice>
              <mc:Fallback>
                <p:oleObj r:id="rId6" imgW="330200" imgH="342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6972" y="3400425"/>
                        <a:ext cx="33020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20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312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lang="en-US" altLang="zh-CN" sz="3000" kern="0" dirty="0">
                <a:latin typeface="Times New Roman" panose="02020603050405020304" pitchFamily="18" charset="0"/>
                <a:ea typeface="+mn-ea"/>
              </a:rPr>
              <a:t>NP</a:t>
            </a: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完备性理论中的猜想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P≠NP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，也就是说，在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NP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问题中有一些问题在多项式时间内是不可解的。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　　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7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21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22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pic>
        <p:nvPicPr>
          <p:cNvPr id="24579" name="图片 15" descr="800px-P_np_np-complete_np-hard.sv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1163"/>
            <a:ext cx="8143875" cy="4643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0" name="Rectangle 3"/>
          <p:cNvSpPr/>
          <p:nvPr/>
        </p:nvSpPr>
        <p:spPr>
          <a:xfrm>
            <a:off x="428625" y="457200"/>
            <a:ext cx="7561263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</a:pPr>
            <a:r>
              <a:rPr lang="en-US" altLang="zh-CN" sz="3200" dirty="0">
                <a:solidFill>
                  <a:schemeClr val="bg1"/>
                </a:solidFill>
                <a:latin typeface="Verdana" panose="020B0604030504040204" pitchFamily="34" charset="0"/>
              </a:rPr>
              <a:t>P, NP, NP-hard, NP-complete</a:t>
            </a:r>
            <a:endParaRPr lang="en-US" altLang="zh-CN" sz="32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23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/>
          <p:nvPr/>
        </p:nvSpPr>
        <p:spPr>
          <a:xfrm>
            <a:off x="-4762" y="1676400"/>
            <a:ext cx="7929562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哪些问题是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NP-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难的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　但不是属于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NP?</a:t>
            </a:r>
          </a:p>
        </p:txBody>
      </p:sp>
      <p:sp>
        <p:nvSpPr>
          <p:cNvPr id="25604" name="矩形 20"/>
          <p:cNvSpPr/>
          <p:nvPr/>
        </p:nvSpPr>
        <p:spPr>
          <a:xfrm>
            <a:off x="533400" y="439737"/>
            <a:ext cx="24034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</a:pPr>
            <a:r>
              <a:rPr lang="en-US" altLang="zh-CN" sz="3200" dirty="0">
                <a:solidFill>
                  <a:schemeClr val="bg1"/>
                </a:solidFill>
                <a:latin typeface="Arial" panose="020B0604020202020204" pitchFamily="34" charset="0"/>
              </a:rPr>
              <a:t>NP</a:t>
            </a:r>
            <a:r>
              <a:rPr lang="zh-CN" altLang="en-US" sz="3200" dirty="0">
                <a:solidFill>
                  <a:schemeClr val="bg1"/>
                </a:solidFill>
                <a:latin typeface="Arial" panose="020B0604020202020204" pitchFamily="34" charset="0"/>
              </a:rPr>
              <a:t>完全理论</a:t>
            </a:r>
          </a:p>
        </p:txBody>
      </p:sp>
      <p:pic>
        <p:nvPicPr>
          <p:cNvPr id="16389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38" y="2627313"/>
            <a:ext cx="7635875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0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5" y="2254250"/>
            <a:ext cx="4622800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1" name="Rectangle 22"/>
          <p:cNvSpPr/>
          <p:nvPr/>
        </p:nvSpPr>
        <p:spPr>
          <a:xfrm>
            <a:off x="638175" y="2754313"/>
            <a:ext cx="7705725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判断任意一个给定程序是否会在有限的时间之内结束运行。 </a:t>
            </a:r>
          </a:p>
        </p:txBody>
      </p:sp>
      <p:sp>
        <p:nvSpPr>
          <p:cNvPr id="12" name="Rectangle 3"/>
          <p:cNvSpPr/>
          <p:nvPr/>
        </p:nvSpPr>
        <p:spPr>
          <a:xfrm>
            <a:off x="709613" y="2247900"/>
            <a:ext cx="4862512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停机问题</a:t>
            </a:r>
            <a:r>
              <a:rPr lang="en-US" altLang="zh-CN" sz="2400" dirty="0">
                <a:latin typeface="Verdana" panose="020B0604030504040204" pitchFamily="34" charset="0"/>
              </a:rPr>
              <a:t>(Halting</a:t>
            </a:r>
            <a:r>
              <a:rPr lang="zh-CN" altLang="en-US" sz="2400" dirty="0">
                <a:latin typeface="Verdana" panose="020B0604030504040204" pitchFamily="34" charset="0"/>
              </a:rPr>
              <a:t>　</a:t>
            </a:r>
            <a:r>
              <a:rPr lang="en-US" altLang="zh-CN" sz="2400" dirty="0">
                <a:latin typeface="Verdana" panose="020B0604030504040204" pitchFamily="34" charset="0"/>
              </a:rPr>
              <a:t>Problem)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sp>
        <p:nvSpPr>
          <p:cNvPr id="16393" name="Rectangle 3"/>
          <p:cNvSpPr/>
          <p:nvPr/>
        </p:nvSpPr>
        <p:spPr>
          <a:xfrm>
            <a:off x="-76200" y="3540125"/>
            <a:ext cx="7929563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</a:pPr>
            <a:r>
              <a:rPr lang="zh-CN" altLang="en-US" sz="2400" dirty="0">
                <a:latin typeface="Arial" panose="020B0604020202020204" pitchFamily="34" charset="0"/>
              </a:rPr>
              <a:t>     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哪些问题属于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NP,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　介于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与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NP-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完全之间</a:t>
            </a:r>
            <a:r>
              <a: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rPr>
              <a:t>?</a:t>
            </a:r>
          </a:p>
        </p:txBody>
      </p:sp>
      <p:pic>
        <p:nvPicPr>
          <p:cNvPr id="1639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4419600"/>
            <a:ext cx="7635875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5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88" y="4046538"/>
            <a:ext cx="5006975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96" name="Rectangle 22"/>
          <p:cNvSpPr/>
          <p:nvPr/>
        </p:nvSpPr>
        <p:spPr>
          <a:xfrm>
            <a:off x="630238" y="4546600"/>
            <a:ext cx="7705725" cy="4000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给定图</a:t>
            </a:r>
            <a:r>
              <a:rPr lang="en-US" altLang="zh-CN" dirty="0">
                <a:latin typeface="Verdana" panose="020B0604030504040204" pitchFamily="34" charset="0"/>
              </a:rPr>
              <a:t>G</a:t>
            </a:r>
            <a:r>
              <a:rPr lang="zh-CN" altLang="en-US" dirty="0">
                <a:latin typeface="Verdana" panose="020B0604030504040204" pitchFamily="34" charset="0"/>
              </a:rPr>
              <a:t>和</a:t>
            </a:r>
            <a:r>
              <a:rPr lang="en-US" altLang="zh-CN" dirty="0">
                <a:latin typeface="Verdana" panose="020B0604030504040204" pitchFamily="34" charset="0"/>
              </a:rPr>
              <a:t>H</a:t>
            </a:r>
            <a:r>
              <a:rPr lang="zh-CN" altLang="en-US" dirty="0">
                <a:latin typeface="Verdana" panose="020B0604030504040204" pitchFamily="34" charset="0"/>
              </a:rPr>
              <a:t>，判断</a:t>
            </a:r>
            <a:r>
              <a:rPr lang="en-US" altLang="zh-CN" dirty="0">
                <a:latin typeface="Verdana" panose="020B0604030504040204" pitchFamily="34" charset="0"/>
              </a:rPr>
              <a:t>G</a:t>
            </a:r>
            <a:r>
              <a:rPr lang="zh-CN" altLang="en-US" dirty="0">
                <a:latin typeface="Verdana" panose="020B0604030504040204" pitchFamily="34" charset="0"/>
              </a:rPr>
              <a:t>和</a:t>
            </a:r>
            <a:r>
              <a:rPr lang="en-US" altLang="zh-CN" dirty="0">
                <a:latin typeface="Verdana" panose="020B0604030504040204" pitchFamily="34" charset="0"/>
              </a:rPr>
              <a:t>H</a:t>
            </a:r>
            <a:r>
              <a:rPr lang="zh-CN" altLang="en-US" dirty="0">
                <a:latin typeface="Verdana" panose="020B0604030504040204" pitchFamily="34" charset="0"/>
              </a:rPr>
              <a:t>是否同构？</a:t>
            </a:r>
          </a:p>
        </p:txBody>
      </p:sp>
      <p:sp>
        <p:nvSpPr>
          <p:cNvPr id="17" name="Rectangle 3"/>
          <p:cNvSpPr/>
          <p:nvPr/>
        </p:nvSpPr>
        <p:spPr>
          <a:xfrm>
            <a:off x="781050" y="4040188"/>
            <a:ext cx="5508625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图同构问题</a:t>
            </a:r>
            <a:r>
              <a:rPr lang="en-US" altLang="zh-CN" sz="2400" dirty="0">
                <a:latin typeface="Verdana" panose="020B0604030504040204" pitchFamily="34" charset="0"/>
              </a:rPr>
              <a:t>(Graph isomorphism)</a:t>
            </a:r>
            <a:endParaRPr lang="zh-CN" altLang="en-US" sz="2400" dirty="0">
              <a:latin typeface="Verdana" panose="020B0604030504040204" pitchFamily="34" charset="0"/>
            </a:endParaRPr>
          </a:p>
        </p:txBody>
      </p:sp>
      <p:pic>
        <p:nvPicPr>
          <p:cNvPr id="16398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5627688"/>
            <a:ext cx="7635875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99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5254625"/>
            <a:ext cx="5572125" cy="444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0" name="Rectangle 22"/>
          <p:cNvSpPr/>
          <p:nvPr/>
        </p:nvSpPr>
        <p:spPr>
          <a:xfrm>
            <a:off x="576263" y="5754688"/>
            <a:ext cx="7705725" cy="7080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r>
              <a:rPr lang="zh-CN" altLang="en-US" dirty="0">
                <a:latin typeface="Verdana" panose="020B0604030504040204" pitchFamily="34" charset="0"/>
              </a:rPr>
              <a:t>给定整数</a:t>
            </a:r>
            <a:r>
              <a:rPr lang="en-US" altLang="zh-CN" dirty="0">
                <a:latin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</a:rPr>
              <a:t>和</a:t>
            </a:r>
            <a:r>
              <a:rPr lang="en-US" altLang="zh-CN" dirty="0">
                <a:latin typeface="Verdana" panose="020B0604030504040204" pitchFamily="34" charset="0"/>
              </a:rPr>
              <a:t>M</a:t>
            </a:r>
            <a:r>
              <a:rPr lang="zh-CN" altLang="en-US" dirty="0">
                <a:latin typeface="Verdana" panose="020B0604030504040204" pitchFamily="34" charset="0"/>
              </a:rPr>
              <a:t>，判断</a:t>
            </a:r>
            <a:r>
              <a:rPr lang="en-US" altLang="zh-CN" i="1" dirty="0">
                <a:latin typeface="Verdana" panose="020B0604030504040204" pitchFamily="34" charset="0"/>
              </a:rPr>
              <a:t>N</a:t>
            </a:r>
            <a:r>
              <a:rPr lang="zh-CN" altLang="en-US" dirty="0">
                <a:latin typeface="Verdana" panose="020B0604030504040204" pitchFamily="34" charset="0"/>
              </a:rPr>
              <a:t>是否有一个比</a:t>
            </a:r>
            <a:r>
              <a:rPr lang="en-US" altLang="zh-CN" i="1" dirty="0">
                <a:latin typeface="Verdana" panose="020B0604030504040204" pitchFamily="34" charset="0"/>
              </a:rPr>
              <a:t>M</a:t>
            </a:r>
            <a:r>
              <a:rPr lang="zh-CN" altLang="en-US" dirty="0">
                <a:latin typeface="Verdana" panose="020B0604030504040204" pitchFamily="34" charset="0"/>
              </a:rPr>
              <a:t>小的因子</a:t>
            </a:r>
            <a:r>
              <a:rPr lang="en-US" altLang="zh-CN" dirty="0">
                <a:latin typeface="Verdana" panose="020B0604030504040204" pitchFamily="34" charset="0"/>
              </a:rPr>
              <a:t>?</a:t>
            </a:r>
          </a:p>
          <a:p>
            <a:endParaRPr lang="zh-CN" altLang="en-US" dirty="0">
              <a:latin typeface="Verdana" panose="020B0604030504040204" pitchFamily="34" charset="0"/>
            </a:endParaRPr>
          </a:p>
        </p:txBody>
      </p:sp>
      <p:sp>
        <p:nvSpPr>
          <p:cNvPr id="21" name="Rectangle 3"/>
          <p:cNvSpPr/>
          <p:nvPr/>
        </p:nvSpPr>
        <p:spPr>
          <a:xfrm>
            <a:off x="647700" y="5248275"/>
            <a:ext cx="6348413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400" dirty="0">
                <a:latin typeface="Verdana" panose="020B0604030504040204" pitchFamily="34" charset="0"/>
              </a:rPr>
              <a:t>整数分解</a:t>
            </a:r>
            <a:r>
              <a:rPr lang="en-US" altLang="zh-CN" sz="2400" dirty="0">
                <a:latin typeface="Verdana" panose="020B0604030504040204" pitchFamily="34" charset="0"/>
              </a:rPr>
              <a:t>(Integer factorization)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  <p:bldP spid="12" grpId="0"/>
      <p:bldP spid="16393" grpId="0"/>
      <p:bldP spid="16396" grpId="0"/>
      <p:bldP spid="17" grpId="0"/>
      <p:bldP spid="1640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600200"/>
            <a:ext cx="8650288" cy="1600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意义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在优化问题的研究中起着基础性的作用。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3200400"/>
            <a:ext cx="8650288" cy="2819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动机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以研究计算优化问题为动机。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为某些优化问题提供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确定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sz="26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计算复杂度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下界。 </a:t>
            </a:r>
          </a:p>
        </p:txBody>
      </p:sp>
      <p:sp>
        <p:nvSpPr>
          <p:cNvPr id="8198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3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304800" y="44698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52400" y="1600200"/>
            <a:ext cx="8650288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判定问题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对于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每个输入实例只需要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从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“Yes”或“No”</a:t>
            </a:r>
            <a:r>
              <a:rPr kumimoji="0" lang="zh-CN" alt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之中选择一个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(Yes-instanc或No-instance..)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3200400"/>
            <a:ext cx="8650288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举例</a:t>
            </a:r>
            <a:endParaRPr kumimoji="0" lang="en-US" altLang="zh-CN" sz="3000" kern="0" cap="none" spc="0" normalizeH="0" baseline="0" noProof="0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可满足性问题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(SAT):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优化问题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给定一个布尔合取范式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求一个赋值使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的值为真。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lang="zh-CN" altLang="en-US" sz="2400" kern="0" dirty="0">
                <a:latin typeface="Times New Roman" panose="02020603050405020304" pitchFamily="18" charset="0"/>
              </a:rPr>
              <a:t>可满足性问题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(SAT):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判定问题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给定一个布尔合取范式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是否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一个赋值使F的值为真?</a:t>
            </a:r>
          </a:p>
        </p:txBody>
      </p:sp>
      <p:sp>
        <p:nvSpPr>
          <p:cNvPr id="9222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4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8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char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2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charRg st="42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charRg st="10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0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charRg st="10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1600200"/>
            <a:ext cx="8650288" cy="3352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举例</a:t>
            </a: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旅行商问题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优化问题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给定一个带权完全图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G=(V, E),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寻找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一个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能够遍历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G的所有顶点并且具有最小权值的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路径规划。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旅行商问题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判定问题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给定一个带权完全图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 G=(V, E), 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是否存在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一个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能够遍历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G的所有顶点并且权值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小于</a:t>
            </a:r>
            <a:r>
              <a:rPr lang="en-US" altLang="zh-CN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k的</a:t>
            </a:r>
            <a:r>
              <a:rPr lang="zh-CN" altLang="en-US" sz="2400" kern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n-ea"/>
                <a:sym typeface="+mn-ea"/>
              </a:rPr>
              <a:t>路径规划。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457200" y="5105400"/>
            <a:ext cx="8229600" cy="10080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r>
              <a:rPr lang="zh-CN" altLang="en-US" sz="2400" dirty="0">
                <a:latin typeface="Times New Roman" panose="02020603050405020304" pitchFamily="18" charset="0"/>
              </a:rPr>
              <a:t>判定</a:t>
            </a:r>
            <a:r>
              <a:rPr lang="en-US" altLang="zh-CN" sz="2400" dirty="0">
                <a:latin typeface="Times New Roman" panose="02020603050405020304" pitchFamily="18" charset="0"/>
              </a:rPr>
              <a:t>问题的计算困难</a:t>
            </a:r>
            <a:r>
              <a:rPr lang="zh-CN" altLang="en-US" sz="2400" dirty="0">
                <a:latin typeface="Times New Roman" panose="02020603050405020304" pitchFamily="18" charset="0"/>
              </a:rPr>
              <a:t>之处代表</a:t>
            </a:r>
            <a:r>
              <a:rPr lang="en-US" altLang="zh-CN" sz="2400" dirty="0">
                <a:latin typeface="Times New Roman" panose="02020603050405020304" pitchFamily="18" charset="0"/>
              </a:rPr>
              <a:t>着原优化问题的计算困难</a:t>
            </a:r>
            <a:r>
              <a:rPr lang="zh-CN" altLang="en-US" sz="2400" dirty="0">
                <a:latin typeface="Times New Roman" panose="02020603050405020304" pitchFamily="18" charset="0"/>
              </a:rPr>
              <a:t>之处</a:t>
            </a:r>
            <a:r>
              <a:rPr lang="en-US" altLang="zh-CN" sz="2400" dirty="0"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10246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5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charRg st="139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12713" y="1828800"/>
            <a:ext cx="8650288" cy="2590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Algorithm &amp; Problem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如果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在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Q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每个yes实例x上，算法停止在“是”状态(即“接受”x)，而在所有其他输入x上，算法A停止在“否”状态(即“反对x”)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。则称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算法A接受</a:t>
            </a:r>
            <a:r>
              <a:rPr lang="zh-CN" altLang="en-US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判定</a:t>
            </a:r>
            <a:r>
              <a:rPr lang="en-US" altLang="zh-CN" sz="2400" noProof="0" dirty="0">
                <a:ln>
                  <a:noFill/>
                </a:ln>
                <a:effectLst/>
                <a:uLnTx/>
                <a:uFillTx/>
                <a:sym typeface="+mn-ea"/>
              </a:rPr>
              <a:t>问题Q，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9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6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/>
          </p:cNvSpPr>
          <p:nvPr>
            <p:ph type="title"/>
          </p:nvPr>
        </p:nvSpPr>
        <p:spPr>
          <a:xfrm>
            <a:off x="304800" y="381000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112713" y="1828800"/>
            <a:ext cx="8650287" cy="297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</a:pPr>
            <a:r>
              <a:rPr lang="en-US" altLang="zh-CN" sz="3000" dirty="0">
                <a:latin typeface="Times New Roman" panose="02020603050405020304" pitchFamily="18" charset="0"/>
              </a:rPr>
              <a:t>P</a:t>
            </a:r>
          </a:p>
          <a:p>
            <a:pPr marL="908050" lvl="1" indent="-436245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Verdana" panose="020B0604030504040204" pitchFamily="34" charset="0"/>
              </a:rPr>
              <a:t>如果一个决策问题Q可以</a:t>
            </a:r>
            <a:r>
              <a:rPr lang="zh-CN" altLang="en-US" sz="2400" dirty="0">
                <a:latin typeface="Verdana" panose="020B0604030504040204" pitchFamily="34" charset="0"/>
              </a:rPr>
              <a:t>在</a:t>
            </a:r>
            <a:r>
              <a:rPr lang="en-US" altLang="zh-CN" sz="2400" dirty="0">
                <a:latin typeface="Verdana" panose="020B0604030504040204" pitchFamily="34" charset="0"/>
              </a:rPr>
              <a:t>多项式</a:t>
            </a:r>
            <a:r>
              <a:rPr lang="zh-CN" altLang="en-US" sz="2400" dirty="0">
                <a:latin typeface="Verdana" panose="020B0604030504040204" pitchFamily="34" charset="0"/>
              </a:rPr>
              <a:t>时间内求解</a:t>
            </a:r>
            <a:r>
              <a:rPr lang="en-US" altLang="zh-CN" sz="2400" dirty="0">
                <a:latin typeface="Verdana" panose="020B0604030504040204" pitchFamily="34" charset="0"/>
              </a:rPr>
              <a:t>，那么它就属于P</a:t>
            </a:r>
            <a:r>
              <a:rPr lang="zh-CN" altLang="en-US" sz="2400" dirty="0">
                <a:latin typeface="Verdana" panose="020B0604030504040204" pitchFamily="34" charset="0"/>
              </a:rPr>
              <a:t>问题</a:t>
            </a:r>
            <a:r>
              <a:rPr lang="en-US" altLang="zh-CN" sz="2400" dirty="0">
                <a:latin typeface="Verdana" panose="020B0604030504040204" pitchFamily="34" charset="0"/>
              </a:rPr>
              <a:t>。</a:t>
            </a:r>
          </a:p>
          <a:p>
            <a:pPr marL="908050" lvl="1" indent="-436245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Verdana" panose="020B0604030504040204" pitchFamily="34" charset="0"/>
              </a:rPr>
              <a:t>从更一般的</a:t>
            </a:r>
            <a:r>
              <a:rPr lang="zh-CN" altLang="en-US" sz="2400" dirty="0">
                <a:latin typeface="Verdana" panose="020B0604030504040204" pitchFamily="34" charset="0"/>
              </a:rPr>
              <a:t>角度</a:t>
            </a:r>
            <a:r>
              <a:rPr lang="en-US" altLang="zh-CN" sz="2400" dirty="0">
                <a:latin typeface="Verdana" panose="020B0604030504040204" pitchFamily="34" charset="0"/>
              </a:rPr>
              <a:t>上说，</a:t>
            </a:r>
            <a:r>
              <a:rPr lang="en-US" altLang="zh-CN" sz="2400" dirty="0">
                <a:sym typeface="+mn-ea"/>
              </a:rPr>
              <a:t>即使问题Q不是一个决策问题</a:t>
            </a:r>
            <a:r>
              <a:rPr lang="zh-CN" altLang="en-US" sz="2400" dirty="0">
                <a:sym typeface="+mn-ea"/>
              </a:rPr>
              <a:t>，但</a:t>
            </a:r>
            <a:r>
              <a:rPr lang="en-US" altLang="zh-CN" sz="2400" dirty="0">
                <a:latin typeface="Verdana" panose="020B0604030504040204" pitchFamily="34" charset="0"/>
              </a:rPr>
              <a:t>Q可以在多项式时间内得到解决，那么问题Q</a:t>
            </a:r>
            <a:r>
              <a:rPr lang="zh-CN" altLang="en-US" sz="2400" dirty="0">
                <a:latin typeface="Verdana" panose="020B0604030504040204" pitchFamily="34" charset="0"/>
              </a:rPr>
              <a:t>仍然</a:t>
            </a:r>
            <a:r>
              <a:rPr lang="en-US" altLang="zh-CN" sz="2400" dirty="0">
                <a:latin typeface="Verdana" panose="020B0604030504040204" pitchFamily="34" charset="0"/>
              </a:rPr>
              <a:t>属于P</a:t>
            </a:r>
            <a:r>
              <a:rPr lang="zh-CN" altLang="en-US" sz="2400" dirty="0">
                <a:latin typeface="Verdana" panose="020B0604030504040204" pitchFamily="34" charset="0"/>
              </a:rPr>
              <a:t>问题</a:t>
            </a:r>
            <a:r>
              <a:rPr lang="en-US" altLang="zh-CN" sz="2400" dirty="0">
                <a:latin typeface="Verdana" panose="020B0604030504040204" pitchFamily="34" charset="0"/>
              </a:rPr>
              <a:t> </a:t>
            </a:r>
          </a:p>
          <a:p>
            <a:pPr marL="908050" lvl="1" indent="-436245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2293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7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89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89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304800" y="39199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524000"/>
            <a:ext cx="90678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NP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如果一个决策问题Q可以</a:t>
            </a:r>
            <a:r>
              <a:rPr lang="en-US" altLang="zh-CN" sz="2300" noProof="0" dirty="0">
                <a:ln>
                  <a:noFill/>
                </a:ln>
                <a:effectLst/>
                <a:uLnTx/>
                <a:uFillTx/>
                <a:sym typeface="+mn-ea"/>
              </a:rPr>
              <a:t>按如下方式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被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多项式时间算法A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接受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，则它属于NP类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问题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即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有一个固定的多项式p(n)使: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(1) 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如果x是问题Q的yes-instance，那么存在一个</a:t>
            </a:r>
            <a:r>
              <a: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最大</a:t>
            </a:r>
            <a:r>
              <a:rPr kumimoji="0" lang="en-US" altLang="zh-CN" sz="2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长度为p(|x|)的二进制字符串y，这样在输入(x,y)时，算法A停止在“yes”状态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(2)如果x不是问题Q的yes-instance，那么对于任何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最大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长度为p(|x|)的二进制字符串y，在输入(x, y)时，算法a停止在“no”状态.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3317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8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67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67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221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304800" y="391998"/>
            <a:ext cx="7313613" cy="1143000"/>
          </a:xfrm>
          <a:ln/>
        </p:spPr>
        <p:txBody>
          <a:bodyPr vert="horz" wrap="square" lIns="91440" tIns="45720" rIns="91440" bIns="45720" anchor="b"/>
          <a:lstStyle/>
          <a:p>
            <a:r>
              <a:rPr lang="en-US" altLang="zh-CN" sz="3200" dirty="0">
                <a:latin typeface="Times New Roman" panose="02020603050405020304" pitchFamily="18" charset="0"/>
              </a:rPr>
              <a:t>NP-Completeness theory</a:t>
            </a:r>
            <a:br>
              <a:rPr lang="en-US" altLang="zh-CN" sz="3200" dirty="0">
                <a:latin typeface="Times New Roman" panose="02020603050405020304" pitchFamily="18" charset="0"/>
              </a:rPr>
            </a:b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-152400" y="1524000"/>
            <a:ext cx="9067800" cy="4724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69900" marR="0" indent="-469900" defTabSz="914400" eaLnBrk="1" hangingPunct="1">
              <a:spcBef>
                <a:spcPct val="20000"/>
              </a:spcBef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000" kern="0" cap="none" spc="0" normalizeH="0" baseline="0" noProof="0" dirty="0">
                <a:latin typeface="Times New Roman" panose="02020603050405020304" pitchFamily="18" charset="0"/>
                <a:ea typeface="+mn-ea"/>
                <a:cs typeface="+mn-cs"/>
              </a:rPr>
              <a:t>NP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是一个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NP问题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：即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当给出一个简短的(p(|x|)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以内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)证明(y)时，可以很容易地(在多项式时间内)检查(由算法A) yes-instance x。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它遵循以下原则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: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(1) 如果输入x是问题Q的yes-instance(算法A事先并不知道)，那么通过一个正确的证明(或提示)y，算法A将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被说服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并正确地得出yes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的结论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    (2)如果输入x不是问题Q的</a:t>
            </a:r>
            <a:r>
              <a:rPr lang="en-US" altLang="zh-CN" sz="2300" noProof="0" dirty="0">
                <a:ln>
                  <a:noFill/>
                </a:ln>
                <a:effectLst/>
                <a:uLnTx/>
                <a:uFillTx/>
                <a:sym typeface="+mn-ea"/>
              </a:rPr>
              <a:t>yes-instance</a:t>
            </a:r>
            <a:r>
              <a:rPr kumimoji="0" lang="en-US" altLang="zh-CN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，那么无论给出什么提示y，算法A都不会被愚弄，得出yes的结论</a:t>
            </a:r>
            <a:r>
              <a: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0" lang="en-US" altLang="zh-CN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908050" marR="0" lvl="1" indent="-43688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41" name="灯片编号占位符 3"/>
          <p:cNvSpPr txBox="1">
            <a:spLocks noGrp="1"/>
          </p:cNvSpPr>
          <p:nvPr/>
        </p:nvSpPr>
        <p:spPr>
          <a:xfrm>
            <a:off x="8172450" y="6381750"/>
            <a:ext cx="792163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algn="r" eaLnBrk="1" hangingPunct="1"/>
            <a:r>
              <a:rPr lang="zh-CN" altLang="en-US" sz="1400" dirty="0">
                <a:latin typeface="Arial" panose="020B0604020202020204" pitchFamily="34" charset="0"/>
              </a:rPr>
              <a:t>第</a:t>
            </a:r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  <a:t>9</a:t>
            </a:fld>
            <a:r>
              <a:rPr lang="zh-CN" altLang="en-US" sz="1400" dirty="0">
                <a:latin typeface="Arial" panose="020B0604020202020204" pitchFamily="34" charset="0"/>
              </a:rPr>
              <a:t>页</a:t>
            </a:r>
            <a:endParaRPr lang="en-US" altLang="zh-CN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58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158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9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charRg st="192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32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charRg st="232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Words>1452</Words>
  <Application>Microsoft Office PowerPoint</Application>
  <PresentationFormat>全屏显示(4:3)</PresentationFormat>
  <Paragraphs>165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5" baseType="lpstr">
      <vt:lpstr>黑体</vt:lpstr>
      <vt:lpstr>楷体_GB2312</vt:lpstr>
      <vt:lpstr>宋体</vt:lpstr>
      <vt:lpstr>Arial</vt:lpstr>
      <vt:lpstr>Monotype Sorts</vt:lpstr>
      <vt:lpstr>Tahoma</vt:lpstr>
      <vt:lpstr>Times New Roman</vt:lpstr>
      <vt:lpstr>Verdana</vt:lpstr>
      <vt:lpstr>Wingdings</vt:lpstr>
      <vt:lpstr>1_Profile</vt:lpstr>
      <vt:lpstr>MathType 6.0 Equation</vt:lpstr>
      <vt:lpstr>Equation</vt:lpstr>
      <vt:lpstr>PowerPoint 演示文稿</vt:lpstr>
      <vt:lpstr>NP-Completeness Theory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NP-Completeness theory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  </dc:title>
  <dc:creator>Yanxia Jia</dc:creator>
  <cp:lastModifiedBy>伍 逸凡</cp:lastModifiedBy>
  <cp:revision>415</cp:revision>
  <cp:lastPrinted>2019-05-27T08:19:24Z</cp:lastPrinted>
  <dcterms:created xsi:type="dcterms:W3CDTF">2004-03-25T05:23:00Z</dcterms:created>
  <dcterms:modified xsi:type="dcterms:W3CDTF">2021-02-21T15:41:36Z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