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73" r:id="rId4"/>
    <p:sldId id="257" r:id="rId5"/>
    <p:sldId id="258" r:id="rId6"/>
    <p:sldId id="265" r:id="rId7"/>
    <p:sldId id="261" r:id="rId8"/>
    <p:sldId id="259" r:id="rId9"/>
    <p:sldId id="263" r:id="rId10"/>
    <p:sldId id="264" r:id="rId11"/>
    <p:sldId id="262" r:id="rId12"/>
    <p:sldId id="260" r:id="rId13"/>
    <p:sldId id="284" r:id="rId14"/>
    <p:sldId id="286" r:id="rId15"/>
    <p:sldId id="266" r:id="rId16"/>
  </p:sldIdLst>
  <p:sldSz cx="12192000" cy="6858000"/>
  <p:notesSz cx="6858000" cy="9144000"/>
  <p:embeddedFontLst>
    <p:embeddedFont>
      <p:font typeface="微软雅黑" panose="020B0503020204020204" charset="-122"/>
      <p:regular r:id="rId20"/>
    </p:embeddedFont>
    <p:embeddedFont>
      <p:font typeface="Aileron SemiBold" panose="00000700000000000000" charset="0"/>
      <p:bold r:id="rId21"/>
    </p:embeddedFont>
    <p:embeddedFont>
      <p:font typeface="Aileron Heavy" panose="00000A00000000000000" charset="0"/>
      <p:bold r:id="rId22"/>
    </p:embeddedFont>
  </p:embeddedFontLst>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4E"/>
    <a:srgbClr val="9A9B94"/>
    <a:srgbClr val="E9E9E5"/>
    <a:srgbClr val="D4D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0" autoAdjust="0"/>
    <p:restoredTop sz="94660"/>
  </p:normalViewPr>
  <p:slideViewPr>
    <p:cSldViewPr snapToGrid="0" showGuides="1">
      <p:cViewPr varScale="1">
        <p:scale>
          <a:sx n="76" d="100"/>
          <a:sy n="76" d="100"/>
        </p:scale>
        <p:origin x="73" y="261"/>
      </p:cViewPr>
      <p:guideLst>
        <p:guide orient="horz" pos="2160"/>
        <p:guide pos="3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8.xml"/><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05F535B-AE05-4148-85BE-1002088F83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9CBC12-4620-4DBB-8D9B-F2A7ED83933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F535B-AE05-4148-85BE-1002088F832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CBC12-4620-4DBB-8D9B-F2A7ED83933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1788"/>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41120" y="1565275"/>
            <a:ext cx="9916795" cy="1014730"/>
          </a:xfrm>
          <a:prstGeom prst="rect">
            <a:avLst/>
          </a:prstGeom>
          <a:noFill/>
        </p:spPr>
        <p:txBody>
          <a:bodyPr wrap="square" rtlCol="0">
            <a:spAutoFit/>
          </a:bodyPr>
          <a:lstStyle/>
          <a:p>
            <a:r>
              <a:rPr lang="en-US" altLang="zh-CN" sz="6000">
                <a:solidFill>
                  <a:schemeClr val="tx1"/>
                </a:solidFill>
                <a:sym typeface="+mn-ea"/>
              </a:rPr>
              <a:t>The H</a:t>
            </a:r>
            <a:r>
              <a:rPr lang="zh-CN" altLang="en-US" sz="6000">
                <a:solidFill>
                  <a:schemeClr val="tx1"/>
                </a:solidFill>
                <a:sym typeface="+mn-ea"/>
              </a:rPr>
              <a:t>uman </a:t>
            </a:r>
            <a:r>
              <a:rPr lang="en-US" altLang="zh-CN" sz="6000">
                <a:solidFill>
                  <a:schemeClr val="tx1"/>
                </a:solidFill>
                <a:sym typeface="+mn-ea"/>
              </a:rPr>
              <a:t>T</a:t>
            </a:r>
            <a:r>
              <a:rPr lang="zh-CN" altLang="en-US" sz="6000">
                <a:solidFill>
                  <a:schemeClr val="tx1"/>
                </a:solidFill>
                <a:sym typeface="+mn-ea"/>
              </a:rPr>
              <a:t>rafficking</a:t>
            </a:r>
            <a:r>
              <a:rPr lang="zh-CN" altLang="en-US" sz="6000">
                <a:solidFill>
                  <a:schemeClr val="bg1"/>
                </a:solidFill>
                <a:sym typeface="+mn-ea"/>
              </a:rPr>
              <a:t> </a:t>
            </a:r>
            <a:endParaRPr lang="zh-CN" altLang="en-US" sz="6000" dirty="0">
              <a:solidFill>
                <a:srgbClr val="52524E"/>
              </a:solidFill>
              <a:latin typeface="+mj-lt"/>
            </a:endParaRPr>
          </a:p>
        </p:txBody>
      </p:sp>
      <p:sp>
        <p:nvSpPr>
          <p:cNvPr id="10" name="文本框 9"/>
          <p:cNvSpPr txBox="1"/>
          <p:nvPr/>
        </p:nvSpPr>
        <p:spPr>
          <a:xfrm>
            <a:off x="1484630" y="2464435"/>
            <a:ext cx="2753360" cy="899795"/>
          </a:xfrm>
          <a:prstGeom prst="rect">
            <a:avLst/>
          </a:prstGeom>
          <a:noFill/>
        </p:spPr>
        <p:txBody>
          <a:bodyPr wrap="square">
            <a:noAutofit/>
          </a:bodyPr>
          <a:lstStyle/>
          <a:p>
            <a:r>
              <a:rPr lang="zh-CN" altLang="en-US" sz="4000" dirty="0">
                <a:solidFill>
                  <a:schemeClr val="bg2">
                    <a:lumMod val="50000"/>
                  </a:schemeClr>
                </a:solidFill>
                <a:latin typeface="+mj-lt"/>
              </a:rPr>
              <a:t>人口</a:t>
            </a:r>
            <a:r>
              <a:rPr lang="zh-CN" altLang="en-US" sz="4000" dirty="0">
                <a:solidFill>
                  <a:schemeClr val="bg2">
                    <a:lumMod val="50000"/>
                  </a:schemeClr>
                </a:solidFill>
                <a:latin typeface="+mj-lt"/>
              </a:rPr>
              <a:t>拐卖</a:t>
            </a:r>
            <a:endParaRPr lang="zh-CN" altLang="en-US" sz="4000" dirty="0">
              <a:solidFill>
                <a:schemeClr val="bg2">
                  <a:lumMod val="50000"/>
                </a:schemeClr>
              </a:solidFill>
              <a:latin typeface="+mj-lt"/>
            </a:endParaRPr>
          </a:p>
        </p:txBody>
      </p:sp>
      <p:sp>
        <p:nvSpPr>
          <p:cNvPr id="12" name="文本框 11"/>
          <p:cNvSpPr txBox="1"/>
          <p:nvPr/>
        </p:nvSpPr>
        <p:spPr>
          <a:xfrm>
            <a:off x="1551304" y="3686863"/>
            <a:ext cx="6339841" cy="829945"/>
          </a:xfrm>
          <a:prstGeom prst="rect">
            <a:avLst/>
          </a:prstGeom>
          <a:noFill/>
        </p:spPr>
        <p:txBody>
          <a:bodyPr wrap="square">
            <a:spAutoFit/>
          </a:bodyPr>
          <a:lstStyle/>
          <a:p>
            <a:r>
              <a:rPr lang="en-US" altLang="zh-CN" sz="1600" dirty="0">
                <a:solidFill>
                  <a:srgbClr val="9A9B94"/>
                </a:solidFill>
              </a:rPr>
              <a:t>Human trafficking makes people into slaves, forcing  or </a:t>
            </a:r>
            <a:r>
              <a:rPr lang="en-US" altLang="zh-CN" sz="1600" dirty="0">
                <a:solidFill>
                  <a:srgbClr val="9A9B94"/>
                </a:solidFill>
                <a:sym typeface="+mn-ea"/>
              </a:rPr>
              <a:t>them </a:t>
            </a:r>
            <a:r>
              <a:rPr lang="en-US" altLang="zh-CN" sz="1600" dirty="0">
                <a:solidFill>
                  <a:srgbClr val="9A9B94"/>
                </a:solidFill>
              </a:rPr>
              <a:t>manipulating in a situation of no escape, where they need to work against their own will. </a:t>
            </a:r>
            <a:endParaRPr lang="en-US" altLang="zh-CN" sz="1600" dirty="0">
              <a:solidFill>
                <a:srgbClr val="9A9B94"/>
              </a:solidFill>
            </a:endParaRPr>
          </a:p>
        </p:txBody>
      </p:sp>
      <p:cxnSp>
        <p:nvCxnSpPr>
          <p:cNvPr id="14" name="直接连接符 13"/>
          <p:cNvCxnSpPr/>
          <p:nvPr/>
        </p:nvCxnSpPr>
        <p:spPr>
          <a:xfrm>
            <a:off x="1680845" y="3429000"/>
            <a:ext cx="711200" cy="0"/>
          </a:xfrm>
          <a:prstGeom prst="line">
            <a:avLst/>
          </a:prstGeom>
          <a:ln w="82550" cap="rnd">
            <a:solidFill>
              <a:schemeClr val="bg2">
                <a:lumMod val="25000"/>
              </a:schemeClr>
            </a:solidFill>
            <a:rou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87704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888095" y="5041900"/>
            <a:ext cx="3160395" cy="1198880"/>
          </a:xfrm>
          <a:prstGeom prst="rect">
            <a:avLst/>
          </a:prstGeom>
          <a:noFill/>
        </p:spPr>
        <p:txBody>
          <a:bodyPr wrap="square" rtlCol="0">
            <a:spAutoFit/>
          </a:bodyPr>
          <a:p>
            <a:r>
              <a:rPr lang="zh-CN" altLang="en-US">
                <a:solidFill>
                  <a:schemeClr val="tx1"/>
                </a:solidFill>
                <a:sym typeface="+mn-ea"/>
              </a:rPr>
              <a:t>汇报人：</a:t>
            </a:r>
            <a:r>
              <a:rPr lang="en-US" altLang="zh-CN">
                <a:solidFill>
                  <a:schemeClr val="tx1"/>
                </a:solidFill>
                <a:sym typeface="+mn-ea"/>
              </a:rPr>
              <a:t>19 </a:t>
            </a:r>
            <a:r>
              <a:rPr lang="zh-CN" altLang="en-US">
                <a:solidFill>
                  <a:schemeClr val="tx1"/>
                </a:solidFill>
                <a:sym typeface="+mn-ea"/>
              </a:rPr>
              <a:t>张子洋</a:t>
            </a:r>
            <a:endParaRPr lang="zh-CN" altLang="en-US">
              <a:solidFill>
                <a:schemeClr val="tx1"/>
              </a:solidFill>
            </a:endParaRPr>
          </a:p>
          <a:p>
            <a:r>
              <a:rPr lang="en-US" altLang="zh-CN">
                <a:solidFill>
                  <a:schemeClr val="tx1"/>
                </a:solidFill>
                <a:sym typeface="+mn-ea"/>
              </a:rPr>
              <a:t>          	18 </a:t>
            </a:r>
            <a:r>
              <a:rPr lang="zh-CN" altLang="en-US">
                <a:solidFill>
                  <a:schemeClr val="tx1"/>
                </a:solidFill>
                <a:sym typeface="+mn-ea"/>
              </a:rPr>
              <a:t>李文</a:t>
            </a:r>
            <a:r>
              <a:rPr lang="en-US" altLang="zh-CN">
                <a:solidFill>
                  <a:schemeClr val="tx1"/>
                </a:solidFill>
                <a:sym typeface="+mn-ea"/>
              </a:rPr>
              <a:t>	2023.12.11</a:t>
            </a:r>
            <a:r>
              <a:rPr lang="en-US" altLang="zh-CN">
                <a:solidFill>
                  <a:schemeClr val="bg1"/>
                </a:solidFill>
                <a:sym typeface="+mn-ea"/>
              </a:rPr>
              <a:t> </a:t>
            </a:r>
            <a:endParaRPr lang="en-US" altLang="zh-CN">
              <a:solidFill>
                <a:schemeClr val="bg1"/>
              </a:solidFill>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59573"/>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29740" y="2906443"/>
            <a:ext cx="952499" cy="706755"/>
          </a:xfrm>
          <a:prstGeom prst="rect">
            <a:avLst/>
          </a:prstGeom>
          <a:noFill/>
        </p:spPr>
        <p:txBody>
          <a:bodyPr wrap="square" rtlCol="0">
            <a:spAutoFit/>
          </a:bodyPr>
          <a:lstStyle/>
          <a:p>
            <a:r>
              <a:rPr lang="en-US" altLang="zh-CN" sz="4000" dirty="0">
                <a:solidFill>
                  <a:schemeClr val="bg2">
                    <a:lumMod val="50000"/>
                  </a:schemeClr>
                </a:solidFill>
                <a:latin typeface="微软雅黑" panose="020B0503020204020204" charset="-122"/>
                <a:ea typeface="微软雅黑" panose="020B0503020204020204" charset="-122"/>
              </a:rPr>
              <a:t>04</a:t>
            </a:r>
            <a:endParaRPr lang="zh-CN" altLang="en-US" sz="4000" dirty="0">
              <a:solidFill>
                <a:schemeClr val="bg2">
                  <a:lumMod val="50000"/>
                </a:schemeClr>
              </a:solidFill>
              <a:latin typeface="微软雅黑" panose="020B0503020204020204" charset="-122"/>
              <a:ea typeface="微软雅黑" panose="020B0503020204020204" charset="-122"/>
            </a:endParaRPr>
          </a:p>
        </p:txBody>
      </p:sp>
      <p:sp>
        <p:nvSpPr>
          <p:cNvPr id="11" name="矩形 10"/>
          <p:cNvSpPr/>
          <p:nvPr/>
        </p:nvSpPr>
        <p:spPr>
          <a:xfrm>
            <a:off x="1187704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841625" y="2906395"/>
            <a:ext cx="7287895" cy="1535430"/>
          </a:xfrm>
          <a:prstGeom prst="rect">
            <a:avLst/>
          </a:prstGeom>
          <a:noFill/>
        </p:spPr>
        <p:txBody>
          <a:bodyPr wrap="square" rtlCol="0">
            <a:noAutofit/>
          </a:bodyPr>
          <a:p>
            <a:r>
              <a:rPr lang="en-US" altLang="zh-CN" sz="4000" dirty="0">
                <a:solidFill>
                  <a:srgbClr val="52524E"/>
                </a:solidFill>
                <a:latin typeface="微软雅黑" panose="020B0503020204020204" charset="-122"/>
                <a:ea typeface="微软雅黑" panose="020B0503020204020204" charset="-122"/>
                <a:sym typeface="+mn-ea"/>
              </a:rPr>
              <a:t>How to find the lost people</a:t>
            </a:r>
            <a:endParaRPr lang="en-US" altLang="zh-CN" sz="4000" dirty="0">
              <a:solidFill>
                <a:srgbClr val="52524E"/>
              </a:solidFill>
              <a:latin typeface="微软雅黑" panose="020B0503020204020204" charset="-122"/>
              <a:ea typeface="微软雅黑" panose="020B0503020204020204" charset="-122"/>
            </a:endParaRPr>
          </a:p>
          <a:p>
            <a:endParaRPr lang="zh-CN" altLang="en-US" sz="4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877040" y="2305314"/>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5300" y="381000"/>
            <a:ext cx="6868160" cy="2212975"/>
          </a:xfrm>
          <a:prstGeom prst="rect">
            <a:avLst/>
          </a:prstGeom>
          <a:noFill/>
        </p:spPr>
        <p:txBody>
          <a:bodyPr wrap="square" rtlCol="0">
            <a:noAutofit/>
          </a:bodyPr>
          <a:p>
            <a:pPr indent="457200"/>
            <a:r>
              <a:rPr lang="en-US" altLang="zh-CN" sz="2400" b="1">
                <a:solidFill>
                  <a:srgbClr val="FF0000"/>
                </a:solidFill>
                <a:latin typeface="微软雅黑" panose="020B0503020204020204" charset="-122"/>
                <a:ea typeface="微软雅黑" panose="020B0503020204020204" charset="-122"/>
                <a:cs typeface="微软雅黑" panose="020B0503020204020204" charset="-122"/>
              </a:rPr>
              <a:t>Question2:</a:t>
            </a:r>
            <a:endParaRPr lang="en-US" altLang="zh-CN" sz="2400" b="1">
              <a:solidFill>
                <a:srgbClr val="FF0000"/>
              </a:solidFill>
              <a:latin typeface="微软雅黑" panose="020B0503020204020204" charset="-122"/>
              <a:ea typeface="微软雅黑" panose="020B0503020204020204" charset="-122"/>
              <a:cs typeface="微软雅黑" panose="020B0503020204020204" charset="-122"/>
            </a:endParaRPr>
          </a:p>
          <a:p>
            <a:pPr indent="457200"/>
            <a:endParaRPr lang="en-US" altLang="zh-CN">
              <a:latin typeface="微软雅黑" panose="020B0503020204020204" charset="-122"/>
              <a:ea typeface="微软雅黑" panose="020B0503020204020204" charset="-122"/>
              <a:cs typeface="微软雅黑" panose="020B0503020204020204" charset="-122"/>
            </a:endParaRPr>
          </a:p>
          <a:p>
            <a:pPr marL="457200" lvl="1" indent="457200"/>
            <a:r>
              <a:rPr lang="zh-CN" altLang="en-US" sz="2000">
                <a:latin typeface="微软雅黑" panose="020B0503020204020204" charset="-122"/>
                <a:ea typeface="微软雅黑" panose="020B0503020204020204" charset="-122"/>
                <a:cs typeface="微软雅黑" panose="020B0503020204020204" charset="-122"/>
              </a:rPr>
              <a:t>What methods do you know about finding relatives?</a:t>
            </a:r>
            <a:endParaRPr lang="zh-CN" altLang="en-US" sz="2000">
              <a:latin typeface="微软雅黑" panose="020B0503020204020204" charset="-122"/>
              <a:ea typeface="微软雅黑" panose="020B0503020204020204" charset="-122"/>
              <a:cs typeface="微软雅黑" panose="020B0503020204020204" charset="-122"/>
            </a:endParaRPr>
          </a:p>
          <a:p>
            <a:pPr marL="457200" lvl="1" indent="457200"/>
            <a:endParaRPr lang="zh-CN" altLang="en-US" sz="2000">
              <a:latin typeface="微软雅黑" panose="020B0503020204020204" charset="-122"/>
              <a:ea typeface="微软雅黑" panose="020B0503020204020204" charset="-122"/>
              <a:cs typeface="微软雅黑" panose="020B0503020204020204" charset="-122"/>
            </a:endParaRPr>
          </a:p>
          <a:p>
            <a:pPr marL="457200" lvl="1" indent="457200"/>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407400" y="1503680"/>
            <a:ext cx="2949575" cy="4196080"/>
          </a:xfrm>
          <a:prstGeom prst="rect">
            <a:avLst/>
          </a:prstGeom>
          <a:noFill/>
        </p:spPr>
        <p:txBody>
          <a:bodyPr wrap="square" rtlCol="0">
            <a:noAutofit/>
          </a:bodyPr>
          <a:p>
            <a:r>
              <a:rPr lang="en-US" altLang="zh-CN" sz="2400" b="1">
                <a:latin typeface="微软雅黑" panose="020B0503020204020204" charset="-122"/>
                <a:ea typeface="微软雅黑" panose="020B0503020204020204" charset="-122"/>
              </a:rPr>
              <a:t>M</a:t>
            </a:r>
            <a:r>
              <a:rPr lang="zh-CN" altLang="en-US" sz="2400" b="1">
                <a:latin typeface="微软雅黑" panose="020B0503020204020204" charset="-122"/>
                <a:ea typeface="微软雅黑" panose="020B0503020204020204" charset="-122"/>
              </a:rPr>
              <a:t>ethod</a:t>
            </a:r>
            <a:r>
              <a:rPr lang="en-US" altLang="zh-CN" sz="2400" b="1">
                <a:latin typeface="微软雅黑" panose="020B0503020204020204" charset="-122"/>
                <a:ea typeface="微软雅黑" panose="020B0503020204020204" charset="-122"/>
              </a:rPr>
              <a:t>s:</a:t>
            </a:r>
            <a:endParaRPr lang="en-US" altLang="zh-CN" sz="2400" b="1">
              <a:latin typeface="微软雅黑" panose="020B0503020204020204" charset="-122"/>
              <a:ea typeface="微软雅黑" panose="020B0503020204020204" charset="-122"/>
            </a:endParaRPr>
          </a:p>
          <a:p>
            <a:endParaRPr lang="zh-CN" altLang="en-US" sz="2400" b="1">
              <a:latin typeface="微软雅黑" panose="020B0503020204020204" charset="-122"/>
              <a:ea typeface="微软雅黑" panose="020B0503020204020204" charset="-122"/>
            </a:endParaRPr>
          </a:p>
          <a:p>
            <a:r>
              <a:rPr lang="zh-CN" altLang="en-US" sz="2000" b="1">
                <a:latin typeface="微软雅黑" panose="020B0503020204020204" charset="-122"/>
                <a:ea typeface="微软雅黑" panose="020B0503020204020204" charset="-122"/>
              </a:rPr>
              <a:t>1.</a:t>
            </a:r>
            <a:r>
              <a:rPr lang="en-US" altLang="zh-CN" sz="2000" b="1">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U</a:t>
            </a:r>
            <a:r>
              <a:rPr lang="zh-CN" altLang="en-US" sz="2000">
                <a:latin typeface="微软雅黑" panose="020B0503020204020204" charset="-122"/>
                <a:ea typeface="微软雅黑" panose="020B0503020204020204" charset="-122"/>
              </a:rPr>
              <a:t>se the power of the Internet to publish family-searching information to major social networking sites, media, and specialized family-searching websites</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a:p>
            <a:endParaRPr lang="en-US" altLang="zh-CN"/>
          </a:p>
          <a:p>
            <a:endParaRPr lang="zh-CN" altLang="en-US"/>
          </a:p>
        </p:txBody>
      </p:sp>
      <p:pic>
        <p:nvPicPr>
          <p:cNvPr id="122576660"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12750" y="2593975"/>
            <a:ext cx="7664450" cy="381571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576660"/>
                                        </p:tgtEl>
                                        <p:attrNameLst>
                                          <p:attrName>style.visibility</p:attrName>
                                        </p:attrNameLst>
                                      </p:cBhvr>
                                      <p:to>
                                        <p:strVal val="visible"/>
                                      </p:to>
                                    </p:set>
                                    <p:animEffect transition="in" filter="blinds(horizontal)">
                                      <p:cBhvr>
                                        <p:cTn id="12" dur="500"/>
                                        <p:tgtEl>
                                          <p:spTgt spid="122576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877040" y="2305314"/>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69340" y="664210"/>
            <a:ext cx="4963160" cy="5529580"/>
          </a:xfrm>
          <a:prstGeom prst="rect">
            <a:avLst/>
          </a:prstGeom>
          <a:noFill/>
        </p:spPr>
        <p:txBody>
          <a:bodyPr wrap="square" rtlCol="0">
            <a:noAutofit/>
          </a:bodyPr>
          <a:p>
            <a:r>
              <a:rPr lang="zh-CN" altLang="en-US" sz="2000" b="1">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The anti-trafficking DNA database is a nationwide collection of DNA samples collected by local responsible agencies from parents who report missing children, and from minors who are begging on the streets and organized to engage in illegal and criminal activities. </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en-US" altLang="zh-CN" sz="2000" b="1">
                <a:latin typeface="微软雅黑" panose="020B0503020204020204" charset="-122"/>
                <a:ea typeface="微软雅黑" panose="020B0503020204020204" charset="-122"/>
              </a:rPr>
              <a:t>3.</a:t>
            </a:r>
            <a:r>
              <a:rPr lang="zh-CN" altLang="en-US" sz="2000">
                <a:latin typeface="微软雅黑" panose="020B0503020204020204" charset="-122"/>
                <a:ea typeface="微软雅黑" panose="020B0503020204020204" charset="-122"/>
              </a:rPr>
              <a:t>The power of technology is at work, and the company</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s self-developed “cross-age and relative face comparison algorithm” is indispensable.</a:t>
            </a:r>
            <a:endParaRPr lang="zh-CN" altLang="en-US" sz="2000">
              <a:latin typeface="微软雅黑" panose="020B0503020204020204" charset="-122"/>
              <a:ea typeface="微软雅黑" panose="020B0503020204020204" charset="-122"/>
            </a:endParaRPr>
          </a:p>
          <a:p>
            <a:endParaRPr lang="zh-CN" altLang="en-US"/>
          </a:p>
          <a:p>
            <a:endParaRPr lang="zh-CN" altLang="en-US"/>
          </a:p>
        </p:txBody>
      </p:sp>
      <p:pic>
        <p:nvPicPr>
          <p:cNvPr id="27084745" name="图片 7"/>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6242685" y="563880"/>
            <a:ext cx="5718810" cy="540194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a:off x="0" y="16510"/>
            <a:ext cx="12192000" cy="6858000"/>
          </a:xfrm>
          <a:prstGeom prst="triangle">
            <a:avLst>
              <a:gd name="adj" fmla="val 0"/>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7515" y="2416175"/>
            <a:ext cx="4617085" cy="3097530"/>
          </a:xfrm>
          <a:prstGeom prst="rect">
            <a:avLst/>
          </a:prstGeom>
          <a:noFill/>
        </p:spPr>
        <p:txBody>
          <a:bodyPr wrap="square" rtlCol="0">
            <a:noAutofit/>
          </a:bodyPr>
          <a:p>
            <a:r>
              <a:rPr lang="en-US" altLang="zh-CN" sz="3200" b="1">
                <a:solidFill>
                  <a:schemeClr val="bg1"/>
                </a:solidFill>
                <a:latin typeface="微软雅黑" panose="020B0503020204020204" charset="-122"/>
                <a:ea typeface="微软雅黑" panose="020B0503020204020204" charset="-122"/>
              </a:rPr>
              <a:t>Conclusion:</a:t>
            </a:r>
            <a:endParaRPr lang="en-US" altLang="zh-CN" sz="3200" b="1">
              <a:solidFill>
                <a:schemeClr val="bg1"/>
              </a:solidFill>
              <a:latin typeface="微软雅黑" panose="020B0503020204020204" charset="-122"/>
              <a:ea typeface="微软雅黑" panose="020B0503020204020204" charset="-122"/>
            </a:endParaRPr>
          </a:p>
          <a:p>
            <a:pPr indent="457200"/>
            <a:endParaRPr lang="en-US" altLang="zh-CN" sz="1000">
              <a:solidFill>
                <a:schemeClr val="bg1"/>
              </a:solidFill>
              <a:latin typeface="微软雅黑" panose="020B0503020204020204" charset="-122"/>
              <a:ea typeface="微软雅黑" panose="020B0503020204020204" charset="-122"/>
            </a:endParaRPr>
          </a:p>
          <a:p>
            <a:pPr indent="457200"/>
            <a:r>
              <a:rPr lang="en-US" altLang="zh-CN" sz="2400">
                <a:solidFill>
                  <a:schemeClr val="bg1"/>
                </a:solidFill>
                <a:latin typeface="微软雅黑" panose="020B0503020204020204" charset="-122"/>
                <a:ea typeface="微软雅黑" panose="020B0503020204020204" charset="-122"/>
              </a:rPr>
              <a:t>Human trafficking cannot be ignored. We hope that similar illegal activities will become fewer and fewer in the future, and we also hope that more families can reunite.</a:t>
            </a:r>
            <a:endParaRPr lang="en-US" altLang="zh-CN" sz="2400">
              <a:solidFill>
                <a:schemeClr val="bg1"/>
              </a:solidFill>
              <a:latin typeface="微软雅黑" panose="020B0503020204020204" charset="-122"/>
              <a:ea typeface="微软雅黑" panose="020B0503020204020204" charset="-122"/>
            </a:endParaRPr>
          </a:p>
        </p:txBody>
      </p:sp>
      <p:pic>
        <p:nvPicPr>
          <p:cNvPr id="100" name="图片 99"/>
          <p:cNvPicPr/>
          <p:nvPr>
            <p:custDataLst>
              <p:tags r:id="rId1"/>
            </p:custDataLst>
          </p:nvPr>
        </p:nvPicPr>
        <p:blipFill>
          <a:blip r:embed="rId2"/>
          <a:stretch>
            <a:fillRect/>
          </a:stretch>
        </p:blipFill>
        <p:spPr>
          <a:xfrm>
            <a:off x="6817360" y="202565"/>
            <a:ext cx="5091430" cy="620712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9573"/>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87704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01040" y="1139190"/>
            <a:ext cx="3199130" cy="2915920"/>
          </a:xfrm>
          <a:prstGeom prst="rect">
            <a:avLst/>
          </a:prstGeom>
          <a:noFill/>
        </p:spPr>
        <p:txBody>
          <a:bodyPr wrap="square" rtlCol="0">
            <a:noAutofit/>
          </a:bodyPr>
          <a:p>
            <a:endParaRPr lang="zh-CN" altLang="en-US"/>
          </a:p>
        </p:txBody>
      </p:sp>
      <p:sp>
        <p:nvSpPr>
          <p:cNvPr id="3" name="文本框 2"/>
          <p:cNvSpPr txBox="1"/>
          <p:nvPr/>
        </p:nvSpPr>
        <p:spPr>
          <a:xfrm>
            <a:off x="940435" y="2225040"/>
            <a:ext cx="10146665" cy="1499235"/>
          </a:xfrm>
          <a:prstGeom prst="rect">
            <a:avLst/>
          </a:prstGeom>
          <a:noFill/>
        </p:spPr>
        <p:txBody>
          <a:bodyPr wrap="square" rtlCol="0">
            <a:noAutofit/>
          </a:bodyPr>
          <a:p>
            <a:r>
              <a:rPr lang="en-US" altLang="zh-CN" sz="6000">
                <a:latin typeface="微软雅黑" panose="020B0503020204020204" charset="-122"/>
                <a:ea typeface="微软雅黑" panose="020B0503020204020204" charset="-122"/>
              </a:rPr>
              <a:t>Thanks for your listenning!</a:t>
            </a:r>
            <a:endParaRPr lang="en-US" altLang="zh-CN" sz="6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510" y="501788"/>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87704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65925067" name="图片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6096000" y="832485"/>
            <a:ext cx="5405120" cy="5097145"/>
          </a:xfrm>
          <a:prstGeom prst="rect">
            <a:avLst/>
          </a:prstGeom>
          <a:noFill/>
          <a:ln>
            <a:noFill/>
          </a:ln>
        </p:spPr>
      </p:pic>
      <p:sp>
        <p:nvSpPr>
          <p:cNvPr id="3" name="文本框 2"/>
          <p:cNvSpPr txBox="1"/>
          <p:nvPr/>
        </p:nvSpPr>
        <p:spPr>
          <a:xfrm>
            <a:off x="1093470" y="1148715"/>
            <a:ext cx="3985260" cy="4330700"/>
          </a:xfrm>
          <a:prstGeom prst="rect">
            <a:avLst/>
          </a:prstGeom>
          <a:noFill/>
        </p:spPr>
        <p:txBody>
          <a:bodyPr wrap="square" rtlCol="0">
            <a:noAutofit/>
          </a:bodyPr>
          <a:p>
            <a:r>
              <a:rPr lang="en-US" altLang="zh-CN" sz="2000">
                <a:latin typeface="微软雅黑" panose="020B0503020204020204" charset="-122"/>
                <a:ea typeface="微软雅黑" panose="020B0503020204020204" charset="-122"/>
              </a:rPr>
              <a:t>H</a:t>
            </a:r>
            <a:r>
              <a:rPr lang="zh-CN" altLang="en-US" sz="2000">
                <a:latin typeface="微软雅黑" panose="020B0503020204020204" charset="-122"/>
                <a:ea typeface="微软雅黑" panose="020B0503020204020204" charset="-122"/>
              </a:rPr>
              <a:t>uman trafficking has become a hot topic recently. A family seeker in Hebei found his son who had been missing for more than 20 years.</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Many people are attracted by the The </a:t>
            </a:r>
            <a:r>
              <a:rPr lang="en-US" altLang="zh-CN" sz="2000">
                <a:latin typeface="微软雅黑" panose="020B0503020204020204" charset="-122"/>
                <a:ea typeface="微软雅黑" panose="020B0503020204020204" charset="-122"/>
              </a:rPr>
              <a:t>W</a:t>
            </a:r>
            <a:r>
              <a:rPr lang="zh-CN" altLang="en-US" sz="2000">
                <a:latin typeface="微软雅黑" panose="020B0503020204020204" charset="-122"/>
                <a:ea typeface="微软雅黑" panose="020B0503020204020204" charset="-122"/>
              </a:rPr>
              <a:t>ord</a:t>
            </a:r>
            <a:r>
              <a:rPr lang="en-US" altLang="zh-CN" sz="2000">
                <a:latin typeface="微软雅黑" panose="020B0503020204020204" charset="-122"/>
                <a:ea typeface="微软雅黑" panose="020B0503020204020204" charset="-122"/>
              </a:rPr>
              <a:t> B</a:t>
            </a:r>
            <a:r>
              <a:rPr lang="zh-CN" altLang="en-US" sz="2000">
                <a:latin typeface="微软雅黑" panose="020B0503020204020204" charset="-122"/>
                <a:ea typeface="微软雅黑" panose="020B0503020204020204" charset="-122"/>
              </a:rPr>
              <a:t>illionaire. To be honest, many people are still on the road to finding their families, </a:t>
            </a:r>
            <a:r>
              <a:rPr lang="en-US" altLang="zh-CN" sz="2000">
                <a:latin typeface="微软雅黑" panose="020B0503020204020204" charset="-122"/>
                <a:ea typeface="微软雅黑" panose="020B0503020204020204" charset="-122"/>
              </a:rPr>
              <a:t>and</a:t>
            </a:r>
            <a:r>
              <a:rPr lang="zh-CN" altLang="en-US" sz="2000">
                <a:latin typeface="微软雅黑" panose="020B0503020204020204" charset="-122"/>
                <a:ea typeface="微软雅黑" panose="020B0503020204020204" charset="-122"/>
              </a:rPr>
              <a:t> most of them do not receive such widespread attention. Should we focus more on lost children?</a:t>
            </a:r>
            <a:endParaRPr lang="zh-CN" altLang="en-US" sz="2000">
              <a:latin typeface="微软雅黑" panose="020B0503020204020204" charset="-122"/>
              <a:ea typeface="微软雅黑" panose="020B0503020204020204" charset="-122"/>
            </a:endParaRPr>
          </a:p>
          <a:p>
            <a:endParaRPr lang="zh-CN" alt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59573"/>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39190" y="1265555"/>
            <a:ext cx="2349500" cy="521970"/>
          </a:xfrm>
          <a:prstGeom prst="rect">
            <a:avLst/>
          </a:prstGeom>
          <a:noFill/>
        </p:spPr>
        <p:txBody>
          <a:bodyPr wrap="square" rtlCol="0">
            <a:spAutoFit/>
          </a:bodyPr>
          <a:lstStyle/>
          <a:p>
            <a:pPr algn="dist"/>
            <a:r>
              <a:rPr lang="en-US" altLang="zh-CN" sz="2800" dirty="0">
                <a:solidFill>
                  <a:schemeClr val="bg2">
                    <a:lumMod val="25000"/>
                  </a:schemeClr>
                </a:solidFill>
                <a:latin typeface="微软雅黑" panose="020B0503020204020204" charset="-122"/>
                <a:ea typeface="微软雅黑" panose="020B0503020204020204" charset="-122"/>
              </a:rPr>
              <a:t>CONTENTS</a:t>
            </a:r>
            <a:endParaRPr lang="en-US" altLang="zh-CN" sz="2800" dirty="0">
              <a:solidFill>
                <a:schemeClr val="bg2">
                  <a:lumMod val="25000"/>
                </a:schemeClr>
              </a:solidFill>
              <a:latin typeface="微软雅黑" panose="020B0503020204020204" charset="-122"/>
              <a:ea typeface="微软雅黑" panose="020B0503020204020204" charset="-122"/>
            </a:endParaRPr>
          </a:p>
        </p:txBody>
      </p:sp>
      <p:sp>
        <p:nvSpPr>
          <p:cNvPr id="7" name="文本框 6"/>
          <p:cNvSpPr txBox="1"/>
          <p:nvPr/>
        </p:nvSpPr>
        <p:spPr>
          <a:xfrm>
            <a:off x="3589021" y="2401549"/>
            <a:ext cx="3017520" cy="829945"/>
          </a:xfrm>
          <a:prstGeom prst="rect">
            <a:avLst/>
          </a:prstGeom>
          <a:noFill/>
        </p:spPr>
        <p:txBody>
          <a:bodyPr wrap="square" rtlCol="0">
            <a:spAutoFit/>
          </a:bodyPr>
          <a:lstStyle/>
          <a:p>
            <a:r>
              <a:rPr lang="zh-CN" altLang="en-US" sz="2400" dirty="0">
                <a:solidFill>
                  <a:srgbClr val="52524E"/>
                </a:solidFill>
                <a:latin typeface="微软雅黑" panose="020B0503020204020204" charset="-122"/>
                <a:ea typeface="微软雅黑" panose="020B0503020204020204" charset="-122"/>
              </a:rPr>
              <a:t>What is Human Trafficking?</a:t>
            </a:r>
            <a:endParaRPr lang="zh-CN" altLang="en-US" sz="2400" dirty="0">
              <a:solidFill>
                <a:srgbClr val="52524E"/>
              </a:solidFill>
              <a:latin typeface="微软雅黑" panose="020B0503020204020204" charset="-122"/>
              <a:ea typeface="微软雅黑" panose="020B0503020204020204" charset="-122"/>
            </a:endParaRPr>
          </a:p>
        </p:txBody>
      </p:sp>
      <p:sp>
        <p:nvSpPr>
          <p:cNvPr id="8" name="文本框 7"/>
          <p:cNvSpPr txBox="1"/>
          <p:nvPr/>
        </p:nvSpPr>
        <p:spPr>
          <a:xfrm>
            <a:off x="7679690" y="2401570"/>
            <a:ext cx="3366770" cy="1198880"/>
          </a:xfrm>
          <a:prstGeom prst="rect">
            <a:avLst/>
          </a:prstGeom>
          <a:noFill/>
        </p:spPr>
        <p:txBody>
          <a:bodyPr wrap="square" rtlCol="0">
            <a:spAutoFit/>
          </a:bodyPr>
          <a:lstStyle/>
          <a:p>
            <a:r>
              <a:rPr lang="zh-CN" altLang="en-US" sz="2400" dirty="0">
                <a:solidFill>
                  <a:srgbClr val="52524E"/>
                </a:solidFill>
                <a:latin typeface="微软雅黑" panose="020B0503020204020204" charset="-122"/>
                <a:ea typeface="微软雅黑" panose="020B0503020204020204" charset="-122"/>
              </a:rPr>
              <a:t>The situation of </a:t>
            </a:r>
            <a:r>
              <a:rPr lang="en-US" altLang="zh-CN" sz="2400" dirty="0">
                <a:solidFill>
                  <a:srgbClr val="52524E"/>
                </a:solidFill>
                <a:latin typeface="微软雅黑" panose="020B0503020204020204" charset="-122"/>
                <a:ea typeface="微软雅黑" panose="020B0503020204020204" charset="-122"/>
              </a:rPr>
              <a:t>Human</a:t>
            </a:r>
            <a:r>
              <a:rPr lang="zh-CN" altLang="en-US" sz="2400" dirty="0">
                <a:solidFill>
                  <a:srgbClr val="52524E"/>
                </a:solidFill>
                <a:latin typeface="微软雅黑" panose="020B0503020204020204" charset="-122"/>
                <a:ea typeface="微软雅黑" panose="020B0503020204020204" charset="-122"/>
              </a:rPr>
              <a:t> </a:t>
            </a:r>
            <a:r>
              <a:rPr lang="en-US" altLang="zh-CN" sz="2400" dirty="0">
                <a:solidFill>
                  <a:srgbClr val="52524E"/>
                </a:solidFill>
                <a:latin typeface="微软雅黑" panose="020B0503020204020204" charset="-122"/>
                <a:ea typeface="微软雅黑" panose="020B0503020204020204" charset="-122"/>
              </a:rPr>
              <a:t>T</a:t>
            </a:r>
            <a:r>
              <a:rPr lang="zh-CN" altLang="en-US" sz="2400" dirty="0">
                <a:solidFill>
                  <a:srgbClr val="52524E"/>
                </a:solidFill>
                <a:latin typeface="微软雅黑" panose="020B0503020204020204" charset="-122"/>
                <a:ea typeface="微软雅黑" panose="020B0503020204020204" charset="-122"/>
              </a:rPr>
              <a:t>rafficking in our country</a:t>
            </a:r>
            <a:endParaRPr lang="zh-CN" altLang="en-US" sz="2400" dirty="0">
              <a:solidFill>
                <a:srgbClr val="52524E"/>
              </a:solidFill>
              <a:latin typeface="微软雅黑" panose="020B0503020204020204" charset="-122"/>
              <a:ea typeface="微软雅黑" panose="020B0503020204020204" charset="-122"/>
            </a:endParaRPr>
          </a:p>
        </p:txBody>
      </p:sp>
      <p:sp>
        <p:nvSpPr>
          <p:cNvPr id="9" name="文本框 8"/>
          <p:cNvSpPr txBox="1"/>
          <p:nvPr/>
        </p:nvSpPr>
        <p:spPr>
          <a:xfrm>
            <a:off x="3589020" y="4435475"/>
            <a:ext cx="3109595" cy="829945"/>
          </a:xfrm>
          <a:prstGeom prst="rect">
            <a:avLst/>
          </a:prstGeom>
          <a:noFill/>
        </p:spPr>
        <p:txBody>
          <a:bodyPr wrap="square" rtlCol="0">
            <a:spAutoFit/>
          </a:bodyPr>
          <a:lstStyle/>
          <a:p>
            <a:r>
              <a:rPr lang="zh-CN" altLang="en-US" sz="2400" dirty="0">
                <a:solidFill>
                  <a:srgbClr val="52524E"/>
                </a:solidFill>
                <a:latin typeface="微软雅黑" panose="020B0503020204020204" charset="-122"/>
                <a:ea typeface="微软雅黑" panose="020B0503020204020204" charset="-122"/>
              </a:rPr>
              <a:t>The causes of </a:t>
            </a:r>
            <a:r>
              <a:rPr lang="en-US" altLang="zh-CN" sz="2400" dirty="0">
                <a:solidFill>
                  <a:srgbClr val="52524E"/>
                </a:solidFill>
                <a:latin typeface="微软雅黑" panose="020B0503020204020204" charset="-122"/>
                <a:ea typeface="微软雅黑" panose="020B0503020204020204" charset="-122"/>
              </a:rPr>
              <a:t>H</a:t>
            </a:r>
            <a:r>
              <a:rPr lang="zh-CN" altLang="en-US" sz="2400" dirty="0">
                <a:solidFill>
                  <a:srgbClr val="52524E"/>
                </a:solidFill>
                <a:latin typeface="微软雅黑" panose="020B0503020204020204" charset="-122"/>
                <a:ea typeface="微软雅黑" panose="020B0503020204020204" charset="-122"/>
              </a:rPr>
              <a:t>uman </a:t>
            </a:r>
            <a:r>
              <a:rPr lang="en-US" altLang="zh-CN" sz="2400" dirty="0">
                <a:solidFill>
                  <a:srgbClr val="52524E"/>
                </a:solidFill>
                <a:latin typeface="微软雅黑" panose="020B0503020204020204" charset="-122"/>
                <a:ea typeface="微软雅黑" panose="020B0503020204020204" charset="-122"/>
              </a:rPr>
              <a:t>T</a:t>
            </a:r>
            <a:r>
              <a:rPr lang="zh-CN" altLang="en-US" sz="2400" dirty="0">
                <a:solidFill>
                  <a:srgbClr val="52524E"/>
                </a:solidFill>
                <a:latin typeface="微软雅黑" panose="020B0503020204020204" charset="-122"/>
                <a:ea typeface="微软雅黑" panose="020B0503020204020204" charset="-122"/>
              </a:rPr>
              <a:t>rafficking</a:t>
            </a:r>
            <a:endParaRPr lang="zh-CN" altLang="en-US" sz="2400" dirty="0">
              <a:solidFill>
                <a:srgbClr val="52524E"/>
              </a:solidFill>
              <a:latin typeface="微软雅黑" panose="020B0503020204020204" charset="-122"/>
              <a:ea typeface="微软雅黑" panose="020B0503020204020204" charset="-122"/>
            </a:endParaRPr>
          </a:p>
        </p:txBody>
      </p:sp>
      <p:sp>
        <p:nvSpPr>
          <p:cNvPr id="10" name="文本框 9"/>
          <p:cNvSpPr txBox="1"/>
          <p:nvPr/>
        </p:nvSpPr>
        <p:spPr>
          <a:xfrm>
            <a:off x="7782560" y="4435475"/>
            <a:ext cx="3263900" cy="829945"/>
          </a:xfrm>
          <a:prstGeom prst="rect">
            <a:avLst/>
          </a:prstGeom>
          <a:noFill/>
        </p:spPr>
        <p:txBody>
          <a:bodyPr wrap="square" rtlCol="0">
            <a:spAutoFit/>
          </a:bodyPr>
          <a:lstStyle/>
          <a:p>
            <a:r>
              <a:rPr lang="en-US" altLang="zh-CN" sz="2400" dirty="0">
                <a:solidFill>
                  <a:srgbClr val="52524E"/>
                </a:solidFill>
                <a:latin typeface="微软雅黑" panose="020B0503020204020204" charset="-122"/>
                <a:ea typeface="微软雅黑" panose="020B0503020204020204" charset="-122"/>
              </a:rPr>
              <a:t>How to find the lost people</a:t>
            </a:r>
            <a:endParaRPr lang="en-US" altLang="zh-CN" sz="2400" dirty="0">
              <a:solidFill>
                <a:srgbClr val="52524E"/>
              </a:solidFill>
              <a:latin typeface="微软雅黑" panose="020B0503020204020204" charset="-122"/>
              <a:ea typeface="微软雅黑" panose="020B0503020204020204" charset="-122"/>
            </a:endParaRPr>
          </a:p>
        </p:txBody>
      </p:sp>
      <p:sp>
        <p:nvSpPr>
          <p:cNvPr id="11" name="文本框 10"/>
          <p:cNvSpPr txBox="1"/>
          <p:nvPr/>
        </p:nvSpPr>
        <p:spPr>
          <a:xfrm>
            <a:off x="2928620" y="2401570"/>
            <a:ext cx="660400" cy="554355"/>
          </a:xfrm>
          <a:prstGeom prst="rect">
            <a:avLst/>
          </a:prstGeom>
          <a:noFill/>
        </p:spPr>
        <p:txBody>
          <a:bodyPr wrap="square" rtlCol="0">
            <a:noAutofit/>
          </a:bodyPr>
          <a:lstStyle/>
          <a:p>
            <a:r>
              <a:rPr lang="en-US" altLang="zh-CN" sz="2800" dirty="0">
                <a:solidFill>
                  <a:schemeClr val="bg2">
                    <a:lumMod val="50000"/>
                  </a:schemeClr>
                </a:solidFill>
                <a:latin typeface="微软雅黑" panose="020B0503020204020204" charset="-122"/>
                <a:ea typeface="微软雅黑" panose="020B0503020204020204" charset="-122"/>
              </a:rPr>
              <a:t>01</a:t>
            </a:r>
            <a:endParaRPr lang="en-US" altLang="zh-CN" sz="2800" dirty="0">
              <a:solidFill>
                <a:schemeClr val="bg2">
                  <a:lumMod val="50000"/>
                </a:schemeClr>
              </a:solidFill>
              <a:latin typeface="微软雅黑" panose="020B0503020204020204" charset="-122"/>
              <a:ea typeface="微软雅黑" panose="020B0503020204020204" charset="-122"/>
            </a:endParaRPr>
          </a:p>
        </p:txBody>
      </p:sp>
      <p:sp>
        <p:nvSpPr>
          <p:cNvPr id="12" name="文本框 11"/>
          <p:cNvSpPr txBox="1"/>
          <p:nvPr/>
        </p:nvSpPr>
        <p:spPr>
          <a:xfrm>
            <a:off x="7019289" y="2401846"/>
            <a:ext cx="660400" cy="521970"/>
          </a:xfrm>
          <a:prstGeom prst="rect">
            <a:avLst/>
          </a:prstGeom>
          <a:noFill/>
        </p:spPr>
        <p:txBody>
          <a:bodyPr wrap="square" rtlCol="0">
            <a:spAutoFit/>
          </a:bodyPr>
          <a:lstStyle/>
          <a:p>
            <a:r>
              <a:rPr lang="en-US" altLang="zh-CN" sz="2800" dirty="0">
                <a:solidFill>
                  <a:schemeClr val="bg2">
                    <a:lumMod val="50000"/>
                  </a:schemeClr>
                </a:solidFill>
                <a:latin typeface="微软雅黑" panose="020B0503020204020204" charset="-122"/>
                <a:ea typeface="微软雅黑" panose="020B0503020204020204" charset="-122"/>
              </a:rPr>
              <a:t>02</a:t>
            </a:r>
            <a:endParaRPr lang="zh-CN" altLang="en-US" sz="2800" dirty="0">
              <a:solidFill>
                <a:schemeClr val="bg2">
                  <a:lumMod val="50000"/>
                </a:schemeClr>
              </a:solidFill>
              <a:latin typeface="微软雅黑" panose="020B0503020204020204" charset="-122"/>
              <a:ea typeface="微软雅黑" panose="020B0503020204020204" charset="-122"/>
            </a:endParaRPr>
          </a:p>
        </p:txBody>
      </p:sp>
      <p:sp>
        <p:nvSpPr>
          <p:cNvPr id="13" name="文本框 12"/>
          <p:cNvSpPr txBox="1"/>
          <p:nvPr/>
        </p:nvSpPr>
        <p:spPr>
          <a:xfrm>
            <a:off x="7019289" y="4435191"/>
            <a:ext cx="660400" cy="521970"/>
          </a:xfrm>
          <a:prstGeom prst="rect">
            <a:avLst/>
          </a:prstGeom>
          <a:noFill/>
        </p:spPr>
        <p:txBody>
          <a:bodyPr wrap="square" rtlCol="0">
            <a:spAutoFit/>
          </a:bodyPr>
          <a:lstStyle/>
          <a:p>
            <a:r>
              <a:rPr lang="en-US" altLang="zh-CN" sz="2800" dirty="0">
                <a:solidFill>
                  <a:schemeClr val="bg2">
                    <a:lumMod val="50000"/>
                  </a:schemeClr>
                </a:solidFill>
                <a:latin typeface="微软雅黑" panose="020B0503020204020204" charset="-122"/>
                <a:ea typeface="微软雅黑" panose="020B0503020204020204" charset="-122"/>
              </a:rPr>
              <a:t>04</a:t>
            </a:r>
            <a:endParaRPr lang="zh-CN" altLang="en-US" sz="2800" dirty="0">
              <a:solidFill>
                <a:schemeClr val="bg2">
                  <a:lumMod val="50000"/>
                </a:schemeClr>
              </a:solidFill>
              <a:latin typeface="微软雅黑" panose="020B0503020204020204" charset="-122"/>
              <a:ea typeface="微软雅黑" panose="020B0503020204020204" charset="-122"/>
            </a:endParaRPr>
          </a:p>
        </p:txBody>
      </p:sp>
      <p:sp>
        <p:nvSpPr>
          <p:cNvPr id="14" name="文本框 13"/>
          <p:cNvSpPr txBox="1"/>
          <p:nvPr/>
        </p:nvSpPr>
        <p:spPr>
          <a:xfrm>
            <a:off x="2928621" y="4435191"/>
            <a:ext cx="660400" cy="521970"/>
          </a:xfrm>
          <a:prstGeom prst="rect">
            <a:avLst/>
          </a:prstGeom>
          <a:noFill/>
        </p:spPr>
        <p:txBody>
          <a:bodyPr wrap="square" rtlCol="0">
            <a:spAutoFit/>
          </a:bodyPr>
          <a:lstStyle/>
          <a:p>
            <a:r>
              <a:rPr lang="en-US" altLang="zh-CN" sz="2800" dirty="0">
                <a:solidFill>
                  <a:schemeClr val="bg2">
                    <a:lumMod val="50000"/>
                  </a:schemeClr>
                </a:solidFill>
                <a:latin typeface="微软雅黑" panose="020B0503020204020204" charset="-122"/>
                <a:ea typeface="微软雅黑" panose="020B0503020204020204" charset="-122"/>
              </a:rPr>
              <a:t>03</a:t>
            </a:r>
            <a:endParaRPr lang="zh-CN" altLang="en-US" sz="2800" dirty="0">
              <a:solidFill>
                <a:schemeClr val="bg2">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21168"/>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774950" y="2963545"/>
            <a:ext cx="7882255" cy="1353820"/>
          </a:xfrm>
          <a:prstGeom prst="rect">
            <a:avLst/>
          </a:prstGeom>
          <a:noFill/>
        </p:spPr>
        <p:txBody>
          <a:bodyPr wrap="square" rtlCol="0">
            <a:noAutofit/>
          </a:bodyPr>
          <a:lstStyle/>
          <a:p>
            <a:r>
              <a:rPr lang="zh-CN" altLang="en-US" sz="4000" dirty="0">
                <a:solidFill>
                  <a:srgbClr val="52524E"/>
                </a:solidFill>
                <a:latin typeface="微软雅黑" panose="020B0503020204020204" charset="-122"/>
                <a:ea typeface="微软雅黑" panose="020B0503020204020204" charset="-122"/>
                <a:sym typeface="+mn-ea"/>
              </a:rPr>
              <a:t>What is Human Trafficking?</a:t>
            </a:r>
            <a:endParaRPr lang="zh-CN" altLang="en-US" sz="4000" dirty="0">
              <a:solidFill>
                <a:srgbClr val="52524E"/>
              </a:solidFill>
              <a:latin typeface="微软雅黑" panose="020B0503020204020204" charset="-122"/>
              <a:ea typeface="微软雅黑" panose="020B0503020204020204" charset="-122"/>
            </a:endParaRPr>
          </a:p>
          <a:p>
            <a:endParaRPr lang="zh-CN" altLang="en-US" sz="4000" dirty="0">
              <a:solidFill>
                <a:srgbClr val="52524E"/>
              </a:solidFill>
              <a:latin typeface="微软雅黑" panose="020B0503020204020204" charset="-122"/>
              <a:ea typeface="微软雅黑" panose="020B0503020204020204" charset="-122"/>
            </a:endParaRPr>
          </a:p>
        </p:txBody>
      </p:sp>
      <p:sp>
        <p:nvSpPr>
          <p:cNvPr id="7" name="文本框 6"/>
          <p:cNvSpPr txBox="1"/>
          <p:nvPr/>
        </p:nvSpPr>
        <p:spPr>
          <a:xfrm>
            <a:off x="1729740" y="2963593"/>
            <a:ext cx="952499" cy="706755"/>
          </a:xfrm>
          <a:prstGeom prst="rect">
            <a:avLst/>
          </a:prstGeom>
          <a:noFill/>
        </p:spPr>
        <p:txBody>
          <a:bodyPr wrap="square" rtlCol="0">
            <a:spAutoFit/>
          </a:bodyPr>
          <a:lstStyle/>
          <a:p>
            <a:r>
              <a:rPr lang="en-US" altLang="zh-CN" sz="4000" dirty="0">
                <a:solidFill>
                  <a:schemeClr val="bg2">
                    <a:lumMod val="50000"/>
                  </a:schemeClr>
                </a:solidFill>
                <a:latin typeface="微软雅黑" panose="020B0503020204020204" charset="-122"/>
                <a:ea typeface="微软雅黑" panose="020B0503020204020204" charset="-122"/>
              </a:rPr>
              <a:t>01</a:t>
            </a:r>
            <a:endParaRPr lang="zh-CN" altLang="en-US" sz="4000" dirty="0">
              <a:solidFill>
                <a:schemeClr val="bg2">
                  <a:lumMod val="50000"/>
                </a:schemeClr>
              </a:solidFill>
              <a:latin typeface="微软雅黑" panose="020B0503020204020204" charset="-122"/>
              <a:ea typeface="微软雅黑" panose="020B0503020204020204" charset="-122"/>
            </a:endParaRPr>
          </a:p>
        </p:txBody>
      </p:sp>
      <p:sp>
        <p:nvSpPr>
          <p:cNvPr id="11" name="矩形 10"/>
          <p:cNvSpPr/>
          <p:nvPr/>
        </p:nvSpPr>
        <p:spPr>
          <a:xfrm>
            <a:off x="1187704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3690650"/>
            <a:ext cx="12191999" cy="3167349"/>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5669915" y="465455"/>
            <a:ext cx="6522085" cy="5629275"/>
          </a:xfrm>
          <a:prstGeom prst="rect">
            <a:avLst/>
          </a:prstGeom>
        </p:spPr>
      </p:pic>
      <p:sp>
        <p:nvSpPr>
          <p:cNvPr id="4" name="文本框 3"/>
          <p:cNvSpPr txBox="1"/>
          <p:nvPr/>
        </p:nvSpPr>
        <p:spPr>
          <a:xfrm>
            <a:off x="494665" y="838835"/>
            <a:ext cx="4907280" cy="5416550"/>
          </a:xfrm>
          <a:prstGeom prst="rect">
            <a:avLst/>
          </a:prstGeom>
          <a:noFill/>
        </p:spPr>
        <p:txBody>
          <a:bodyPr wrap="square" rtlCol="0">
            <a:noAutofit/>
          </a:bodyPr>
          <a:p>
            <a:r>
              <a:rPr lang="en-US" altLang="zh-CN" sz="2000">
                <a:latin typeface="微软雅黑" panose="020B0503020204020204" charset="-122"/>
                <a:ea typeface="微软雅黑" panose="020B0503020204020204" charset="-122"/>
              </a:rPr>
              <a:t>In </a:t>
            </a:r>
            <a:r>
              <a:rPr lang="zh-CN" altLang="en-US" sz="2000">
                <a:latin typeface="微软雅黑" panose="020B0503020204020204" charset="-122"/>
                <a:ea typeface="微软雅黑" panose="020B0503020204020204" charset="-122"/>
              </a:rPr>
              <a:t>Human trafficking</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 victims are forced into prostitution or organ trading through forced labor, sex slavery, or traffickers. Many of </a:t>
            </a:r>
            <a:r>
              <a:rPr lang="en-US" altLang="zh-CN" sz="2000">
                <a:latin typeface="微软雅黑" panose="020B0503020204020204" charset="-122"/>
                <a:ea typeface="微软雅黑" panose="020B0503020204020204" charset="-122"/>
              </a:rPr>
              <a:t>them </a:t>
            </a:r>
            <a:r>
              <a:rPr lang="zh-CN" altLang="en-US" sz="2000">
                <a:latin typeface="微软雅黑" panose="020B0503020204020204" charset="-122"/>
                <a:ea typeface="微软雅黑" panose="020B0503020204020204" charset="-122"/>
              </a:rPr>
              <a:t>come from countries that are poor or have few job opportunities.</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On December 18, 2013, the United Nations General Assembly passed a resolution to designate July 30 as World Day to Combat Human Trafficking, in order to raise awareness of the situation and promote and protect the </a:t>
            </a:r>
            <a:r>
              <a:rPr lang="zh-CN" altLang="en-US" sz="2000">
                <a:latin typeface="微软雅黑" panose="020B0503020204020204" charset="-122"/>
                <a:ea typeface="微软雅黑" panose="020B0503020204020204" charset="-122"/>
                <a:sym typeface="+mn-ea"/>
              </a:rPr>
              <a:t>victims’</a:t>
            </a:r>
            <a:r>
              <a:rPr lang="zh-CN" altLang="en-US" sz="2000">
                <a:latin typeface="微软雅黑" panose="020B0503020204020204" charset="-122"/>
                <a:ea typeface="微软雅黑" panose="020B0503020204020204" charset="-122"/>
              </a:rPr>
              <a:t> rights.</a:t>
            </a:r>
            <a:endParaRPr lang="zh-CN" altLang="en-US" sz="2000">
              <a:latin typeface="微软雅黑" panose="020B0503020204020204" charset="-122"/>
              <a:ea typeface="微软雅黑" panose="020B0503020204020204" charset="-122"/>
            </a:endParaRPr>
          </a:p>
          <a:p>
            <a:endParaRPr lang="zh-CN" altLang="en-US"/>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59573"/>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53210" y="2848658"/>
            <a:ext cx="952499" cy="706755"/>
          </a:xfrm>
          <a:prstGeom prst="rect">
            <a:avLst/>
          </a:prstGeom>
          <a:noFill/>
        </p:spPr>
        <p:txBody>
          <a:bodyPr wrap="square" rtlCol="0">
            <a:spAutoFit/>
          </a:bodyPr>
          <a:lstStyle/>
          <a:p>
            <a:r>
              <a:rPr lang="en-US" altLang="zh-CN" sz="4000" dirty="0">
                <a:solidFill>
                  <a:schemeClr val="bg2">
                    <a:lumMod val="50000"/>
                  </a:schemeClr>
                </a:solidFill>
                <a:latin typeface="微软雅黑" panose="020B0503020204020204" charset="-122"/>
                <a:ea typeface="微软雅黑" panose="020B0503020204020204" charset="-122"/>
              </a:rPr>
              <a:t>02</a:t>
            </a:r>
            <a:endParaRPr lang="zh-CN" altLang="en-US" sz="4000" dirty="0">
              <a:solidFill>
                <a:schemeClr val="bg2">
                  <a:lumMod val="50000"/>
                </a:schemeClr>
              </a:solidFill>
              <a:latin typeface="微软雅黑" panose="020B0503020204020204" charset="-122"/>
              <a:ea typeface="微软雅黑" panose="020B0503020204020204" charset="-122"/>
            </a:endParaRPr>
          </a:p>
        </p:txBody>
      </p:sp>
      <p:sp>
        <p:nvSpPr>
          <p:cNvPr id="11" name="矩形 10"/>
          <p:cNvSpPr/>
          <p:nvPr/>
        </p:nvSpPr>
        <p:spPr>
          <a:xfrm>
            <a:off x="1187704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05710" y="2848610"/>
            <a:ext cx="9371330" cy="1793875"/>
          </a:xfrm>
          <a:prstGeom prst="rect">
            <a:avLst/>
          </a:prstGeom>
          <a:noFill/>
        </p:spPr>
        <p:txBody>
          <a:bodyPr wrap="square" rtlCol="0">
            <a:noAutofit/>
          </a:bodyPr>
          <a:p>
            <a:r>
              <a:rPr lang="zh-CN" altLang="en-US" sz="4000" dirty="0">
                <a:solidFill>
                  <a:srgbClr val="52524E"/>
                </a:solidFill>
                <a:latin typeface="微软雅黑" panose="020B0503020204020204" charset="-122"/>
                <a:ea typeface="微软雅黑" panose="020B0503020204020204" charset="-122"/>
                <a:sym typeface="+mn-ea"/>
              </a:rPr>
              <a:t>The situation of </a:t>
            </a:r>
            <a:r>
              <a:rPr lang="en-US" altLang="zh-CN" sz="4000" dirty="0">
                <a:solidFill>
                  <a:srgbClr val="52524E"/>
                </a:solidFill>
                <a:latin typeface="微软雅黑" panose="020B0503020204020204" charset="-122"/>
                <a:ea typeface="微软雅黑" panose="020B0503020204020204" charset="-122"/>
                <a:sym typeface="+mn-ea"/>
              </a:rPr>
              <a:t>Human</a:t>
            </a:r>
            <a:r>
              <a:rPr lang="zh-CN" altLang="en-US" sz="4000" dirty="0">
                <a:solidFill>
                  <a:srgbClr val="52524E"/>
                </a:solidFill>
                <a:latin typeface="微软雅黑" panose="020B0503020204020204" charset="-122"/>
                <a:ea typeface="微软雅黑" panose="020B0503020204020204" charset="-122"/>
                <a:sym typeface="+mn-ea"/>
              </a:rPr>
              <a:t> </a:t>
            </a:r>
            <a:r>
              <a:rPr lang="en-US" altLang="zh-CN" sz="4000" dirty="0">
                <a:solidFill>
                  <a:srgbClr val="52524E"/>
                </a:solidFill>
                <a:latin typeface="微软雅黑" panose="020B0503020204020204" charset="-122"/>
                <a:ea typeface="微软雅黑" panose="020B0503020204020204" charset="-122"/>
                <a:sym typeface="+mn-ea"/>
              </a:rPr>
              <a:t>T</a:t>
            </a:r>
            <a:r>
              <a:rPr lang="zh-CN" altLang="en-US" sz="4000" dirty="0">
                <a:solidFill>
                  <a:srgbClr val="52524E"/>
                </a:solidFill>
                <a:latin typeface="微软雅黑" panose="020B0503020204020204" charset="-122"/>
                <a:ea typeface="微软雅黑" panose="020B0503020204020204" charset="-122"/>
                <a:sym typeface="+mn-ea"/>
              </a:rPr>
              <a:t>rafficking </a:t>
            </a:r>
            <a:endParaRPr lang="zh-CN" altLang="en-US" sz="4000" dirty="0">
              <a:solidFill>
                <a:srgbClr val="52524E"/>
              </a:solidFill>
              <a:latin typeface="微软雅黑" panose="020B0503020204020204" charset="-122"/>
              <a:ea typeface="微软雅黑" panose="020B0503020204020204" charset="-122"/>
              <a:sym typeface="+mn-ea"/>
            </a:endParaRPr>
          </a:p>
          <a:p>
            <a:r>
              <a:rPr lang="zh-CN" altLang="en-US" sz="4000" dirty="0">
                <a:solidFill>
                  <a:srgbClr val="52524E"/>
                </a:solidFill>
                <a:latin typeface="微软雅黑" panose="020B0503020204020204" charset="-122"/>
                <a:ea typeface="微软雅黑" panose="020B0503020204020204" charset="-122"/>
                <a:sym typeface="+mn-ea"/>
              </a:rPr>
              <a:t>in our country</a:t>
            </a:r>
            <a:endParaRPr lang="zh-CN" altLang="en-US" sz="4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6068052" name="图片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794385" y="57150"/>
            <a:ext cx="4402455" cy="4079875"/>
          </a:xfrm>
          <a:prstGeom prst="rect">
            <a:avLst/>
          </a:prstGeom>
          <a:noFill/>
          <a:ln>
            <a:noFill/>
          </a:ln>
        </p:spPr>
      </p:pic>
      <p:sp>
        <p:nvSpPr>
          <p:cNvPr id="3" name="文本框 2"/>
          <p:cNvSpPr txBox="1"/>
          <p:nvPr/>
        </p:nvSpPr>
        <p:spPr>
          <a:xfrm>
            <a:off x="626110" y="4060190"/>
            <a:ext cx="5470525" cy="2566035"/>
          </a:xfrm>
          <a:prstGeom prst="rect">
            <a:avLst/>
          </a:prstGeom>
          <a:noFill/>
        </p:spPr>
        <p:txBody>
          <a:bodyPr wrap="square" rtlCol="0">
            <a:noAutofit/>
          </a:bodyPr>
          <a:p>
            <a:r>
              <a:rPr lang="zh-CN" altLang="en-US" sz="2000">
                <a:latin typeface="微软雅黑" panose="020B0503020204020204" charset="-122"/>
                <a:ea typeface="微软雅黑" panose="020B0503020204020204" charset="-122"/>
              </a:rPr>
              <a:t>Human trafficking cases are widely distributed geographically. The central and southwestern regions are key areas where trafficking cases occur.</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According to the 2019 Human Trafficking Report, China is the second largest victim of human trafficking in the world.</a:t>
            </a:r>
            <a:endParaRPr lang="zh-CN" altLang="en-US" sz="2000">
              <a:latin typeface="微软雅黑" panose="020B0503020204020204" charset="-122"/>
              <a:ea typeface="微软雅黑" panose="020B0503020204020204" charset="-122"/>
            </a:endParaRPr>
          </a:p>
          <a:p>
            <a:endParaRPr lang="zh-CN" altLang="en-US" sz="2000">
              <a:sym typeface="+mn-ea"/>
            </a:endParaRPr>
          </a:p>
        </p:txBody>
      </p:sp>
      <p:pic>
        <p:nvPicPr>
          <p:cNvPr id="101" name="图片 100"/>
          <p:cNvPicPr/>
          <p:nvPr/>
        </p:nvPicPr>
        <p:blipFill>
          <a:blip r:embed="rId3"/>
          <a:stretch>
            <a:fillRect/>
          </a:stretch>
        </p:blipFill>
        <p:spPr>
          <a:xfrm>
            <a:off x="6394450" y="2068830"/>
            <a:ext cx="5189855" cy="4731385"/>
          </a:xfrm>
          <a:prstGeom prst="rect">
            <a:avLst/>
          </a:prstGeom>
          <a:noFill/>
          <a:ln w="9525">
            <a:noFill/>
          </a:ln>
        </p:spPr>
      </p:pic>
      <p:sp>
        <p:nvSpPr>
          <p:cNvPr id="4" name="文本框 3"/>
          <p:cNvSpPr txBox="1"/>
          <p:nvPr/>
        </p:nvSpPr>
        <p:spPr>
          <a:xfrm>
            <a:off x="5791200" y="389255"/>
            <a:ext cx="5621655" cy="2200910"/>
          </a:xfrm>
          <a:prstGeom prst="rect">
            <a:avLst/>
          </a:prstGeom>
          <a:noFill/>
        </p:spPr>
        <p:txBody>
          <a:bodyPr wrap="square" rtlCol="0">
            <a:noAutofit/>
          </a:bodyPr>
          <a:p>
            <a:r>
              <a:rPr lang="zh-CN" altLang="en-US" sz="2000">
                <a:latin typeface="微软雅黑" panose="020B0503020204020204" charset="-122"/>
                <a:ea typeface="微软雅黑" panose="020B0503020204020204" charset="-122"/>
              </a:rPr>
              <a:t>Abductors and traffickers are concentrated in children under the age of 14, accounting for 93.6% of the total. Among them, children aged 0 account for 47.9%, while those aged 14 and above only account for 6.4%, mainly female.</a:t>
            </a:r>
            <a:endParaRPr lang="zh-CN" altLang="en-US" sz="2000">
              <a:latin typeface="微软雅黑" panose="020B0503020204020204" charset="-122"/>
              <a:ea typeface="微软雅黑" panose="020B0503020204020204" charset="-122"/>
            </a:endParaRPr>
          </a:p>
          <a:p>
            <a:endParaRPr lang="zh-CN" altLang="en-US" sz="200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59573"/>
            <a:ext cx="12191999" cy="5738854"/>
          </a:xfrm>
          <a:prstGeom prst="rect">
            <a:avLst/>
          </a:prstGeom>
          <a:solidFill>
            <a:srgbClr val="D4D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71955" y="2896918"/>
            <a:ext cx="952499" cy="706755"/>
          </a:xfrm>
          <a:prstGeom prst="rect">
            <a:avLst/>
          </a:prstGeom>
          <a:noFill/>
        </p:spPr>
        <p:txBody>
          <a:bodyPr wrap="square" rtlCol="0">
            <a:spAutoFit/>
          </a:bodyPr>
          <a:lstStyle/>
          <a:p>
            <a:r>
              <a:rPr lang="en-US" altLang="zh-CN" sz="4000" dirty="0">
                <a:solidFill>
                  <a:schemeClr val="bg2">
                    <a:lumMod val="50000"/>
                  </a:schemeClr>
                </a:solidFill>
                <a:latin typeface="微软雅黑" panose="020B0503020204020204" charset="-122"/>
                <a:ea typeface="微软雅黑" panose="020B0503020204020204" charset="-122"/>
              </a:rPr>
              <a:t>03</a:t>
            </a:r>
            <a:endParaRPr lang="en-US" altLang="zh-CN" sz="4000" dirty="0">
              <a:solidFill>
                <a:schemeClr val="bg2">
                  <a:lumMod val="50000"/>
                </a:schemeClr>
              </a:solidFill>
              <a:latin typeface="微软雅黑" panose="020B0503020204020204" charset="-122"/>
              <a:ea typeface="微软雅黑" panose="020B0503020204020204" charset="-122"/>
            </a:endParaRPr>
          </a:p>
        </p:txBody>
      </p:sp>
      <p:sp>
        <p:nvSpPr>
          <p:cNvPr id="11" name="矩形 10"/>
          <p:cNvSpPr/>
          <p:nvPr/>
        </p:nvSpPr>
        <p:spPr>
          <a:xfrm>
            <a:off x="11877040" y="2225041"/>
            <a:ext cx="314960" cy="2407917"/>
          </a:xfrm>
          <a:prstGeom prst="rect">
            <a:avLst/>
          </a:prstGeom>
          <a:solidFill>
            <a:srgbClr val="52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17800" y="2896870"/>
            <a:ext cx="8160385" cy="1172845"/>
          </a:xfrm>
          <a:prstGeom prst="rect">
            <a:avLst/>
          </a:prstGeom>
          <a:noFill/>
        </p:spPr>
        <p:txBody>
          <a:bodyPr wrap="square" rtlCol="0">
            <a:noAutofit/>
          </a:bodyPr>
          <a:p>
            <a:r>
              <a:rPr lang="zh-CN" altLang="en-US" sz="4000" dirty="0">
                <a:solidFill>
                  <a:srgbClr val="52524E"/>
                </a:solidFill>
                <a:latin typeface="微软雅黑" panose="020B0503020204020204" charset="-122"/>
                <a:ea typeface="微软雅黑" panose="020B0503020204020204" charset="-122"/>
                <a:sym typeface="+mn-ea"/>
              </a:rPr>
              <a:t>The causes of </a:t>
            </a:r>
            <a:r>
              <a:rPr lang="en-US" altLang="zh-CN" sz="4000" dirty="0">
                <a:solidFill>
                  <a:srgbClr val="52524E"/>
                </a:solidFill>
                <a:latin typeface="微软雅黑" panose="020B0503020204020204" charset="-122"/>
                <a:ea typeface="微软雅黑" panose="020B0503020204020204" charset="-122"/>
                <a:sym typeface="+mn-ea"/>
              </a:rPr>
              <a:t>H</a:t>
            </a:r>
            <a:r>
              <a:rPr lang="zh-CN" altLang="en-US" sz="4000" dirty="0">
                <a:solidFill>
                  <a:srgbClr val="52524E"/>
                </a:solidFill>
                <a:latin typeface="微软雅黑" panose="020B0503020204020204" charset="-122"/>
                <a:ea typeface="微软雅黑" panose="020B0503020204020204" charset="-122"/>
                <a:sym typeface="+mn-ea"/>
              </a:rPr>
              <a:t>uman </a:t>
            </a:r>
            <a:r>
              <a:rPr lang="en-US" altLang="zh-CN" sz="4000" dirty="0">
                <a:solidFill>
                  <a:srgbClr val="52524E"/>
                </a:solidFill>
                <a:latin typeface="微软雅黑" panose="020B0503020204020204" charset="-122"/>
                <a:ea typeface="微软雅黑" panose="020B0503020204020204" charset="-122"/>
                <a:sym typeface="+mn-ea"/>
              </a:rPr>
              <a:t>T</a:t>
            </a:r>
            <a:r>
              <a:rPr lang="zh-CN" altLang="en-US" sz="4000" dirty="0">
                <a:solidFill>
                  <a:srgbClr val="52524E"/>
                </a:solidFill>
                <a:latin typeface="微软雅黑" panose="020B0503020204020204" charset="-122"/>
                <a:ea typeface="微软雅黑" panose="020B0503020204020204" charset="-122"/>
                <a:sym typeface="+mn-ea"/>
              </a:rPr>
              <a:t>rafficking</a:t>
            </a:r>
            <a:endParaRPr lang="zh-CN" altLang="en-US" sz="4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3075" y="659765"/>
            <a:ext cx="6273165" cy="1546225"/>
          </a:xfrm>
          <a:prstGeom prst="rect">
            <a:avLst/>
          </a:prstGeom>
          <a:noFill/>
        </p:spPr>
        <p:txBody>
          <a:bodyPr wrap="square" rtlCol="0">
            <a:noAutofit/>
          </a:bodyPr>
          <a:p>
            <a:r>
              <a:rPr lang="en-US" altLang="zh-CN" sz="2400" b="1">
                <a:solidFill>
                  <a:srgbClr val="FF0000"/>
                </a:solidFill>
                <a:latin typeface="微软雅黑" panose="020B0503020204020204" charset="-122"/>
                <a:ea typeface="微软雅黑" panose="020B0503020204020204" charset="-122"/>
              </a:rPr>
              <a:t>Question1:</a:t>
            </a:r>
            <a:endParaRPr lang="en-US" altLang="zh-CN" sz="2400" b="1">
              <a:solidFill>
                <a:srgbClr val="FF0000"/>
              </a:solidFill>
              <a:latin typeface="微软雅黑" panose="020B0503020204020204" charset="-122"/>
              <a:ea typeface="微软雅黑" panose="020B0503020204020204" charset="-122"/>
            </a:endParaRPr>
          </a:p>
          <a:p>
            <a:endParaRPr lang="en-US" altLang="zh-CN">
              <a:latin typeface="微软雅黑" panose="020B0503020204020204" charset="-122"/>
              <a:ea typeface="微软雅黑" panose="020B0503020204020204" charset="-122"/>
            </a:endParaRPr>
          </a:p>
          <a:p>
            <a:pPr indent="457200"/>
            <a:r>
              <a:rPr lang="zh-CN" altLang="en-US" sz="2000">
                <a:latin typeface="微软雅黑" panose="020B0503020204020204" charset="-122"/>
                <a:ea typeface="微软雅黑" panose="020B0503020204020204" charset="-122"/>
              </a:rPr>
              <a:t>Why do you think human trafficking exists?</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pPr indent="457200"/>
            <a:endParaRPr lang="en-US" altLang="zh-CN" sz="2000">
              <a:latin typeface="微软雅黑" panose="020B0503020204020204" charset="-122"/>
              <a:ea typeface="微软雅黑" panose="020B0503020204020204" charset="-122"/>
            </a:endParaRPr>
          </a:p>
        </p:txBody>
      </p:sp>
      <p:sp>
        <p:nvSpPr>
          <p:cNvPr id="5" name="文本框 4"/>
          <p:cNvSpPr txBox="1"/>
          <p:nvPr/>
        </p:nvSpPr>
        <p:spPr>
          <a:xfrm>
            <a:off x="473075" y="2977515"/>
            <a:ext cx="6954520" cy="2642235"/>
          </a:xfrm>
          <a:prstGeom prst="rect">
            <a:avLst/>
          </a:prstGeom>
          <a:noFill/>
        </p:spPr>
        <p:txBody>
          <a:bodyPr wrap="square" rtlCol="0">
            <a:noAutofit/>
          </a:bodyPr>
          <a:p>
            <a:r>
              <a:rPr lang="zh-CN" altLang="en-US" sz="2000" b="1">
                <a:latin typeface="微软雅黑" panose="020B0503020204020204" charset="-122"/>
                <a:ea typeface="微软雅黑" panose="020B0503020204020204" charset="-122"/>
              </a:rPr>
              <a:t>Causes of human trafficking:</a:t>
            </a:r>
            <a:endParaRPr lang="zh-CN" altLang="en-US" sz="2000" b="1">
              <a:latin typeface="微软雅黑" panose="020B0503020204020204" charset="-122"/>
              <a:ea typeface="微软雅黑" panose="020B0503020204020204" charset="-122"/>
            </a:endParaRPr>
          </a:p>
          <a:p>
            <a:endParaRPr lang="zh-CN" altLang="en-US" sz="2000" b="1">
              <a:latin typeface="微软雅黑" panose="020B0503020204020204" charset="-122"/>
              <a:ea typeface="微软雅黑" panose="020B0503020204020204" charset="-122"/>
            </a:endParaRPr>
          </a:p>
          <a:p>
            <a:pPr indent="457200"/>
            <a:r>
              <a:rPr lang="zh-CN" altLang="en-US" b="1">
                <a:latin typeface="微软雅黑" panose="020B0503020204020204" charset="-122"/>
                <a:ea typeface="微软雅黑" panose="020B0503020204020204" charset="-122"/>
              </a:rPr>
              <a:t>1</a:t>
            </a:r>
            <a:r>
              <a:rPr lang="zh-CN" altLang="en-US" sz="2000" b="1">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The demand for labor force due to population migration.</a:t>
            </a:r>
            <a:endParaRPr lang="zh-CN" altLang="en-US" sz="2000">
              <a:latin typeface="微软雅黑" panose="020B0503020204020204" charset="-122"/>
              <a:ea typeface="微软雅黑" panose="020B0503020204020204" charset="-122"/>
            </a:endParaRPr>
          </a:p>
          <a:p>
            <a:pPr indent="457200"/>
            <a:r>
              <a:rPr lang="zh-CN" altLang="en-US" sz="2000" b="1">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The need to "marry a wife" under the patriarchal concept.</a:t>
            </a:r>
            <a:endParaRPr lang="zh-CN" altLang="en-US" sz="2000">
              <a:latin typeface="微软雅黑" panose="020B0503020204020204" charset="-122"/>
              <a:ea typeface="微软雅黑" panose="020B0503020204020204" charset="-122"/>
            </a:endParaRPr>
          </a:p>
          <a:p>
            <a:pPr indent="457200"/>
            <a:r>
              <a:rPr lang="zh-CN" altLang="en-US" sz="2000" b="1">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The pension security is not perfect.</a:t>
            </a:r>
            <a:endParaRPr lang="zh-CN" altLang="en-US" sz="2000">
              <a:latin typeface="微软雅黑" panose="020B0503020204020204" charset="-122"/>
              <a:ea typeface="微软雅黑" panose="020B0503020204020204" charset="-122"/>
            </a:endParaRPr>
          </a:p>
          <a:p>
            <a:endParaRPr lang="zh-CN" altLang="en-US"/>
          </a:p>
          <a:p>
            <a:pPr indent="457200"/>
            <a:endParaRPr lang="zh-CN" altLang="en-US"/>
          </a:p>
        </p:txBody>
      </p:sp>
      <p:pic>
        <p:nvPicPr>
          <p:cNvPr id="1693113988" name="图片 5"/>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7426960" y="196215"/>
            <a:ext cx="4418330" cy="63404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50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LIDE.ICON" val="#407143;"/>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jb3VudCI6OCwiaGRpZCI6ImUxMTY5Yjk0MjRlMDgzODg2MWI0MWQwMDUzNzYyY2U4IiwidXNlckNvdW50Ijox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商业">
      <a:majorFont>
        <a:latin typeface="Aileron Heavy"/>
        <a:ea typeface="思源黑体 CN Heavy"/>
        <a:cs typeface=""/>
      </a:majorFont>
      <a:minorFont>
        <a:latin typeface="Aileron SemiBold"/>
        <a:ea typeface="方正楷体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WPS 演示</Application>
  <PresentationFormat>宽屏</PresentationFormat>
  <Paragraphs>97</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微软雅黑</vt:lpstr>
      <vt:lpstr>华文楷体</vt:lpstr>
      <vt:lpstr>Aileron SemiBold</vt:lpstr>
      <vt:lpstr>Aileron Heavy</vt:lpstr>
      <vt:lpstr>方正楷体简体</vt:lpstr>
      <vt:lpstr>Arial Unicode MS</vt:lpstr>
      <vt:lpstr>思源黑体 CN Heavy</vt:lpstr>
      <vt:lpstr>黑体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宇博</dc:creator>
  <cp:lastModifiedBy>Admin</cp:lastModifiedBy>
  <cp:revision>29</cp:revision>
  <dcterms:created xsi:type="dcterms:W3CDTF">2020-10-27T09:32:00Z</dcterms:created>
  <dcterms:modified xsi:type="dcterms:W3CDTF">2023-12-10T03:51:23Z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KSOTemplateUUID">
    <vt:lpwstr>v1.0_mb_Jxc4D8vIqb+24laZBandeA==</vt:lpwstr>
  </property>
  <property fmtid="{D5CDD505-2E9C-101B-9397-08002B2CF9AE}" pid="4" name="ICV">
    <vt:lpwstr>0683A8A35A7D4D6AA9991C1E9A6B4721_11</vt:lpwstr>
  </property>
</Properties>
</file>