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handoutMasterIdLst>
    <p:handoutMasterId r:id="rId33"/>
  </p:handoutMasterIdLst>
  <p:sldIdLst>
    <p:sldId id="256" r:id="rId3"/>
    <p:sldId id="1001" r:id="rId4"/>
    <p:sldId id="1011" r:id="rId6"/>
    <p:sldId id="1009" r:id="rId7"/>
    <p:sldId id="1012" r:id="rId8"/>
    <p:sldId id="1000" r:id="rId9"/>
    <p:sldId id="1013" r:id="rId10"/>
    <p:sldId id="999" r:id="rId11"/>
    <p:sldId id="1014" r:id="rId12"/>
    <p:sldId id="1015" r:id="rId13"/>
    <p:sldId id="1016" r:id="rId14"/>
    <p:sldId id="1017" r:id="rId15"/>
    <p:sldId id="1006" r:id="rId16"/>
    <p:sldId id="1018" r:id="rId17"/>
    <p:sldId id="1020" r:id="rId18"/>
    <p:sldId id="1021" r:id="rId19"/>
    <p:sldId id="1022" r:id="rId20"/>
    <p:sldId id="1023" r:id="rId21"/>
    <p:sldId id="1024" r:id="rId22"/>
    <p:sldId id="997" r:id="rId23"/>
    <p:sldId id="1025" r:id="rId24"/>
    <p:sldId id="1026" r:id="rId25"/>
    <p:sldId id="1027" r:id="rId26"/>
    <p:sldId id="996" r:id="rId27"/>
    <p:sldId id="1030" r:id="rId28"/>
    <p:sldId id="1029" r:id="rId29"/>
    <p:sldId id="1031" r:id="rId30"/>
    <p:sldId id="1032" r:id="rId31"/>
    <p:sldId id="1028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7D1E7"/>
    <a:srgbClr val="F4D0FF"/>
    <a:srgbClr val="FAF4FF"/>
    <a:srgbClr val="D9A9FF"/>
    <a:srgbClr val="5B307E"/>
    <a:srgbClr val="B34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1" autoAdjust="0"/>
    <p:restoredTop sz="91766" autoAdjust="0"/>
  </p:normalViewPr>
  <p:slideViewPr>
    <p:cSldViewPr snapToGrid="0" snapToObjects="1">
      <p:cViewPr varScale="1">
        <p:scale>
          <a:sx n="101" d="100"/>
          <a:sy n="101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4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8472-67E5-DE40-B53F-0C0FEA434AA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B8802-914A-7C41-BC77-CC54DEE99EE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C439-FD35-4547-BEF5-304266CA27A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-9939" y="-8627"/>
            <a:ext cx="9307502" cy="567811"/>
          </a:xfrm>
          <a:prstGeom prst="rect">
            <a:avLst/>
          </a:prstGeom>
          <a:solidFill>
            <a:srgbClr val="5B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0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endParaRPr lang="zh-CN" altLang="en-US" sz="2800" b="0" spc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37445" y="51435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 userDrawn="1"/>
        </p:nvSpPr>
        <p:spPr>
          <a:xfrm>
            <a:off x="667831" y="555195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758"/>
            <a:ext cx="10515600" cy="458669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lvl1pPr>
            <a:lvl2pPr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9FFD-B852-1440-BFA7-3771E624B655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40" name="直线连接符 39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/>
          <p:cNvCxnSpPr/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组合 70"/>
          <p:cNvGrpSpPr/>
          <p:nvPr userDrawn="1"/>
        </p:nvGrpSpPr>
        <p:grpSpPr>
          <a:xfrm>
            <a:off x="727644" y="644181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72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10037445" y="101600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9FD2C-6821-D14F-9B68-59272353C1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8BEE-C117-B242-AE80-6684D8ECFAC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67831" y="636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 userDrawn="1"/>
        </p:nvCxnSpPr>
        <p:spPr>
          <a:xfrm>
            <a:off x="9705401" y="526774"/>
            <a:ext cx="0" cy="503679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 userDrawn="1"/>
        </p:nvGrpSpPr>
        <p:grpSpPr>
          <a:xfrm>
            <a:off x="715452" y="729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1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95230" y="217805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4184" y="365126"/>
            <a:ext cx="10031204" cy="879086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C34E1-A7B1-194A-A03F-68AF0754181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67831" y="636554"/>
            <a:ext cx="509313" cy="498948"/>
          </a:xfrm>
          <a:prstGeom prst="rect">
            <a:avLst/>
          </a:prstGeom>
          <a:solidFill>
            <a:srgbClr val="5C30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5C307E"/>
              </a:solidFill>
            </a:endParaRPr>
          </a:p>
        </p:txBody>
      </p:sp>
      <p:cxnSp>
        <p:nvCxnSpPr>
          <p:cNvPr id="11" name="直线连接符 10"/>
          <p:cNvCxnSpPr/>
          <p:nvPr userDrawn="1"/>
        </p:nvCxnSpPr>
        <p:spPr>
          <a:xfrm>
            <a:off x="1314788" y="1244212"/>
            <a:ext cx="7295812" cy="0"/>
          </a:xfrm>
          <a:prstGeom prst="line">
            <a:avLst/>
          </a:prstGeom>
          <a:ln w="19050">
            <a:solidFill>
              <a:srgbClr val="5C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715452" y="729525"/>
            <a:ext cx="403039" cy="321898"/>
            <a:chOff x="1368170" y="664579"/>
            <a:chExt cx="550582" cy="439737"/>
          </a:xfrm>
          <a:solidFill>
            <a:schemeClr val="bg1"/>
          </a:solidFill>
        </p:grpSpPr>
        <p:sp>
          <p:nvSpPr>
            <p:cNvPr id="43" name="Freeform 1"/>
            <p:cNvSpPr>
              <a:spLocks noChangeArrowheads="1"/>
            </p:cNvSpPr>
            <p:nvPr/>
          </p:nvSpPr>
          <p:spPr bwMode="auto">
            <a:xfrm>
              <a:off x="1481203" y="771778"/>
              <a:ext cx="437549" cy="332538"/>
            </a:xfrm>
            <a:custGeom>
              <a:avLst/>
              <a:gdLst>
                <a:gd name="T0" fmla="*/ 25 w 2647"/>
                <a:gd name="T1" fmla="*/ 1478 h 2011"/>
                <a:gd name="T2" fmla="*/ 525 w 2647"/>
                <a:gd name="T3" fmla="*/ 1865 h 2011"/>
                <a:gd name="T4" fmla="*/ 736 w 2647"/>
                <a:gd name="T5" fmla="*/ 1972 h 2011"/>
                <a:gd name="T6" fmla="*/ 940 w 2647"/>
                <a:gd name="T7" fmla="*/ 2010 h 2011"/>
                <a:gd name="T8" fmla="*/ 1078 w 2647"/>
                <a:gd name="T9" fmla="*/ 1991 h 2011"/>
                <a:gd name="T10" fmla="*/ 1286 w 2647"/>
                <a:gd name="T11" fmla="*/ 1894 h 2011"/>
                <a:gd name="T12" fmla="*/ 1506 w 2647"/>
                <a:gd name="T13" fmla="*/ 1715 h 2011"/>
                <a:gd name="T14" fmla="*/ 1506 w 2647"/>
                <a:gd name="T15" fmla="*/ 1715 h 2011"/>
                <a:gd name="T16" fmla="*/ 2630 w 2647"/>
                <a:gd name="T17" fmla="*/ 624 h 2011"/>
                <a:gd name="T18" fmla="*/ 2646 w 2647"/>
                <a:gd name="T19" fmla="*/ 586 h 2011"/>
                <a:gd name="T20" fmla="*/ 2630 w 2647"/>
                <a:gd name="T21" fmla="*/ 548 h 2011"/>
                <a:gd name="T22" fmla="*/ 2090 w 2647"/>
                <a:gd name="T23" fmla="*/ 21 h 2011"/>
                <a:gd name="T24" fmla="*/ 2016 w 2647"/>
                <a:gd name="T25" fmla="*/ 22 h 2011"/>
                <a:gd name="T26" fmla="*/ 2017 w 2647"/>
                <a:gd name="T27" fmla="*/ 96 h 2011"/>
                <a:gd name="T28" fmla="*/ 2518 w 2647"/>
                <a:gd name="T29" fmla="*/ 586 h 2011"/>
                <a:gd name="T30" fmla="*/ 1433 w 2647"/>
                <a:gd name="T31" fmla="*/ 1639 h 2011"/>
                <a:gd name="T32" fmla="*/ 1433 w 2647"/>
                <a:gd name="T33" fmla="*/ 1639 h 2011"/>
                <a:gd name="T34" fmla="*/ 1167 w 2647"/>
                <a:gd name="T35" fmla="*/ 1843 h 2011"/>
                <a:gd name="T36" fmla="*/ 1051 w 2647"/>
                <a:gd name="T37" fmla="*/ 1889 h 2011"/>
                <a:gd name="T38" fmla="*/ 940 w 2647"/>
                <a:gd name="T39" fmla="*/ 1904 h 2011"/>
                <a:gd name="T40" fmla="*/ 772 w 2647"/>
                <a:gd name="T41" fmla="*/ 1872 h 2011"/>
                <a:gd name="T42" fmla="*/ 474 w 2647"/>
                <a:gd name="T43" fmla="*/ 1704 h 2011"/>
                <a:gd name="T44" fmla="*/ 93 w 2647"/>
                <a:gd name="T45" fmla="*/ 1398 h 2011"/>
                <a:gd name="T46" fmla="*/ 19 w 2647"/>
                <a:gd name="T47" fmla="*/ 1404 h 2011"/>
                <a:gd name="T48" fmla="*/ 25 w 2647"/>
                <a:gd name="T49" fmla="*/ 1478 h 20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47" h="2011">
                  <a:moveTo>
                    <a:pt x="25" y="1478"/>
                  </a:moveTo>
                  <a:cubicBezTo>
                    <a:pt x="219" y="1643"/>
                    <a:pt x="380" y="1773"/>
                    <a:pt x="525" y="1865"/>
                  </a:cubicBezTo>
                  <a:cubicBezTo>
                    <a:pt x="598" y="1911"/>
                    <a:pt x="668" y="1947"/>
                    <a:pt x="736" y="1972"/>
                  </a:cubicBezTo>
                  <a:cubicBezTo>
                    <a:pt x="805" y="1996"/>
                    <a:pt x="872" y="2010"/>
                    <a:pt x="940" y="2010"/>
                  </a:cubicBezTo>
                  <a:cubicBezTo>
                    <a:pt x="986" y="2010"/>
                    <a:pt x="1032" y="2004"/>
                    <a:pt x="1078" y="1991"/>
                  </a:cubicBezTo>
                  <a:cubicBezTo>
                    <a:pt x="1147" y="1973"/>
                    <a:pt x="1216" y="1940"/>
                    <a:pt x="1286" y="1894"/>
                  </a:cubicBezTo>
                  <a:cubicBezTo>
                    <a:pt x="1357" y="1848"/>
                    <a:pt x="1429" y="1789"/>
                    <a:pt x="1506" y="1715"/>
                  </a:cubicBezTo>
                  <a:lnTo>
                    <a:pt x="1506" y="1715"/>
                  </a:lnTo>
                  <a:lnTo>
                    <a:pt x="2630" y="624"/>
                  </a:lnTo>
                  <a:cubicBezTo>
                    <a:pt x="2640" y="614"/>
                    <a:pt x="2646" y="600"/>
                    <a:pt x="2646" y="586"/>
                  </a:cubicBezTo>
                  <a:cubicBezTo>
                    <a:pt x="2646" y="572"/>
                    <a:pt x="2641" y="558"/>
                    <a:pt x="2630" y="548"/>
                  </a:cubicBezTo>
                  <a:lnTo>
                    <a:pt x="2090" y="21"/>
                  </a:lnTo>
                  <a:cubicBezTo>
                    <a:pt x="2069" y="0"/>
                    <a:pt x="2036" y="1"/>
                    <a:pt x="2016" y="22"/>
                  </a:cubicBezTo>
                  <a:cubicBezTo>
                    <a:pt x="1995" y="42"/>
                    <a:pt x="1996" y="76"/>
                    <a:pt x="2017" y="96"/>
                  </a:cubicBezTo>
                  <a:lnTo>
                    <a:pt x="2518" y="586"/>
                  </a:lnTo>
                  <a:lnTo>
                    <a:pt x="1433" y="1639"/>
                  </a:lnTo>
                  <a:lnTo>
                    <a:pt x="1433" y="1639"/>
                  </a:lnTo>
                  <a:cubicBezTo>
                    <a:pt x="1335" y="1733"/>
                    <a:pt x="1247" y="1800"/>
                    <a:pt x="1167" y="1843"/>
                  </a:cubicBezTo>
                  <a:cubicBezTo>
                    <a:pt x="1127" y="1864"/>
                    <a:pt x="1088" y="1879"/>
                    <a:pt x="1051" y="1889"/>
                  </a:cubicBezTo>
                  <a:cubicBezTo>
                    <a:pt x="1013" y="1899"/>
                    <a:pt x="977" y="1904"/>
                    <a:pt x="940" y="1904"/>
                  </a:cubicBezTo>
                  <a:cubicBezTo>
                    <a:pt x="886" y="1904"/>
                    <a:pt x="831" y="1894"/>
                    <a:pt x="772" y="1872"/>
                  </a:cubicBezTo>
                  <a:cubicBezTo>
                    <a:pt x="683" y="1840"/>
                    <a:pt x="586" y="1784"/>
                    <a:pt x="474" y="1704"/>
                  </a:cubicBezTo>
                  <a:cubicBezTo>
                    <a:pt x="363" y="1624"/>
                    <a:pt x="238" y="1521"/>
                    <a:pt x="93" y="1398"/>
                  </a:cubicBezTo>
                  <a:cubicBezTo>
                    <a:pt x="71" y="1379"/>
                    <a:pt x="38" y="1382"/>
                    <a:pt x="19" y="1404"/>
                  </a:cubicBezTo>
                  <a:cubicBezTo>
                    <a:pt x="0" y="1426"/>
                    <a:pt x="3" y="1459"/>
                    <a:pt x="25" y="147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Freeform 2"/>
            <p:cNvSpPr>
              <a:spLocks noChangeArrowheads="1"/>
            </p:cNvSpPr>
            <p:nvPr/>
          </p:nvSpPr>
          <p:spPr bwMode="auto">
            <a:xfrm>
              <a:off x="1511832" y="868769"/>
              <a:ext cx="356603" cy="190334"/>
            </a:xfrm>
            <a:custGeom>
              <a:avLst/>
              <a:gdLst>
                <a:gd name="T0" fmla="*/ 15 w 2158"/>
                <a:gd name="T1" fmla="*/ 713 h 1152"/>
                <a:gd name="T2" fmla="*/ 432 w 2158"/>
                <a:gd name="T3" fmla="*/ 1033 h 1152"/>
                <a:gd name="T4" fmla="*/ 605 w 2158"/>
                <a:gd name="T5" fmla="*/ 1120 h 1152"/>
                <a:gd name="T6" fmla="*/ 771 w 2158"/>
                <a:gd name="T7" fmla="*/ 1151 h 1152"/>
                <a:gd name="T8" fmla="*/ 896 w 2158"/>
                <a:gd name="T9" fmla="*/ 1132 h 1152"/>
                <a:gd name="T10" fmla="*/ 1089 w 2158"/>
                <a:gd name="T11" fmla="*/ 1036 h 1152"/>
                <a:gd name="T12" fmla="*/ 1305 w 2158"/>
                <a:gd name="T13" fmla="*/ 856 h 1152"/>
                <a:gd name="T14" fmla="*/ 1305 w 2158"/>
                <a:gd name="T15" fmla="*/ 856 h 1152"/>
                <a:gd name="T16" fmla="*/ 2144 w 2158"/>
                <a:gd name="T17" fmla="*/ 57 h 1152"/>
                <a:gd name="T18" fmla="*/ 2145 w 2158"/>
                <a:gd name="T19" fmla="*/ 13 h 1152"/>
                <a:gd name="T20" fmla="*/ 2100 w 2158"/>
                <a:gd name="T21" fmla="*/ 12 h 1152"/>
                <a:gd name="T22" fmla="*/ 1262 w 2158"/>
                <a:gd name="T23" fmla="*/ 811 h 1152"/>
                <a:gd name="T24" fmla="*/ 1262 w 2158"/>
                <a:gd name="T25" fmla="*/ 811 h 1152"/>
                <a:gd name="T26" fmla="*/ 993 w 2158"/>
                <a:gd name="T27" fmla="*/ 1023 h 1152"/>
                <a:gd name="T28" fmla="*/ 878 w 2158"/>
                <a:gd name="T29" fmla="*/ 1072 h 1152"/>
                <a:gd name="T30" fmla="*/ 771 w 2158"/>
                <a:gd name="T31" fmla="*/ 1088 h 1152"/>
                <a:gd name="T32" fmla="*/ 626 w 2158"/>
                <a:gd name="T33" fmla="*/ 1061 h 1152"/>
                <a:gd name="T34" fmla="*/ 376 w 2158"/>
                <a:gd name="T35" fmla="*/ 920 h 1152"/>
                <a:gd name="T36" fmla="*/ 55 w 2158"/>
                <a:gd name="T37" fmla="*/ 665 h 1152"/>
                <a:gd name="T38" fmla="*/ 11 w 2158"/>
                <a:gd name="T39" fmla="*/ 669 h 1152"/>
                <a:gd name="T40" fmla="*/ 15 w 2158"/>
                <a:gd name="T41" fmla="*/ 713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15" y="713"/>
                  </a:moveTo>
                  <a:cubicBezTo>
                    <a:pt x="179" y="850"/>
                    <a:pt x="312" y="958"/>
                    <a:pt x="432" y="1033"/>
                  </a:cubicBezTo>
                  <a:cubicBezTo>
                    <a:pt x="492" y="1071"/>
                    <a:pt x="549" y="1100"/>
                    <a:pt x="605" y="1120"/>
                  </a:cubicBezTo>
                  <a:cubicBezTo>
                    <a:pt x="661" y="1140"/>
                    <a:pt x="716" y="1151"/>
                    <a:pt x="771" y="1151"/>
                  </a:cubicBezTo>
                  <a:cubicBezTo>
                    <a:pt x="812" y="1151"/>
                    <a:pt x="854" y="1145"/>
                    <a:pt x="896" y="1132"/>
                  </a:cubicBezTo>
                  <a:cubicBezTo>
                    <a:pt x="959" y="1114"/>
                    <a:pt x="1022" y="1082"/>
                    <a:pt x="1089" y="1036"/>
                  </a:cubicBezTo>
                  <a:cubicBezTo>
                    <a:pt x="1156" y="990"/>
                    <a:pt x="1227" y="931"/>
                    <a:pt x="1305" y="856"/>
                  </a:cubicBezTo>
                  <a:lnTo>
                    <a:pt x="1305" y="856"/>
                  </a:lnTo>
                  <a:lnTo>
                    <a:pt x="2144" y="57"/>
                  </a:lnTo>
                  <a:cubicBezTo>
                    <a:pt x="2156" y="45"/>
                    <a:pt x="2157" y="25"/>
                    <a:pt x="2145" y="13"/>
                  </a:cubicBezTo>
                  <a:cubicBezTo>
                    <a:pt x="2133" y="0"/>
                    <a:pt x="2113" y="0"/>
                    <a:pt x="2100" y="12"/>
                  </a:cubicBezTo>
                  <a:lnTo>
                    <a:pt x="1262" y="811"/>
                  </a:lnTo>
                  <a:lnTo>
                    <a:pt x="1262" y="811"/>
                  </a:lnTo>
                  <a:cubicBezTo>
                    <a:pt x="1160" y="908"/>
                    <a:pt x="1072" y="978"/>
                    <a:pt x="993" y="1023"/>
                  </a:cubicBezTo>
                  <a:cubicBezTo>
                    <a:pt x="953" y="1045"/>
                    <a:pt x="915" y="1062"/>
                    <a:pt x="878" y="1072"/>
                  </a:cubicBezTo>
                  <a:cubicBezTo>
                    <a:pt x="842" y="1083"/>
                    <a:pt x="806" y="1088"/>
                    <a:pt x="771" y="1088"/>
                  </a:cubicBezTo>
                  <a:cubicBezTo>
                    <a:pt x="724" y="1088"/>
                    <a:pt x="677" y="1079"/>
                    <a:pt x="626" y="1061"/>
                  </a:cubicBezTo>
                  <a:cubicBezTo>
                    <a:pt x="551" y="1034"/>
                    <a:pt x="469" y="987"/>
                    <a:pt x="376" y="920"/>
                  </a:cubicBezTo>
                  <a:cubicBezTo>
                    <a:pt x="282" y="853"/>
                    <a:pt x="177" y="767"/>
                    <a:pt x="55" y="665"/>
                  </a:cubicBezTo>
                  <a:cubicBezTo>
                    <a:pt x="42" y="654"/>
                    <a:pt x="22" y="656"/>
                    <a:pt x="11" y="669"/>
                  </a:cubicBezTo>
                  <a:cubicBezTo>
                    <a:pt x="0" y="682"/>
                    <a:pt x="1" y="702"/>
                    <a:pt x="15" y="71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Freeform 3"/>
            <p:cNvSpPr>
              <a:spLocks noChangeArrowheads="1"/>
            </p:cNvSpPr>
            <p:nvPr/>
          </p:nvSpPr>
          <p:spPr bwMode="auto">
            <a:xfrm>
              <a:off x="1540273" y="847620"/>
              <a:ext cx="304826" cy="169186"/>
            </a:xfrm>
            <a:custGeom>
              <a:avLst/>
              <a:gdLst>
                <a:gd name="T0" fmla="*/ 12 w 1845"/>
                <a:gd name="T1" fmla="*/ 672 h 1022"/>
                <a:gd name="T2" fmla="*/ 350 w 1845"/>
                <a:gd name="T3" fmla="*/ 928 h 1022"/>
                <a:gd name="T4" fmla="*/ 488 w 1845"/>
                <a:gd name="T5" fmla="*/ 997 h 1022"/>
                <a:gd name="T6" fmla="*/ 620 w 1845"/>
                <a:gd name="T7" fmla="*/ 1021 h 1022"/>
                <a:gd name="T8" fmla="*/ 734 w 1845"/>
                <a:gd name="T9" fmla="*/ 1003 h 1022"/>
                <a:gd name="T10" fmla="*/ 915 w 1845"/>
                <a:gd name="T11" fmla="*/ 905 h 1022"/>
                <a:gd name="T12" fmla="*/ 1129 w 1845"/>
                <a:gd name="T13" fmla="*/ 720 h 1022"/>
                <a:gd name="T14" fmla="*/ 1129 w 1845"/>
                <a:gd name="T15" fmla="*/ 720 h 1022"/>
                <a:gd name="T16" fmla="*/ 1834 w 1845"/>
                <a:gd name="T17" fmla="*/ 42 h 1022"/>
                <a:gd name="T18" fmla="*/ 1835 w 1845"/>
                <a:gd name="T19" fmla="*/ 10 h 1022"/>
                <a:gd name="T20" fmla="*/ 1802 w 1845"/>
                <a:gd name="T21" fmla="*/ 9 h 1022"/>
                <a:gd name="T22" fmla="*/ 1097 w 1845"/>
                <a:gd name="T23" fmla="*/ 687 h 1022"/>
                <a:gd name="T24" fmla="*/ 1097 w 1845"/>
                <a:gd name="T25" fmla="*/ 687 h 1022"/>
                <a:gd name="T26" fmla="*/ 828 w 1845"/>
                <a:gd name="T27" fmla="*/ 907 h 1022"/>
                <a:gd name="T28" fmla="*/ 720 w 1845"/>
                <a:gd name="T29" fmla="*/ 959 h 1022"/>
                <a:gd name="T30" fmla="*/ 620 w 1845"/>
                <a:gd name="T31" fmla="*/ 975 h 1022"/>
                <a:gd name="T32" fmla="*/ 504 w 1845"/>
                <a:gd name="T33" fmla="*/ 954 h 1022"/>
                <a:gd name="T34" fmla="*/ 302 w 1845"/>
                <a:gd name="T35" fmla="*/ 841 h 1022"/>
                <a:gd name="T36" fmla="*/ 41 w 1845"/>
                <a:gd name="T37" fmla="*/ 636 h 1022"/>
                <a:gd name="T38" fmla="*/ 9 w 1845"/>
                <a:gd name="T39" fmla="*/ 640 h 1022"/>
                <a:gd name="T40" fmla="*/ 12 w 1845"/>
                <a:gd name="T41" fmla="*/ 672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5" h="1022">
                  <a:moveTo>
                    <a:pt x="12" y="672"/>
                  </a:moveTo>
                  <a:cubicBezTo>
                    <a:pt x="146" y="782"/>
                    <a:pt x="254" y="868"/>
                    <a:pt x="350" y="928"/>
                  </a:cubicBezTo>
                  <a:cubicBezTo>
                    <a:pt x="398" y="958"/>
                    <a:pt x="444" y="981"/>
                    <a:pt x="488" y="997"/>
                  </a:cubicBezTo>
                  <a:cubicBezTo>
                    <a:pt x="533" y="1013"/>
                    <a:pt x="576" y="1021"/>
                    <a:pt x="620" y="1021"/>
                  </a:cubicBezTo>
                  <a:cubicBezTo>
                    <a:pt x="658" y="1021"/>
                    <a:pt x="695" y="1015"/>
                    <a:pt x="734" y="1003"/>
                  </a:cubicBezTo>
                  <a:cubicBezTo>
                    <a:pt x="791" y="984"/>
                    <a:pt x="850" y="952"/>
                    <a:pt x="915" y="905"/>
                  </a:cubicBezTo>
                  <a:cubicBezTo>
                    <a:pt x="980" y="858"/>
                    <a:pt x="1050" y="797"/>
                    <a:pt x="1129" y="720"/>
                  </a:cubicBezTo>
                  <a:lnTo>
                    <a:pt x="1129" y="720"/>
                  </a:lnTo>
                  <a:lnTo>
                    <a:pt x="1834" y="42"/>
                  </a:lnTo>
                  <a:cubicBezTo>
                    <a:pt x="1843" y="34"/>
                    <a:pt x="1844" y="19"/>
                    <a:pt x="1835" y="10"/>
                  </a:cubicBezTo>
                  <a:cubicBezTo>
                    <a:pt x="1826" y="1"/>
                    <a:pt x="1811" y="0"/>
                    <a:pt x="1802" y="9"/>
                  </a:cubicBezTo>
                  <a:lnTo>
                    <a:pt x="1097" y="687"/>
                  </a:lnTo>
                  <a:lnTo>
                    <a:pt x="1097" y="687"/>
                  </a:lnTo>
                  <a:cubicBezTo>
                    <a:pt x="992" y="788"/>
                    <a:pt x="905" y="861"/>
                    <a:pt x="828" y="907"/>
                  </a:cubicBezTo>
                  <a:cubicBezTo>
                    <a:pt x="790" y="931"/>
                    <a:pt x="754" y="948"/>
                    <a:pt x="720" y="959"/>
                  </a:cubicBezTo>
                  <a:cubicBezTo>
                    <a:pt x="685" y="970"/>
                    <a:pt x="653" y="975"/>
                    <a:pt x="620" y="975"/>
                  </a:cubicBezTo>
                  <a:cubicBezTo>
                    <a:pt x="582" y="975"/>
                    <a:pt x="544" y="968"/>
                    <a:pt x="504" y="954"/>
                  </a:cubicBezTo>
                  <a:cubicBezTo>
                    <a:pt x="443" y="932"/>
                    <a:pt x="378" y="894"/>
                    <a:pt x="302" y="841"/>
                  </a:cubicBezTo>
                  <a:cubicBezTo>
                    <a:pt x="227" y="787"/>
                    <a:pt x="141" y="718"/>
                    <a:pt x="41" y="636"/>
                  </a:cubicBezTo>
                  <a:cubicBezTo>
                    <a:pt x="31" y="628"/>
                    <a:pt x="17" y="630"/>
                    <a:pt x="9" y="640"/>
                  </a:cubicBezTo>
                  <a:cubicBezTo>
                    <a:pt x="0" y="649"/>
                    <a:pt x="2" y="664"/>
                    <a:pt x="12" y="67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Freeform 4"/>
            <p:cNvSpPr>
              <a:spLocks noChangeArrowheads="1"/>
            </p:cNvSpPr>
            <p:nvPr/>
          </p:nvSpPr>
          <p:spPr bwMode="auto">
            <a:xfrm>
              <a:off x="1568713" y="826472"/>
              <a:ext cx="253050" cy="148037"/>
            </a:xfrm>
            <a:custGeom>
              <a:avLst/>
              <a:gdLst>
                <a:gd name="T0" fmla="*/ 8 w 1531"/>
                <a:gd name="T1" fmla="*/ 630 h 895"/>
                <a:gd name="T2" fmla="*/ 269 w 1531"/>
                <a:gd name="T3" fmla="*/ 824 h 895"/>
                <a:gd name="T4" fmla="*/ 374 w 1531"/>
                <a:gd name="T5" fmla="*/ 876 h 895"/>
                <a:gd name="T6" fmla="*/ 473 w 1531"/>
                <a:gd name="T7" fmla="*/ 894 h 895"/>
                <a:gd name="T8" fmla="*/ 573 w 1531"/>
                <a:gd name="T9" fmla="*/ 875 h 895"/>
                <a:gd name="T10" fmla="*/ 739 w 1531"/>
                <a:gd name="T11" fmla="*/ 775 h 895"/>
                <a:gd name="T12" fmla="*/ 953 w 1531"/>
                <a:gd name="T13" fmla="*/ 584 h 895"/>
                <a:gd name="T14" fmla="*/ 953 w 1531"/>
                <a:gd name="T15" fmla="*/ 584 h 895"/>
                <a:gd name="T16" fmla="*/ 1524 w 1531"/>
                <a:gd name="T17" fmla="*/ 27 h 895"/>
                <a:gd name="T18" fmla="*/ 1524 w 1531"/>
                <a:gd name="T19" fmla="*/ 6 h 895"/>
                <a:gd name="T20" fmla="*/ 1503 w 1531"/>
                <a:gd name="T21" fmla="*/ 6 h 895"/>
                <a:gd name="T22" fmla="*/ 932 w 1531"/>
                <a:gd name="T23" fmla="*/ 563 h 895"/>
                <a:gd name="T24" fmla="*/ 932 w 1531"/>
                <a:gd name="T25" fmla="*/ 563 h 895"/>
                <a:gd name="T26" fmla="*/ 663 w 1531"/>
                <a:gd name="T27" fmla="*/ 793 h 895"/>
                <a:gd name="T28" fmla="*/ 562 w 1531"/>
                <a:gd name="T29" fmla="*/ 847 h 895"/>
                <a:gd name="T30" fmla="*/ 473 w 1531"/>
                <a:gd name="T31" fmla="*/ 865 h 895"/>
                <a:gd name="T32" fmla="*/ 384 w 1531"/>
                <a:gd name="T33" fmla="*/ 848 h 895"/>
                <a:gd name="T34" fmla="*/ 229 w 1531"/>
                <a:gd name="T35" fmla="*/ 762 h 895"/>
                <a:gd name="T36" fmla="*/ 26 w 1531"/>
                <a:gd name="T37" fmla="*/ 607 h 895"/>
                <a:gd name="T38" fmla="*/ 5 w 1531"/>
                <a:gd name="T39" fmla="*/ 609 h 895"/>
                <a:gd name="T40" fmla="*/ 8 w 1531"/>
                <a:gd name="T41" fmla="*/ 630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1" h="895">
                  <a:moveTo>
                    <a:pt x="8" y="630"/>
                  </a:moveTo>
                  <a:cubicBezTo>
                    <a:pt x="113" y="714"/>
                    <a:pt x="196" y="779"/>
                    <a:pt x="269" y="824"/>
                  </a:cubicBezTo>
                  <a:cubicBezTo>
                    <a:pt x="306" y="847"/>
                    <a:pt x="340" y="864"/>
                    <a:pt x="374" y="876"/>
                  </a:cubicBezTo>
                  <a:cubicBezTo>
                    <a:pt x="407" y="888"/>
                    <a:pt x="440" y="894"/>
                    <a:pt x="473" y="894"/>
                  </a:cubicBezTo>
                  <a:cubicBezTo>
                    <a:pt x="506" y="894"/>
                    <a:pt x="539" y="888"/>
                    <a:pt x="573" y="875"/>
                  </a:cubicBezTo>
                  <a:cubicBezTo>
                    <a:pt x="624" y="856"/>
                    <a:pt x="678" y="823"/>
                    <a:pt x="739" y="775"/>
                  </a:cubicBezTo>
                  <a:cubicBezTo>
                    <a:pt x="801" y="727"/>
                    <a:pt x="870" y="663"/>
                    <a:pt x="953" y="584"/>
                  </a:cubicBezTo>
                  <a:lnTo>
                    <a:pt x="953" y="584"/>
                  </a:lnTo>
                  <a:lnTo>
                    <a:pt x="1524" y="27"/>
                  </a:lnTo>
                  <a:cubicBezTo>
                    <a:pt x="1529" y="21"/>
                    <a:pt x="1530" y="12"/>
                    <a:pt x="1524" y="6"/>
                  </a:cubicBezTo>
                  <a:cubicBezTo>
                    <a:pt x="1518" y="0"/>
                    <a:pt x="1509" y="0"/>
                    <a:pt x="1503" y="6"/>
                  </a:cubicBezTo>
                  <a:lnTo>
                    <a:pt x="932" y="563"/>
                  </a:lnTo>
                  <a:lnTo>
                    <a:pt x="932" y="563"/>
                  </a:lnTo>
                  <a:cubicBezTo>
                    <a:pt x="823" y="668"/>
                    <a:pt x="737" y="744"/>
                    <a:pt x="663" y="793"/>
                  </a:cubicBezTo>
                  <a:cubicBezTo>
                    <a:pt x="627" y="818"/>
                    <a:pt x="594" y="836"/>
                    <a:pt x="562" y="847"/>
                  </a:cubicBezTo>
                  <a:cubicBezTo>
                    <a:pt x="531" y="859"/>
                    <a:pt x="502" y="865"/>
                    <a:pt x="473" y="865"/>
                  </a:cubicBezTo>
                  <a:cubicBezTo>
                    <a:pt x="444" y="865"/>
                    <a:pt x="415" y="859"/>
                    <a:pt x="384" y="848"/>
                  </a:cubicBezTo>
                  <a:cubicBezTo>
                    <a:pt x="338" y="832"/>
                    <a:pt x="288" y="803"/>
                    <a:pt x="229" y="762"/>
                  </a:cubicBezTo>
                  <a:cubicBezTo>
                    <a:pt x="171" y="722"/>
                    <a:pt x="105" y="669"/>
                    <a:pt x="26" y="607"/>
                  </a:cubicBezTo>
                  <a:cubicBezTo>
                    <a:pt x="20" y="602"/>
                    <a:pt x="10" y="603"/>
                    <a:pt x="5" y="609"/>
                  </a:cubicBezTo>
                  <a:cubicBezTo>
                    <a:pt x="0" y="615"/>
                    <a:pt x="1" y="625"/>
                    <a:pt x="8" y="63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Freeform 5"/>
            <p:cNvSpPr>
              <a:spLocks noChangeArrowheads="1"/>
            </p:cNvSpPr>
            <p:nvPr/>
          </p:nvSpPr>
          <p:spPr bwMode="auto">
            <a:xfrm>
              <a:off x="1596425" y="805324"/>
              <a:ext cx="201273" cy="127619"/>
            </a:xfrm>
            <a:custGeom>
              <a:avLst/>
              <a:gdLst>
                <a:gd name="T0" fmla="*/ 4 w 1217"/>
                <a:gd name="T1" fmla="*/ 588 h 773"/>
                <a:gd name="T2" fmla="*/ 193 w 1217"/>
                <a:gd name="T3" fmla="*/ 724 h 773"/>
                <a:gd name="T4" fmla="*/ 332 w 1217"/>
                <a:gd name="T5" fmla="*/ 772 h 773"/>
                <a:gd name="T6" fmla="*/ 415 w 1217"/>
                <a:gd name="T7" fmla="*/ 752 h 773"/>
                <a:gd name="T8" fmla="*/ 563 w 1217"/>
                <a:gd name="T9" fmla="*/ 648 h 773"/>
                <a:gd name="T10" fmla="*/ 776 w 1217"/>
                <a:gd name="T11" fmla="*/ 448 h 773"/>
                <a:gd name="T12" fmla="*/ 776 w 1217"/>
                <a:gd name="T13" fmla="*/ 448 h 773"/>
                <a:gd name="T14" fmla="*/ 1213 w 1217"/>
                <a:gd name="T15" fmla="*/ 12 h 773"/>
                <a:gd name="T16" fmla="*/ 1213 w 1217"/>
                <a:gd name="T17" fmla="*/ 2 h 773"/>
                <a:gd name="T18" fmla="*/ 1204 w 1217"/>
                <a:gd name="T19" fmla="*/ 2 h 773"/>
                <a:gd name="T20" fmla="*/ 767 w 1217"/>
                <a:gd name="T21" fmla="*/ 439 h 773"/>
                <a:gd name="T22" fmla="*/ 500 w 1217"/>
                <a:gd name="T23" fmla="*/ 682 h 773"/>
                <a:gd name="T24" fmla="*/ 410 w 1217"/>
                <a:gd name="T25" fmla="*/ 740 h 773"/>
                <a:gd name="T26" fmla="*/ 332 w 1217"/>
                <a:gd name="T27" fmla="*/ 759 h 773"/>
                <a:gd name="T28" fmla="*/ 199 w 1217"/>
                <a:gd name="T29" fmla="*/ 712 h 773"/>
                <a:gd name="T30" fmla="*/ 12 w 1217"/>
                <a:gd name="T31" fmla="*/ 577 h 773"/>
                <a:gd name="T32" fmla="*/ 2 w 1217"/>
                <a:gd name="T33" fmla="*/ 578 h 773"/>
                <a:gd name="T34" fmla="*/ 4 w 1217"/>
                <a:gd name="T35" fmla="*/ 588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4" y="588"/>
                  </a:moveTo>
                  <a:cubicBezTo>
                    <a:pt x="81" y="647"/>
                    <a:pt x="141" y="692"/>
                    <a:pt x="193" y="724"/>
                  </a:cubicBezTo>
                  <a:cubicBezTo>
                    <a:pt x="244" y="755"/>
                    <a:pt x="288" y="772"/>
                    <a:pt x="332" y="772"/>
                  </a:cubicBezTo>
                  <a:cubicBezTo>
                    <a:pt x="359" y="772"/>
                    <a:pt x="386" y="765"/>
                    <a:pt x="415" y="752"/>
                  </a:cubicBezTo>
                  <a:cubicBezTo>
                    <a:pt x="458" y="733"/>
                    <a:pt x="505" y="698"/>
                    <a:pt x="563" y="648"/>
                  </a:cubicBezTo>
                  <a:cubicBezTo>
                    <a:pt x="620" y="597"/>
                    <a:pt x="689" y="531"/>
                    <a:pt x="776" y="448"/>
                  </a:cubicBezTo>
                  <a:lnTo>
                    <a:pt x="776" y="448"/>
                  </a:lnTo>
                  <a:lnTo>
                    <a:pt x="1213" y="12"/>
                  </a:lnTo>
                  <a:cubicBezTo>
                    <a:pt x="1216" y="9"/>
                    <a:pt x="1216" y="5"/>
                    <a:pt x="1213" y="2"/>
                  </a:cubicBezTo>
                  <a:cubicBezTo>
                    <a:pt x="1210" y="0"/>
                    <a:pt x="1206" y="0"/>
                    <a:pt x="1204" y="2"/>
                  </a:cubicBezTo>
                  <a:lnTo>
                    <a:pt x="767" y="439"/>
                  </a:lnTo>
                  <a:cubicBezTo>
                    <a:pt x="651" y="549"/>
                    <a:pt x="568" y="630"/>
                    <a:pt x="500" y="682"/>
                  </a:cubicBezTo>
                  <a:cubicBezTo>
                    <a:pt x="466" y="709"/>
                    <a:pt x="437" y="728"/>
                    <a:pt x="410" y="740"/>
                  </a:cubicBezTo>
                  <a:cubicBezTo>
                    <a:pt x="382" y="753"/>
                    <a:pt x="357" y="759"/>
                    <a:pt x="332" y="759"/>
                  </a:cubicBezTo>
                  <a:cubicBezTo>
                    <a:pt x="291" y="759"/>
                    <a:pt x="250" y="743"/>
                    <a:pt x="199" y="712"/>
                  </a:cubicBezTo>
                  <a:cubicBezTo>
                    <a:pt x="149" y="682"/>
                    <a:pt x="89" y="636"/>
                    <a:pt x="12" y="577"/>
                  </a:cubicBezTo>
                  <a:cubicBezTo>
                    <a:pt x="9" y="575"/>
                    <a:pt x="4" y="575"/>
                    <a:pt x="2" y="578"/>
                  </a:cubicBezTo>
                  <a:cubicBezTo>
                    <a:pt x="0" y="581"/>
                    <a:pt x="1" y="585"/>
                    <a:pt x="4" y="58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Freeform 6"/>
            <p:cNvSpPr>
              <a:spLocks noChangeArrowheads="1"/>
            </p:cNvSpPr>
            <p:nvPr/>
          </p:nvSpPr>
          <p:spPr bwMode="auto">
            <a:xfrm>
              <a:off x="1368170" y="664579"/>
              <a:ext cx="439737" cy="330350"/>
            </a:xfrm>
            <a:custGeom>
              <a:avLst/>
              <a:gdLst>
                <a:gd name="T0" fmla="*/ 2631 w 2657"/>
                <a:gd name="T1" fmla="*/ 532 h 1998"/>
                <a:gd name="T2" fmla="*/ 2130 w 2657"/>
                <a:gd name="T3" fmla="*/ 145 h 1998"/>
                <a:gd name="T4" fmla="*/ 1920 w 2657"/>
                <a:gd name="T5" fmla="*/ 38 h 1998"/>
                <a:gd name="T6" fmla="*/ 1715 w 2657"/>
                <a:gd name="T7" fmla="*/ 0 h 1998"/>
                <a:gd name="T8" fmla="*/ 1578 w 2657"/>
                <a:gd name="T9" fmla="*/ 19 h 1998"/>
                <a:gd name="T10" fmla="*/ 1370 w 2657"/>
                <a:gd name="T11" fmla="*/ 116 h 1998"/>
                <a:gd name="T12" fmla="*/ 1150 w 2657"/>
                <a:gd name="T13" fmla="*/ 295 h 1998"/>
                <a:gd name="T14" fmla="*/ 1150 w 2657"/>
                <a:gd name="T15" fmla="*/ 295 h 1998"/>
                <a:gd name="T16" fmla="*/ 16 w 2657"/>
                <a:gd name="T17" fmla="*/ 1368 h 1998"/>
                <a:gd name="T18" fmla="*/ 0 w 2657"/>
                <a:gd name="T19" fmla="*/ 1406 h 1998"/>
                <a:gd name="T20" fmla="*/ 16 w 2657"/>
                <a:gd name="T21" fmla="*/ 1444 h 1998"/>
                <a:gd name="T22" fmla="*/ 566 w 2657"/>
                <a:gd name="T23" fmla="*/ 1977 h 1998"/>
                <a:gd name="T24" fmla="*/ 640 w 2657"/>
                <a:gd name="T25" fmla="*/ 1976 h 1998"/>
                <a:gd name="T26" fmla="*/ 639 w 2657"/>
                <a:gd name="T27" fmla="*/ 1901 h 1998"/>
                <a:gd name="T28" fmla="*/ 129 w 2657"/>
                <a:gd name="T29" fmla="*/ 1406 h 1998"/>
                <a:gd name="T30" fmla="*/ 1223 w 2657"/>
                <a:gd name="T31" fmla="*/ 371 h 1998"/>
                <a:gd name="T32" fmla="*/ 1223 w 2657"/>
                <a:gd name="T33" fmla="*/ 371 h 1998"/>
                <a:gd name="T34" fmla="*/ 1489 w 2657"/>
                <a:gd name="T35" fmla="*/ 167 h 1998"/>
                <a:gd name="T36" fmla="*/ 1605 w 2657"/>
                <a:gd name="T37" fmla="*/ 121 h 1998"/>
                <a:gd name="T38" fmla="*/ 1715 w 2657"/>
                <a:gd name="T39" fmla="*/ 106 h 1998"/>
                <a:gd name="T40" fmla="*/ 1884 w 2657"/>
                <a:gd name="T41" fmla="*/ 138 h 1998"/>
                <a:gd name="T42" fmla="*/ 2181 w 2657"/>
                <a:gd name="T43" fmla="*/ 306 h 1998"/>
                <a:gd name="T44" fmla="*/ 2562 w 2657"/>
                <a:gd name="T45" fmla="*/ 612 h 1998"/>
                <a:gd name="T46" fmla="*/ 2637 w 2657"/>
                <a:gd name="T47" fmla="*/ 606 h 1998"/>
                <a:gd name="T48" fmla="*/ 2631 w 2657"/>
                <a:gd name="T49" fmla="*/ 532 h 1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657" h="1998">
                  <a:moveTo>
                    <a:pt x="2631" y="532"/>
                  </a:moveTo>
                  <a:cubicBezTo>
                    <a:pt x="2437" y="367"/>
                    <a:pt x="2276" y="237"/>
                    <a:pt x="2130" y="145"/>
                  </a:cubicBezTo>
                  <a:cubicBezTo>
                    <a:pt x="2058" y="99"/>
                    <a:pt x="1988" y="63"/>
                    <a:pt x="1920" y="38"/>
                  </a:cubicBezTo>
                  <a:cubicBezTo>
                    <a:pt x="1851" y="14"/>
                    <a:pt x="1783" y="0"/>
                    <a:pt x="1715" y="0"/>
                  </a:cubicBezTo>
                  <a:cubicBezTo>
                    <a:pt x="1669" y="0"/>
                    <a:pt x="1623" y="6"/>
                    <a:pt x="1578" y="19"/>
                  </a:cubicBezTo>
                  <a:cubicBezTo>
                    <a:pt x="1509" y="37"/>
                    <a:pt x="1440" y="70"/>
                    <a:pt x="1370" y="116"/>
                  </a:cubicBezTo>
                  <a:cubicBezTo>
                    <a:pt x="1299" y="162"/>
                    <a:pt x="1227" y="221"/>
                    <a:pt x="1150" y="295"/>
                  </a:cubicBezTo>
                  <a:lnTo>
                    <a:pt x="1150" y="295"/>
                  </a:lnTo>
                  <a:lnTo>
                    <a:pt x="16" y="1368"/>
                  </a:lnTo>
                  <a:cubicBezTo>
                    <a:pt x="6" y="1378"/>
                    <a:pt x="0" y="1391"/>
                    <a:pt x="0" y="1406"/>
                  </a:cubicBezTo>
                  <a:cubicBezTo>
                    <a:pt x="0" y="1420"/>
                    <a:pt x="6" y="1434"/>
                    <a:pt x="16" y="1444"/>
                  </a:cubicBezTo>
                  <a:lnTo>
                    <a:pt x="566" y="1977"/>
                  </a:lnTo>
                  <a:cubicBezTo>
                    <a:pt x="587" y="1997"/>
                    <a:pt x="619" y="1997"/>
                    <a:pt x="640" y="1976"/>
                  </a:cubicBezTo>
                  <a:cubicBezTo>
                    <a:pt x="660" y="1955"/>
                    <a:pt x="660" y="1921"/>
                    <a:pt x="639" y="1901"/>
                  </a:cubicBezTo>
                  <a:lnTo>
                    <a:pt x="129" y="1406"/>
                  </a:lnTo>
                  <a:lnTo>
                    <a:pt x="1223" y="371"/>
                  </a:lnTo>
                  <a:lnTo>
                    <a:pt x="1223" y="371"/>
                  </a:lnTo>
                  <a:cubicBezTo>
                    <a:pt x="1321" y="277"/>
                    <a:pt x="1409" y="210"/>
                    <a:pt x="1489" y="167"/>
                  </a:cubicBezTo>
                  <a:cubicBezTo>
                    <a:pt x="1529" y="146"/>
                    <a:pt x="1568" y="131"/>
                    <a:pt x="1605" y="121"/>
                  </a:cubicBezTo>
                  <a:cubicBezTo>
                    <a:pt x="1642" y="111"/>
                    <a:pt x="1679" y="106"/>
                    <a:pt x="1715" y="106"/>
                  </a:cubicBezTo>
                  <a:cubicBezTo>
                    <a:pt x="1770" y="106"/>
                    <a:pt x="1825" y="116"/>
                    <a:pt x="1884" y="138"/>
                  </a:cubicBezTo>
                  <a:cubicBezTo>
                    <a:pt x="1972" y="170"/>
                    <a:pt x="2070" y="226"/>
                    <a:pt x="2181" y="306"/>
                  </a:cubicBezTo>
                  <a:cubicBezTo>
                    <a:pt x="2293" y="387"/>
                    <a:pt x="2418" y="490"/>
                    <a:pt x="2562" y="612"/>
                  </a:cubicBezTo>
                  <a:cubicBezTo>
                    <a:pt x="2585" y="631"/>
                    <a:pt x="2618" y="628"/>
                    <a:pt x="2637" y="606"/>
                  </a:cubicBezTo>
                  <a:cubicBezTo>
                    <a:pt x="2656" y="584"/>
                    <a:pt x="2653" y="551"/>
                    <a:pt x="2631" y="532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Freeform 7"/>
            <p:cNvSpPr>
              <a:spLocks noChangeArrowheads="1"/>
            </p:cNvSpPr>
            <p:nvPr/>
          </p:nvSpPr>
          <p:spPr bwMode="auto">
            <a:xfrm>
              <a:off x="1419946" y="709792"/>
              <a:ext cx="356603" cy="190334"/>
            </a:xfrm>
            <a:custGeom>
              <a:avLst/>
              <a:gdLst>
                <a:gd name="T0" fmla="*/ 2142 w 2158"/>
                <a:gd name="T1" fmla="*/ 438 h 1152"/>
                <a:gd name="T2" fmla="*/ 1725 w 2158"/>
                <a:gd name="T3" fmla="*/ 118 h 1152"/>
                <a:gd name="T4" fmla="*/ 1552 w 2158"/>
                <a:gd name="T5" fmla="*/ 31 h 1152"/>
                <a:gd name="T6" fmla="*/ 1386 w 2158"/>
                <a:gd name="T7" fmla="*/ 0 h 1152"/>
                <a:gd name="T8" fmla="*/ 1261 w 2158"/>
                <a:gd name="T9" fmla="*/ 19 h 1152"/>
                <a:gd name="T10" fmla="*/ 1068 w 2158"/>
                <a:gd name="T11" fmla="*/ 115 h 1152"/>
                <a:gd name="T12" fmla="*/ 852 w 2158"/>
                <a:gd name="T13" fmla="*/ 295 h 1152"/>
                <a:gd name="T14" fmla="*/ 852 w 2158"/>
                <a:gd name="T15" fmla="*/ 295 h 1152"/>
                <a:gd name="T16" fmla="*/ 13 w 2158"/>
                <a:gd name="T17" fmla="*/ 1094 h 1152"/>
                <a:gd name="T18" fmla="*/ 12 w 2158"/>
                <a:gd name="T19" fmla="*/ 1138 h 1152"/>
                <a:gd name="T20" fmla="*/ 56 w 2158"/>
                <a:gd name="T21" fmla="*/ 1139 h 1152"/>
                <a:gd name="T22" fmla="*/ 895 w 2158"/>
                <a:gd name="T23" fmla="*/ 340 h 1152"/>
                <a:gd name="T24" fmla="*/ 895 w 2158"/>
                <a:gd name="T25" fmla="*/ 340 h 1152"/>
                <a:gd name="T26" fmla="*/ 1164 w 2158"/>
                <a:gd name="T27" fmla="*/ 128 h 1152"/>
                <a:gd name="T28" fmla="*/ 1279 w 2158"/>
                <a:gd name="T29" fmla="*/ 79 h 1152"/>
                <a:gd name="T30" fmla="*/ 1386 w 2158"/>
                <a:gd name="T31" fmla="*/ 63 h 1152"/>
                <a:gd name="T32" fmla="*/ 1531 w 2158"/>
                <a:gd name="T33" fmla="*/ 90 h 1152"/>
                <a:gd name="T34" fmla="*/ 1781 w 2158"/>
                <a:gd name="T35" fmla="*/ 231 h 1152"/>
                <a:gd name="T36" fmla="*/ 2102 w 2158"/>
                <a:gd name="T37" fmla="*/ 486 h 1152"/>
                <a:gd name="T38" fmla="*/ 2146 w 2158"/>
                <a:gd name="T39" fmla="*/ 482 h 1152"/>
                <a:gd name="T40" fmla="*/ 2142 w 2158"/>
                <a:gd name="T41" fmla="*/ 43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58" h="1152">
                  <a:moveTo>
                    <a:pt x="2142" y="438"/>
                  </a:moveTo>
                  <a:cubicBezTo>
                    <a:pt x="1978" y="301"/>
                    <a:pt x="1845" y="193"/>
                    <a:pt x="1725" y="118"/>
                  </a:cubicBezTo>
                  <a:cubicBezTo>
                    <a:pt x="1664" y="80"/>
                    <a:pt x="1608" y="51"/>
                    <a:pt x="1552" y="31"/>
                  </a:cubicBezTo>
                  <a:cubicBezTo>
                    <a:pt x="1496" y="11"/>
                    <a:pt x="1441" y="0"/>
                    <a:pt x="1386" y="0"/>
                  </a:cubicBezTo>
                  <a:cubicBezTo>
                    <a:pt x="1344" y="0"/>
                    <a:pt x="1303" y="6"/>
                    <a:pt x="1261" y="19"/>
                  </a:cubicBezTo>
                  <a:cubicBezTo>
                    <a:pt x="1198" y="37"/>
                    <a:pt x="1135" y="69"/>
                    <a:pt x="1068" y="115"/>
                  </a:cubicBezTo>
                  <a:cubicBezTo>
                    <a:pt x="1000" y="161"/>
                    <a:pt x="930" y="220"/>
                    <a:pt x="852" y="295"/>
                  </a:cubicBezTo>
                  <a:lnTo>
                    <a:pt x="852" y="295"/>
                  </a:lnTo>
                  <a:lnTo>
                    <a:pt x="13" y="1094"/>
                  </a:lnTo>
                  <a:cubicBezTo>
                    <a:pt x="1" y="1106"/>
                    <a:pt x="0" y="1126"/>
                    <a:pt x="12" y="1138"/>
                  </a:cubicBezTo>
                  <a:cubicBezTo>
                    <a:pt x="24" y="1151"/>
                    <a:pt x="44" y="1151"/>
                    <a:pt x="56" y="1139"/>
                  </a:cubicBezTo>
                  <a:lnTo>
                    <a:pt x="895" y="340"/>
                  </a:lnTo>
                  <a:lnTo>
                    <a:pt x="895" y="340"/>
                  </a:lnTo>
                  <a:cubicBezTo>
                    <a:pt x="997" y="243"/>
                    <a:pt x="1085" y="173"/>
                    <a:pt x="1164" y="128"/>
                  </a:cubicBezTo>
                  <a:cubicBezTo>
                    <a:pt x="1204" y="106"/>
                    <a:pt x="1242" y="89"/>
                    <a:pt x="1279" y="79"/>
                  </a:cubicBezTo>
                  <a:cubicBezTo>
                    <a:pt x="1315" y="68"/>
                    <a:pt x="1351" y="63"/>
                    <a:pt x="1386" y="63"/>
                  </a:cubicBezTo>
                  <a:cubicBezTo>
                    <a:pt x="1433" y="63"/>
                    <a:pt x="1480" y="72"/>
                    <a:pt x="1531" y="90"/>
                  </a:cubicBezTo>
                  <a:cubicBezTo>
                    <a:pt x="1606" y="117"/>
                    <a:pt x="1688" y="164"/>
                    <a:pt x="1781" y="231"/>
                  </a:cubicBezTo>
                  <a:cubicBezTo>
                    <a:pt x="1874" y="298"/>
                    <a:pt x="1979" y="384"/>
                    <a:pt x="2102" y="486"/>
                  </a:cubicBezTo>
                  <a:cubicBezTo>
                    <a:pt x="2115" y="497"/>
                    <a:pt x="2135" y="495"/>
                    <a:pt x="2146" y="482"/>
                  </a:cubicBezTo>
                  <a:cubicBezTo>
                    <a:pt x="2157" y="469"/>
                    <a:pt x="2155" y="449"/>
                    <a:pt x="2142" y="438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Freeform 8"/>
            <p:cNvSpPr>
              <a:spLocks noChangeArrowheads="1"/>
            </p:cNvSpPr>
            <p:nvPr/>
          </p:nvSpPr>
          <p:spPr bwMode="auto">
            <a:xfrm>
              <a:off x="1444012" y="752818"/>
              <a:ext cx="304826" cy="169186"/>
            </a:xfrm>
            <a:custGeom>
              <a:avLst/>
              <a:gdLst>
                <a:gd name="T0" fmla="*/ 1832 w 1844"/>
                <a:gd name="T1" fmla="*/ 349 h 1021"/>
                <a:gd name="T2" fmla="*/ 1494 w 1844"/>
                <a:gd name="T3" fmla="*/ 93 h 1021"/>
                <a:gd name="T4" fmla="*/ 1356 w 1844"/>
                <a:gd name="T5" fmla="*/ 24 h 1021"/>
                <a:gd name="T6" fmla="*/ 1224 w 1844"/>
                <a:gd name="T7" fmla="*/ 0 h 1021"/>
                <a:gd name="T8" fmla="*/ 1110 w 1844"/>
                <a:gd name="T9" fmla="*/ 18 h 1021"/>
                <a:gd name="T10" fmla="*/ 929 w 1844"/>
                <a:gd name="T11" fmla="*/ 116 h 1021"/>
                <a:gd name="T12" fmla="*/ 715 w 1844"/>
                <a:gd name="T13" fmla="*/ 301 h 1021"/>
                <a:gd name="T14" fmla="*/ 714 w 1844"/>
                <a:gd name="T15" fmla="*/ 301 h 1021"/>
                <a:gd name="T16" fmla="*/ 10 w 1844"/>
                <a:gd name="T17" fmla="*/ 978 h 1021"/>
                <a:gd name="T18" fmla="*/ 9 w 1844"/>
                <a:gd name="T19" fmla="*/ 1011 h 1021"/>
                <a:gd name="T20" fmla="*/ 42 w 1844"/>
                <a:gd name="T21" fmla="*/ 1012 h 1021"/>
                <a:gd name="T22" fmla="*/ 746 w 1844"/>
                <a:gd name="T23" fmla="*/ 334 h 1021"/>
                <a:gd name="T24" fmla="*/ 746 w 1844"/>
                <a:gd name="T25" fmla="*/ 334 h 1021"/>
                <a:gd name="T26" fmla="*/ 1016 w 1844"/>
                <a:gd name="T27" fmla="*/ 114 h 1021"/>
                <a:gd name="T28" fmla="*/ 1124 w 1844"/>
                <a:gd name="T29" fmla="*/ 62 h 1021"/>
                <a:gd name="T30" fmla="*/ 1224 w 1844"/>
                <a:gd name="T31" fmla="*/ 46 h 1021"/>
                <a:gd name="T32" fmla="*/ 1340 w 1844"/>
                <a:gd name="T33" fmla="*/ 67 h 1021"/>
                <a:gd name="T34" fmla="*/ 1542 w 1844"/>
                <a:gd name="T35" fmla="*/ 180 h 1021"/>
                <a:gd name="T36" fmla="*/ 1803 w 1844"/>
                <a:gd name="T37" fmla="*/ 385 h 1021"/>
                <a:gd name="T38" fmla="*/ 1835 w 1844"/>
                <a:gd name="T39" fmla="*/ 381 h 1021"/>
                <a:gd name="T40" fmla="*/ 1832 w 1844"/>
                <a:gd name="T41" fmla="*/ 34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44" h="1021">
                  <a:moveTo>
                    <a:pt x="1832" y="349"/>
                  </a:moveTo>
                  <a:cubicBezTo>
                    <a:pt x="1698" y="239"/>
                    <a:pt x="1590" y="153"/>
                    <a:pt x="1494" y="93"/>
                  </a:cubicBezTo>
                  <a:cubicBezTo>
                    <a:pt x="1446" y="63"/>
                    <a:pt x="1400" y="40"/>
                    <a:pt x="1356" y="24"/>
                  </a:cubicBezTo>
                  <a:cubicBezTo>
                    <a:pt x="1311" y="8"/>
                    <a:pt x="1268" y="0"/>
                    <a:pt x="1224" y="0"/>
                  </a:cubicBezTo>
                  <a:cubicBezTo>
                    <a:pt x="1186" y="0"/>
                    <a:pt x="1148" y="6"/>
                    <a:pt x="1110" y="18"/>
                  </a:cubicBezTo>
                  <a:cubicBezTo>
                    <a:pt x="1052" y="37"/>
                    <a:pt x="993" y="69"/>
                    <a:pt x="929" y="116"/>
                  </a:cubicBezTo>
                  <a:cubicBezTo>
                    <a:pt x="864" y="163"/>
                    <a:pt x="794" y="224"/>
                    <a:pt x="715" y="301"/>
                  </a:cubicBezTo>
                  <a:lnTo>
                    <a:pt x="714" y="301"/>
                  </a:lnTo>
                  <a:lnTo>
                    <a:pt x="10" y="978"/>
                  </a:lnTo>
                  <a:cubicBezTo>
                    <a:pt x="1" y="987"/>
                    <a:pt x="0" y="1002"/>
                    <a:pt x="9" y="1011"/>
                  </a:cubicBezTo>
                  <a:cubicBezTo>
                    <a:pt x="18" y="1020"/>
                    <a:pt x="33" y="1020"/>
                    <a:pt x="42" y="1012"/>
                  </a:cubicBezTo>
                  <a:lnTo>
                    <a:pt x="746" y="334"/>
                  </a:lnTo>
                  <a:lnTo>
                    <a:pt x="746" y="334"/>
                  </a:lnTo>
                  <a:cubicBezTo>
                    <a:pt x="851" y="233"/>
                    <a:pt x="939" y="160"/>
                    <a:pt x="1016" y="114"/>
                  </a:cubicBezTo>
                  <a:cubicBezTo>
                    <a:pt x="1054" y="90"/>
                    <a:pt x="1090" y="73"/>
                    <a:pt x="1124" y="62"/>
                  </a:cubicBezTo>
                  <a:cubicBezTo>
                    <a:pt x="1159" y="51"/>
                    <a:pt x="1191" y="46"/>
                    <a:pt x="1224" y="46"/>
                  </a:cubicBezTo>
                  <a:cubicBezTo>
                    <a:pt x="1262" y="46"/>
                    <a:pt x="1300" y="53"/>
                    <a:pt x="1340" y="67"/>
                  </a:cubicBezTo>
                  <a:cubicBezTo>
                    <a:pt x="1401" y="89"/>
                    <a:pt x="1466" y="127"/>
                    <a:pt x="1542" y="180"/>
                  </a:cubicBezTo>
                  <a:cubicBezTo>
                    <a:pt x="1617" y="234"/>
                    <a:pt x="1702" y="303"/>
                    <a:pt x="1803" y="385"/>
                  </a:cubicBezTo>
                  <a:cubicBezTo>
                    <a:pt x="1813" y="393"/>
                    <a:pt x="1827" y="391"/>
                    <a:pt x="1835" y="381"/>
                  </a:cubicBezTo>
                  <a:cubicBezTo>
                    <a:pt x="1843" y="372"/>
                    <a:pt x="1842" y="357"/>
                    <a:pt x="1832" y="349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Freeform 9"/>
            <p:cNvSpPr>
              <a:spLocks noChangeArrowheads="1"/>
            </p:cNvSpPr>
            <p:nvPr/>
          </p:nvSpPr>
          <p:spPr bwMode="auto">
            <a:xfrm>
              <a:off x="1467348" y="795114"/>
              <a:ext cx="253049" cy="148038"/>
            </a:xfrm>
            <a:custGeom>
              <a:avLst/>
              <a:gdLst>
                <a:gd name="T0" fmla="*/ 1522 w 1530"/>
                <a:gd name="T1" fmla="*/ 264 h 895"/>
                <a:gd name="T2" fmla="*/ 1260 w 1530"/>
                <a:gd name="T3" fmla="*/ 70 h 895"/>
                <a:gd name="T4" fmla="*/ 1156 w 1530"/>
                <a:gd name="T5" fmla="*/ 18 h 895"/>
                <a:gd name="T6" fmla="*/ 1057 w 1530"/>
                <a:gd name="T7" fmla="*/ 0 h 895"/>
                <a:gd name="T8" fmla="*/ 957 w 1530"/>
                <a:gd name="T9" fmla="*/ 19 h 895"/>
                <a:gd name="T10" fmla="*/ 791 w 1530"/>
                <a:gd name="T11" fmla="*/ 119 h 895"/>
                <a:gd name="T12" fmla="*/ 577 w 1530"/>
                <a:gd name="T13" fmla="*/ 310 h 895"/>
                <a:gd name="T14" fmla="*/ 577 w 1530"/>
                <a:gd name="T15" fmla="*/ 310 h 895"/>
                <a:gd name="T16" fmla="*/ 6 w 1530"/>
                <a:gd name="T17" fmla="*/ 867 h 895"/>
                <a:gd name="T18" fmla="*/ 6 w 1530"/>
                <a:gd name="T19" fmla="*/ 888 h 895"/>
                <a:gd name="T20" fmla="*/ 27 w 1530"/>
                <a:gd name="T21" fmla="*/ 888 h 895"/>
                <a:gd name="T22" fmla="*/ 598 w 1530"/>
                <a:gd name="T23" fmla="*/ 331 h 895"/>
                <a:gd name="T24" fmla="*/ 598 w 1530"/>
                <a:gd name="T25" fmla="*/ 331 h 895"/>
                <a:gd name="T26" fmla="*/ 866 w 1530"/>
                <a:gd name="T27" fmla="*/ 101 h 895"/>
                <a:gd name="T28" fmla="*/ 968 w 1530"/>
                <a:gd name="T29" fmla="*/ 47 h 895"/>
                <a:gd name="T30" fmla="*/ 1057 w 1530"/>
                <a:gd name="T31" fmla="*/ 29 h 895"/>
                <a:gd name="T32" fmla="*/ 1146 w 1530"/>
                <a:gd name="T33" fmla="*/ 46 h 895"/>
                <a:gd name="T34" fmla="*/ 1300 w 1530"/>
                <a:gd name="T35" fmla="*/ 132 h 895"/>
                <a:gd name="T36" fmla="*/ 1504 w 1530"/>
                <a:gd name="T37" fmla="*/ 287 h 895"/>
                <a:gd name="T38" fmla="*/ 1524 w 1530"/>
                <a:gd name="T39" fmla="*/ 285 h 895"/>
                <a:gd name="T40" fmla="*/ 1522 w 1530"/>
                <a:gd name="T41" fmla="*/ 264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0" h="895">
                  <a:moveTo>
                    <a:pt x="1522" y="264"/>
                  </a:moveTo>
                  <a:cubicBezTo>
                    <a:pt x="1417" y="180"/>
                    <a:pt x="1334" y="115"/>
                    <a:pt x="1260" y="70"/>
                  </a:cubicBezTo>
                  <a:cubicBezTo>
                    <a:pt x="1224" y="47"/>
                    <a:pt x="1189" y="30"/>
                    <a:pt x="1156" y="18"/>
                  </a:cubicBezTo>
                  <a:cubicBezTo>
                    <a:pt x="1123" y="6"/>
                    <a:pt x="1090" y="0"/>
                    <a:pt x="1057" y="0"/>
                  </a:cubicBezTo>
                  <a:cubicBezTo>
                    <a:pt x="1024" y="0"/>
                    <a:pt x="991" y="6"/>
                    <a:pt x="957" y="19"/>
                  </a:cubicBezTo>
                  <a:cubicBezTo>
                    <a:pt x="906" y="38"/>
                    <a:pt x="852" y="71"/>
                    <a:pt x="791" y="119"/>
                  </a:cubicBezTo>
                  <a:cubicBezTo>
                    <a:pt x="729" y="167"/>
                    <a:pt x="660" y="231"/>
                    <a:pt x="577" y="310"/>
                  </a:cubicBezTo>
                  <a:lnTo>
                    <a:pt x="577" y="310"/>
                  </a:lnTo>
                  <a:lnTo>
                    <a:pt x="6" y="867"/>
                  </a:lnTo>
                  <a:cubicBezTo>
                    <a:pt x="0" y="873"/>
                    <a:pt x="0" y="882"/>
                    <a:pt x="6" y="888"/>
                  </a:cubicBezTo>
                  <a:cubicBezTo>
                    <a:pt x="12" y="894"/>
                    <a:pt x="21" y="894"/>
                    <a:pt x="27" y="888"/>
                  </a:cubicBezTo>
                  <a:lnTo>
                    <a:pt x="598" y="331"/>
                  </a:lnTo>
                  <a:lnTo>
                    <a:pt x="598" y="331"/>
                  </a:lnTo>
                  <a:cubicBezTo>
                    <a:pt x="707" y="226"/>
                    <a:pt x="793" y="150"/>
                    <a:pt x="866" y="101"/>
                  </a:cubicBezTo>
                  <a:cubicBezTo>
                    <a:pt x="903" y="76"/>
                    <a:pt x="936" y="58"/>
                    <a:pt x="968" y="47"/>
                  </a:cubicBezTo>
                  <a:cubicBezTo>
                    <a:pt x="999" y="35"/>
                    <a:pt x="1028" y="29"/>
                    <a:pt x="1057" y="29"/>
                  </a:cubicBezTo>
                  <a:cubicBezTo>
                    <a:pt x="1086" y="29"/>
                    <a:pt x="1115" y="35"/>
                    <a:pt x="1146" y="46"/>
                  </a:cubicBezTo>
                  <a:cubicBezTo>
                    <a:pt x="1192" y="62"/>
                    <a:pt x="1242" y="91"/>
                    <a:pt x="1300" y="132"/>
                  </a:cubicBezTo>
                  <a:cubicBezTo>
                    <a:pt x="1359" y="172"/>
                    <a:pt x="1425" y="225"/>
                    <a:pt x="1504" y="287"/>
                  </a:cubicBezTo>
                  <a:cubicBezTo>
                    <a:pt x="1510" y="292"/>
                    <a:pt x="1518" y="291"/>
                    <a:pt x="1524" y="285"/>
                  </a:cubicBezTo>
                  <a:cubicBezTo>
                    <a:pt x="1529" y="279"/>
                    <a:pt x="1528" y="269"/>
                    <a:pt x="1522" y="26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10"/>
            <p:cNvSpPr>
              <a:spLocks noChangeArrowheads="1"/>
            </p:cNvSpPr>
            <p:nvPr/>
          </p:nvSpPr>
          <p:spPr bwMode="auto">
            <a:xfrm>
              <a:off x="1491413" y="835952"/>
              <a:ext cx="201273" cy="127619"/>
            </a:xfrm>
            <a:custGeom>
              <a:avLst/>
              <a:gdLst>
                <a:gd name="T0" fmla="*/ 1212 w 1217"/>
                <a:gd name="T1" fmla="*/ 184 h 773"/>
                <a:gd name="T2" fmla="*/ 1023 w 1217"/>
                <a:gd name="T3" fmla="*/ 48 h 773"/>
                <a:gd name="T4" fmla="*/ 884 w 1217"/>
                <a:gd name="T5" fmla="*/ 0 h 773"/>
                <a:gd name="T6" fmla="*/ 801 w 1217"/>
                <a:gd name="T7" fmla="*/ 20 h 773"/>
                <a:gd name="T8" fmla="*/ 653 w 1217"/>
                <a:gd name="T9" fmla="*/ 124 h 773"/>
                <a:gd name="T10" fmla="*/ 440 w 1217"/>
                <a:gd name="T11" fmla="*/ 324 h 773"/>
                <a:gd name="T12" fmla="*/ 440 w 1217"/>
                <a:gd name="T13" fmla="*/ 324 h 773"/>
                <a:gd name="T14" fmla="*/ 3 w 1217"/>
                <a:gd name="T15" fmla="*/ 760 h 773"/>
                <a:gd name="T16" fmla="*/ 3 w 1217"/>
                <a:gd name="T17" fmla="*/ 770 h 773"/>
                <a:gd name="T18" fmla="*/ 12 w 1217"/>
                <a:gd name="T19" fmla="*/ 770 h 773"/>
                <a:gd name="T20" fmla="*/ 449 w 1217"/>
                <a:gd name="T21" fmla="*/ 333 h 773"/>
                <a:gd name="T22" fmla="*/ 716 w 1217"/>
                <a:gd name="T23" fmla="*/ 90 h 773"/>
                <a:gd name="T24" fmla="*/ 806 w 1217"/>
                <a:gd name="T25" fmla="*/ 32 h 773"/>
                <a:gd name="T26" fmla="*/ 884 w 1217"/>
                <a:gd name="T27" fmla="*/ 13 h 773"/>
                <a:gd name="T28" fmla="*/ 1016 w 1217"/>
                <a:gd name="T29" fmla="*/ 60 h 773"/>
                <a:gd name="T30" fmla="*/ 1204 w 1217"/>
                <a:gd name="T31" fmla="*/ 195 h 773"/>
                <a:gd name="T32" fmla="*/ 1214 w 1217"/>
                <a:gd name="T33" fmla="*/ 194 h 773"/>
                <a:gd name="T34" fmla="*/ 1212 w 1217"/>
                <a:gd name="T35" fmla="*/ 184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17" h="773">
                  <a:moveTo>
                    <a:pt x="1212" y="184"/>
                  </a:moveTo>
                  <a:cubicBezTo>
                    <a:pt x="1135" y="125"/>
                    <a:pt x="1075" y="80"/>
                    <a:pt x="1023" y="48"/>
                  </a:cubicBezTo>
                  <a:cubicBezTo>
                    <a:pt x="971" y="17"/>
                    <a:pt x="928" y="0"/>
                    <a:pt x="884" y="0"/>
                  </a:cubicBezTo>
                  <a:cubicBezTo>
                    <a:pt x="856" y="0"/>
                    <a:pt x="829" y="7"/>
                    <a:pt x="801" y="20"/>
                  </a:cubicBezTo>
                  <a:cubicBezTo>
                    <a:pt x="758" y="39"/>
                    <a:pt x="711" y="74"/>
                    <a:pt x="653" y="124"/>
                  </a:cubicBezTo>
                  <a:cubicBezTo>
                    <a:pt x="595" y="175"/>
                    <a:pt x="527" y="241"/>
                    <a:pt x="440" y="324"/>
                  </a:cubicBezTo>
                  <a:lnTo>
                    <a:pt x="440" y="324"/>
                  </a:lnTo>
                  <a:lnTo>
                    <a:pt x="3" y="760"/>
                  </a:lnTo>
                  <a:cubicBezTo>
                    <a:pt x="0" y="763"/>
                    <a:pt x="0" y="767"/>
                    <a:pt x="3" y="770"/>
                  </a:cubicBezTo>
                  <a:cubicBezTo>
                    <a:pt x="5" y="772"/>
                    <a:pt x="10" y="772"/>
                    <a:pt x="12" y="770"/>
                  </a:cubicBezTo>
                  <a:lnTo>
                    <a:pt x="449" y="333"/>
                  </a:lnTo>
                  <a:cubicBezTo>
                    <a:pt x="565" y="223"/>
                    <a:pt x="648" y="142"/>
                    <a:pt x="716" y="90"/>
                  </a:cubicBezTo>
                  <a:cubicBezTo>
                    <a:pt x="749" y="63"/>
                    <a:pt x="778" y="44"/>
                    <a:pt x="806" y="32"/>
                  </a:cubicBezTo>
                  <a:cubicBezTo>
                    <a:pt x="833" y="19"/>
                    <a:pt x="859" y="13"/>
                    <a:pt x="884" y="13"/>
                  </a:cubicBezTo>
                  <a:cubicBezTo>
                    <a:pt x="924" y="13"/>
                    <a:pt x="966" y="29"/>
                    <a:pt x="1016" y="60"/>
                  </a:cubicBezTo>
                  <a:cubicBezTo>
                    <a:pt x="1067" y="90"/>
                    <a:pt x="1127" y="136"/>
                    <a:pt x="1204" y="195"/>
                  </a:cubicBezTo>
                  <a:cubicBezTo>
                    <a:pt x="1207" y="197"/>
                    <a:pt x="1211" y="197"/>
                    <a:pt x="1214" y="194"/>
                  </a:cubicBezTo>
                  <a:cubicBezTo>
                    <a:pt x="1216" y="191"/>
                    <a:pt x="1215" y="187"/>
                    <a:pt x="1212" y="184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11"/>
            <p:cNvSpPr>
              <a:spLocks noChangeArrowheads="1"/>
            </p:cNvSpPr>
            <p:nvPr/>
          </p:nvSpPr>
          <p:spPr bwMode="auto">
            <a:xfrm>
              <a:off x="1608093" y="858559"/>
              <a:ext cx="72925" cy="48130"/>
            </a:xfrm>
            <a:custGeom>
              <a:avLst/>
              <a:gdLst>
                <a:gd name="T0" fmla="*/ 49 w 442"/>
                <a:gd name="T1" fmla="*/ 200 h 293"/>
                <a:gd name="T2" fmla="*/ 0 w 442"/>
                <a:gd name="T3" fmla="*/ 156 h 293"/>
                <a:gd name="T4" fmla="*/ 45 w 442"/>
                <a:gd name="T5" fmla="*/ 107 h 293"/>
                <a:gd name="T6" fmla="*/ 392 w 442"/>
                <a:gd name="T7" fmla="*/ 91 h 293"/>
                <a:gd name="T8" fmla="*/ 441 w 442"/>
                <a:gd name="T9" fmla="*/ 137 h 293"/>
                <a:gd name="T10" fmla="*/ 396 w 442"/>
                <a:gd name="T11" fmla="*/ 185 h 293"/>
                <a:gd name="T12" fmla="*/ 49 w 442"/>
                <a:gd name="T13" fmla="*/ 20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2" h="293">
                  <a:moveTo>
                    <a:pt x="49" y="200"/>
                  </a:moveTo>
                  <a:lnTo>
                    <a:pt x="0" y="156"/>
                  </a:lnTo>
                  <a:lnTo>
                    <a:pt x="45" y="107"/>
                  </a:lnTo>
                  <a:cubicBezTo>
                    <a:pt x="136" y="7"/>
                    <a:pt x="292" y="0"/>
                    <a:pt x="392" y="91"/>
                  </a:cubicBezTo>
                  <a:lnTo>
                    <a:pt x="441" y="137"/>
                  </a:lnTo>
                  <a:lnTo>
                    <a:pt x="396" y="185"/>
                  </a:lnTo>
                  <a:cubicBezTo>
                    <a:pt x="304" y="285"/>
                    <a:pt x="149" y="292"/>
                    <a:pt x="49" y="20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bevel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00" name="图片 99"/>
          <p:cNvPicPr/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11740" y="101600"/>
            <a:ext cx="1506220" cy="14090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07508" y="365126"/>
            <a:ext cx="8220812" cy="879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90270"/>
            <a:ext cx="10515600" cy="4586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0C8306-BE8F-E24C-B25D-A6E484FA7A8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D4D1E41-7A09-AB4A-A4E1-09765ADA269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1254"/>
            <a:ext cx="9144000" cy="2002674"/>
          </a:xfrm>
        </p:spPr>
        <p:txBody>
          <a:bodyPr/>
          <a:lstStyle/>
          <a:p>
            <a:r>
              <a:rPr kumimoji="1" lang="zh-CN" altLang="en-US" dirty="0"/>
              <a:t>各章节重点总结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727942"/>
            <a:ext cx="9144000" cy="1657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3200" dirty="0"/>
              <a:t>授课教师：张德宇</a:t>
            </a:r>
            <a:endParaRPr kumimoji="1" lang="en-US" altLang="zh-CN" sz="3200" dirty="0"/>
          </a:p>
          <a:p>
            <a:pPr>
              <a:lnSpc>
                <a:spcPct val="150000"/>
              </a:lnSpc>
            </a:pPr>
            <a:r>
              <a:rPr kumimoji="1" lang="zh-CN" sz="3200" dirty="0"/>
              <a:t>中南大学</a:t>
            </a:r>
            <a:endParaRPr kumimoji="1" lang="zh-CN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5.</a:t>
            </a:r>
            <a:r>
              <a:rPr kumimoji="1" lang="zh-CN" altLang="en-US" dirty="0"/>
              <a:t>掌握简单停等式协议、返回N帧重传机制、选择重传机制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发送窗口加接收窗口</a:t>
            </a:r>
            <a:r>
              <a:rPr kumimoji="1" lang="en-US" altLang="zh-CN" dirty="0"/>
              <a:t>&lt;=2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次方，避免重复序号导致无法区分新帧还是旧帧，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其中停等</a:t>
            </a:r>
            <a:r>
              <a:rPr kumimoji="1" lang="en-US" altLang="zh-CN" dirty="0"/>
              <a:t> 1,1 GBN 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</a:t>
            </a:r>
            <a:r>
              <a:rPr kumimoji="1" lang="zh-CN" altLang="en-US" dirty="0"/>
              <a:t>次方</a:t>
            </a:r>
            <a:r>
              <a:rPr kumimoji="1" lang="en-US" altLang="zh-CN" dirty="0"/>
              <a:t>-1,1 SR </a:t>
            </a:r>
            <a:r>
              <a:rPr kumimoji="1" lang="zh-CN" altLang="en-US" dirty="0"/>
              <a:t>相等，都为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n-1</a:t>
            </a:r>
            <a:r>
              <a:rPr kumimoji="1" lang="zh-CN" altLang="en-US" dirty="0"/>
              <a:t>次方</a:t>
            </a:r>
            <a:endParaRPr kumimoji="1" lang="zh-CN" altLang="en-US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发送方窗口什么时候前移：第一个帧收到</a:t>
            </a:r>
            <a:r>
              <a:rPr kumimoji="1" lang="en-US" altLang="zh-CN" dirty="0"/>
              <a:t>ack</a:t>
            </a:r>
            <a:endParaRPr kumimoji="1" lang="en-US" altLang="zh-CN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发送放窗口第一个帧特点：已发送，没收到</a:t>
            </a:r>
            <a:r>
              <a:rPr kumimoji="1" lang="en-US" altLang="zh-CN" dirty="0"/>
              <a:t>ack</a:t>
            </a:r>
            <a:endParaRPr kumimoji="1" lang="en-US" altLang="zh-CN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发送方什么时候重传：超时</a:t>
            </a:r>
            <a:endParaRPr kumimoji="1" lang="zh-CN" altLang="en-US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接收方窗口什么时候前移：第一个帧收到对应的帧</a:t>
            </a:r>
            <a:endParaRPr kumimoji="1" lang="zh-CN" altLang="en-US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接收方收到的帧在窗口内：接受它并返回对应</a:t>
            </a:r>
            <a:r>
              <a:rPr kumimoji="1" lang="en-US" altLang="zh-CN" dirty="0"/>
              <a:t>ack</a:t>
            </a:r>
            <a:endParaRPr kumimoji="1" lang="en-US" altLang="zh-CN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接收方收到的帧不在窗口内：</a:t>
            </a:r>
            <a:r>
              <a:rPr kumimoji="1" lang="zh-CN" dirty="0"/>
              <a:t>丢弃</a:t>
            </a:r>
            <a:endParaRPr kumimoji="1" lang="zh-CN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GBN</a:t>
            </a:r>
            <a:r>
              <a:rPr kumimoji="1" lang="zh-CN" altLang="en-US" dirty="0"/>
              <a:t>特点：按序到达，累计确认</a:t>
            </a:r>
            <a:endParaRPr kumimoji="1" lang="zh-CN" altLang="en-US" dirty="0"/>
          </a:p>
          <a:p>
            <a:pPr marL="0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SR</a:t>
            </a:r>
            <a:r>
              <a:rPr kumimoji="1" lang="zh-CN" altLang="en-US" dirty="0"/>
              <a:t>特点：回传</a:t>
            </a:r>
            <a:r>
              <a:rPr kumimoji="1" lang="en-US" altLang="zh-CN" dirty="0"/>
              <a:t>NAK</a:t>
            </a:r>
            <a:r>
              <a:rPr kumimoji="1" lang="zh-CN" altLang="en-US" dirty="0"/>
              <a:t>，接受窗口大，缓存更多正确帧，无法累计确认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6.</a:t>
            </a:r>
            <a:r>
              <a:rPr kumimoji="1" lang="zh-CN" altLang="en-US" dirty="0"/>
              <a:t>理解滑动窗口协议的效率分析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发送时间</a:t>
            </a:r>
            <a:r>
              <a:rPr kumimoji="1" lang="en-US" altLang="zh-CN" dirty="0"/>
              <a:t>/</a:t>
            </a:r>
            <a:r>
              <a:rPr kumimoji="1" lang="zh-CN" altLang="en-US" dirty="0"/>
              <a:t>第一个帧从准备发送到收到所需的时间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链路层要求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7.</a:t>
            </a:r>
            <a:r>
              <a:rPr kumimoji="1" lang="zh-CN" altLang="en-US" dirty="0">
                <a:sym typeface="+mn-ea"/>
              </a:rPr>
              <a:t>掌握ALOHA协议的原理及其吞吐量分析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>
                <a:sym typeface="+mn-ea"/>
              </a:rPr>
              <a:t>纯</a:t>
            </a:r>
            <a:r>
              <a:rPr kumimoji="1" lang="en-US" altLang="zh-CN" dirty="0">
                <a:sym typeface="+mn-ea"/>
              </a:rPr>
              <a:t>ALOHA </a:t>
            </a:r>
            <a:r>
              <a:rPr kumimoji="1" lang="zh-CN" altLang="en-US" dirty="0">
                <a:sym typeface="+mn-ea"/>
              </a:rPr>
              <a:t>想发就发，冲突就重传，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>
                <a:sym typeface="+mn-ea"/>
              </a:rPr>
              <a:t>分槽</a:t>
            </a:r>
            <a:r>
              <a:rPr kumimoji="1" lang="en-US" altLang="zh-CN" dirty="0">
                <a:sym typeface="+mn-ea"/>
              </a:rPr>
              <a:t>ALOHA </a:t>
            </a:r>
            <a:r>
              <a:rPr kumimoji="1" lang="zh-CN" altLang="en-US" dirty="0">
                <a:sym typeface="+mn-ea"/>
              </a:rPr>
              <a:t>只能在时隙开头发，冲突的范围就缩小了一半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sz="1600" dirty="0"/>
              <a:t>纯ALOHA可以立即开始发送，在负载低的情况下，碰撞小，传输成功可能性大，基本上没有延迟。在分槽ALOHA，需要等待下一个时间槽到达才能发送。会产生半个时间槽的延迟。</a:t>
            </a:r>
            <a:endParaRPr kumimoji="1" lang="zh-CN" altLang="en-US" sz="1600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8.</a:t>
            </a:r>
            <a:r>
              <a:rPr kumimoji="1" lang="zh-CN" altLang="en-US" dirty="0">
                <a:sym typeface="+mn-ea"/>
              </a:rPr>
              <a:t>掌握以太网工作原理（CSMA/CD，最小帧长限制）</a:t>
            </a:r>
            <a:endParaRPr kumimoji="1" lang="zh-CN" altLang="en-US" dirty="0"/>
          </a:p>
          <a:p>
            <a:pPr marL="0" indent="0">
              <a:buNone/>
            </a:pPr>
            <a:r>
              <a:rPr lang="en-US" altLang="zh-CN"/>
              <a:t>CSMA:</a:t>
            </a:r>
            <a:r>
              <a:rPr lang="zh-CN" altLang="en-US"/>
              <a:t>先听后发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CSMA/CD</a:t>
            </a:r>
            <a:r>
              <a:rPr lang="zh-CN" altLang="en-US"/>
              <a:t>：检测冲突，有冲突立即停止，要求有最小帧长限制</a:t>
            </a:r>
            <a:r>
              <a:rPr lang="en-US" altLang="zh-CN"/>
              <a:t>=RTT*</a:t>
            </a:r>
            <a:r>
              <a:rPr lang="zh-CN" altLang="en-US"/>
              <a:t>传输速率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非持续</a:t>
            </a:r>
            <a:r>
              <a:rPr lang="en-US" altLang="zh-CN"/>
              <a:t>CSMA</a:t>
            </a:r>
            <a:r>
              <a:rPr lang="zh-CN" altLang="en-US"/>
              <a:t>：不持续监听介质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持续式</a:t>
            </a:r>
            <a:r>
              <a:rPr lang="en-US" altLang="zh-CN"/>
              <a:t>CSMA</a:t>
            </a:r>
            <a:r>
              <a:rPr lang="zh-CN" altLang="en-US"/>
              <a:t>：持续监听介质，空闲一定发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p-</a:t>
            </a:r>
            <a:r>
              <a:rPr lang="zh-CN" altLang="en-US">
                <a:sym typeface="+mn-ea"/>
              </a:rPr>
              <a:t>持续式</a:t>
            </a:r>
            <a:r>
              <a:rPr lang="en-US" altLang="zh-CN">
                <a:sym typeface="+mn-ea"/>
              </a:rPr>
              <a:t>CSMA</a:t>
            </a:r>
            <a:r>
              <a:rPr lang="zh-CN" altLang="en-US">
                <a:sym typeface="+mn-ea"/>
              </a:rPr>
              <a:t>：持续监听介质，空闲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概率发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链路层要求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7.</a:t>
            </a:r>
            <a:r>
              <a:rPr kumimoji="1" lang="zh-CN" altLang="en-US" dirty="0">
                <a:sym typeface="+mn-ea"/>
              </a:rPr>
              <a:t>掌握ALOHA协议的原理及其吞吐量分析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>
                <a:sym typeface="+mn-ea"/>
              </a:rPr>
              <a:t>纯</a:t>
            </a:r>
            <a:r>
              <a:rPr kumimoji="1" lang="en-US" altLang="zh-CN" dirty="0">
                <a:sym typeface="+mn-ea"/>
              </a:rPr>
              <a:t>ALOHA </a:t>
            </a:r>
            <a:r>
              <a:rPr kumimoji="1" lang="zh-CN" altLang="en-US" dirty="0">
                <a:sym typeface="+mn-ea"/>
              </a:rPr>
              <a:t>想发就发，冲突就重传，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>
                <a:sym typeface="+mn-ea"/>
              </a:rPr>
              <a:t>分槽</a:t>
            </a:r>
            <a:r>
              <a:rPr kumimoji="1" lang="en-US" altLang="zh-CN" dirty="0">
                <a:sym typeface="+mn-ea"/>
              </a:rPr>
              <a:t>ALOHA </a:t>
            </a:r>
            <a:r>
              <a:rPr kumimoji="1" lang="zh-CN" altLang="en-US" dirty="0">
                <a:sym typeface="+mn-ea"/>
              </a:rPr>
              <a:t>只能在时隙开头发，冲突的范围就缩小了一半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sz="1600" dirty="0"/>
              <a:t>纯ALOHA可以立即开始发送，在负载低的情况下，碰撞小，传输成功可能性大，基本上没有延迟。在分槽ALOHA，需要等待下一个时间槽到达才能发送。会产生半个时间槽的延迟。</a:t>
            </a:r>
            <a:endParaRPr kumimoji="1" lang="zh-CN" altLang="en-US" sz="1600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8.</a:t>
            </a:r>
            <a:r>
              <a:rPr kumimoji="1" lang="zh-CN" altLang="en-US" dirty="0">
                <a:sym typeface="+mn-ea"/>
              </a:rPr>
              <a:t>掌握以太网工作原理（CSMA/CD，最小帧长限制）</a:t>
            </a:r>
            <a:endParaRPr kumimoji="1" lang="zh-CN" altLang="en-US" dirty="0"/>
          </a:p>
          <a:p>
            <a:pPr marL="0" indent="0">
              <a:buNone/>
            </a:pPr>
            <a:r>
              <a:rPr lang="en-US" altLang="zh-CN"/>
              <a:t>CSMA:</a:t>
            </a:r>
            <a:r>
              <a:rPr lang="zh-CN" altLang="en-US"/>
              <a:t>先听后发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CSMA/CD</a:t>
            </a:r>
            <a:r>
              <a:rPr lang="zh-CN" altLang="en-US"/>
              <a:t>：检测冲突，有冲突立即停止，要求有最小帧长限制</a:t>
            </a:r>
            <a:r>
              <a:rPr lang="en-US" altLang="zh-CN"/>
              <a:t>=RTT*</a:t>
            </a:r>
            <a:r>
              <a:rPr lang="zh-CN" altLang="en-US"/>
              <a:t>传输速率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非持续</a:t>
            </a:r>
            <a:r>
              <a:rPr lang="en-US" altLang="zh-CN"/>
              <a:t>CSMA</a:t>
            </a:r>
            <a:r>
              <a:rPr lang="zh-CN" altLang="en-US"/>
              <a:t>：不持续监听介质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持续式</a:t>
            </a:r>
            <a:r>
              <a:rPr lang="en-US" altLang="zh-CN"/>
              <a:t>CSMA</a:t>
            </a:r>
            <a:r>
              <a:rPr lang="zh-CN" altLang="en-US"/>
              <a:t>：持续监听介质，空闲一定发，冲突退避一段时间，时间用二进制指数后退算法确定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p-</a:t>
            </a:r>
            <a:r>
              <a:rPr lang="zh-CN" altLang="en-US">
                <a:sym typeface="+mn-ea"/>
              </a:rPr>
              <a:t>持续式</a:t>
            </a:r>
            <a:r>
              <a:rPr lang="en-US" altLang="zh-CN">
                <a:sym typeface="+mn-ea"/>
              </a:rPr>
              <a:t>CSMA</a:t>
            </a:r>
            <a:r>
              <a:rPr lang="zh-CN" altLang="en-US">
                <a:sym typeface="+mn-ea"/>
              </a:rPr>
              <a:t>：持续监听介质，空闲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概率发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 fontScale="90000" lnSpcReduction="1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9.</a:t>
            </a:r>
            <a:r>
              <a:rPr kumimoji="1" lang="zh-CN" altLang="en-US" dirty="0">
                <a:sym typeface="+mn-ea"/>
              </a:rPr>
              <a:t>掌握预约型协议—令牌环网桥（交换机）的基本原理(自学习功能、定期更新的功能)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>
                <a:sym typeface="+mn-ea"/>
              </a:rPr>
              <a:t>无冲突竞争：位图，令牌传递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>
                <a:sym typeface="+mn-ea"/>
              </a:rPr>
              <a:t>有限竞争：见例题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逆向学习（学习源地址的端口）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交换机三种行为：转发（匹配，只在端口转发），过滤（发送和转发端口一样，过滤），泛洪（广播或不在表中的广播出去）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环路会引起问题：广播风暴（目的地一直不在表里），重复帧，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不稳定，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生成树协议：选根桥，根端口，指定端口，只有根端口能转发数据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链路层（自适应树）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5900"/>
            <a:ext cx="10515600" cy="16579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掌握数据报与虚电路工作原理和各自的优缺点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2304415"/>
            <a:ext cx="10607675" cy="36099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4830" y="1375410"/>
            <a:ext cx="10515600" cy="4849495"/>
          </a:xfrm>
        </p:spPr>
        <p:txBody>
          <a:bodyPr>
            <a:normAutofit fontScale="5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2.</a:t>
            </a:r>
            <a:r>
              <a:rPr kumimoji="1" lang="zh-CN" altLang="en-US" dirty="0">
                <a:sym typeface="+mn-ea"/>
              </a:rPr>
              <a:t>掌握路由算法的优化目标和衡量指标</a:t>
            </a:r>
            <a:endParaRPr kumimoji="1" lang="zh-CN" altLang="en-US" dirty="0"/>
          </a:p>
          <a:p>
            <a:pPr lvl="1">
              <a:lnSpc>
                <a:spcPct val="130000"/>
              </a:lnSpc>
            </a:pPr>
            <a:r>
              <a:rPr kumimoji="1" lang="zh-CN" altLang="en-US" sz="2800" dirty="0">
                <a:sym typeface="+mn-ea"/>
              </a:rPr>
              <a:t>正确性</a:t>
            </a:r>
            <a:endParaRPr kumimoji="1" lang="en-US" altLang="zh-CN" sz="2800" dirty="0"/>
          </a:p>
          <a:p>
            <a:pPr lvl="1">
              <a:lnSpc>
                <a:spcPct val="130000"/>
              </a:lnSpc>
            </a:pPr>
            <a:r>
              <a:rPr kumimoji="1" lang="zh-CN" altLang="en-US" sz="2800" dirty="0">
                <a:sym typeface="+mn-ea"/>
              </a:rPr>
              <a:t>简单性</a:t>
            </a:r>
            <a:endParaRPr kumimoji="1" lang="en-US" altLang="zh-CN" sz="2800" dirty="0"/>
          </a:p>
          <a:p>
            <a:pPr lvl="1">
              <a:lnSpc>
                <a:spcPct val="130000"/>
              </a:lnSpc>
            </a:pPr>
            <a:r>
              <a:rPr kumimoji="1" lang="zh-CN" altLang="en-US" sz="2800" dirty="0">
                <a:sym typeface="+mn-ea"/>
              </a:rPr>
              <a:t>鲁棒性</a:t>
            </a:r>
            <a:r>
              <a:rPr kumimoji="1" lang="en-US" altLang="zh-CN" sz="2800" dirty="0">
                <a:sym typeface="+mn-ea"/>
              </a:rPr>
              <a:t> 处理拓扑结构和流量方面的各种变化</a:t>
            </a:r>
            <a:endParaRPr kumimoji="1" lang="en-US" altLang="zh-CN" sz="2800" dirty="0">
              <a:sym typeface="+mn-ea"/>
            </a:endParaRPr>
          </a:p>
          <a:p>
            <a:pPr lvl="1">
              <a:lnSpc>
                <a:spcPct val="130000"/>
              </a:lnSpc>
            </a:pPr>
            <a:r>
              <a:rPr kumimoji="1" lang="zh-CN" altLang="en-US" sz="2800" dirty="0">
                <a:sym typeface="+mn-ea"/>
              </a:rPr>
              <a:t>稳定性</a:t>
            </a:r>
            <a:r>
              <a:rPr kumimoji="1" lang="en-US" altLang="zh-CN" sz="2800" dirty="0">
                <a:sym typeface="+mn-ea"/>
              </a:rPr>
              <a:t> 迅速达到平衡，收敛到一个固定的路径集</a:t>
            </a:r>
            <a:r>
              <a:rPr kumimoji="1" lang="zh-CN" altLang="en-US" sz="2800" dirty="0">
                <a:sym typeface="+mn-ea"/>
              </a:rPr>
              <a:t>合</a:t>
            </a:r>
            <a:endParaRPr kumimoji="1" lang="en-US" altLang="zh-CN" sz="2800" dirty="0"/>
          </a:p>
          <a:p>
            <a:pPr lvl="1">
              <a:lnSpc>
                <a:spcPct val="130000"/>
              </a:lnSpc>
            </a:pPr>
            <a:r>
              <a:rPr kumimoji="1" lang="zh-CN" altLang="en-US" sz="2800" dirty="0">
                <a:sym typeface="+mn-ea"/>
              </a:rPr>
              <a:t>公平性</a:t>
            </a:r>
            <a:endParaRPr kumimoji="1" lang="en-US" altLang="zh-CN" sz="2800" dirty="0"/>
          </a:p>
          <a:p>
            <a:pPr lvl="1">
              <a:lnSpc>
                <a:spcPct val="130000"/>
              </a:lnSpc>
            </a:pPr>
            <a:r>
              <a:rPr kumimoji="1" lang="zh-CN" altLang="en-US" sz="2800" dirty="0">
                <a:sym typeface="+mn-ea"/>
              </a:rPr>
              <a:t>有效性</a:t>
            </a:r>
            <a:endParaRPr kumimoji="1" lang="zh-CN" altLang="en-US" sz="2800" dirty="0">
              <a:sym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dirty="0"/>
              <a:t>衡量指标</a:t>
            </a:r>
            <a:endParaRPr kumimoji="1" lang="zh-CN" altLang="en-US" dirty="0"/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dirty="0"/>
              <a:t>数据包平均延迟最小</a:t>
            </a:r>
            <a:endParaRPr kumimoji="1" lang="zh-CN" altLang="en-US" dirty="0"/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dirty="0"/>
              <a:t>网络总吞吐量最大</a:t>
            </a:r>
            <a:endParaRPr kumimoji="1" lang="zh-CN" altLang="en-US" dirty="0"/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dirty="0"/>
              <a:t>一种常见的折中方法-- 最小化数据包经过的跳数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掌握距离矢量路由算法和链路状态路由算法的原理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距离矢量：</a:t>
            </a:r>
            <a:r>
              <a:rPr kumimoji="1" lang="en-US" altLang="zh-CN" dirty="0"/>
              <a:t>Belman-Ford</a:t>
            </a:r>
            <a:endParaRPr kumimoji="1" lang="en-US" altLang="zh-CN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链路状态</a:t>
            </a:r>
            <a:r>
              <a:rPr kumimoji="1" lang="en-US" altLang="zh-CN" dirty="0"/>
              <a:t>:  </a:t>
            </a:r>
            <a:r>
              <a:rPr lang="zh-CN" altLang="en-US" b="1" dirty="0">
                <a:cs typeface="微软雅黑" panose="020B0503020204020204" pitchFamily="34" charset="-122"/>
                <a:sym typeface="+mn-ea"/>
              </a:rPr>
              <a:t>Dijkstra</a:t>
            </a:r>
            <a:endParaRPr kumimoji="1"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 fontScale="6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了解RIP和OSPF协议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RIP</a:t>
            </a:r>
            <a:r>
              <a:rPr kumimoji="1" lang="zh-CN" altLang="en-US" dirty="0"/>
              <a:t>在小型网络：基于距离矢量算法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计数到无穷，坏消息传的慢，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OSPF</a:t>
            </a:r>
            <a:r>
              <a:rPr kumimoji="1" lang="zh-CN" altLang="en-US" dirty="0"/>
              <a:t>在大型网络：基于链路状态算法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5.</a:t>
            </a:r>
            <a:r>
              <a:rPr kumimoji="1" lang="zh-CN" altLang="en-US" dirty="0"/>
              <a:t>理解并掌握IP地址的分类、IP地址划分、无类域间路由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分五类</a:t>
            </a:r>
            <a:r>
              <a:rPr kumimoji="1" lang="en-US" altLang="zh-CN" dirty="0"/>
              <a:t>A,B,C,D,E </a:t>
            </a:r>
            <a:r>
              <a:rPr kumimoji="1" lang="zh-CN" altLang="en-US" dirty="0"/>
              <a:t>无类就是用子网掩码划分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子网划分原则：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6.</a:t>
            </a:r>
            <a:r>
              <a:rPr kumimoji="1" lang="zh-CN" altLang="en-US" dirty="0"/>
              <a:t>掌握路由器结构和原理、IP路由表和路由转发过程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闻所未闻，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提取目的主机的网络号和主机</a:t>
            </a:r>
            <a:r>
              <a:rPr kumimoji="1" lang="en-US" altLang="zh-CN" dirty="0"/>
              <a:t>IP</a:t>
            </a:r>
            <a:r>
              <a:rPr kumimoji="1" lang="zh-CN" altLang="en-US" dirty="0"/>
              <a:t>，能直接交付直接交付，不能的话找路由表是否由对应的网络，交给下一个路由器，还没有看默认路由，还没有报错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7.</a:t>
            </a:r>
            <a:r>
              <a:rPr kumimoji="1" lang="zh-CN" altLang="en-US" dirty="0"/>
              <a:t>理解路由器调度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闻所未闻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网络层要求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8.</a:t>
            </a:r>
            <a:r>
              <a:rPr kumimoji="1" lang="zh-CN" altLang="en-US" dirty="0">
                <a:sym typeface="+mn-ea"/>
              </a:rPr>
              <a:t>掌握ARP协议的作用和工作原理</a:t>
            </a:r>
            <a:endParaRPr kumimoji="1" lang="zh-CN" altLang="en-US" dirty="0"/>
          </a:p>
          <a:p>
            <a:pPr marL="0" indent="0">
              <a:buNone/>
            </a:pPr>
            <a:r>
              <a:rPr lang="zh-CN" altLang="en-US"/>
              <a:t>作用：将</a:t>
            </a:r>
            <a:r>
              <a:rPr lang="en-US" altLang="zh-CN"/>
              <a:t>IP</a:t>
            </a:r>
            <a:r>
              <a:rPr lang="zh-CN" altLang="en-US"/>
              <a:t>地址转化为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每个主机都有一个</a:t>
            </a:r>
            <a:r>
              <a:rPr lang="en-US" altLang="zh-CN"/>
              <a:t>ARP</a:t>
            </a:r>
            <a:r>
              <a:rPr lang="zh-CN" altLang="en-US"/>
              <a:t>高速缓存，有本局域网各主机和路由的</a:t>
            </a:r>
            <a:r>
              <a:rPr lang="en-US" altLang="zh-CN"/>
              <a:t>IP</a:t>
            </a:r>
            <a:r>
              <a:rPr lang="zh-CN" altLang="en-US"/>
              <a:t>地址到</a:t>
            </a:r>
            <a:r>
              <a:rPr lang="en-US" altLang="zh-CN"/>
              <a:t>MAC</a:t>
            </a:r>
            <a:r>
              <a:rPr lang="zh-CN" altLang="en-US"/>
              <a:t>地址的映射，如果存在，在表中直接查询，不存在，寻找。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本机广播</a:t>
            </a:r>
            <a:r>
              <a:rPr lang="en-US" altLang="zh-CN"/>
              <a:t>ARP</a:t>
            </a:r>
            <a:r>
              <a:rPr lang="zh-CN" altLang="en-US"/>
              <a:t>请求，告知自己的硬件和</a:t>
            </a:r>
            <a:r>
              <a:rPr lang="en-US" altLang="zh-CN"/>
              <a:t>IP</a:t>
            </a:r>
            <a:r>
              <a:rPr lang="zh-CN" altLang="en-US"/>
              <a:t>，对方的</a:t>
            </a:r>
            <a:r>
              <a:rPr lang="en-US" altLang="zh-CN"/>
              <a:t>IP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所有主机接受这个请求，对应</a:t>
            </a:r>
            <a:r>
              <a:rPr lang="en-US" altLang="zh-CN"/>
              <a:t>IP</a:t>
            </a:r>
            <a:r>
              <a:rPr lang="zh-CN" altLang="en-US"/>
              <a:t>的主机单播自己的</a:t>
            </a:r>
            <a:r>
              <a:rPr lang="en-US" altLang="zh-CN"/>
              <a:t>IP</a:t>
            </a:r>
            <a:r>
              <a:rPr lang="zh-CN" altLang="en-US"/>
              <a:t>和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写入自己的</a:t>
            </a:r>
            <a:r>
              <a:rPr lang="en-US" altLang="zh-CN"/>
              <a:t>ARP</a:t>
            </a:r>
            <a:r>
              <a:rPr lang="zh-CN" altLang="en-US"/>
              <a:t>告诉缓存中。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不同局域网中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由路由器完成</a:t>
            </a:r>
            <a:r>
              <a:rPr lang="en-US" altLang="zh-CN"/>
              <a:t>ARP</a:t>
            </a:r>
            <a:r>
              <a:rPr lang="zh-CN" altLang="en-US"/>
              <a:t>寻址功能，找到后存入路由器的</a:t>
            </a:r>
            <a:r>
              <a:rPr lang="en-US" altLang="zh-CN"/>
              <a:t>MAC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网络层要求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9.</a:t>
            </a:r>
            <a:r>
              <a:rPr kumimoji="1" lang="zh-CN" altLang="en-US" dirty="0">
                <a:sym typeface="+mn-ea"/>
              </a:rPr>
              <a:t>了解IGP、EGP、BGP、IP V6、了解ICMP协议的作用和工作原理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en-US" altLang="zh-CN"/>
              <a:t>IGP</a:t>
            </a:r>
            <a:r>
              <a:rPr lang="zh-CN" altLang="en-US"/>
              <a:t>：内部网关路由协议（</a:t>
            </a:r>
            <a:r>
              <a:rPr lang="en-US" altLang="zh-CN"/>
              <a:t>OSPF,RIP</a:t>
            </a:r>
            <a:r>
              <a:rPr lang="zh-CN" altLang="en-US"/>
              <a:t>）</a:t>
            </a:r>
            <a:endParaRPr lang="zh-CN" altLang="en-US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en-US" altLang="zh-CN"/>
              <a:t>EGP</a:t>
            </a:r>
            <a:r>
              <a:rPr lang="zh-CN" altLang="en-US"/>
              <a:t>：外部网关路由协议（</a:t>
            </a:r>
            <a:r>
              <a:rPr lang="en-US" altLang="zh-CN"/>
              <a:t>BGP</a:t>
            </a:r>
            <a:r>
              <a:rPr lang="zh-CN" altLang="en-US"/>
              <a:t>）</a:t>
            </a:r>
            <a:endParaRPr lang="zh-CN" altLang="en-US"/>
          </a:p>
          <a:p>
            <a:pPr marL="0" lvl="1" indent="0" algn="just">
              <a:lnSpc>
                <a:spcPct val="120000"/>
              </a:lnSpc>
              <a:buFont typeface="+mj-lt"/>
              <a:buNone/>
            </a:pPr>
            <a:r>
              <a:rPr lang="en-US" altLang="zh-CN"/>
              <a:t>ICMP:</a:t>
            </a:r>
            <a:r>
              <a:rPr lang="zh-CN" altLang="en-US" sz="2800" dirty="0">
                <a:sym typeface="+mn-ea"/>
              </a:rPr>
              <a:t>主机或路由器报告差错情况和提供有关异常情况的报告</a:t>
            </a:r>
            <a:endParaRPr lang="en-US" altLang="zh-CN" sz="2800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en-US" altLang="zh-CN"/>
              <a:t>IPV6:128</a:t>
            </a:r>
            <a:r>
              <a:rPr lang="zh-CN" altLang="en-US"/>
              <a:t>位，</a:t>
            </a:r>
            <a:r>
              <a:rPr lang="zh-CN" altLang="en-US" dirty="0">
                <a:sym typeface="+mn-ea"/>
              </a:rPr>
              <a:t>冒分十六进制，没有首部长度，校验和，没有分片</a:t>
            </a:r>
            <a:endParaRPr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到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的技术：双协议栈，隧道技术</a:t>
            </a:r>
            <a:endParaRPr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145" y="5537200"/>
            <a:ext cx="73247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概论要求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5179060"/>
          </a:xfrm>
        </p:spPr>
        <p:txBody>
          <a:bodyPr>
            <a:normAutofit fontScale="6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掌握计算机网络基本概念、计算机网络的定义、计算机网络的类型及其特征、网络的应用举例、 网络协议的基本概念、开放系统互连的参考模型OSI/RM、TCP/IP参考模型、OSI/RM和TCP/IP的比较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定义：爱考不考，考就不会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类型：</a:t>
            </a:r>
            <a:r>
              <a:rPr kumimoji="1" lang="en-US" altLang="zh-CN" dirty="0"/>
              <a:t>1.</a:t>
            </a:r>
            <a:r>
              <a:rPr kumimoji="1" lang="zh-CN" altLang="en-US" dirty="0"/>
              <a:t>按作用范围（广域网，城域网，局域网，个人区域网）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按网络使用者分（公用网和专用网）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按拓扑分类（ 星型结构 树形结构 总线型结构 环形结构 网状结构）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协议定义：事先约定的规定了所交换数据与相关同步问题的一组规则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协议要素（语法，语义，同步）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每一层作用（</a:t>
            </a:r>
            <a:r>
              <a:rPr kumimoji="1" lang="en-US" altLang="zh-CN" dirty="0"/>
              <a:t>OSI</a:t>
            </a:r>
            <a:r>
              <a:rPr kumimoji="1" lang="zh-CN" altLang="en-US" dirty="0"/>
              <a:t>七层，</a:t>
            </a:r>
            <a:r>
              <a:rPr kumimoji="1" lang="en-US" altLang="zh-CN" dirty="0"/>
              <a:t>TCP/IP</a:t>
            </a:r>
            <a:r>
              <a:rPr kumimoji="1" lang="zh-CN" altLang="en-US" dirty="0"/>
              <a:t>四层</a:t>
            </a:r>
            <a:r>
              <a:rPr kumimoji="1" lang="en-US" altLang="zh-CN" dirty="0"/>
              <a:t>,</a:t>
            </a:r>
            <a:r>
              <a:rPr kumimoji="1" lang="zh-CN" altLang="en-US" dirty="0"/>
              <a:t>教材五层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应用层：应用进程间交互和通信的规则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传输层：实现进程间通信提供通用的数据传输服务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网络层：为分组交换网上不同主机提供通信服务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数据链路层：两个主机之间的数据传输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5</a:t>
            </a:r>
            <a:r>
              <a:rPr kumimoji="1" lang="zh-CN" altLang="en-US" dirty="0"/>
              <a:t>、物理层：屏蔽传输媒体和通信手段的差异</a:t>
            </a:r>
            <a:endParaRPr kumimoji="1" lang="zh-CN" altLang="en-US" dirty="0"/>
          </a:p>
          <a:p>
            <a:pPr marL="457200" lvl="1" indent="457200" algn="r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 fontScale="5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理解传输层协议解决的关键问题和基本技术（端口）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解决问题：端到端通信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技术：套接字（</a:t>
            </a:r>
            <a:r>
              <a:rPr kumimoji="1" lang="en-US" altLang="zh-CN" dirty="0"/>
              <a:t>IP+</a:t>
            </a:r>
            <a:r>
              <a:rPr kumimoji="1" lang="zh-CN" altLang="en-US" dirty="0"/>
              <a:t>端口号），</a:t>
            </a:r>
            <a:r>
              <a:rPr kumimoji="1" lang="en-US" altLang="zh-CN" dirty="0"/>
              <a:t>TCP,UDP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2,.</a:t>
            </a:r>
            <a:r>
              <a:rPr kumimoji="1" lang="zh-CN" altLang="en-US" dirty="0"/>
              <a:t>理解多路复用和多路分解(分发)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复用指的是发送的时候，多个不同的应用层协议，用相同的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协议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分解指的是接受的时候，能把发送方传来的信息送到正确的应用程序上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3,</a:t>
            </a:r>
            <a:r>
              <a:rPr kumimoji="1" lang="zh-CN" altLang="en-US" dirty="0"/>
              <a:t>掌握可靠数据传输原理的原理和传输层流量控制的原理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可靠传输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--</a:t>
            </a:r>
            <a:r>
              <a:rPr kumimoji="1" lang="zh-CN" altLang="en-US" dirty="0"/>
              <a:t>采用滑动窗口协议来实现可靠传输、超时重传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--TCP头的校验和域可以验证TCP段的完整性。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--采用确认应答机制保证数据段的可靠传输。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流量控制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-目的主机通过设置窗口大小来通知发送主机能够发送的数据量大小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掌握典型的网络拥塞控制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同时利用重发定时器实现部分拥塞控制功能。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慢启动，拥塞控制，快重传，快恢复</a:t>
            </a:r>
            <a:r>
              <a:rPr kumimoji="1" lang="en-US" altLang="zh-CN" dirty="0"/>
              <a:t>3</a:t>
            </a:r>
            <a:endParaRPr kumimoji="1" lang="en-US" altLang="zh-CN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TCP</a:t>
            </a:r>
            <a:r>
              <a:rPr kumimoji="1" lang="zh-CN" altLang="en-US" dirty="0"/>
              <a:t>维护的计时器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重发计时器：如果在定时器超时前被确认，则关闭该定时器；相反，超时重传数据段并重新开始计时。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持续计时器：收到接收窗口大小为</a:t>
            </a:r>
            <a:r>
              <a:rPr kumimoji="1" lang="en-US" altLang="zh-CN" dirty="0"/>
              <a:t>0</a:t>
            </a:r>
            <a:r>
              <a:rPr kumimoji="1" lang="zh-CN" altLang="en-US" dirty="0"/>
              <a:t>时设置，防止死锁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保活定时器：长时间连接时检测对方是否存在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连接时计时器：TIME WAIT状态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掌握面向连接的传输TCP（三次握手/连接释放）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三次握手：三次发什么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SYN ACK ack seq</a:t>
            </a:r>
            <a:r>
              <a:rPr kumimoji="1" lang="zh-CN" altLang="en-US" dirty="0"/>
              <a:t>变化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四次握手释放：分别发什么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FIN ACK ack seq</a:t>
            </a:r>
            <a:r>
              <a:rPr kumimoji="1" lang="zh-CN" altLang="en-US" dirty="0"/>
              <a:t>变化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掌握UDP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无连接，保存报文边界，节约资源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传输层要求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10665"/>
            <a:ext cx="10515600" cy="4849495"/>
          </a:xfrm>
        </p:spPr>
        <p:txBody>
          <a:bodyPr>
            <a:normAutofit fontScale="9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掌握NAT的作用和工作原理。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局域网和广域网通信，解决</a:t>
            </a:r>
            <a:r>
              <a:rPr kumimoji="1" lang="en-US" altLang="zh-CN" dirty="0"/>
              <a:t>IPv4</a:t>
            </a:r>
            <a:r>
              <a:rPr kumimoji="1" lang="zh-CN" altLang="en-US" dirty="0"/>
              <a:t>地址不够用，允许两个主机有相同</a:t>
            </a:r>
            <a:r>
              <a:rPr kumimoji="1" lang="en-US" altLang="zh-CN" dirty="0"/>
              <a:t>IP</a:t>
            </a:r>
            <a:endParaRPr kumimoji="1" lang="en-US" altLang="zh-CN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用每个局域网内的公网</a:t>
            </a:r>
            <a:r>
              <a:rPr kumimoji="1" lang="en-US" altLang="zh-CN" dirty="0"/>
              <a:t>IP</a:t>
            </a:r>
            <a:r>
              <a:rPr kumimoji="1" lang="zh-CN" altLang="en-US" dirty="0"/>
              <a:t>区分不同网络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在同一网络内，用端口号区分不同主机</a:t>
            </a:r>
            <a:endParaRPr kumimoji="1" lang="zh-CN" altLang="en-US" dirty="0"/>
          </a:p>
          <a:p>
            <a:pPr marL="800100" lvl="1" indent="-342900" fontAlgn="b"/>
            <a:r>
              <a:rPr kumimoji="1" lang="zh-CN" altLang="en-US" dirty="0"/>
              <a:t>缺点：</a:t>
            </a:r>
            <a:r>
              <a:rPr kumimoji="1" lang="zh-CN" altLang="en-US" sz="2800" dirty="0">
                <a:solidFill>
                  <a:srgbClr val="000000"/>
                </a:solidFill>
                <a:sym typeface="+mn-ea"/>
              </a:rPr>
              <a:t>违反了</a:t>
            </a:r>
            <a:r>
              <a:rPr kumimoji="1" lang="en-US" altLang="zh-CN" sz="2800" dirty="0">
                <a:solidFill>
                  <a:srgbClr val="000000"/>
                </a:solidFill>
                <a:sym typeface="+mn-ea"/>
              </a:rPr>
              <a:t>IP</a:t>
            </a:r>
            <a:r>
              <a:rPr kumimoji="1" lang="zh-CN" altLang="en-US" sz="2800" dirty="0">
                <a:solidFill>
                  <a:srgbClr val="000000"/>
                </a:solidFill>
                <a:sym typeface="+mn-ea"/>
              </a:rPr>
              <a:t>的结构模型，路由器处理传输层协议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/>
            <a:r>
              <a:rPr kumimoji="1" lang="zh-CN" altLang="en-US" sz="2800" dirty="0">
                <a:solidFill>
                  <a:srgbClr val="000000"/>
                </a:solidFill>
                <a:sym typeface="+mn-ea"/>
              </a:rPr>
              <a:t>违反了端到端的原则</a:t>
            </a:r>
            <a:endParaRPr kumimoji="1"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/>
            <a:r>
              <a:rPr kumimoji="1" lang="zh-CN" altLang="en-US" sz="2800" dirty="0">
                <a:solidFill>
                  <a:srgbClr val="000000"/>
                </a:solidFill>
                <a:sym typeface="+mn-ea"/>
              </a:rPr>
              <a:t>违反了最基本的协议分层规则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/>
            <a:r>
              <a:rPr lang="zh-CN" altLang="en-US" sz="2800" dirty="0">
                <a:sym typeface="+mn-ea"/>
              </a:rPr>
              <a:t>不能处理</a:t>
            </a:r>
            <a:r>
              <a:rPr lang="en-US" altLang="zh-CN" sz="2800" dirty="0">
                <a:sym typeface="+mn-ea"/>
              </a:rPr>
              <a:t>IP</a:t>
            </a:r>
            <a:r>
              <a:rPr lang="zh-CN" altLang="en-US" sz="2800" dirty="0">
                <a:sym typeface="+mn-ea"/>
              </a:rPr>
              <a:t>报头加密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fontAlgn="b"/>
            <a:r>
              <a:rPr lang="zh-CN" altLang="en-US" sz="2800" dirty="0">
                <a:sym typeface="+mn-ea"/>
              </a:rPr>
              <a:t>新型网络应用的设计者必须要考虑 </a:t>
            </a:r>
            <a:r>
              <a:rPr lang="en-US" altLang="zh-CN" sz="2800" dirty="0">
                <a:sym typeface="+mn-ea"/>
              </a:rPr>
              <a:t>NAT</a:t>
            </a:r>
            <a:r>
              <a:rPr lang="zh-CN" altLang="en-US" sz="2800" dirty="0">
                <a:sym typeface="+mn-ea"/>
              </a:rPr>
              <a:t>场景，如 </a:t>
            </a:r>
            <a:r>
              <a:rPr lang="en-US" altLang="zh-CN" sz="2800" dirty="0">
                <a:sym typeface="+mn-ea"/>
              </a:rPr>
              <a:t>P2P</a:t>
            </a:r>
            <a:r>
              <a:rPr lang="zh-CN" altLang="en-US" sz="2800" dirty="0">
                <a:sym typeface="+mn-ea"/>
              </a:rPr>
              <a:t>应用程序</a:t>
            </a:r>
            <a:endParaRPr lang="zh-CN" altLang="zh-CN" sz="2800" dirty="0"/>
          </a:p>
          <a:p>
            <a:pPr marL="800100" lvl="1" indent="-342900" fontAlgn="b"/>
            <a:endParaRPr lang="zh-CN" altLang="zh-CN" sz="2800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掌握应用层协议概念、C/S模式/P2P模式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C/S</a:t>
            </a:r>
            <a:r>
              <a:rPr kumimoji="1" lang="zh-CN" altLang="en-US" dirty="0"/>
              <a:t>模式：客户端服务器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P2P</a:t>
            </a:r>
            <a:r>
              <a:rPr kumimoji="1" lang="zh-CN" altLang="en-US" dirty="0"/>
              <a:t>：对等传输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掌握DNS域名服务的工作原理、协议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域名转</a:t>
            </a:r>
            <a:r>
              <a:rPr kumimoji="1" lang="en-US" altLang="zh-CN" dirty="0"/>
              <a:t>IP UDP</a:t>
            </a:r>
            <a:r>
              <a:rPr kumimoji="1" lang="zh-CN" altLang="en-US" dirty="0"/>
              <a:t>协议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域名服务器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迭代查询，递归查询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本地域名服务器在迭代时候需要进行查询次数一共需要1（根）+1（顶级）+n（有多少层则多少次baidu.com为一层）次（不包含主机向本地域名服务器查询）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访问网页的步骤（先</a:t>
            </a:r>
            <a:r>
              <a:rPr kumimoji="1" lang="en-US" altLang="zh-CN" dirty="0"/>
              <a:t>DNS</a:t>
            </a:r>
            <a:r>
              <a:rPr kumimoji="1" lang="zh-CN" altLang="en-US" dirty="0"/>
              <a:t>，再</a:t>
            </a:r>
            <a:r>
              <a:rPr kumimoji="1" lang="en-US" altLang="zh-CN" dirty="0"/>
              <a:t>TCP</a:t>
            </a:r>
            <a:r>
              <a:rPr kumimoji="1" lang="zh-CN" altLang="en-US" dirty="0"/>
              <a:t>）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675" y="2195195"/>
            <a:ext cx="8985885" cy="3625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掌握HTTP协议和Web应用、Web浏览的一般协议过程、Web优化的策略（服务器端，核心网络优化，代理服务器）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WWW</a:t>
            </a:r>
            <a:r>
              <a:rPr kumimoji="1" lang="zh-CN" altLang="en-US" dirty="0"/>
              <a:t>三个重要协议（</a:t>
            </a:r>
            <a:r>
              <a:rPr kumimoji="1" lang="en-US" altLang="zh-CN" dirty="0"/>
              <a:t>HTML,HTTP,URL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HTTP</a:t>
            </a:r>
            <a:r>
              <a:rPr kumimoji="1" lang="zh-CN" altLang="en-US" dirty="0"/>
              <a:t>优化，</a:t>
            </a:r>
            <a:r>
              <a:rPr kumimoji="1" lang="en-US" altLang="zh-CN" dirty="0"/>
              <a:t>TCP</a:t>
            </a:r>
            <a:r>
              <a:rPr kumimoji="1" lang="zh-CN" altLang="en-US" dirty="0"/>
              <a:t>持续连接，流水线式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Web</a:t>
            </a:r>
            <a:r>
              <a:rPr kumimoji="1" lang="zh-CN" altLang="en-US" dirty="0"/>
              <a:t>缓存技术，在局域网内缓存最近访问的页面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Cookie</a:t>
            </a:r>
            <a:r>
              <a:rPr kumimoji="1" lang="zh-CN" altLang="en-US" dirty="0"/>
              <a:t>：保存用户信息</a:t>
            </a:r>
            <a:endParaRPr kumimoji="1" lang="en-US" altLang="zh-CN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4.</a:t>
            </a:r>
            <a:r>
              <a:rPr kumimoji="1" lang="zh-CN" altLang="en-US" dirty="0">
                <a:sym typeface="+mn-ea"/>
              </a:rPr>
              <a:t>掌握FTP协议、电子邮件（电子邮件格式、扩展的邮件格式、SMTP协议，PoP3协议）</a:t>
            </a:r>
            <a:endParaRPr kumimoji="1" lang="zh-CN" altLang="en-US" dirty="0"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FTP</a:t>
            </a:r>
            <a:r>
              <a:rPr kumimoji="1" lang="zh-CN" altLang="en-US" dirty="0"/>
              <a:t>使用的是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协议，作用是传输文件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电子邮件使用</a:t>
            </a:r>
            <a:r>
              <a:rPr kumimoji="1" lang="en-US" altLang="zh-CN" dirty="0"/>
              <a:t>TCP</a:t>
            </a:r>
            <a:r>
              <a:rPr kumimoji="1" lang="zh-CN" altLang="en-US" dirty="0"/>
              <a:t>协议，分为推</a:t>
            </a:r>
            <a:r>
              <a:rPr kumimoji="1" lang="en-US" altLang="zh-CN" dirty="0"/>
              <a:t>(SMTP)</a:t>
            </a:r>
            <a:r>
              <a:rPr kumimoji="1" lang="zh-CN" altLang="en-US" dirty="0"/>
              <a:t>拉</a:t>
            </a:r>
            <a:r>
              <a:rPr kumimoji="1" lang="en-US" altLang="zh-CN" dirty="0"/>
              <a:t>(POP3,IMAP)</a:t>
            </a:r>
            <a:r>
              <a:rPr kumimoji="1" lang="zh-CN" altLang="en-US" dirty="0"/>
              <a:t>两个过程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MIME</a:t>
            </a:r>
            <a:r>
              <a:rPr kumimoji="1" lang="zh-CN" altLang="en-US" dirty="0"/>
              <a:t>规定了拓展的邮件格式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>
                <a:sym typeface="+mn-ea"/>
              </a:rPr>
              <a:t>5.</a:t>
            </a:r>
            <a:r>
              <a:rPr kumimoji="1" lang="zh-CN" altLang="en-US" dirty="0">
                <a:sym typeface="+mn-ea"/>
              </a:rPr>
              <a:t>了解SNMP协议</a:t>
            </a:r>
            <a:endParaRPr kumimoji="1" lang="zh-CN" altLang="en-US" dirty="0">
              <a:sym typeface="+mn-ea"/>
            </a:endParaRPr>
          </a:p>
          <a:p>
            <a:pPr marL="0" lvl="3" indent="0" algn="just">
              <a:lnSpc>
                <a:spcPct val="120000"/>
              </a:lnSpc>
              <a:buFont typeface="+mj-lt"/>
              <a:buNone/>
            </a:pPr>
            <a:r>
              <a:rPr lang="zh-CN" altLang="en-US" sz="2800" dirty="0">
                <a:sym typeface="+mn-ea"/>
              </a:rPr>
              <a:t>使用</a:t>
            </a: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UDP</a:t>
            </a:r>
            <a:r>
              <a:rPr lang="zh-CN" altLang="en-US" sz="2800" dirty="0">
                <a:solidFill>
                  <a:srgbClr val="FF0000"/>
                </a:solidFill>
                <a:sym typeface="+mn-ea"/>
              </a:rPr>
              <a:t>协议</a:t>
            </a:r>
            <a:r>
              <a:rPr lang="zh-CN" altLang="en-US" sz="2800" dirty="0">
                <a:sym typeface="+mn-ea"/>
              </a:rPr>
              <a:t>，以简化设计和降低通信开销，用于管理网络</a:t>
            </a:r>
            <a:endParaRPr kumimoji="1" lang="zh-CN" alt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sym typeface="+mn-ea"/>
              </a:rPr>
              <a:t>网络管理的目的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sym typeface="+mn-ea"/>
              </a:rPr>
              <a:t>有效利用网络资源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sym typeface="+mn-ea"/>
              </a:rPr>
              <a:t>及时报告和处理网络故障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zh-CN" altLang="en-US" sz="2800" dirty="0">
                <a:sym typeface="+mn-ea"/>
              </a:rPr>
              <a:t>保障网络正常、高效运行</a:t>
            </a:r>
            <a:endParaRPr lang="en-US" altLang="zh-CN" sz="2800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应用层要求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3275" y="1923415"/>
            <a:ext cx="8724900" cy="226695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66445" y="15551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UDP</a:t>
            </a:r>
            <a:r>
              <a:rPr lang="zh-CN" altLang="en-US"/>
              <a:t>协议的应用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03275" y="44215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en-US" altLang="zh-CN"/>
              <a:t>TCP</a:t>
            </a:r>
            <a:r>
              <a:rPr lang="zh-CN" altLang="en-US"/>
              <a:t>协议的应用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5695" y="4789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电子邮件，</a:t>
            </a:r>
            <a:r>
              <a:rPr lang="en-US" altLang="zh-CN"/>
              <a:t>HTTP,FTP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00" y="1439545"/>
            <a:ext cx="10292715" cy="459930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概论要求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了解网络通信标准化组织和计算机网络发展过程。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zh-CN" altLang="en-US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国际</a:t>
            </a:r>
            <a:r>
              <a:rPr lang="zh-CN" altLang="en-US" kern="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标</a:t>
            </a:r>
            <a:r>
              <a:rPr lang="zh-CN" altLang="en-US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准化组织（</a:t>
            </a:r>
            <a:r>
              <a:rPr lang="en-US" altLang="zh-CN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ISO</a:t>
            </a:r>
            <a:r>
              <a:rPr lang="zh-CN" altLang="en-US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）</a:t>
            </a:r>
            <a:endParaRPr lang="zh-CN" altLang="en-US" dirty="0">
              <a:effectLst/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zh-CN" altLang="en-US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国际电信联盟（ITU）</a:t>
            </a:r>
            <a:endParaRPr lang="zh-CN" altLang="en-US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zh-CN" altLang="en-US" dirty="0">
                <a:effectLst/>
                <a:latin typeface="Times New Roman" panose="02020603050405020304" charset="0"/>
                <a:cs typeface="Times New Roman" panose="02020603050405020304" charset="0"/>
                <a:sym typeface="+mn-ea"/>
              </a:rPr>
              <a:t>中国通信标准化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协会CCSA</a:t>
            </a:r>
            <a:endParaRPr lang="zh-CN" altLang="en-US" dirty="0">
              <a:solidFill>
                <a:schemeClr val="tx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了解通信原理的基本概念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调制和编码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编码：转成数字信号：归零制，非归零制，曼彻斯特编码（上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，下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），差分曼彻斯特（开始边界连续是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，跳变是</a:t>
            </a:r>
            <a:r>
              <a:rPr kumimoji="1" lang="en-US" altLang="zh-CN" dirty="0"/>
              <a:t>0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调制：调幅（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幅移键控法）</a:t>
            </a:r>
            <a:r>
              <a:rPr kumimoji="1" lang="zh-CN" altLang="en-US" dirty="0"/>
              <a:t>，调频（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频移键控法 ）</a:t>
            </a:r>
            <a:r>
              <a:rPr kumimoji="1" lang="zh-CN" altLang="en-US" dirty="0"/>
              <a:t>，调相（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相移键控法）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多个混用：正交振幅调制（</a:t>
            </a:r>
            <a:r>
              <a:rPr kumimoji="1" lang="en-US" altLang="zh-CN" dirty="0"/>
              <a:t>QAM</a:t>
            </a:r>
            <a:r>
              <a:rPr kumimoji="1" lang="zh-CN" altLang="en-US" dirty="0"/>
              <a:t>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波特率和比特率</a:t>
            </a:r>
            <a:endParaRPr kumimoji="1" lang="zh-CN" altLang="en-US" dirty="0"/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波特率：每秒钟信号变化的次数，也称调制速率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sz="2800" dirty="0">
                <a:cs typeface="微软雅黑" panose="020B0503020204020204" pitchFamily="34" charset="-122"/>
                <a:sym typeface="+mn-ea"/>
              </a:rPr>
              <a:t>比特率：每秒钟传送的二进制位数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掌握信道容量（香农定理/奈奎斯特定理）计算方法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香农考虑信噪比，计算时候要把</a:t>
            </a:r>
            <a:r>
              <a:rPr kumimoji="1" lang="en-US" altLang="zh-CN" dirty="0"/>
              <a:t>dB</a:t>
            </a:r>
            <a:r>
              <a:rPr kumimoji="1" lang="zh-CN" altLang="en-US" dirty="0"/>
              <a:t>转换为一般形式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采样速率是最大速率的一倍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掌握发送速率与传播速度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发送时延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传播时延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处理时延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排队时延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5.</a:t>
            </a:r>
            <a:r>
              <a:rPr kumimoji="1" lang="zh-CN" altLang="en-US" dirty="0"/>
              <a:t>了解有线传输介质（双绞线、同轴电缆、光纤）及其特性应用场景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6.</a:t>
            </a:r>
            <a:r>
              <a:rPr kumimoji="1" lang="zh-CN" altLang="en-US" dirty="0"/>
              <a:t>了解无线传输介质（无线电、微波、红外线、可见光）及其特性应用场景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按照顺序频率越来越高，绕射能力越来越弱，信号越来越强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7.</a:t>
            </a:r>
            <a:r>
              <a:rPr kumimoji="1" lang="zh-CN" altLang="en-US" dirty="0"/>
              <a:t>掌握通信方式（单工/双工/半双工）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单工：一个方向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半双工：可以双方，不能同时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双工：可以互相且同时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8.</a:t>
            </a:r>
            <a:r>
              <a:rPr kumimoji="1" lang="zh-CN" altLang="en-US" dirty="0"/>
              <a:t>掌握交换技术（电路交换/报文技术/分组交换）及其比较</a:t>
            </a:r>
            <a:endParaRPr kumimoji="1" lang="zh-CN" altLang="en-US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掌握复用技术（时分/统计时分/频分/码分/波分/光分）及其比较。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0965" y="1695450"/>
            <a:ext cx="4712335" cy="13042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8.</a:t>
            </a:r>
            <a:r>
              <a:rPr kumimoji="1" lang="zh-CN" altLang="en-US" dirty="0"/>
              <a:t>掌握交换技术（电路交换/报文技术/分组交换）及其比较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电路交换先建立连接：建立连接，通话，释放连接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优点：延迟小，不冲突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缺点：建立时间长，带宽浪费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分组交换使用存储转发技术：需要添加首部，形成分组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优点：电路缺点反义词（不需要建立，带宽利用率高）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缺点：电路优点反义词（延迟大，会发生冲突）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9.</a:t>
            </a:r>
            <a:r>
              <a:rPr kumimoji="1" lang="zh-CN" altLang="en-US" dirty="0"/>
              <a:t>掌握复用技术（时分/统计时分/频分/码分/波分/光分）及其比较。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重点：时分频分码分（会算）</a:t>
            </a: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kumimoji="1" lang="zh-CN" altLang="en-US" dirty="0"/>
              <a:t>掌握数据链路层的基本功能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成帧，差错检验，可靠传输，流量控制，多路访问控制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了解局域网拓扑结构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lang="zh-CN" altLang="en-US" dirty="0">
                <a:sym typeface="+mn-ea"/>
              </a:rPr>
              <a:t>总线拓扑、星型拓扑、环型拓扑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3.</a:t>
            </a:r>
            <a:r>
              <a:rPr kumimoji="1" lang="zh-CN" altLang="en-US" dirty="0"/>
              <a:t>了解成帧的多种方法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字节计数法，</a:t>
            </a:r>
            <a:r>
              <a:rPr lang="zh-CN" dirty="0">
                <a:sym typeface="+mn-ea"/>
              </a:rPr>
              <a:t>带字节填充的定界符法（转义字符），带比特填充的定界符法（五个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加一个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endParaRPr kumimoji="1"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链路层要求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掌握差错检测码（水平垂直奇偶校验，循环冗余码，海明码）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检错码：检出d个错，要d+1的海明距离</a:t>
            </a:r>
            <a:endParaRPr kumimoji="1" lang="zh-CN" altLang="en-US" dirty="0"/>
          </a:p>
          <a:p>
            <a:pPr marL="0" indent="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纠错码：纠出d个错，需要2d+1的海明距离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奇偶校验：奇数个或者偶数个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/>
              <a:t>海明码：很多个奇偶校验综合</a:t>
            </a:r>
            <a:endParaRPr kumimoji="1" lang="zh-CN" altLang="en-US" dirty="0"/>
          </a:p>
          <a:p>
            <a:pPr marL="1371600" lvl="3" indent="457200" algn="just">
              <a:lnSpc>
                <a:spcPct val="120000"/>
              </a:lnSpc>
              <a:buFont typeface="+mj-lt"/>
              <a:buNone/>
            </a:pPr>
            <a:r>
              <a:rPr kumimoji="1" lang="en-US" altLang="zh-CN" dirty="0"/>
              <a:t>m</a:t>
            </a:r>
            <a:r>
              <a:rPr kumimoji="1" lang="zh-CN" altLang="en-US" dirty="0"/>
              <a:t>是明文数目，</a:t>
            </a:r>
            <a:r>
              <a:rPr kumimoji="1" lang="en-US" altLang="zh-CN" dirty="0"/>
              <a:t>r</a:t>
            </a:r>
            <a:r>
              <a:rPr kumimoji="1" lang="zh-CN" altLang="en-US" dirty="0"/>
              <a:t>是纠错码</a:t>
            </a:r>
            <a:endParaRPr kumimoji="1" lang="zh-CN" altLang="en-US" dirty="0"/>
          </a:p>
          <a:p>
            <a:pPr marL="457200" lvl="1" indent="457200" algn="just">
              <a:lnSpc>
                <a:spcPct val="120000"/>
              </a:lnSpc>
              <a:buFont typeface="+mj-lt"/>
              <a:buNone/>
            </a:pPr>
            <a:r>
              <a:rPr kumimoji="1" lang="zh-CN" altLang="en-US" dirty="0">
                <a:solidFill>
                  <a:schemeClr val="tx1"/>
                </a:solidFill>
              </a:rPr>
              <a:t>循环冗余码</a:t>
            </a:r>
            <a:r>
              <a:rPr kumimoji="1" lang="en-US" altLang="zh-CN" dirty="0">
                <a:solidFill>
                  <a:schemeClr val="tx1"/>
                </a:solidFill>
              </a:rPr>
              <a:t>CRC</a:t>
            </a:r>
            <a:r>
              <a:rPr kumimoji="1" lang="zh-CN" altLang="en-US" dirty="0">
                <a:solidFill>
                  <a:schemeClr val="tx1"/>
                </a:solidFill>
              </a:rPr>
              <a:t>：会算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E41-7A09-AB4A-A4E1-09765ADA2698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5820" y="3714750"/>
            <a:ext cx="3838575" cy="571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82838ea4-30e9-4b8d-9224-7f906a44899a"/>
  <p:tag name="COMMONDATA" val="eyJoZGlkIjoiNDg5OWVjMTg0MzM4ZjhmMzc5NGQ4MGU0ZjQzNDhmZDcifQ=="/>
  <p:tag name="commondata" val="eyJoZGlkIjoiOTlhNDQwOTMxNjA2YjdkNWFlZWNlZjJmMDMxMjY0N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4579</Words>
  <Application>WPS 演示</Application>
  <PresentationFormat>宽屏</PresentationFormat>
  <Paragraphs>369</Paragraphs>
  <Slides>29</Slides>
  <Notes>107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Times New Roman</vt:lpstr>
      <vt:lpstr>Wingdings</vt:lpstr>
      <vt:lpstr>Office 主题​​</vt:lpstr>
      <vt:lpstr>各章节重点总结</vt:lpstr>
      <vt:lpstr>概论要求</vt:lpstr>
      <vt:lpstr>PowerPoint 演示文稿</vt:lpstr>
      <vt:lpstr>概论要求</vt:lpstr>
      <vt:lpstr>物理层要求</vt:lpstr>
      <vt:lpstr>物理层要求</vt:lpstr>
      <vt:lpstr>物理层要求</vt:lpstr>
      <vt:lpstr>链路层要求</vt:lpstr>
      <vt:lpstr>链路层要求</vt:lpstr>
      <vt:lpstr>链路层要求</vt:lpstr>
      <vt:lpstr>PowerPoint 演示文稿</vt:lpstr>
      <vt:lpstr>PowerPoint 演示文稿</vt:lpstr>
      <vt:lpstr>网络层要求</vt:lpstr>
      <vt:lpstr>PowerPoint 演示文稿</vt:lpstr>
      <vt:lpstr>网络层要求</vt:lpstr>
      <vt:lpstr>网络层要求</vt:lpstr>
      <vt:lpstr>网络层要求</vt:lpstr>
      <vt:lpstr>PowerPoint 演示文稿</vt:lpstr>
      <vt:lpstr>网络层要求</vt:lpstr>
      <vt:lpstr>传输层要求</vt:lpstr>
      <vt:lpstr>传输层要求</vt:lpstr>
      <vt:lpstr>传输层要求</vt:lpstr>
      <vt:lpstr>传输层要求</vt:lpstr>
      <vt:lpstr>应用层要求</vt:lpstr>
      <vt:lpstr>应用层要求</vt:lpstr>
      <vt:lpstr>应用层要求</vt:lpstr>
      <vt:lpstr>应用层要求</vt:lpstr>
      <vt:lpstr>应用层要求</vt:lpstr>
      <vt:lpstr>应用层要求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Cui</dc:creator>
  <cp:lastModifiedBy>孙爱文</cp:lastModifiedBy>
  <cp:revision>604</cp:revision>
  <dcterms:created xsi:type="dcterms:W3CDTF">2021-01-06T05:35:00Z</dcterms:created>
  <dcterms:modified xsi:type="dcterms:W3CDTF">2024-06-25T15:59:20Z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2981106733A64D3587A7F3DCCB874900_13</vt:lpwstr>
  </property>
  <property fmtid="{D5CDD505-2E9C-101B-9397-08002B2CF9AE}" pid="3" name="KSOProductBuildVer">
    <vt:lpwstr>2052-12.1.0.16929</vt:lpwstr>
  </property>
</Properties>
</file>