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2"/>
  </p:handoutMasterIdLst>
  <p:sldIdLst>
    <p:sldId id="2891" r:id="rId3"/>
    <p:sldId id="3016" r:id="rId4"/>
    <p:sldId id="3015" r:id="rId5"/>
    <p:sldId id="297" r:id="rId6"/>
    <p:sldId id="3031" r:id="rId7"/>
    <p:sldId id="3032" r:id="rId9"/>
    <p:sldId id="2894" r:id="rId10"/>
    <p:sldId id="2918" r:id="rId11"/>
    <p:sldId id="2920" r:id="rId12"/>
    <p:sldId id="2897" r:id="rId13"/>
    <p:sldId id="447" r:id="rId14"/>
    <p:sldId id="468" r:id="rId15"/>
    <p:sldId id="2899" r:id="rId16"/>
    <p:sldId id="1218" r:id="rId17"/>
    <p:sldId id="2947" r:id="rId18"/>
    <p:sldId id="490" r:id="rId19"/>
    <p:sldId id="492" r:id="rId20"/>
    <p:sldId id="1117" r:id="rId21"/>
  </p:sldIdLst>
  <p:sldSz cx="12190095" cy="6858000"/>
  <p:notesSz cx="7099300" cy="10234295"/>
  <p:custDataLst>
    <p:tags r:id="rId2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59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31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03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75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Wei" initials="C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ADE42"/>
    <a:srgbClr val="E05E40"/>
    <a:srgbClr val="F99527"/>
    <a:srgbClr val="9EC1F4"/>
    <a:srgbClr val="F3698A"/>
    <a:srgbClr val="E99417"/>
    <a:srgbClr val="BA2D06"/>
    <a:srgbClr val="005BE2"/>
    <a:srgbClr val="00923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2" autoAdjust="0"/>
    <p:restoredTop sz="87638" autoAdjust="0"/>
  </p:normalViewPr>
  <p:slideViewPr>
    <p:cSldViewPr>
      <p:cViewPr varScale="1">
        <p:scale>
          <a:sx n="76" d="100"/>
          <a:sy n="76" d="100"/>
        </p:scale>
        <p:origin x="288" y="52"/>
      </p:cViewPr>
      <p:guideLst>
        <p:guide orient="horz" pos="2024"/>
        <p:guide pos="37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464" y="-108"/>
      </p:cViewPr>
      <p:guideLst>
        <p:guide orient="horz" pos="3020"/>
        <p:guide pos="2203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498E72-F95B-4683-94F3-040E690CAC2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428754-80EA-4722-B222-5EB445CA195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59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实践将贯穿于课程学习的全过程</a:t>
            </a:r>
            <a:endParaRPr lang="zh-CN" altLang="en-US" sz="1300" dirty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428754-80EA-4722-B222-5EB445CA195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marR="0" lvl="1" indent="-255905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68000"/>
              <a:buFont typeface="Wingdings 3" panose="05040102010807070707"/>
              <a:buChar char=""/>
              <a:defRPr/>
            </a:pPr>
            <a:r>
              <a:rPr kumimoji="1" lang="zh-CN" altLang="zh-CN" sz="12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仿宋_GB2312" panose="02010609030101010101" charset="-122"/>
              </a:rPr>
              <a:t>软件工程课程具有知识点抽象、实践要求高等特点</a:t>
            </a:r>
            <a:r>
              <a:rPr kumimoji="1" lang="zh-CN" altLang="en-US" sz="12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仿宋_GB2312" panose="02010609030101010101" charset="-122"/>
              </a:rPr>
              <a:t>。</a:t>
            </a:r>
            <a:endParaRPr kumimoji="1" lang="en-US" altLang="zh-CN" sz="1200" b="1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仿宋_GB2312" panose="02010609030101010101" charset="-122"/>
            </a:endParaRPr>
          </a:p>
          <a:p>
            <a:pPr marL="365760" marR="0" lvl="1" indent="-255905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68000"/>
              <a:buFont typeface="Wingdings 3" panose="05040102010807070707"/>
              <a:buChar char=""/>
              <a:defRPr/>
            </a:pPr>
            <a:r>
              <a:rPr kumimoji="1" lang="zh-CN" altLang="zh-CN" sz="12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仿宋_GB2312" panose="02010609030101010101" charset="-122"/>
              </a:rPr>
              <a:t>课程教学普遍存在“难听懂</a:t>
            </a:r>
            <a:r>
              <a:rPr kumimoji="1" lang="zh-CN" altLang="en-US" sz="12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仿宋_GB2312" panose="02010609030101010101" charset="-122"/>
              </a:rPr>
              <a:t>、</a:t>
            </a:r>
            <a:r>
              <a:rPr kumimoji="1" lang="zh-CN" altLang="zh-CN" sz="12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仿宋_GB2312" panose="02010609030101010101" charset="-122"/>
              </a:rPr>
              <a:t>不易学、知难做更难”等</a:t>
            </a:r>
            <a:r>
              <a:rPr kumimoji="1" lang="zh-CN" altLang="en-US" sz="12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仿宋_GB2312" panose="02010609030101010101" charset="-122"/>
              </a:rPr>
              <a:t>突出</a:t>
            </a:r>
            <a:r>
              <a:rPr kumimoji="1" lang="zh-CN" altLang="zh-CN" sz="12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仿宋_GB2312" panose="02010609030101010101" charset="-122"/>
              </a:rPr>
              <a:t>问题。</a:t>
            </a:r>
            <a:endParaRPr kumimoji="1" lang="en-US" altLang="zh-CN" sz="1200" b="1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仿宋_GB2312" panose="02010609030101010101" charset="-122"/>
            </a:endParaRPr>
          </a:p>
          <a:p>
            <a:pPr marL="365760" marR="0" lvl="1" indent="-255905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68000"/>
              <a:buFont typeface="Wingdings 3" panose="05040102010807070707"/>
              <a:buChar char=""/>
              <a:defRPr/>
            </a:pPr>
            <a:r>
              <a:rPr kumimoji="1" lang="zh-CN" altLang="zh-CN" sz="12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仿宋_GB2312" panose="02010609030101010101" charset="-122"/>
              </a:rPr>
              <a:t>实践教学是</a:t>
            </a:r>
            <a:r>
              <a:rPr kumimoji="1" lang="zh-CN" altLang="en-US" sz="12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仿宋_GB2312" panose="02010609030101010101" charset="-122"/>
              </a:rPr>
              <a:t>课程教学的重点，也是</a:t>
            </a:r>
            <a:r>
              <a:rPr kumimoji="1" lang="zh-CN" altLang="zh-CN" sz="12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仿宋_GB2312" panose="02010609030101010101" charset="-122"/>
              </a:rPr>
              <a:t>上好这门课的</a:t>
            </a:r>
            <a:r>
              <a:rPr kumimoji="1" lang="zh-CN" altLang="en-US" sz="12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仿宋_GB2312" panose="02010609030101010101" charset="-122"/>
              </a:rPr>
              <a:t>核心和</a:t>
            </a:r>
            <a:r>
              <a:rPr kumimoji="1" lang="zh-CN" altLang="zh-CN" sz="12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仿宋_GB2312" panose="02010609030101010101" charset="-122"/>
              </a:rPr>
              <a:t>关键</a:t>
            </a:r>
            <a:r>
              <a:rPr kumimoji="1" lang="zh-CN" altLang="en-US" sz="12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仿宋_GB2312" panose="02010609030101010101" charset="-122"/>
              </a:rPr>
              <a:t>。</a:t>
            </a:r>
            <a:endParaRPr kumimoji="1" lang="en-US" altLang="zh-CN" sz="1200" b="1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仿宋_GB2312" panose="0201060903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428754-80EA-4722-B222-5EB445CA195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 userDrawn="1"/>
        </p:nvSpPr>
        <p:spPr>
          <a:xfrm>
            <a:off x="8831263" y="4221163"/>
            <a:ext cx="3322637" cy="219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60000"/>
              </a:lnSpc>
              <a:spcBef>
                <a:spcPct val="5000"/>
              </a:spcBef>
              <a:defRPr/>
            </a:pPr>
            <a:endParaRPr lang="zh-CN" altLang="en-US" sz="2800"/>
          </a:p>
        </p:txBody>
      </p:sp>
      <p:pic>
        <p:nvPicPr>
          <p:cNvPr id="3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72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l" hangingPunct="0">
              <a:defRPr sz="4000" b="1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"/>
              <a:defRPr b="1">
                <a:solidFill>
                  <a:srgbClr val="002060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</a:defRPr>
            </a:lvl2pPr>
            <a:lvl3pPr marL="1143000" indent="-22860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</a:defRPr>
            </a:lvl3pPr>
            <a:lvl4pPr marL="1600200" indent="-228600">
              <a:buFont typeface="Wingdings" panose="05000000000000000000" pitchFamily="2" charset="2"/>
              <a:buChar char="n"/>
              <a:defRPr>
                <a:solidFill>
                  <a:srgbClr val="002060"/>
                </a:solidFill>
              </a:defRPr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第二级单击此处编辑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05" y="1481328"/>
            <a:ext cx="10971086" cy="4525963"/>
          </a:xfrm>
        </p:spPr>
        <p:txBody>
          <a:bodyPr/>
          <a:lstStyle>
            <a:lvl1pPr>
              <a:defRPr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90935" y="6407944"/>
            <a:ext cx="2559920" cy="365760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23078" y="6407944"/>
            <a:ext cx="3133752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2818" y="6407944"/>
            <a:ext cx="832681" cy="365125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7E88AF7-5153-4875-A5A7-0323E1DC4585}" type="slidenum">
              <a:rPr lang="zh-CN" altLang="en-US" smtClean="0"/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505" y="274638"/>
            <a:ext cx="10971086" cy="1143000"/>
          </a:xfrm>
        </p:spPr>
        <p:txBody>
          <a:bodyPr rtlCol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 userDrawn="1"/>
        </p:nvSpPr>
        <p:spPr>
          <a:xfrm>
            <a:off x="-3" y="4664147"/>
            <a:ext cx="1219954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257" y="1752601"/>
            <a:ext cx="10361581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257" y="3611607"/>
            <a:ext cx="10361581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-5019" y="4953000"/>
            <a:ext cx="12195114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>
          <a:xfrm>
            <a:off x="8967975" y="6407944"/>
            <a:ext cx="2559920" cy="3657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5839183" y="6407944"/>
            <a:ext cx="3133752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11527894" y="6407944"/>
            <a:ext cx="487604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86AB41F-CAC1-4232-8954-A49D2EE7F6D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731" y="338087"/>
            <a:ext cx="10828958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731" y="1385889"/>
            <a:ext cx="5068293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75982" y="1385889"/>
            <a:ext cx="5124708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微软雅黑" panose="020B050302020402020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https://www.icourse163.org/course/CSU-100190700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54329" y="2340764"/>
            <a:ext cx="10907713" cy="126206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软件工程</a:t>
            </a:r>
            <a:endParaRPr lang="en-US" altLang="zh-CN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22" name="Rectangle 3"/>
          <p:cNvSpPr>
            <a:spLocks noGrp="1"/>
          </p:cNvSpPr>
          <p:nvPr>
            <p:ph type="subTitle" idx="1"/>
          </p:nvPr>
        </p:nvSpPr>
        <p:spPr>
          <a:xfrm>
            <a:off x="3794760" y="3997325"/>
            <a:ext cx="5593715" cy="1577975"/>
          </a:xfrm>
        </p:spPr>
        <p:txBody>
          <a:bodyPr vert="horz" wrap="square" lIns="91440" tIns="45720" rIns="91440" bIns="45720" anchor="t"/>
          <a:p>
            <a:pPr eaLnBrk="1" hangingPunct="1">
              <a:buSzPct val="70000"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+mn-cs"/>
              </a:rPr>
              <a:t>讲  授</a:t>
            </a:r>
            <a:r>
              <a:rPr lang="zh-CN" altLang="en-US" sz="2800" dirty="0">
                <a:latin typeface="Times New Roman" panose="02020603050405020304" pitchFamily="18" charset="0"/>
                <a:cs typeface="+mn-cs"/>
                <a:sym typeface="+mn-ea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+mn-cs"/>
              </a:rPr>
              <a:t>杨柳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buSzPct val="70000"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+mn-cs"/>
              </a:rPr>
              <a:t>学  院：计算机学院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buSzPct val="70000"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+mn-cs"/>
              </a:rPr>
              <a:t>Email</a:t>
            </a:r>
            <a:r>
              <a:rPr lang="zh-CN" altLang="en-US" sz="2800" dirty="0">
                <a:latin typeface="Times New Roman" panose="02020603050405020304" pitchFamily="18" charset="0"/>
                <a:cs typeface="+mn-cs"/>
                <a:sym typeface="+mn-ea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+mn-cs"/>
              </a:rPr>
              <a:t>yangliu@mail.csu.edu.cn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软件工程产生的动机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62658" y="2312876"/>
            <a:ext cx="2664296" cy="17139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lvl="0" indent="0" algn="ctr"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软件工程</a:t>
            </a:r>
            <a:endParaRPr lang="zh-CN" altLang="en-US" sz="32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607780" y="2312876"/>
            <a:ext cx="2664296" cy="171396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软件系统开发</a:t>
            </a:r>
            <a:endParaRPr lang="zh-CN" altLang="en-US" sz="32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箭头: 右 6"/>
          <p:cNvSpPr/>
          <p:nvPr/>
        </p:nvSpPr>
        <p:spPr>
          <a:xfrm>
            <a:off x="4957227" y="2738999"/>
            <a:ext cx="2520280" cy="1080120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93452" y="2051266"/>
            <a:ext cx="2403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解决软件危机</a:t>
            </a:r>
            <a:endParaRPr lang="zh-CN" altLang="en-US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73999" y="3983632"/>
            <a:ext cx="24035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Symbol" panose="05050102010706020507" pitchFamily="18" charset="2"/>
              <a:buChar char=""/>
            </a:pP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快速</a:t>
            </a:r>
            <a:endParaRPr lang="en-US" altLang="zh-CN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indent="-457200">
              <a:buFont typeface="Symbol" panose="05050102010706020507" pitchFamily="18" charset="2"/>
              <a:buChar char=""/>
            </a:pP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高效</a:t>
            </a:r>
            <a:endParaRPr lang="en-US" altLang="zh-CN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indent="-457200">
              <a:buFont typeface="Symbol" panose="05050102010706020507" pitchFamily="18" charset="2"/>
              <a:buChar char=""/>
            </a:pP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低成本</a:t>
            </a:r>
            <a:endParaRPr lang="zh-CN" altLang="en-US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indent="-457200">
              <a:buFont typeface="Symbol" panose="05050102010706020507" pitchFamily="18" charset="2"/>
              <a:buChar char=""/>
            </a:pP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高质量</a:t>
            </a:r>
            <a:endParaRPr lang="en-US" altLang="zh-CN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何为软件工程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zh-CN" altLang="en-US" dirty="0">
                <a:solidFill>
                  <a:srgbClr val="C00000"/>
                </a:solidFill>
              </a:rPr>
              <a:t>系统的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规范的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可量化</a:t>
            </a:r>
            <a:r>
              <a:rPr lang="zh-CN" altLang="en-US" dirty="0"/>
              <a:t>的方法应用于软件的开发、运行和维护的过程；以及上述方法的研究 </a:t>
            </a:r>
            <a:r>
              <a:rPr lang="en-US" altLang="zh-CN" dirty="0"/>
              <a:t>--</a:t>
            </a:r>
            <a:r>
              <a:rPr lang="zh-CN" altLang="en-US" dirty="0"/>
              <a:t>  </a:t>
            </a:r>
            <a:r>
              <a:rPr lang="en-US" altLang="zh-CN" b="0" dirty="0"/>
              <a:t>[</a:t>
            </a:r>
            <a:r>
              <a:rPr lang="en-US" altLang="zh-CN" b="0" i="1" dirty="0"/>
              <a:t>IEEE 93</a:t>
            </a:r>
            <a:r>
              <a:rPr lang="en-US" altLang="zh-CN" b="0" dirty="0"/>
              <a:t>]</a:t>
            </a:r>
            <a:endParaRPr lang="en-US" altLang="zh-CN" b="0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系统化</a:t>
            </a:r>
            <a:r>
              <a:rPr lang="zh-CN" altLang="en-US" dirty="0"/>
              <a:t>：提供完整和全面的解决方法，包括目标、原则、过程模型、开发活动、开发方法和技术等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规范化</a:t>
            </a:r>
            <a:r>
              <a:rPr lang="zh-CN" altLang="en-US" dirty="0"/>
              <a:t>：支持各类软件系统的开发，包括语言标准、质量标准、编程标准、方法标准、能力极其改进标准等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可量化</a:t>
            </a:r>
            <a:r>
              <a:rPr lang="zh-CN" altLang="en-US" dirty="0"/>
              <a:t>：工作量、成本、进度、质量等要素可以量化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软件工程对软件开发的新认识</a:t>
            </a:r>
            <a:endParaRPr lang="en-US" altLang="zh-CN" dirty="0"/>
          </a:p>
        </p:txBody>
      </p:sp>
      <p:sp>
        <p:nvSpPr>
          <p:cNvPr id="983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软件是</a:t>
            </a:r>
            <a:r>
              <a:rPr lang="zh-CN" altLang="en-US" dirty="0">
                <a:solidFill>
                  <a:srgbClr val="C00000"/>
                </a:solidFill>
              </a:rPr>
              <a:t>产品</a:t>
            </a:r>
            <a:r>
              <a:rPr lang="en-US" altLang="zh-CN" dirty="0"/>
              <a:t>(Product)</a:t>
            </a:r>
            <a:endParaRPr lang="en-US" altLang="zh-CN" dirty="0"/>
          </a:p>
          <a:p>
            <a:pPr lvl="1"/>
            <a:r>
              <a:rPr lang="zh-CN" altLang="en-US" dirty="0"/>
              <a:t>面向用户，存在质量、成本、利润等特征</a:t>
            </a:r>
            <a:endParaRPr lang="en-US" altLang="zh-CN" dirty="0"/>
          </a:p>
          <a:p>
            <a:r>
              <a:rPr lang="zh-CN" altLang="en-US" dirty="0"/>
              <a:t>软件开发是一项</a:t>
            </a:r>
            <a:r>
              <a:rPr lang="zh-CN" altLang="en-US" dirty="0">
                <a:solidFill>
                  <a:srgbClr val="C00000"/>
                </a:solidFill>
              </a:rPr>
              <a:t>工程</a:t>
            </a:r>
            <a:r>
              <a:rPr lang="en-US" altLang="zh-CN" dirty="0"/>
              <a:t>(Project)</a:t>
            </a:r>
            <a:endParaRPr lang="en-US" altLang="zh-CN" dirty="0"/>
          </a:p>
          <a:p>
            <a:pPr lvl="1"/>
            <a:r>
              <a:rPr lang="zh-CN" altLang="en-US" dirty="0"/>
              <a:t>存在约束，需要质量保证，进行组织管理，</a:t>
            </a:r>
            <a:r>
              <a:rPr lang="en-US" altLang="zh-CN" dirty="0"/>
              <a:t>......</a:t>
            </a:r>
            <a:endParaRPr lang="zh-CN" altLang="en-US" dirty="0"/>
          </a:p>
          <a:p>
            <a:r>
              <a:rPr lang="zh-CN" altLang="en-US" dirty="0"/>
              <a:t>要按</a:t>
            </a:r>
            <a:r>
              <a:rPr lang="zh-CN" altLang="en-US" dirty="0">
                <a:solidFill>
                  <a:srgbClr val="C00000"/>
                </a:solidFill>
              </a:rPr>
              <a:t>工程化方法</a:t>
            </a:r>
            <a:r>
              <a:rPr lang="zh-CN" altLang="en-US" dirty="0"/>
              <a:t>来组织软件生产</a:t>
            </a:r>
            <a:endParaRPr lang="zh-CN" altLang="en-US" dirty="0"/>
          </a:p>
          <a:p>
            <a:pPr lvl="1"/>
            <a:r>
              <a:rPr lang="zh-CN" altLang="en-US" dirty="0"/>
              <a:t>分阶段分步骤来实施</a:t>
            </a:r>
            <a:endParaRPr lang="zh-CN" altLang="en-US" dirty="0"/>
          </a:p>
          <a:p>
            <a:pPr lvl="1"/>
            <a:r>
              <a:rPr lang="zh-CN" altLang="en-US" dirty="0"/>
              <a:t>按计划开展开发活动</a:t>
            </a:r>
            <a:endParaRPr lang="zh-CN" altLang="en-US" dirty="0"/>
          </a:p>
          <a:p>
            <a:pPr lvl="1"/>
            <a:r>
              <a:rPr lang="zh-CN" altLang="en-US" dirty="0"/>
              <a:t>进行各种形式质量保证</a:t>
            </a:r>
            <a:endParaRPr lang="zh-CN" altLang="en-US" dirty="0"/>
          </a:p>
          <a:p>
            <a:pPr lvl="1"/>
            <a:r>
              <a:rPr lang="zh-CN" altLang="en-US" dirty="0"/>
              <a:t>采用行之有效的方法</a:t>
            </a:r>
            <a:endParaRPr lang="en-US" altLang="zh-CN" dirty="0"/>
          </a:p>
          <a:p>
            <a:pPr lvl="1"/>
            <a:r>
              <a:rPr lang="zh-CN" altLang="en-US" dirty="0"/>
              <a:t>借助各种工具的支持</a:t>
            </a:r>
            <a:r>
              <a:rPr lang="en-US" altLang="zh-CN" dirty="0"/>
              <a:t>......</a:t>
            </a:r>
            <a:endParaRPr lang="en-US" altLang="zh-CN" dirty="0"/>
          </a:p>
        </p:txBody>
      </p:sp>
      <p:sp>
        <p:nvSpPr>
          <p:cNvPr id="2" name="椭圆 1"/>
          <p:cNvSpPr/>
          <p:nvPr/>
        </p:nvSpPr>
        <p:spPr>
          <a:xfrm>
            <a:off x="7027614" y="4473116"/>
            <a:ext cx="1512168" cy="93610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过程</a:t>
            </a:r>
            <a:endParaRPr lang="zh-CN" altLang="en-US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99422" y="4473116"/>
            <a:ext cx="1512168" cy="93610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约束</a:t>
            </a:r>
            <a:endParaRPr lang="zh-CN" altLang="en-US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749456" y="4473116"/>
            <a:ext cx="1512168" cy="93610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质量</a:t>
            </a:r>
            <a:endParaRPr lang="zh-CN" altLang="en-US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487694" y="4473116"/>
            <a:ext cx="1512168" cy="93610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成本</a:t>
            </a:r>
            <a:endParaRPr lang="zh-CN" altLang="en-US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291450" y="5841268"/>
            <a:ext cx="696104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软件开发方式的改变</a:t>
            </a:r>
            <a:endParaRPr lang="zh-CN" alt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25855"/>
            <a:ext cx="11606530" cy="5039995"/>
          </a:xfrm>
        </p:spPr>
        <p:txBody>
          <a:bodyPr/>
          <a:lstStyle/>
          <a:p>
            <a:r>
              <a:rPr lang="zh-CN" altLang="en-US" dirty="0"/>
              <a:t>从个体作坊式行为 </a:t>
            </a:r>
            <a:r>
              <a:rPr lang="en-US" altLang="zh-CN" dirty="0"/>
              <a:t>==》</a:t>
            </a:r>
            <a:r>
              <a:rPr lang="zh-CN" altLang="en-US" dirty="0">
                <a:solidFill>
                  <a:srgbClr val="C00000"/>
                </a:solidFill>
              </a:rPr>
              <a:t>基于团队的协同开发</a:t>
            </a:r>
            <a:r>
              <a:rPr lang="zh-CN" altLang="en-US" dirty="0"/>
              <a:t>方式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43347" y="2440496"/>
            <a:ext cx="2772308" cy="16201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作坊式的</a:t>
            </a:r>
            <a:endParaRPr lang="zh-CN" altLang="en-US" sz="3200" dirty="0"/>
          </a:p>
          <a:p>
            <a:pPr algn="ctr"/>
            <a:r>
              <a:rPr lang="zh-CN" altLang="en-US" sz="3200" dirty="0">
                <a:solidFill>
                  <a:srgbClr val="C00000"/>
                </a:solidFill>
              </a:rPr>
              <a:t>个体编程创作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7" name="箭头: 右 6"/>
          <p:cNvSpPr/>
          <p:nvPr/>
        </p:nvSpPr>
        <p:spPr>
          <a:xfrm>
            <a:off x="4230507" y="2728528"/>
            <a:ext cx="1440160" cy="1044116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88380" y="2424430"/>
            <a:ext cx="3082290" cy="161988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基于</a:t>
            </a:r>
            <a:r>
              <a:rPr lang="zh-CN" altLang="en-US" sz="3200" dirty="0">
                <a:solidFill>
                  <a:srgbClr val="C00000"/>
                </a:solidFill>
              </a:rPr>
              <a:t>团队的</a:t>
            </a:r>
            <a:endParaRPr lang="zh-CN" altLang="en-US" sz="3200" dirty="0">
              <a:solidFill>
                <a:srgbClr val="C00000"/>
              </a:solidFill>
            </a:endParaRPr>
          </a:p>
          <a:p>
            <a:pPr algn="ctr"/>
            <a:r>
              <a:rPr lang="zh-CN" altLang="en-US" sz="3200" dirty="0">
                <a:solidFill>
                  <a:srgbClr val="C00000"/>
                </a:solidFill>
              </a:rPr>
              <a:t>协同开发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89877" y="2204864"/>
            <a:ext cx="21962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团队协作</a:t>
            </a:r>
            <a:endParaRPr lang="en-US" altLang="zh-CN" sz="2800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分步实施</a:t>
            </a:r>
            <a:endParaRPr lang="en-US" altLang="zh-CN" sz="2800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质量保证</a:t>
            </a:r>
            <a:endParaRPr lang="en-US" altLang="zh-CN" sz="2800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开发技术</a:t>
            </a:r>
            <a:endParaRPr lang="en-US" altLang="zh-CN" sz="2800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支持工具</a:t>
            </a:r>
            <a:endParaRPr lang="en-US" altLang="zh-CN" sz="2800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……</a:t>
            </a:r>
            <a:endParaRPr lang="zh-CN" altLang="en-US" sz="28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软件工程的多学科交叉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689882" y="2626973"/>
            <a:ext cx="2304256" cy="226825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rgbClr val="C00000"/>
                </a:solidFill>
              </a:rPr>
              <a:t>软件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algn="ctr"/>
            <a:r>
              <a:rPr lang="zh-CN" altLang="en-US" sz="3200" dirty="0">
                <a:solidFill>
                  <a:srgbClr val="C00000"/>
                </a:solidFill>
              </a:rPr>
              <a:t>工程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941054" y="3707518"/>
            <a:ext cx="2198104" cy="131955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人工智能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 rot="20570806">
            <a:off x="3980920" y="1920560"/>
            <a:ext cx="2609930" cy="114912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数据科学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56639" y="2319708"/>
            <a:ext cx="2566840" cy="13576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复杂性科学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643378" y="2447993"/>
            <a:ext cx="4284476" cy="2392901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认识大型复杂软件系统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揭示和解释内在的机理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指导方法的研究与实践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……..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209536" y="4789481"/>
            <a:ext cx="2678450" cy="12531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计算机科学与技术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607991" y="1162678"/>
            <a:ext cx="1674632" cy="172624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认知和社会科学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4497134" y="4183038"/>
            <a:ext cx="2672128" cy="11664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工程和管理科学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 rot="21104802">
            <a:off x="4434080" y="3045909"/>
            <a:ext cx="2575470" cy="11491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数学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6755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软件工程师的培养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领域和需求分析工程师</a:t>
            </a:r>
            <a:endParaRPr lang="en-US" altLang="zh-CN" dirty="0"/>
          </a:p>
          <a:p>
            <a:r>
              <a:rPr lang="zh-CN" altLang="zh-CN" dirty="0"/>
              <a:t>软件设计工程师</a:t>
            </a:r>
            <a:endParaRPr lang="en-US" altLang="zh-CN" dirty="0"/>
          </a:p>
          <a:p>
            <a:r>
              <a:rPr lang="zh-CN" altLang="zh-CN" dirty="0"/>
              <a:t>程序员</a:t>
            </a:r>
            <a:endParaRPr lang="en-US" altLang="zh-CN" dirty="0"/>
          </a:p>
          <a:p>
            <a:r>
              <a:rPr lang="zh-CN" altLang="zh-CN" dirty="0"/>
              <a:t>软件测试工程师</a:t>
            </a:r>
            <a:endParaRPr lang="en-US" altLang="zh-CN" dirty="0"/>
          </a:p>
          <a:p>
            <a:r>
              <a:rPr lang="zh-CN" altLang="zh-CN" dirty="0"/>
              <a:t>软件运维工程师</a:t>
            </a:r>
            <a:endParaRPr lang="en-US" altLang="zh-CN" dirty="0"/>
          </a:p>
          <a:p>
            <a:r>
              <a:rPr lang="zh-CN" altLang="zh-CN" dirty="0"/>
              <a:t>软件项目管理人员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43277" y="1844824"/>
            <a:ext cx="4716885" cy="2392901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需要具备多方面的能力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913130" lvl="1" indent="-457200" algn="just"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创新能力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913130" lvl="1" indent="-457200" algn="just"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系统能力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913130" lvl="1" indent="-457200" algn="just"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解决复杂工程问题能力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913130" lvl="1" indent="-457200" algn="just"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……..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6755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软件工程的知识领域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IEEE SWEBOK V3.0 (</a:t>
            </a:r>
            <a:r>
              <a:rPr lang="en-US" altLang="zh-CN" dirty="0" err="1"/>
              <a:t>SoftWare</a:t>
            </a:r>
            <a:r>
              <a:rPr lang="en-US" altLang="zh-CN" dirty="0"/>
              <a:t> Engineering Body of Knowledge)</a:t>
            </a:r>
            <a:endParaRPr lang="en-US" altLang="zh-CN" dirty="0"/>
          </a:p>
          <a:p>
            <a:pPr lvl="1"/>
            <a:r>
              <a:rPr lang="zh-CN" altLang="en-US" dirty="0"/>
              <a:t>知识域</a:t>
            </a:r>
            <a:r>
              <a:rPr lang="en-US" altLang="zh-CN" dirty="0"/>
              <a:t>(Knowledge Area: KA)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38651" y="3196418"/>
            <a:ext cx="21962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软件需求</a:t>
            </a:r>
            <a:endParaRPr lang="en-US" altLang="zh-CN" sz="2800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软件设计</a:t>
            </a:r>
            <a:endParaRPr lang="en-US" altLang="zh-CN" sz="2800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软件构造</a:t>
            </a:r>
            <a:endParaRPr lang="en-US" altLang="zh-CN" sz="2800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软件测试</a:t>
            </a:r>
            <a:endParaRPr lang="en-US" altLang="zh-CN" sz="2800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软件维护</a:t>
            </a:r>
            <a:endParaRPr lang="en-US" altLang="zh-CN" sz="2800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zh-CN" altLang="en-US" sz="2800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15548" y="3176972"/>
            <a:ext cx="34682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软件工程专业实践</a:t>
            </a:r>
            <a:endParaRPr lang="en-US" altLang="zh-CN" sz="2800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软件工程经济学</a:t>
            </a:r>
            <a:endParaRPr lang="en-US" altLang="zh-CN" sz="2800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计算基础</a:t>
            </a:r>
            <a:endParaRPr lang="en-US" altLang="zh-CN" sz="2800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数学基础</a:t>
            </a:r>
            <a:endParaRPr lang="en-US" altLang="zh-CN" sz="2800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工程基础</a:t>
            </a:r>
            <a:endParaRPr lang="zh-CN" altLang="en-US" sz="2800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06974" y="3174908"/>
            <a:ext cx="38524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软件配置管理</a:t>
            </a:r>
            <a:endParaRPr lang="en-US" altLang="zh-CN" sz="2800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软件工程管理</a:t>
            </a:r>
            <a:endParaRPr lang="en-US" altLang="zh-CN" sz="2800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软件工程过程</a:t>
            </a:r>
            <a:endParaRPr lang="en-US" altLang="zh-CN" sz="2800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软件工程建模与方法</a:t>
            </a:r>
            <a:endParaRPr lang="en-US" altLang="zh-CN" sz="2800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软件质量</a:t>
            </a:r>
            <a:endParaRPr lang="en-US" altLang="zh-CN" sz="2800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zh-CN" altLang="en-US" sz="2800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zh-CN" altLang="en-US" sz="2800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“软件工程专业”开设的课程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5159412" cy="5040312"/>
          </a:xfrm>
        </p:spPr>
        <p:txBody>
          <a:bodyPr/>
          <a:lstStyle/>
          <a:p>
            <a:r>
              <a:rPr lang="zh-CN" altLang="en-US" sz="2800" dirty="0"/>
              <a:t>计算机程序设计</a:t>
            </a:r>
            <a:endParaRPr lang="en-US" altLang="zh-CN" sz="2800" dirty="0"/>
          </a:p>
          <a:p>
            <a:r>
              <a:rPr lang="zh-CN" altLang="en-US" sz="2800" dirty="0"/>
              <a:t>计算机程序设计课程设计</a:t>
            </a:r>
            <a:endParaRPr lang="en-US" altLang="zh-CN" sz="2800" dirty="0"/>
          </a:p>
          <a:p>
            <a:r>
              <a:rPr lang="zh-CN" altLang="en-US" sz="2800" dirty="0"/>
              <a:t>软件工程</a:t>
            </a:r>
            <a:endParaRPr lang="en-US" altLang="zh-CN" sz="2800" dirty="0"/>
          </a:p>
          <a:p>
            <a:r>
              <a:rPr lang="zh-CN" altLang="en-US" sz="2800" dirty="0"/>
              <a:t>软件工程综合实践</a:t>
            </a:r>
            <a:endParaRPr lang="en-US" altLang="zh-CN" sz="2800" dirty="0"/>
          </a:p>
          <a:p>
            <a:r>
              <a:rPr lang="zh-CN" altLang="en-US" sz="2800" dirty="0"/>
              <a:t>软件项目管理</a:t>
            </a:r>
            <a:endParaRPr lang="en-US" altLang="zh-CN" sz="2800" dirty="0"/>
          </a:p>
          <a:p>
            <a:r>
              <a:rPr lang="zh-CN" altLang="en-US" sz="2800" dirty="0"/>
              <a:t>软件体系结构与设计</a:t>
            </a:r>
            <a:endParaRPr lang="en-US" altLang="zh-CN" sz="2800" dirty="0"/>
          </a:p>
          <a:p>
            <a:r>
              <a:rPr lang="zh-CN" altLang="en-US" sz="2800" dirty="0"/>
              <a:t>软件需求工程</a:t>
            </a:r>
            <a:endParaRPr lang="en-US" altLang="zh-CN" sz="2800" dirty="0"/>
          </a:p>
          <a:p>
            <a:r>
              <a:rPr lang="zh-CN" altLang="en-US" sz="2800" dirty="0"/>
              <a:t>软件测试与验证</a:t>
            </a:r>
            <a:endParaRPr lang="en-US" altLang="zh-CN" sz="2800" dirty="0"/>
          </a:p>
          <a:p>
            <a:r>
              <a:rPr lang="zh-CN" altLang="en-US" sz="2800" dirty="0"/>
              <a:t>人机交互</a:t>
            </a: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6" name="内容占位符 1"/>
          <p:cNvSpPr txBox="1"/>
          <p:nvPr/>
        </p:nvSpPr>
        <p:spPr>
          <a:xfrm>
            <a:off x="7273231" y="1052736"/>
            <a:ext cx="4176464" cy="4525963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"/>
              <a:defRPr kumimoji="1" sz="28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742950" marR="0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 kumimoji="1" sz="28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p"/>
              <a:defRPr kumimoji="1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 kumimoji="1" sz="20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1828800" indent="0">
              <a:spcBef>
                <a:spcPct val="20000"/>
              </a:spcBef>
              <a:buFont typeface="Wingdings" panose="05000000000000000000" pitchFamily="2" charset="2"/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计算机原理</a:t>
            </a:r>
            <a:endParaRPr lang="en-US" altLang="zh-CN" dirty="0"/>
          </a:p>
          <a:p>
            <a:r>
              <a:rPr lang="zh-CN" altLang="en-US" dirty="0"/>
              <a:t>离散数学</a:t>
            </a:r>
            <a:endParaRPr lang="en-US" altLang="zh-CN" dirty="0"/>
          </a:p>
          <a:p>
            <a:r>
              <a:rPr lang="zh-CN" altLang="en-US" dirty="0"/>
              <a:t>编译原理</a:t>
            </a:r>
            <a:endParaRPr lang="en-US" altLang="zh-CN" dirty="0"/>
          </a:p>
          <a:p>
            <a:r>
              <a:rPr lang="zh-CN" altLang="en-US" dirty="0"/>
              <a:t>操作系统</a:t>
            </a:r>
            <a:endParaRPr lang="en-US" altLang="zh-CN" dirty="0"/>
          </a:p>
          <a:p>
            <a:r>
              <a:rPr lang="zh-CN" altLang="en-US" dirty="0"/>
              <a:t>计算机网络</a:t>
            </a:r>
            <a:endParaRPr lang="en-US" altLang="zh-CN" dirty="0"/>
          </a:p>
          <a:p>
            <a:r>
              <a:rPr lang="zh-CN" altLang="en-US" dirty="0"/>
              <a:t>人工智能导论</a:t>
            </a:r>
            <a:endParaRPr lang="en-US" altLang="zh-CN" dirty="0"/>
          </a:p>
          <a:p>
            <a:r>
              <a:rPr lang="zh-CN" altLang="en-US" dirty="0"/>
              <a:t>数据库原理与技术</a:t>
            </a:r>
            <a:endParaRPr lang="en-US" altLang="zh-CN" dirty="0"/>
          </a:p>
          <a:p>
            <a:r>
              <a:rPr lang="zh-CN" altLang="en-US" dirty="0"/>
              <a:t>数值分析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6755"/>
          </a:xfrm>
        </p:spPr>
        <p:txBody>
          <a:bodyPr/>
          <a:lstStyle/>
          <a:p>
            <a:r>
              <a:rPr lang="zh-CN" altLang="en-US" dirty="0"/>
              <a:t>软件工程课程的特点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1932" y="1424059"/>
            <a:ext cx="5148580" cy="33928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内容“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虚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endParaRPr lang="en-US" altLang="zh-CN"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13130" lvl="1" indent="-457200" algn="just">
              <a:buFont typeface="微软雅黑" panose="020B0503020204020204" charset="-122"/>
              <a:buChar char="–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针对软件复杂逻辑系统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13130" lvl="1" indent="-457200" algn="just">
              <a:buFont typeface="微软雅黑" panose="020B0503020204020204" charset="-122"/>
              <a:buChar char="–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思想性和抽象教学内容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13130" lvl="1" indent="-457200" algn="just">
              <a:buFont typeface="微软雅黑" panose="020B0503020204020204" charset="-122"/>
              <a:buChar char="–"/>
            </a:pP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just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要求“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实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endParaRPr lang="en-US" altLang="zh-CN"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13130" lvl="1" indent="-457200" algn="just">
              <a:buFont typeface="微软雅黑" panose="020B0503020204020204" charset="-122"/>
              <a:buChar char="–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掌握软件工程实践能力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13130" lvl="1" indent="-457200" algn="just">
              <a:buFont typeface="微软雅黑" panose="020B0503020204020204" charset="-122"/>
              <a:buChar char="–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解决软件开发实际问题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23522" y="711815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课程特点</a:t>
            </a:r>
            <a:endParaRPr lang="zh-CN" altLang="en-US" sz="32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73419" y="734854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教学难点</a:t>
            </a:r>
            <a:endParaRPr lang="zh-CN" altLang="en-US" sz="32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11222" y="1428504"/>
            <a:ext cx="5148580" cy="338836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-457200" algn="just">
              <a:buFont typeface="Wingdings" panose="05000000000000000000" pitchFamily="2" charset="2"/>
              <a:buChar char="p"/>
            </a:pPr>
            <a:r>
              <a:rPr lang="zh-CN" altLang="zh-CN" sz="3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难听懂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zh-CN" sz="3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不易学</a:t>
            </a:r>
            <a:endParaRPr lang="en-US" altLang="zh-CN" sz="32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13130" lvl="1" indent="-457200" algn="just">
              <a:buFont typeface="微软雅黑" panose="020B0503020204020204" charset="-122"/>
              <a:buChar char="–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知识点抽象，难以讲透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13130" lvl="1" indent="-457200" algn="just">
              <a:buFont typeface="微软雅黑" panose="020B0503020204020204" charset="-122"/>
              <a:buChar char="–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不易理解和掌握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13130" lvl="1" indent="-457200" algn="just">
              <a:buFont typeface="微软雅黑" panose="020B0503020204020204" charset="-122"/>
              <a:buChar char="–"/>
            </a:pP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just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知难做更难</a:t>
            </a:r>
            <a:endParaRPr lang="en-US" altLang="zh-CN" sz="32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13130" lvl="1" indent="-457200" algn="just">
              <a:buFont typeface="微软雅黑" panose="020B0503020204020204" charset="-122"/>
              <a:buChar char="–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运用知识来开发软件难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13130" lvl="1" indent="-457200" algn="just">
              <a:buFont typeface="微软雅黑" panose="020B0503020204020204" charset="-122"/>
              <a:buChar char="–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开发出高质量的软件难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61932" y="5112365"/>
            <a:ext cx="10923886" cy="1144065"/>
            <a:chOff x="659130" y="5273266"/>
            <a:chExt cx="10923886" cy="1144065"/>
          </a:xfrm>
        </p:grpSpPr>
        <p:sp>
          <p:nvSpPr>
            <p:cNvPr id="11" name="矩形 10"/>
            <p:cNvSpPr/>
            <p:nvPr/>
          </p:nvSpPr>
          <p:spPr>
            <a:xfrm>
              <a:off x="1829260" y="5273266"/>
              <a:ext cx="9753756" cy="1144065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教学不能停留于知识讲授，不能纸上谈兵</a:t>
              </a:r>
              <a:endPara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实践教学是课程教学重点，也是上好这门课的关键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59130" y="5306689"/>
              <a:ext cx="1170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zh-CN" altLang="en-US" dirty="0">
                  <a:solidFill>
                    <a:srgbClr val="C00000"/>
                  </a:solidFill>
                </a:rPr>
                <a:t>教学重点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kumimoji="0" lang="zh-CN" altLang="en-US" b="1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教师介绍</a:t>
            </a:r>
            <a:endParaRPr kumimoji="0" lang="zh-CN" altLang="en-US" b="1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259205" y="1587500"/>
            <a:ext cx="8719185" cy="511873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  <a:hlinkClick r:id="rId1" action="ppaction://hlinkfile"/>
              </a:rPr>
              <a:t>https://faculty.csu.edu.cn/yangliu/zh_CN/index.htm</a:t>
            </a:r>
            <a:endParaRPr kumimoji="0" lang="en-US" altLang="zh-CN" sz="24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  <a:sym typeface="+mn-ea"/>
              <a:hlinkClick r:id="rId1" action="ppaction://hlinkfile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讲授课程：</a:t>
            </a:r>
            <a:endParaRPr kumimoji="0" lang="zh-CN" altLang="en-US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charset="0"/>
              <a:buChar char="Ø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软件工程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charset="0"/>
              <a:buChar char="Ø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软件开发技术基础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charset="0"/>
              <a:buChar char="Ø"/>
              <a:defRPr/>
            </a:pPr>
            <a:r>
              <a:rPr kumimoji="0" lang="zh-CN" altLang="en-US" sz="24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软件度量及应用</a:t>
            </a:r>
            <a:endParaRPr kumimoji="0" lang="zh-CN" altLang="en-US" sz="24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charset="0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 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湖南省精品在线开放课程</a:t>
            </a:r>
            <a:endParaRPr kumimoji="0" lang="zh-CN" altLang="en-US" sz="20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charset="0"/>
              <a:buNone/>
              <a:defRPr/>
            </a:pPr>
            <a:r>
              <a:rPr kumimoji="0"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     湖南省级一流本科课程（线上线下混合式）</a:t>
            </a:r>
            <a:endParaRPr kumimoji="0" lang="zh-CN" altLang="en-US" sz="20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charset="0"/>
              <a:buNone/>
              <a:defRPr/>
            </a:pPr>
            <a:r>
              <a:rPr kumimoji="0"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     中国大学</a:t>
            </a:r>
            <a:r>
              <a:rPr kumimoji="0" lang="en-US" altLang="zh-CN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MOOC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charset="0"/>
              <a:buNone/>
              <a:defRPr/>
            </a:pPr>
            <a:r>
              <a:rPr kumimoji="0" lang="en-US" altLang="zh-CN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     </a:t>
            </a:r>
            <a:r>
              <a:rPr kumimoji="0" lang="en-US" altLang="zh-CN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  <a:hlinkClick r:id="rId1" action="ppaction://hlinkfile"/>
              </a:rPr>
              <a:t>https://www.icourse163.org/course/CSU-1001907005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4579" name="图片 1"/>
          <p:cNvPicPr>
            <a:picLocks noChangeAspect="1"/>
          </p:cNvPicPr>
          <p:nvPr/>
        </p:nvPicPr>
        <p:blipFill>
          <a:blip r:embed="rId2"/>
          <a:srcRect l="10278" t="9931" r="11068" b="12553"/>
          <a:stretch>
            <a:fillRect/>
          </a:stretch>
        </p:blipFill>
        <p:spPr>
          <a:xfrm>
            <a:off x="8611235" y="3848100"/>
            <a:ext cx="2818130" cy="2778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0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250" y="2252980"/>
            <a:ext cx="2653030" cy="15951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课程培养目标</a:t>
            </a:r>
            <a:endParaRPr lang="zh-CN" altLang="en-US" dirty="0"/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1980565" y="1719580"/>
            <a:ext cx="8703310" cy="4589145"/>
          </a:xfrm>
        </p:spPr>
        <p:txBody>
          <a:bodyPr vert="horz" wrap="square" lIns="91440" tIns="45720" rIns="91440" bIns="45720" anchor="t"/>
          <a:p>
            <a:pPr marL="0" indent="0" algn="just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dirty="0"/>
              <a:t>     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《软件工程》</a:t>
            </a:r>
            <a:r>
              <a:rPr lang="zh-CN" altLang="zh-CN" sz="2400" b="1" dirty="0">
                <a:latin typeface="宋体" panose="02010600030101010101" pitchFamily="2" charset="-122"/>
              </a:rPr>
              <a:t>是一门综合性、实践性较强的课程，它以培养学生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用工程的方法进行软件开发的能力为目标</a:t>
            </a:r>
            <a:r>
              <a:rPr lang="zh-CN" altLang="zh-CN" sz="2400" b="1" dirty="0">
                <a:latin typeface="宋体" panose="02010600030101010101" pitchFamily="2" charset="-122"/>
              </a:rPr>
              <a:t>，要求学生在掌握软件工程的基本理论与方法的基础上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解决软件项目开发中的实际问题</a:t>
            </a:r>
            <a:r>
              <a:rPr lang="zh-CN" altLang="zh-CN" sz="2400" b="1" dirty="0">
                <a:latin typeface="宋体" panose="02010600030101010101" pitchFamily="2" charset="-122"/>
              </a:rPr>
              <a:t>。因此，本课程引入了软件工程最佳实践，并以一个软件项目案例贯穿软件需求、设计、测试到管理的各个核心环节，使学生扎实地掌握知识，培养学生解决实际问题的能力，此外，本课程还设置的软件工程项目实践大作业演练，是本课程教学的特色。</a:t>
            </a:r>
            <a:endParaRPr lang="zh-CN" altLang="zh-CN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6755"/>
          </a:xfrm>
        </p:spPr>
        <p:txBody>
          <a:bodyPr/>
          <a:lstStyle/>
          <a:p>
            <a:r>
              <a:rPr lang="zh-CN" altLang="en-US" dirty="0"/>
              <a:t>学时与考核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855"/>
            <a:ext cx="11303635" cy="5039995"/>
          </a:xfrm>
        </p:spPr>
        <p:txBody>
          <a:bodyPr/>
          <a:lstStyle/>
          <a:p>
            <a:pPr indent="0" latinLnBrk="0"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dirty="0"/>
              <a:t> 48</a:t>
            </a:r>
            <a:r>
              <a:rPr lang="zh-CN" altLang="en-US" dirty="0"/>
              <a:t>课时</a:t>
            </a:r>
            <a:r>
              <a:rPr lang="en-US" altLang="zh-CN" dirty="0"/>
              <a:t>/3</a:t>
            </a:r>
            <a:r>
              <a:rPr lang="zh-CN" altLang="en-US" dirty="0"/>
              <a:t>学分</a:t>
            </a:r>
            <a:endParaRPr lang="en-US" altLang="zh-CN" dirty="0"/>
          </a:p>
          <a:p>
            <a:pPr indent="0" latinLnBrk="0"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dirty="0"/>
              <a:t> 考核：平时</a:t>
            </a:r>
            <a:r>
              <a:rPr lang="en-US" altLang="zh-CN" dirty="0"/>
              <a:t>40%+</a:t>
            </a:r>
            <a:r>
              <a:rPr lang="zh-CN" altLang="en-US" dirty="0"/>
              <a:t>考试</a:t>
            </a:r>
            <a:r>
              <a:rPr lang="en-US" altLang="zh-CN" dirty="0"/>
              <a:t>60%</a:t>
            </a:r>
            <a:endParaRPr lang="en-US" altLang="zh-CN" dirty="0"/>
          </a:p>
          <a:p>
            <a:pPr marL="0" indent="0" latinLnBrk="0">
              <a:spcBef>
                <a:spcPts val="1200"/>
              </a:spcBef>
              <a:buFont typeface="Wingdings" panose="05000000000000000000" charset="0"/>
              <a:buNone/>
            </a:pPr>
            <a:r>
              <a:rPr lang="zh-CN" altLang="en-US" dirty="0"/>
              <a:t>      平时：考勤、作业（线上线下）、项目</a:t>
            </a:r>
            <a:endParaRPr lang="zh-CN" altLang="en-US" dirty="0"/>
          </a:p>
          <a:p>
            <a:pPr indent="0" latinLnBrk="0"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dirty="0"/>
              <a:t> 参考教材</a:t>
            </a:r>
            <a:endParaRPr lang="zh-CN" altLang="en-US" dirty="0"/>
          </a:p>
          <a:p>
            <a:pPr marL="0" lvl="1" indent="0" latinLnBrk="0">
              <a:spcBef>
                <a:spcPts val="1200"/>
              </a:spcBef>
              <a:buFont typeface="Wingdings" panose="05000000000000000000" charset="0"/>
              <a:buNone/>
            </a:pPr>
            <a:r>
              <a:rPr lang="en-US" altLang="zh-CN" sz="2000" dirty="0"/>
              <a:t>         </a:t>
            </a:r>
            <a:r>
              <a:rPr lang="en-US" altLang="zh-CN" sz="2000" dirty="0">
                <a:sym typeface="+mn-ea"/>
              </a:rPr>
              <a:t>[1] 沈备军主编. 软件工程原理. 北京:高等教育出版社. 2023.</a:t>
            </a:r>
            <a:endParaRPr lang="en-US" altLang="zh-CN" sz="2000" dirty="0"/>
          </a:p>
          <a:p>
            <a:pPr marL="457200" lvl="1" indent="0" latinLnBrk="0">
              <a:spcBef>
                <a:spcPts val="1200"/>
              </a:spcBef>
              <a:buFont typeface="Wingdings" panose="05000000000000000000" charset="0"/>
              <a:buNone/>
            </a:pPr>
            <a:r>
              <a:rPr lang="en-US" altLang="zh-CN" sz="2000" dirty="0"/>
              <a:t>    [2] 毛新军, 董威. 软件工程——理论与实践. 2024. (“101计划”核心教材) </a:t>
            </a:r>
            <a:endParaRPr lang="en-US" altLang="zh-CN" sz="2000" dirty="0"/>
          </a:p>
          <a:p>
            <a:pPr marL="457200" lvl="1" indent="0" latinLnBrk="0">
              <a:spcBef>
                <a:spcPts val="1200"/>
              </a:spcBef>
              <a:buFont typeface="Wingdings" panose="05000000000000000000" charset="0"/>
              <a:buNone/>
            </a:pPr>
            <a:r>
              <a:rPr lang="en-US" altLang="zh-CN" sz="2000" dirty="0"/>
              <a:t>    [3] 孙艳春, 黄罡,邓水光. 软件工程——经典、现代和前沿. 2024.   (“101计划”核心教材) </a:t>
            </a:r>
            <a:endParaRPr lang="en-US" altLang="zh-CN" sz="2000" dirty="0"/>
          </a:p>
        </p:txBody>
      </p:sp>
      <p:pic>
        <p:nvPicPr>
          <p:cNvPr id="7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066" y="657498"/>
            <a:ext cx="2516388" cy="25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en-US" altLang="zh-CN" dirty="0" smtClean="0"/>
          </a:p>
        </p:txBody>
      </p:sp>
      <p:sp>
        <p:nvSpPr>
          <p:cNvPr id="10243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1104900" y="1243330"/>
            <a:ext cx="5238115" cy="43072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软件工程引论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软件</a:t>
            </a:r>
            <a:r>
              <a:rPr lang="zh-CN" altLang="en-US" dirty="0"/>
              <a:t>过程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第</a:t>
            </a:r>
            <a:r>
              <a:rPr lang="en-US" altLang="zh-CN" dirty="0"/>
              <a:t>3</a:t>
            </a:r>
            <a:r>
              <a:rPr lang="zh-CN" altLang="en-US" dirty="0" smtClean="0"/>
              <a:t>章 软件工程模型与方法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第</a:t>
            </a:r>
            <a:r>
              <a:rPr lang="en-US" altLang="zh-CN" dirty="0"/>
              <a:t>4</a:t>
            </a:r>
            <a:r>
              <a:rPr lang="zh-CN" altLang="en-US" dirty="0" smtClean="0"/>
              <a:t>章 软件需求 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第</a:t>
            </a:r>
            <a:r>
              <a:rPr lang="en-US" altLang="zh-CN" dirty="0"/>
              <a:t>5</a:t>
            </a:r>
            <a:r>
              <a:rPr lang="zh-CN" altLang="en-US" dirty="0" smtClean="0"/>
              <a:t>章 软件架构设计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第</a:t>
            </a:r>
            <a:r>
              <a:rPr lang="en-US" altLang="zh-CN" dirty="0"/>
              <a:t>6</a:t>
            </a:r>
            <a:r>
              <a:rPr lang="zh-CN" altLang="en-US" dirty="0" smtClean="0"/>
              <a:t>章 软件详细设计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6541" y="1243281"/>
            <a:ext cx="5557499" cy="35379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第</a:t>
            </a:r>
            <a:r>
              <a:rPr lang="en-US" altLang="zh-CN" dirty="0"/>
              <a:t>7</a:t>
            </a:r>
            <a:r>
              <a:rPr lang="zh-CN" altLang="en-US" dirty="0" smtClean="0"/>
              <a:t>章 用户</a:t>
            </a:r>
            <a:r>
              <a:rPr lang="zh-CN" altLang="en-US" dirty="0"/>
              <a:t>界面设计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第</a:t>
            </a:r>
            <a:r>
              <a:rPr lang="en-US" altLang="zh-CN" dirty="0"/>
              <a:t>8</a:t>
            </a:r>
            <a:r>
              <a:rPr lang="zh-CN" altLang="en-US" dirty="0" smtClean="0"/>
              <a:t>章 编码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第</a:t>
            </a:r>
            <a:r>
              <a:rPr lang="en-US" altLang="zh-CN" dirty="0"/>
              <a:t>9</a:t>
            </a:r>
            <a:r>
              <a:rPr lang="zh-CN" altLang="en-US" dirty="0" smtClean="0"/>
              <a:t>章 软件测试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章 软件</a:t>
            </a:r>
            <a:r>
              <a:rPr lang="zh-CN" altLang="en-US" dirty="0"/>
              <a:t>运维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章 软件项目管理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76088" y="5949607"/>
            <a:ext cx="4867572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600" kern="10" dirty="0" smtClean="0">
                <a:ln w="12700">
                  <a:noFill/>
                  <a:round/>
                </a:ln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案例</a:t>
            </a:r>
            <a:r>
              <a:rPr lang="zh-CN" altLang="en-US" sz="3600" kern="10" dirty="0">
                <a:ln w="12700">
                  <a:noFill/>
                  <a:round/>
                </a:ln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教学 </a:t>
            </a:r>
            <a:r>
              <a:rPr lang="en-US" altLang="zh-CN" sz="3600" kern="10" dirty="0">
                <a:ln w="12700">
                  <a:noFill/>
                  <a:round/>
                </a:ln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+ </a:t>
            </a:r>
            <a:r>
              <a:rPr lang="zh-CN" altLang="en-US" sz="3600" kern="10" dirty="0">
                <a:ln w="12700">
                  <a:noFill/>
                  <a:round/>
                </a:ln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大作业</a:t>
            </a:r>
            <a:r>
              <a:rPr lang="zh-CN" altLang="en-US" sz="3600" kern="10" dirty="0" smtClean="0">
                <a:ln w="12700">
                  <a:noFill/>
                  <a:round/>
                </a:ln>
                <a:solidFill>
                  <a:srgbClr val="ED7D3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实践</a:t>
            </a:r>
            <a:endParaRPr lang="zh-CN" altLang="en-US" sz="3600" kern="10" dirty="0">
              <a:ln w="12700">
                <a:noFill/>
                <a:round/>
              </a:ln>
              <a:solidFill>
                <a:srgbClr val="ED7D3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如何学好这门课？</a:t>
            </a:r>
            <a:endParaRPr lang="zh-CN" altLang="en-US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820218" y="1453199"/>
            <a:ext cx="5587092" cy="4053182"/>
            <a:chOff x="1864354" y="1822370"/>
            <a:chExt cx="5587965" cy="4053815"/>
          </a:xfrm>
        </p:grpSpPr>
        <p:pic>
          <p:nvPicPr>
            <p:cNvPr id="7" name="Picture 2" descr="http://jpkc.szpt.edu.cn/2007/swhx/UploadFiles/tpzy/080305/%E5%8F%8C%E8%9E%BA%E6%97%8B%E7%BB%93%E6%9E%84.JPG"/>
            <p:cNvPicPr>
              <a:picLocks noChangeAspect="1" noChangeArrowheads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4354" y="1822370"/>
              <a:ext cx="5587965" cy="4053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椭圆 7"/>
            <p:cNvSpPr/>
            <p:nvPr/>
          </p:nvSpPr>
          <p:spPr>
            <a:xfrm>
              <a:off x="2620627" y="5132841"/>
              <a:ext cx="1178487" cy="687115"/>
            </a:xfrm>
            <a:prstGeom prst="ellipse">
              <a:avLst/>
            </a:prstGeom>
            <a:ln w="28575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讲授分析</a:t>
              </a:r>
              <a:endParaRPr lang="en-US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154666" y="5132841"/>
              <a:ext cx="1145526" cy="613319"/>
            </a:xfrm>
            <a:prstGeom prst="ellipse">
              <a:avLst/>
            </a:prstGeom>
            <a:ln w="28575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实践讲评</a:t>
              </a:r>
              <a:endParaRPr lang="zh-CN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154666" y="4077072"/>
              <a:ext cx="1145527" cy="651037"/>
            </a:xfrm>
            <a:prstGeom prst="ellipse">
              <a:avLst/>
            </a:prstGeom>
            <a:ln w="28575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讲授分析</a:t>
              </a:r>
              <a:endParaRPr lang="en-US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620627" y="4126909"/>
              <a:ext cx="1125033" cy="706974"/>
            </a:xfrm>
            <a:prstGeom prst="ellipse">
              <a:avLst/>
            </a:prstGeom>
            <a:ln w="28575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实践讲评</a:t>
              </a:r>
              <a:endParaRPr lang="zh-CN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596218" y="3145512"/>
              <a:ext cx="1178487" cy="687115"/>
            </a:xfrm>
            <a:prstGeom prst="ellipse">
              <a:avLst/>
            </a:prstGeom>
            <a:ln w="28575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讲授分析</a:t>
              </a:r>
              <a:endParaRPr lang="en-US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130257" y="3145512"/>
              <a:ext cx="1145526" cy="613319"/>
            </a:xfrm>
            <a:prstGeom prst="ellipse">
              <a:avLst/>
            </a:prstGeom>
            <a:ln w="28575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实践讲评</a:t>
              </a:r>
              <a:endParaRPr lang="zh-CN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130257" y="2089743"/>
              <a:ext cx="1145527" cy="651037"/>
            </a:xfrm>
            <a:prstGeom prst="ellipse">
              <a:avLst/>
            </a:prstGeom>
            <a:ln w="28575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讲授分析</a:t>
              </a:r>
              <a:endParaRPr lang="en-US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596218" y="2139580"/>
              <a:ext cx="1125033" cy="706974"/>
            </a:xfrm>
            <a:prstGeom prst="ellipse">
              <a:avLst/>
            </a:prstGeom>
            <a:ln w="28575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实践讲评</a:t>
              </a:r>
              <a:endParaRPr lang="zh-CN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6" name="文本框 4"/>
          <p:cNvSpPr txBox="1"/>
          <p:nvPr/>
        </p:nvSpPr>
        <p:spPr>
          <a:xfrm>
            <a:off x="1276636" y="5823540"/>
            <a:ext cx="17602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/>
              <a:t>讲授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老师</a:t>
            </a:r>
            <a:endParaRPr lang="zh-CN" altLang="en-US" sz="2800" b="1" dirty="0"/>
          </a:p>
        </p:txBody>
      </p:sp>
      <p:sp>
        <p:nvSpPr>
          <p:cNvPr id="17" name="文本框 12"/>
          <p:cNvSpPr txBox="1"/>
          <p:nvPr/>
        </p:nvSpPr>
        <p:spPr>
          <a:xfrm>
            <a:off x="3793802" y="5823540"/>
            <a:ext cx="17602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实践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学生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75110" y="3029675"/>
            <a:ext cx="4319805" cy="12388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white"/>
                </a:solidFill>
              </a:rPr>
              <a:t>实践、实践、再实践</a:t>
            </a:r>
            <a:r>
              <a:rPr lang="en-US" altLang="zh-CN" b="1" dirty="0">
                <a:solidFill>
                  <a:prstClr val="white"/>
                </a:solidFill>
              </a:rPr>
              <a:t>!</a:t>
            </a:r>
            <a:endParaRPr lang="zh-CN" altLang="en-US" b="1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软件危机的出现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82638" y="1557146"/>
            <a:ext cx="2772308" cy="15341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作坊式的个体编程</a:t>
            </a:r>
            <a:endParaRPr lang="zh-CN" altLang="en-US" sz="2800" dirty="0"/>
          </a:p>
        </p:txBody>
      </p:sp>
      <p:sp>
        <p:nvSpPr>
          <p:cNvPr id="5" name="箭头: 右 4"/>
          <p:cNvSpPr/>
          <p:nvPr/>
        </p:nvSpPr>
        <p:spPr>
          <a:xfrm rot="19795068">
            <a:off x="4632038" y="3853634"/>
            <a:ext cx="1734832" cy="1236330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82638" y="3780466"/>
            <a:ext cx="2772308" cy="15341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大批量、大规模软件开发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6493011" y="2324232"/>
            <a:ext cx="2772308" cy="20162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</a:rPr>
              <a:t>软件危机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1" name="箭头: 右 10"/>
          <p:cNvSpPr/>
          <p:nvPr/>
        </p:nvSpPr>
        <p:spPr>
          <a:xfrm rot="924201">
            <a:off x="4485854" y="1899138"/>
            <a:ext cx="1759907" cy="1236330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304178" y="2324232"/>
            <a:ext cx="296285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进度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经常延迟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质量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无法保证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成本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超出预算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软件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维护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困难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失败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风险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很大</a:t>
            </a:r>
            <a:endParaRPr lang="en-US" altLang="zh-CN" sz="2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如何来解决软件危机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如何来解决软件危机？</a:t>
            </a:r>
            <a:endParaRPr lang="en-US" altLang="zh-CN" dirty="0"/>
          </a:p>
          <a:p>
            <a:pPr lvl="1"/>
            <a:r>
              <a:rPr lang="zh-CN" altLang="en-US" dirty="0"/>
              <a:t>策略、方法、理论、技术等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多方共同关注的问题</a:t>
            </a:r>
            <a:endParaRPr lang="en-US" altLang="zh-CN" dirty="0"/>
          </a:p>
          <a:p>
            <a:pPr lvl="1"/>
            <a:r>
              <a:rPr lang="zh-CN" altLang="en-US" dirty="0"/>
              <a:t>用户</a:t>
            </a:r>
            <a:r>
              <a:rPr lang="en-US" altLang="zh-CN" dirty="0"/>
              <a:t>(</a:t>
            </a:r>
            <a:r>
              <a:rPr lang="zh-CN" altLang="en-US" dirty="0"/>
              <a:t>如美国军方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工业界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IBM)</a:t>
            </a:r>
            <a:endParaRPr lang="en-US" altLang="zh-CN" dirty="0"/>
          </a:p>
          <a:p>
            <a:pPr lvl="1"/>
            <a:r>
              <a:rPr lang="zh-CN" altLang="en-US" dirty="0"/>
              <a:t>学术界（如研究学者）</a:t>
            </a:r>
            <a:endParaRPr lang="zh-CN" altLang="en-US" dirty="0"/>
          </a:p>
        </p:txBody>
      </p:sp>
      <p:pic>
        <p:nvPicPr>
          <p:cNvPr id="5" name="图片 4" descr="形状&#10;&#10;中度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142" y="3248980"/>
            <a:ext cx="2247826" cy="232425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软件危机的产生根源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对软件这样一类</a:t>
            </a:r>
            <a:r>
              <a:rPr lang="zh-CN" altLang="en-US" dirty="0">
                <a:solidFill>
                  <a:srgbClr val="C00000"/>
                </a:solidFill>
              </a:rPr>
              <a:t>复杂和特殊系统</a:t>
            </a:r>
            <a:r>
              <a:rPr lang="zh-CN" altLang="en-US" dirty="0"/>
              <a:t>的认识不清</a:t>
            </a:r>
            <a:endParaRPr lang="en-US" altLang="zh-CN" dirty="0"/>
          </a:p>
          <a:p>
            <a:pPr lvl="1"/>
            <a:r>
              <a:rPr lang="zh-CN" altLang="en-US" dirty="0"/>
              <a:t>软件是新生事物，对其特点、规律性和复杂性认识不够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没有找到支持软件系统开发的</a:t>
            </a:r>
            <a:r>
              <a:rPr lang="zh-CN" altLang="en-US" dirty="0">
                <a:solidFill>
                  <a:srgbClr val="C00000"/>
                </a:solidFill>
              </a:rPr>
              <a:t>有效方法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基础理论、关键技术、开发过程、支撑工具等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缺乏成功软件开发</a:t>
            </a:r>
            <a:r>
              <a:rPr lang="zh-CN" altLang="en-US" dirty="0">
                <a:solidFill>
                  <a:srgbClr val="C00000"/>
                </a:solidFill>
              </a:rPr>
              <a:t>实践</a:t>
            </a:r>
            <a:r>
              <a:rPr lang="zh-CN" altLang="en-US" dirty="0"/>
              <a:t>以及相应的开发</a:t>
            </a:r>
            <a:r>
              <a:rPr lang="zh-CN" altLang="en-US" dirty="0">
                <a:solidFill>
                  <a:srgbClr val="C00000"/>
                </a:solidFill>
              </a:rPr>
              <a:t>经验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系统总结、认真分析、充分借鉴、吸取教训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6043985"/>
            <a:ext cx="12190413" cy="81612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165" eaLnBrk="1" hangingPunct="1"/>
            <a:r>
              <a:rPr lang="zh-CN" altLang="en-US" sz="32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软件开发迫切需要理论和方法指导，软件工程应运而生！</a:t>
            </a:r>
            <a:endParaRPr lang="zh-CN" altLang="en-US" sz="32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DOC_GUID" val="{cb355037-087a-4cdd-a4de-972ce56b9656}"/>
</p:tagLst>
</file>

<file path=ppt/theme/theme1.xml><?xml version="1.0" encoding="utf-8"?>
<a:theme xmlns:a="http://schemas.openxmlformats.org/drawingml/2006/main" name="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《卫星导航定位导论》 20100913</Template>
  <TotalTime>0</TotalTime>
  <Words>2180</Words>
  <Application>WPS 演示</Application>
  <PresentationFormat>自定义</PresentationFormat>
  <Paragraphs>286</Paragraphs>
  <Slides>18</Slides>
  <Notes>5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黑体</vt:lpstr>
      <vt:lpstr>微软雅黑</vt:lpstr>
      <vt:lpstr>Wingdings</vt:lpstr>
      <vt:lpstr>Symbol</vt:lpstr>
      <vt:lpstr>Wingdings 3</vt:lpstr>
      <vt:lpstr>仿宋_GB2312</vt:lpstr>
      <vt:lpstr>Arial Unicode MS</vt:lpstr>
      <vt:lpstr>Verdana</vt:lpstr>
      <vt:lpstr>华文行楷</vt:lpstr>
      <vt:lpstr>自定义设计方案</vt:lpstr>
      <vt:lpstr>PowerPoint 演示文稿</vt:lpstr>
      <vt:lpstr>教师介绍</vt:lpstr>
      <vt:lpstr>课程培养目标</vt:lpstr>
      <vt:lpstr>学时与考核</vt:lpstr>
      <vt:lpstr>课程内容</vt:lpstr>
      <vt:lpstr>如何学好这门课？</vt:lpstr>
      <vt:lpstr>1.3 软件危机的出现</vt:lpstr>
      <vt:lpstr>1.4 如何来解决软件危机?</vt:lpstr>
      <vt:lpstr>软件危机的产生根源</vt:lpstr>
      <vt:lpstr>软件工程产生的动机</vt:lpstr>
      <vt:lpstr>2.2 何为软件工程?</vt:lpstr>
      <vt:lpstr>软件工程对软件开发的新认识</vt:lpstr>
      <vt:lpstr>软件开发方式的改变</vt:lpstr>
      <vt:lpstr>软件工程的多学科交叉</vt:lpstr>
      <vt:lpstr> 软件工程师的培养</vt:lpstr>
      <vt:lpstr> 软件工程的知识领域</vt:lpstr>
      <vt:lpstr>“软件工程专业”开设的课程</vt:lpstr>
      <vt:lpstr>软件工程课程的特点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</dc:creator>
  <cp:lastModifiedBy>杨柳</cp:lastModifiedBy>
  <cp:revision>2591</cp:revision>
  <dcterms:created xsi:type="dcterms:W3CDTF">2113-01-01T00:00:00Z</dcterms:created>
  <dcterms:modified xsi:type="dcterms:W3CDTF">2024-09-05T03:54:33Z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2052-11.1.0.10214</vt:lpwstr>
  </property>
  <property fmtid="{D5CDD505-2E9C-101B-9397-08002B2CF9AE}" pid="3" name="ICV">
    <vt:lpwstr>06D5472D65D142ABB54ED2E579A8564E</vt:lpwstr>
  </property>
</Properties>
</file>