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38"/>
  </p:handoutMasterIdLst>
  <p:sldIdLst>
    <p:sldId id="1936" r:id="rId3"/>
    <p:sldId id="1937" r:id="rId5"/>
    <p:sldId id="1900" r:id="rId6"/>
    <p:sldId id="1901" r:id="rId7"/>
    <p:sldId id="1902" r:id="rId8"/>
    <p:sldId id="1903" r:id="rId9"/>
    <p:sldId id="1938" r:id="rId10"/>
    <p:sldId id="1905" r:id="rId11"/>
    <p:sldId id="1906" r:id="rId12"/>
    <p:sldId id="1907" r:id="rId13"/>
    <p:sldId id="1942" r:id="rId14"/>
    <p:sldId id="1910" r:id="rId15"/>
    <p:sldId id="1943" r:id="rId16"/>
    <p:sldId id="1913" r:id="rId17"/>
    <p:sldId id="1914" r:id="rId18"/>
    <p:sldId id="1915" r:id="rId19"/>
    <p:sldId id="1916" r:id="rId20"/>
    <p:sldId id="1917" r:id="rId21"/>
    <p:sldId id="1919" r:id="rId22"/>
    <p:sldId id="1939" r:id="rId23"/>
    <p:sldId id="1922" r:id="rId24"/>
    <p:sldId id="1923" r:id="rId25"/>
    <p:sldId id="1924" r:id="rId26"/>
    <p:sldId id="1925" r:id="rId27"/>
    <p:sldId id="1940" r:id="rId28"/>
    <p:sldId id="1927" r:id="rId29"/>
    <p:sldId id="1928" r:id="rId30"/>
    <p:sldId id="1929" r:id="rId31"/>
    <p:sldId id="1930" r:id="rId32"/>
    <p:sldId id="1931" r:id="rId33"/>
    <p:sldId id="1932" r:id="rId34"/>
    <p:sldId id="1933" r:id="rId35"/>
    <p:sldId id="1934" r:id="rId36"/>
    <p:sldId id="1935" r:id="rId37"/>
  </p:sldIdLst>
  <p:sldSz cx="12192000" cy="6858000"/>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EB7C1F"/>
    <a:srgbClr val="175F8B"/>
    <a:srgbClr val="EB7C11"/>
    <a:srgbClr val="C0504D"/>
    <a:srgbClr val="009999"/>
    <a:srgbClr val="4681BD"/>
    <a:srgbClr val="E0CFBD"/>
    <a:srgbClr val="8064A2"/>
    <a:srgbClr val="A620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286" autoAdjust="0"/>
    <p:restoredTop sz="73453" autoAdjust="0"/>
  </p:normalViewPr>
  <p:slideViewPr>
    <p:cSldViewPr snapToGrid="0" showGuides="1">
      <p:cViewPr varScale="1">
        <p:scale>
          <a:sx n="46" d="100"/>
          <a:sy n="46" d="100"/>
        </p:scale>
        <p:origin x="278" y="31"/>
      </p:cViewPr>
      <p:guideLst>
        <p:guide pos="3863"/>
        <p:guide orient="horz" pos="1003"/>
        <p:guide orient="horz" pos="1502"/>
        <p:guide orient="horz" pos="3113"/>
        <p:guide pos="2128"/>
        <p:guide pos="4067"/>
        <p:guide pos="5972"/>
        <p:guide pos="5292"/>
        <p:guide pos="2275"/>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 d="1"/>
        <a:sy n="1" d="1"/>
      </p:scale>
      <p:origin x="0" y="0"/>
    </p:cViewPr>
  </p:notesTextViewPr>
  <p:sorterViewPr>
    <p:cViewPr varScale="1">
      <p:scale>
        <a:sx n="1" d="1"/>
        <a:sy n="1" d="1"/>
      </p:scale>
      <p:origin x="0" y="-1358"/>
    </p:cViewPr>
  </p:sorterViewPr>
  <p:notesViewPr>
    <p:cSldViewPr snapToGrid="0">
      <p:cViewPr varScale="1">
        <p:scale>
          <a:sx n="48" d="100"/>
          <a:sy n="48" d="100"/>
        </p:scale>
        <p:origin x="2134" y="3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tags" Target="tags/tag1.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5.xml"/><Relationship Id="rId8" Type="http://schemas.openxmlformats.org/officeDocument/2006/relationships/slide" Target="slides/slide14.xml"/><Relationship Id="rId7" Type="http://schemas.openxmlformats.org/officeDocument/2006/relationships/slide" Target="slides/slide12.xml"/><Relationship Id="rId6" Type="http://schemas.openxmlformats.org/officeDocument/2006/relationships/slide" Target="slides/slide10.xml"/><Relationship Id="rId5" Type="http://schemas.openxmlformats.org/officeDocument/2006/relationships/slide" Target="slides/slide9.xml"/><Relationship Id="rId4" Type="http://schemas.openxmlformats.org/officeDocument/2006/relationships/slide" Target="slides/slide8.xml"/><Relationship Id="rId3" Type="http://schemas.openxmlformats.org/officeDocument/2006/relationships/slide" Target="slides/slide6.xml"/><Relationship Id="rId2" Type="http://schemas.openxmlformats.org/officeDocument/2006/relationships/slide" Target="slides/slide5.xml"/><Relationship Id="rId14" Type="http://schemas.openxmlformats.org/officeDocument/2006/relationships/slide" Target="slides/slide28.xml"/><Relationship Id="rId13" Type="http://schemas.openxmlformats.org/officeDocument/2006/relationships/slide" Target="slides/slide27.xml"/><Relationship Id="rId12" Type="http://schemas.openxmlformats.org/officeDocument/2006/relationships/slide" Target="slides/slide26.xml"/><Relationship Id="rId11" Type="http://schemas.openxmlformats.org/officeDocument/2006/relationships/slide" Target="slides/slide23.xml"/><Relationship Id="rId10" Type="http://schemas.openxmlformats.org/officeDocument/2006/relationships/slide" Target="slides/slide16.xml"/><Relationship Id="rId1"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12A60F-63B3-4D54-AA63-B159FADA9F31}"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94E6C1-322F-4AF4-A541-6A7DCE3853A3}"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513A3C-D0C5-45C0-BD52-194E76396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0D5545-95D4-489F-B8ED-7EAFA774B56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noStrike"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trike="noStrike" baseline="0" dirty="0"/>
          </a:p>
        </p:txBody>
      </p:sp>
      <p:sp>
        <p:nvSpPr>
          <p:cNvPr id="4" name="Slide Number Placeholder 3"/>
          <p:cNvSpPr>
            <a:spLocks noGrp="1"/>
          </p:cNvSpPr>
          <p:nvPr>
            <p:ph type="sldNum" sz="quarter" idx="10"/>
          </p:nvPr>
        </p:nvSpPr>
        <p:spPr/>
        <p:txBody>
          <a:bodyPr/>
          <a:lstStyle/>
          <a:p>
            <a:fld id="{9F4FBC3A-A12C-40F9-BB8D-BC30C7901396}" type="slidenum">
              <a:rPr lang="en-US" smtClean="0"/>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图像占位符 4"/>
          <p:cNvSpPr>
            <a:spLocks noGrp="1" noRot="1" noChangeAspect="1"/>
          </p:cNvSpPr>
          <p:nvPr>
            <p:ph type="sldImg"/>
          </p:nvPr>
        </p:nvSpPr>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Rot="1" noChangeAspect="1" noChangeArrowheads="1" noTextEdit="1"/>
          </p:cNvSpPr>
          <p:nvPr>
            <p:ph type="sldImg"/>
          </p:nvPr>
        </p:nvSpPr>
        <p:spPr/>
      </p:sp>
      <p:sp>
        <p:nvSpPr>
          <p:cNvPr id="5120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p:sp>
      <p:sp>
        <p:nvSpPr>
          <p:cNvPr id="5427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ltLang="zh-CN" dirty="0" smtClean="0"/>
          </a:p>
        </p:txBody>
      </p:sp>
      <p:sp>
        <p:nvSpPr>
          <p:cNvPr id="54276" name="Slide Number Placeholder 3"/>
          <p:cNvSpPr>
            <a:spLocks noGrp="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fld id="{D840E590-AD06-4387-AC9F-A29716144F78}" type="slidenum">
              <a:rPr lang="en-US" altLang="zh-CN"/>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a:xfrm>
            <a:off x="0" y="0"/>
            <a:ext cx="2971800" cy="4587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3000" smtClean="0">
                <a:latin typeface="Arial Narrow" panose="020B0606020202030204" pitchFamily="34" charset="0"/>
              </a:rPr>
              <a:t>RMUC Instructor Notes</a:t>
            </a:r>
            <a:endParaRPr lang="zh-CN" altLang="en-US" sz="1100" i="1" smtClean="0"/>
          </a:p>
        </p:txBody>
      </p:sp>
      <p:sp>
        <p:nvSpPr>
          <p:cNvPr id="14339" name="Rectangle 4"/>
          <p:cNvSpPr>
            <a:spLocks noGrp="1" noChangeArrowheads="1"/>
          </p:cNvSpPr>
          <p:nvPr>
            <p:ph type="ftr" sz="quarter" idx="4"/>
          </p:nvPr>
        </p:nvSpPr>
        <p:spPr>
          <a:xfrm>
            <a:off x="0" y="8836288"/>
            <a:ext cx="2971800" cy="4587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6630">
              <a:defRPr sz="1000">
                <a:solidFill>
                  <a:schemeClr val="tx1"/>
                </a:solidFill>
                <a:latin typeface="Arial" panose="020B0604020202020204" pitchFamily="34" charset="0"/>
              </a:defRPr>
            </a:lvl1pPr>
            <a:lvl2pPr marL="742950" indent="-285750" defTabSz="976630">
              <a:defRPr sz="1000">
                <a:solidFill>
                  <a:schemeClr val="tx1"/>
                </a:solidFill>
                <a:latin typeface="Arial" panose="020B0604020202020204" pitchFamily="34" charset="0"/>
              </a:defRPr>
            </a:lvl2pPr>
            <a:lvl3pPr marL="1143000" indent="-228600" defTabSz="976630">
              <a:defRPr sz="1000">
                <a:solidFill>
                  <a:schemeClr val="tx1"/>
                </a:solidFill>
                <a:latin typeface="Arial" panose="020B0604020202020204" pitchFamily="34" charset="0"/>
              </a:defRPr>
            </a:lvl3pPr>
            <a:lvl4pPr marL="1600200" indent="-228600" defTabSz="976630">
              <a:defRPr sz="1000">
                <a:solidFill>
                  <a:schemeClr val="tx1"/>
                </a:solidFill>
                <a:latin typeface="Arial" panose="020B0604020202020204" pitchFamily="34" charset="0"/>
              </a:defRPr>
            </a:lvl4pPr>
            <a:lvl5pPr marL="2057400" indent="-228600" defTabSz="976630">
              <a:defRPr sz="1000">
                <a:solidFill>
                  <a:schemeClr val="tx1"/>
                </a:solidFill>
                <a:latin typeface="Arial" panose="020B0604020202020204" pitchFamily="34" charset="0"/>
              </a:defRPr>
            </a:lvl5pPr>
            <a:lvl6pPr marL="2514600" indent="-228600" defTabSz="97663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97663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97663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97663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100" smtClean="0"/>
              <a:t>Module 0 - About This Course</a:t>
            </a:r>
            <a:endParaRPr lang="en-US" altLang="zh-CN" sz="1100" smtClean="0">
              <a:latin typeface="ZapfHumnst BT" pitchFamily="34" charset="0"/>
            </a:endParaRPr>
          </a:p>
        </p:txBody>
      </p:sp>
      <p:sp>
        <p:nvSpPr>
          <p:cNvPr id="2" name="备注占位符 1"/>
          <p:cNvSpPr>
            <a:spLocks noGrp="1"/>
          </p:cNvSpPr>
          <p:nvPr>
            <p:ph type="body" idx="1"/>
          </p:nvPr>
        </p:nvSpPr>
        <p:spPr/>
        <p:txBody>
          <a:bodyPr/>
          <a:lstStyle/>
          <a:p>
            <a:endParaRPr lang="zh-CN" altLang="en-US" dirty="0"/>
          </a:p>
        </p:txBody>
      </p:sp>
      <p:sp>
        <p:nvSpPr>
          <p:cNvPr id="3" name="幻灯片图像占位符 2"/>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0D5545-95D4-489F-B8ED-7EAFA774B56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01">
    <p:spTree>
      <p:nvGrpSpPr>
        <p:cNvPr id="1" name=""/>
        <p:cNvGrpSpPr/>
        <p:nvPr/>
      </p:nvGrpSpPr>
      <p:grpSpPr>
        <a:xfrm>
          <a:off x="0" y="0"/>
          <a:ext cx="0" cy="0"/>
          <a:chOff x="0" y="0"/>
          <a:chExt cx="0" cy="0"/>
        </a:xfrm>
      </p:grpSpPr>
      <p:sp>
        <p:nvSpPr>
          <p:cNvPr id="15" name="任意多边形: 形状 14"/>
          <p:cNvSpPr/>
          <p:nvPr userDrawn="1"/>
        </p:nvSpPr>
        <p:spPr>
          <a:xfrm>
            <a:off x="1" y="-13844"/>
            <a:ext cx="9051317" cy="68718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51317" h="6871844">
                <a:moveTo>
                  <a:pt x="0" y="0"/>
                </a:moveTo>
                <a:lnTo>
                  <a:pt x="8724495" y="0"/>
                </a:lnTo>
                <a:lnTo>
                  <a:pt x="8832115" y="466295"/>
                </a:lnTo>
                <a:cubicBezTo>
                  <a:pt x="8975839" y="1168657"/>
                  <a:pt x="9051317" y="1895878"/>
                  <a:pt x="9051317" y="2640728"/>
                </a:cubicBezTo>
                <a:cubicBezTo>
                  <a:pt x="9051317" y="4130428"/>
                  <a:pt x="8749407" y="5549614"/>
                  <a:pt x="8203435" y="6840435"/>
                </a:cubicBezTo>
                <a:lnTo>
                  <a:pt x="8189236" y="6871844"/>
                </a:lnTo>
                <a:lnTo>
                  <a:pt x="0" y="6871844"/>
                </a:lnTo>
                <a:lnTo>
                  <a:pt x="0" y="0"/>
                </a:lnTo>
                <a:close/>
              </a:path>
            </a:pathLst>
          </a:cu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标题 1"/>
          <p:cNvSpPr>
            <a:spLocks noGrp="1"/>
          </p:cNvSpPr>
          <p:nvPr>
            <p:ph type="title" hasCustomPrompt="1"/>
          </p:nvPr>
        </p:nvSpPr>
        <p:spPr>
          <a:xfrm>
            <a:off x="1069561" y="1742554"/>
            <a:ext cx="7525799" cy="1789918"/>
          </a:xfrm>
          <a:prstGeom prst="rect">
            <a:avLst/>
          </a:prstGeom>
        </p:spPr>
        <p:txBody>
          <a:bodyPr anchor="t">
            <a:noAutofit/>
          </a:bodyPr>
          <a:lstStyle>
            <a:lvl1pPr algn="l">
              <a:lnSpc>
                <a:spcPct val="100000"/>
              </a:lnSpc>
              <a:defRPr sz="5400" b="1" spc="300">
                <a:solidFill>
                  <a:schemeClr val="bg1"/>
                </a:solidFill>
              </a:defRPr>
            </a:lvl1pPr>
          </a:lstStyle>
          <a:p>
            <a:r>
              <a:rPr lang="zh-CN" altLang="en-US" dirty="0"/>
              <a:t>单击此处编辑标题样式</a:t>
            </a:r>
            <a:endParaRPr lang="zh-CN" altLang="en-US" dirty="0"/>
          </a:p>
        </p:txBody>
      </p:sp>
      <p:sp>
        <p:nvSpPr>
          <p:cNvPr id="32" name="文本占位符 31"/>
          <p:cNvSpPr>
            <a:spLocks noGrp="1"/>
          </p:cNvSpPr>
          <p:nvPr>
            <p:ph type="body" sz="quarter" idx="11"/>
          </p:nvPr>
        </p:nvSpPr>
        <p:spPr>
          <a:xfrm>
            <a:off x="1069561" y="3748822"/>
            <a:ext cx="6933903" cy="598488"/>
          </a:xfrm>
          <a:prstGeom prst="rect">
            <a:avLst/>
          </a:prstGeom>
        </p:spPr>
        <p:txBody>
          <a:bodyPr anchor="ctr"/>
          <a:lstStyle>
            <a:lvl1pPr marL="0" indent="0" algn="l">
              <a:lnSpc>
                <a:spcPct val="100000"/>
              </a:lnSpc>
              <a:buNone/>
              <a:defRPr sz="1800" b="0" spc="300">
                <a:solidFill>
                  <a:schemeClr val="bg1"/>
                </a:solidFill>
              </a:defRPr>
            </a:lvl1pPr>
          </a:lstStyle>
          <a:p>
            <a:pPr lvl="0"/>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220120"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矩形: 圆顶角 8"/>
          <p:cNvSpPr/>
          <p:nvPr userDrawn="1"/>
        </p:nvSpPr>
        <p:spPr>
          <a:xfrm flipV="1">
            <a:off x="648000" y="105472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4" name="矩形: 剪去单角 13"/>
          <p:cNvSpPr/>
          <p:nvPr userDrawn="1"/>
        </p:nvSpPr>
        <p:spPr>
          <a:xfrm rot="5400000" flipV="1">
            <a:off x="6020103" y="686100"/>
            <a:ext cx="147097" cy="12196703"/>
          </a:xfrm>
          <a:prstGeom prst="snip1Rect">
            <a:avLst>
              <a:gd name="adj" fmla="val 0"/>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5" name="平行四边形 4"/>
          <p:cNvSpPr/>
          <p:nvPr userDrawn="1"/>
        </p:nvSpPr>
        <p:spPr>
          <a:xfrm>
            <a:off x="893764" y="6710902"/>
            <a:ext cx="873216" cy="147098"/>
          </a:xfrm>
          <a:prstGeom prst="parallelogram">
            <a:avLst/>
          </a:prstGeom>
          <a:solidFill>
            <a:srgbClr val="E0C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7" name="矩形 6"/>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rPr>
              <a:t>SJTU</a:t>
            </a:r>
            <a:endParaRPr lang="zh-CN" altLang="en-US" sz="1100" b="0" i="1" spc="600" dirty="0">
              <a:solidFill>
                <a:schemeClr val="bg1"/>
              </a:solidFill>
            </a:endParaRPr>
          </a:p>
        </p:txBody>
      </p:sp>
    </p:spTree>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比较">
    <p:spTree>
      <p:nvGrpSpPr>
        <p:cNvPr id="1" name=""/>
        <p:cNvGrpSpPr/>
        <p:nvPr/>
      </p:nvGrpSpPr>
      <p:grpSpPr>
        <a:xfrm>
          <a:off x="0" y="0"/>
          <a:ext cx="0" cy="0"/>
          <a:chOff x="0" y="0"/>
          <a:chExt cx="0" cy="0"/>
        </a:xfrm>
      </p:grpSpPr>
      <p:sp>
        <p:nvSpPr>
          <p:cNvPr id="18" name="Content Placeholder 17"/>
          <p:cNvSpPr>
            <a:spLocks noGrp="1"/>
          </p:cNvSpPr>
          <p:nvPr>
            <p:ph sz="quarter" idx="14" hasCustomPrompt="1"/>
          </p:nvPr>
        </p:nvSpPr>
        <p:spPr bwMode="gray">
          <a:xfrm>
            <a:off x="1" y="1600201"/>
            <a:ext cx="5867888" cy="4572000"/>
          </a:xfrm>
          <a:prstGeom prst="rect">
            <a:avLst/>
          </a:prstGeom>
          <a:solidFill>
            <a:schemeClr val="bg2"/>
          </a:solidFill>
        </p:spPr>
        <p:txBody>
          <a:bodyPr lIns="594360" tIns="1371600" rIns="548640"/>
          <a:lstStyle>
            <a:lvl1pPr>
              <a:lnSpc>
                <a:spcPct val="130000"/>
              </a:lnSpc>
              <a:spcBef>
                <a:spcPts val="2395"/>
              </a:spcBef>
              <a:defRPr sz="2000">
                <a:latin typeface="+mn-ea"/>
                <a:ea typeface="+mn-ea"/>
              </a:defRPr>
            </a:lvl1pPr>
            <a:lvl2pPr>
              <a:lnSpc>
                <a:spcPct val="130000"/>
              </a:lnSpc>
              <a:defRPr sz="1800">
                <a:latin typeface="+mn-ea"/>
                <a:ea typeface="+mn-ea"/>
              </a:defRPr>
            </a:lvl2pPr>
            <a:lvl3pPr>
              <a:lnSpc>
                <a:spcPct val="130000"/>
              </a:lnSpc>
              <a:defRPr sz="1600">
                <a:latin typeface="+mn-ea"/>
                <a:ea typeface="+mn-ea"/>
              </a:defRPr>
            </a:lvl3pPr>
            <a:lvl4pPr>
              <a:lnSpc>
                <a:spcPct val="130000"/>
              </a:lnSpc>
              <a:defRPr sz="1200">
                <a:latin typeface="+mn-ea"/>
                <a:ea typeface="+mn-ea"/>
              </a:defRPr>
            </a:lvl4pPr>
            <a:lvl5pPr>
              <a:lnSpc>
                <a:spcPct val="130000"/>
              </a:lnSpc>
              <a:defRPr sz="1200">
                <a:latin typeface="+mn-ea"/>
                <a:ea typeface="+mn-ea"/>
              </a:defRPr>
            </a:lvl5pPr>
            <a:lvl6pPr>
              <a:defRPr sz="1795"/>
            </a:lvl6pPr>
            <a:lvl7pPr>
              <a:defRPr sz="1400"/>
            </a:lvl7pPr>
            <a:lvl8pPr>
              <a:defRPr sz="1200"/>
            </a:lvl8pPr>
            <a:lvl9pPr>
              <a:defRPr sz="1795"/>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a:t>
            </a:r>
            <a:r>
              <a:rPr lang="en-US" dirty="0" smtClean="0"/>
              <a:t>level</a:t>
            </a:r>
            <a:endParaRPr lang="en-US" dirty="0"/>
          </a:p>
        </p:txBody>
      </p:sp>
      <p:sp>
        <p:nvSpPr>
          <p:cNvPr id="72" name="Content Placeholder 17"/>
          <p:cNvSpPr>
            <a:spLocks noGrp="1"/>
          </p:cNvSpPr>
          <p:nvPr>
            <p:ph sz="quarter" idx="16" hasCustomPrompt="1"/>
          </p:nvPr>
        </p:nvSpPr>
        <p:spPr bwMode="gray">
          <a:xfrm>
            <a:off x="6325028" y="1600201"/>
            <a:ext cx="5866973" cy="4572000"/>
          </a:xfrm>
          <a:prstGeom prst="rect">
            <a:avLst/>
          </a:prstGeom>
          <a:solidFill>
            <a:schemeClr val="bg2"/>
          </a:solidFill>
        </p:spPr>
        <p:txBody>
          <a:bodyPr lIns="548640" tIns="1371600" rIns="548640"/>
          <a:lstStyle>
            <a:lvl1pPr>
              <a:lnSpc>
                <a:spcPct val="130000"/>
              </a:lnSpc>
              <a:spcBef>
                <a:spcPts val="2395"/>
              </a:spcBef>
              <a:defRPr sz="2000">
                <a:latin typeface="+mn-ea"/>
                <a:ea typeface="+mn-ea"/>
              </a:defRPr>
            </a:lvl1pPr>
            <a:lvl2pPr>
              <a:lnSpc>
                <a:spcPct val="130000"/>
              </a:lnSpc>
              <a:defRPr sz="1800">
                <a:latin typeface="+mn-ea"/>
                <a:ea typeface="+mn-ea"/>
              </a:defRPr>
            </a:lvl2pPr>
            <a:lvl3pPr>
              <a:lnSpc>
                <a:spcPct val="130000"/>
              </a:lnSpc>
              <a:defRPr sz="1600">
                <a:latin typeface="+mn-ea"/>
                <a:ea typeface="+mn-ea"/>
              </a:defRPr>
            </a:lvl3pPr>
            <a:lvl4pPr>
              <a:lnSpc>
                <a:spcPct val="130000"/>
              </a:lnSpc>
              <a:defRPr sz="1200">
                <a:latin typeface="+mn-ea"/>
                <a:ea typeface="+mn-ea"/>
              </a:defRPr>
            </a:lvl4pPr>
            <a:lvl5pPr>
              <a:lnSpc>
                <a:spcPct val="130000"/>
              </a:lnSpc>
              <a:defRPr sz="1200">
                <a:latin typeface="+mn-ea"/>
                <a:ea typeface="+mn-ea"/>
              </a:defRPr>
            </a:lvl5pPr>
            <a:lvl6pPr>
              <a:defRPr sz="1795"/>
            </a:lvl6pPr>
            <a:lvl7pPr>
              <a:defRPr sz="1400"/>
            </a:lvl7pPr>
            <a:lvl8pPr>
              <a:defRPr sz="1200"/>
            </a:lvl8pPr>
            <a:lvl9pPr>
              <a:defRPr sz="1795"/>
            </a:lvl9pPr>
          </a:lstStyle>
          <a:p>
            <a:pPr lvl="0"/>
            <a:r>
              <a:rPr lang="en-US" dirty="0"/>
              <a:t>Click to add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a:t>
            </a:r>
            <a:r>
              <a:rPr lang="en-US" dirty="0" smtClean="0"/>
              <a:t>level</a:t>
            </a:r>
            <a:endParaRPr lang="en-US" dirty="0"/>
          </a:p>
        </p:txBody>
      </p:sp>
      <p:sp>
        <p:nvSpPr>
          <p:cNvPr id="5" name="Text Placeholder 4"/>
          <p:cNvSpPr>
            <a:spLocks noGrp="1"/>
          </p:cNvSpPr>
          <p:nvPr>
            <p:ph type="body" sz="quarter" idx="17" hasCustomPrompt="1"/>
          </p:nvPr>
        </p:nvSpPr>
        <p:spPr bwMode="gray">
          <a:xfrm>
            <a:off x="1" y="1806124"/>
            <a:ext cx="5638681" cy="911225"/>
          </a:xfrm>
          <a:prstGeom prst="rect">
            <a:avLst/>
          </a:prstGeom>
          <a:solidFill>
            <a:srgbClr val="8064A2"/>
          </a:solidFill>
          <a:ln w="9525">
            <a:noFill/>
            <a:miter lim="800000"/>
          </a:ln>
        </p:spPr>
        <p:txBody>
          <a:bodyPr vert="horz" wrap="square" lIns="594360" tIns="91440" rIns="457200" bIns="91440" numCol="1" rtlCol="0" anchor="ctr" anchorCtr="0" compatLnSpc="1">
            <a:noAutofit/>
          </a:bodyPr>
          <a:lstStyle>
            <a:lvl1pPr>
              <a:defRPr lang="en-US" sz="2400" dirty="0">
                <a:solidFill>
                  <a:schemeClr val="bg1"/>
                </a:solidFill>
                <a:latin typeface="+mn-ea"/>
                <a:ea typeface="+mn-ea"/>
              </a:defRPr>
            </a:lvl1pPr>
          </a:lstStyle>
          <a:p>
            <a:pPr marL="455930" lvl="0" indent="-455930" defTabSz="608330" eaLnBrk="0" fontAlgn="base" hangingPunct="0">
              <a:spcBef>
                <a:spcPct val="20000"/>
              </a:spcBef>
              <a:spcAft>
                <a:spcPct val="0"/>
              </a:spcAft>
              <a:buFont typeface="Arial" panose="020B0604020202020204" pitchFamily="34" charset="0"/>
            </a:pPr>
            <a:r>
              <a:rPr lang="en-US" dirty="0"/>
              <a:t>Click to add header </a:t>
            </a:r>
            <a:endParaRPr lang="en-US" dirty="0"/>
          </a:p>
        </p:txBody>
      </p:sp>
      <p:sp>
        <p:nvSpPr>
          <p:cNvPr id="21" name="Text Placeholder 4"/>
          <p:cNvSpPr>
            <a:spLocks noGrp="1"/>
          </p:cNvSpPr>
          <p:nvPr>
            <p:ph type="body" sz="quarter" idx="18" hasCustomPrompt="1"/>
          </p:nvPr>
        </p:nvSpPr>
        <p:spPr bwMode="gray">
          <a:xfrm>
            <a:off x="6553320" y="1806124"/>
            <a:ext cx="5638680" cy="911225"/>
          </a:xfrm>
          <a:prstGeom prst="rect">
            <a:avLst/>
          </a:prstGeom>
          <a:solidFill>
            <a:srgbClr val="4681BD"/>
          </a:solidFill>
        </p:spPr>
        <p:txBody>
          <a:bodyPr vert="horz" lIns="338328" tIns="91440" rIns="612648" bIns="91440" rtlCol="0" anchor="ctr">
            <a:noAutofit/>
          </a:bodyPr>
          <a:lstStyle>
            <a:lvl1pPr>
              <a:defRPr lang="en-US" sz="2400">
                <a:solidFill>
                  <a:schemeClr val="bg1"/>
                </a:solidFill>
                <a:latin typeface="+mn-ea"/>
                <a:ea typeface="+mn-ea"/>
              </a:defRPr>
            </a:lvl1pPr>
          </a:lstStyle>
          <a:p>
            <a:pPr lvl="0"/>
            <a:r>
              <a:rPr lang="en-US" dirty="0"/>
              <a:t>Click to add header</a:t>
            </a:r>
            <a:endParaRPr lang="en-US" dirty="0"/>
          </a:p>
        </p:txBody>
      </p:sp>
      <p:sp>
        <p:nvSpPr>
          <p:cNvPr id="3" name="Title 2"/>
          <p:cNvSpPr>
            <a:spLocks noGrp="1"/>
          </p:cNvSpPr>
          <p:nvPr>
            <p:ph type="title" hasCustomPrompt="1"/>
          </p:nvPr>
        </p:nvSpPr>
        <p:spPr>
          <a:xfrm>
            <a:off x="612000" y="374399"/>
            <a:ext cx="10611074" cy="687600"/>
          </a:xfrm>
          <a:prstGeom prst="rect">
            <a:avLst/>
          </a:prstGeom>
        </p:spPr>
        <p:txBody>
          <a:bodyPr/>
          <a:lstStyle>
            <a:lvl1pPr>
              <a:defRPr lang="en-US"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en-US" dirty="0"/>
              <a:t>Click to Add One Line Title</a:t>
            </a:r>
            <a:endParaRPr lang="en-US" dirty="0"/>
          </a:p>
        </p:txBody>
      </p:sp>
      <p:sp>
        <p:nvSpPr>
          <p:cNvPr id="9" name="矩形: 剪去单角 13"/>
          <p:cNvSpPr/>
          <p:nvPr userDrawn="1"/>
        </p:nvSpPr>
        <p:spPr>
          <a:xfrm rot="5400000" flipV="1">
            <a:off x="6020103" y="686100"/>
            <a:ext cx="147097" cy="12196703"/>
          </a:xfrm>
          <a:prstGeom prst="snip1Rect">
            <a:avLst>
              <a:gd name="adj" fmla="val 0"/>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latin typeface="+mj-ea"/>
              <a:ea typeface="+mj-ea"/>
            </a:endParaRPr>
          </a:p>
        </p:txBody>
      </p:sp>
      <p:sp>
        <p:nvSpPr>
          <p:cNvPr id="10" name="平行四边形 9"/>
          <p:cNvSpPr/>
          <p:nvPr userDrawn="1"/>
        </p:nvSpPr>
        <p:spPr>
          <a:xfrm>
            <a:off x="893764" y="6710902"/>
            <a:ext cx="873216" cy="147098"/>
          </a:xfrm>
          <a:prstGeom prst="parallelogram">
            <a:avLst/>
          </a:prstGeom>
          <a:solidFill>
            <a:srgbClr val="E0C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1" name="灯片编号占位符 5"/>
          <p:cNvSpPr>
            <a:spLocks noGrp="1"/>
          </p:cNvSpPr>
          <p:nvPr>
            <p:ph type="sldNum" sz="quarter" idx="4"/>
          </p:nvPr>
        </p:nvSpPr>
        <p:spPr>
          <a:xfrm>
            <a:off x="11095902" y="6344287"/>
            <a:ext cx="1037230" cy="342900"/>
          </a:xfrm>
          <a:prstGeom prst="rect">
            <a:avLst/>
          </a:prstGeom>
        </p:spPr>
        <p:txBody>
          <a:bodyPr vert="horz" lIns="91440" tIns="45720" rIns="91440" bIns="45720" rtlCol="0" anchor="ctr"/>
          <a:lstStyle>
            <a:lvl1pPr algn="r">
              <a:defRPr sz="1200">
                <a:solidFill>
                  <a:srgbClr val="E0CFBD"/>
                </a:solidFill>
                <a:latin typeface="+mj-ea"/>
                <a:ea typeface="+mj-ea"/>
              </a:defRPr>
            </a:lvl1pPr>
          </a:lstStyle>
          <a:p>
            <a:fld id="{548644C6-89F0-466C-949F-E70AD72679A8}" type="slidenum">
              <a:rPr lang="zh-CN" altLang="en-US" smtClean="0"/>
            </a:fld>
            <a:endParaRPr lang="zh-CN" altLang="en-US" dirty="0"/>
          </a:p>
        </p:txBody>
      </p:sp>
      <p:sp>
        <p:nvSpPr>
          <p:cNvPr id="14" name="矩形 13"/>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latin typeface="+mj-ea"/>
                <a:ea typeface="+mj-ea"/>
              </a:rPr>
              <a:t>SJTU</a:t>
            </a:r>
            <a:endParaRPr lang="zh-CN" altLang="en-US" sz="1100" b="0" i="1" spc="600" dirty="0">
              <a:solidFill>
                <a:schemeClr val="bg1"/>
              </a:solidFill>
              <a:latin typeface="+mj-ea"/>
              <a:ea typeface="+mj-ea"/>
            </a:endParaRPr>
          </a:p>
        </p:txBody>
      </p:sp>
      <p:sp>
        <p:nvSpPr>
          <p:cNvPr id="15" name="矩形: 圆顶角 8"/>
          <p:cNvSpPr/>
          <p:nvPr userDrawn="1"/>
        </p:nvSpPr>
        <p:spPr>
          <a:xfrm flipV="1">
            <a:off x="648000" y="1030236"/>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矩形: 剪去单角 1"/>
          <p:cNvSpPr/>
          <p:nvPr userDrawn="1"/>
        </p:nvSpPr>
        <p:spPr>
          <a:xfrm rot="5400000" flipV="1">
            <a:off x="6020103" y="686100"/>
            <a:ext cx="147097" cy="12196703"/>
          </a:xfrm>
          <a:prstGeom prst="snip1Rect">
            <a:avLst>
              <a:gd name="adj" fmla="val 0"/>
            </a:avLst>
          </a:prstGeom>
          <a:solidFill>
            <a:schemeClr val="bg1">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4" name="平行四边形 3"/>
          <p:cNvSpPr/>
          <p:nvPr userDrawn="1"/>
        </p:nvSpPr>
        <p:spPr>
          <a:xfrm>
            <a:off x="893764" y="6710902"/>
            <a:ext cx="873216" cy="147098"/>
          </a:xfrm>
          <a:prstGeom prst="parallelogram">
            <a:avLst/>
          </a:prstGeom>
          <a:solidFill>
            <a:srgbClr val="E0CF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951341" y="6663471"/>
            <a:ext cx="846707" cy="261610"/>
          </a:xfrm>
          <a:prstGeom prst="rect">
            <a:avLst/>
          </a:prstGeom>
        </p:spPr>
        <p:txBody>
          <a:bodyPr wrap="none">
            <a:spAutoFit/>
          </a:bodyPr>
          <a:lstStyle/>
          <a:p>
            <a:pPr lvl="0" algn="dist"/>
            <a:r>
              <a:rPr lang="en-US" altLang="zh-CN" sz="1100" b="0" i="1" spc="600" dirty="0">
                <a:solidFill>
                  <a:schemeClr val="bg1"/>
                </a:solidFill>
              </a:rPr>
              <a:t>SJTU</a:t>
            </a:r>
            <a:endParaRPr lang="zh-CN" altLang="en-US" sz="1100" b="0" i="1" spc="600" dirty="0">
              <a:solidFill>
                <a:schemeClr val="bg1"/>
              </a:solidFill>
            </a:endParaRP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5" name="Footer Placeholder 4"/>
          <p:cNvSpPr>
            <a:spLocks noGrp="1"/>
          </p:cNvSpPr>
          <p:nvPr>
            <p:ph type="ftr" sz="quarter" idx="11"/>
          </p:nvPr>
        </p:nvSpPr>
        <p:spPr>
          <a:xfrm>
            <a:off x="4165600" y="6356351"/>
            <a:ext cx="3860800" cy="365125"/>
          </a:xfrm>
          <a:prstGeom prst="rect">
            <a:avLst/>
          </a:prstGeom>
        </p:spPr>
        <p:txBody>
          <a:bodyPr vert="horz" wrap="square" lIns="91440" tIns="45720" rIns="91440" bIns="45720" numCol="1" anchor="t" anchorCtr="0" compatLnSpc="1"/>
          <a:lstStyle>
            <a:lvl1pPr>
              <a:defRPr>
                <a:latin typeface="Arial" panose="020B0604020202020204" pitchFamily="34" charset="0"/>
                <a:ea typeface="宋体" panose="02010600030101010101" pitchFamily="2" charset="-122"/>
              </a:defRPr>
            </a:lvl1pPr>
          </a:lstStyle>
          <a:p>
            <a:pPr>
              <a:defRPr/>
            </a:pPr>
            <a:endParaRPr lang="en-US" altLang="zh-CN"/>
          </a:p>
        </p:txBody>
      </p:sp>
      <p:sp>
        <p:nvSpPr>
          <p:cNvPr id="6" name="Slide Number Placeholder 5"/>
          <p:cNvSpPr>
            <a:spLocks noGrp="1"/>
          </p:cNvSpPr>
          <p:nvPr>
            <p:ph type="sldNum" sz="quarter" idx="12"/>
          </p:nvPr>
        </p:nvSpPr>
        <p:spPr>
          <a:xfrm>
            <a:off x="8737600" y="6356351"/>
            <a:ext cx="2844800" cy="365125"/>
          </a:xfrm>
          <a:prstGeom prst="rect">
            <a:avLst/>
          </a:prstGeom>
        </p:spPr>
        <p:txBody>
          <a:bodyPr vert="horz" wrap="square" lIns="91440" tIns="45720" rIns="91440" bIns="45720" numCol="1" anchor="t" anchorCtr="0" compatLnSpc="1"/>
          <a:lstStyle>
            <a:lvl1pPr>
              <a:defRPr smtClean="0">
                <a:ea typeface="宋体" panose="02010600030101010101" pitchFamily="2" charset="-122"/>
              </a:defRPr>
            </a:lvl1pPr>
          </a:lstStyle>
          <a:p>
            <a:pPr>
              <a:defRPr/>
            </a:pPr>
            <a:fld id="{E4579380-2EE9-4CFC-9157-CECA676A6020}" type="slidenum">
              <a:rPr lang="en-US" altLang="zh-CN"/>
            </a:fld>
            <a:endParaRPr lang="en-US" altLang="zh-CN"/>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目录-1">
    <p:spTree>
      <p:nvGrpSpPr>
        <p:cNvPr id="1" name=""/>
        <p:cNvGrpSpPr/>
        <p:nvPr/>
      </p:nvGrpSpPr>
      <p:grpSpPr>
        <a:xfrm>
          <a:off x="0" y="0"/>
          <a:ext cx="0" cy="0"/>
          <a:chOff x="0" y="0"/>
          <a:chExt cx="0" cy="0"/>
        </a:xfrm>
      </p:grpSpPr>
      <p:sp>
        <p:nvSpPr>
          <p:cNvPr id="17" name="Object 2010"/>
          <p:cNvSpPr txBox="1"/>
          <p:nvPr userDrawn="1"/>
        </p:nvSpPr>
        <p:spPr>
          <a:xfrm>
            <a:off x="921270" y="2093253"/>
            <a:ext cx="2282428" cy="781050"/>
          </a:xfrm>
          <a:prstGeom prst="rect">
            <a:avLst/>
          </a:prstGeom>
        </p:spPr>
        <p:txBody>
          <a:bodyPr vert="horz" rtlCol="0" anchor="t" anchorCtr="0">
            <a:noAutofit/>
          </a:bodyPr>
          <a:lstStyle/>
          <a:p>
            <a:pPr defTabSz="457200">
              <a:lnSpc>
                <a:spcPct val="83000"/>
              </a:lnSpc>
            </a:pPr>
            <a:r>
              <a:rPr lang="zh-CN" altLang="en-US" sz="6125" spc="-123" dirty="0">
                <a:solidFill>
                  <a:srgbClr val="FFFFFF"/>
                </a:solidFill>
                <a:latin typeface="微软雅黑" panose="020B0503020204020204" pitchFamily="34" charset="-122"/>
                <a:ea typeface="微软雅黑" panose="020B0503020204020204" pitchFamily="34" charset="-122"/>
              </a:rPr>
              <a:t>目录</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0" name="Object 2011"/>
          <p:cNvSpPr txBox="1"/>
          <p:nvPr userDrawn="1"/>
        </p:nvSpPr>
        <p:spPr>
          <a:xfrm>
            <a:off x="771525" y="3213440"/>
            <a:ext cx="2781300" cy="457200"/>
          </a:xfrm>
          <a:prstGeom prst="rect">
            <a:avLst/>
          </a:prstGeom>
        </p:spPr>
        <p:txBody>
          <a:bodyPr vert="horz" rtlCol="0" anchor="t" anchorCtr="0">
            <a:noAutofit/>
          </a:bodyPr>
          <a:lstStyle/>
          <a:p>
            <a:pPr defTabSz="457200"/>
            <a:r>
              <a:rPr lang="en-US" altLang="zh-CN" sz="3000" spc="120" dirty="0">
                <a:solidFill>
                  <a:srgbClr val="FFFFFF"/>
                </a:solidFill>
                <a:latin typeface="微软雅黑" panose="020B0503020204020204" pitchFamily="34" charset="-122"/>
                <a:ea typeface="微软雅黑" panose="020B0503020204020204" pitchFamily="34" charset="-122"/>
              </a:rPr>
              <a:t>CONTENTS</a:t>
            </a:r>
            <a:endParaRPr lang="zh-CN" altLang="en-US" sz="900">
              <a:solidFill>
                <a:prstClr val="black"/>
              </a:solidFill>
              <a:latin typeface="微软雅黑" panose="020B0503020204020204" pitchFamily="34" charset="-122"/>
              <a:ea typeface="微软雅黑" panose="020B0503020204020204" pitchFamily="34" charset="-122"/>
            </a:endParaRPr>
          </a:p>
        </p:txBody>
      </p:sp>
      <p:sp>
        <p:nvSpPr>
          <p:cNvPr id="21" name="任意多边形: 形状 20"/>
          <p:cNvSpPr/>
          <p:nvPr userDrawn="1"/>
        </p:nvSpPr>
        <p:spPr>
          <a:xfrm>
            <a:off x="-21616" y="-26544"/>
            <a:ext cx="3958617" cy="6884544"/>
          </a:xfrm>
          <a:custGeom>
            <a:avLst/>
            <a:gdLst>
              <a:gd name="connsiteX0" fmla="*/ 0 w 9051317"/>
              <a:gd name="connsiteY0" fmla="*/ 0 h 6871844"/>
              <a:gd name="connsiteX1" fmla="*/ 8724495 w 9051317"/>
              <a:gd name="connsiteY1" fmla="*/ 0 h 6871844"/>
              <a:gd name="connsiteX2" fmla="*/ 8832115 w 9051317"/>
              <a:gd name="connsiteY2" fmla="*/ 466295 h 6871844"/>
              <a:gd name="connsiteX3" fmla="*/ 9051317 w 9051317"/>
              <a:gd name="connsiteY3" fmla="*/ 2640728 h 6871844"/>
              <a:gd name="connsiteX4" fmla="*/ 8203435 w 9051317"/>
              <a:gd name="connsiteY4" fmla="*/ 6840435 h 6871844"/>
              <a:gd name="connsiteX5" fmla="*/ 8189236 w 9051317"/>
              <a:gd name="connsiteY5" fmla="*/ 6871844 h 6871844"/>
              <a:gd name="connsiteX6" fmla="*/ 0 w 9051317"/>
              <a:gd name="connsiteY6" fmla="*/ 6871844 h 6871844"/>
              <a:gd name="connsiteX7" fmla="*/ 0 w 9051317"/>
              <a:gd name="connsiteY7" fmla="*/ 0 h 6871844"/>
              <a:gd name="connsiteX0-1" fmla="*/ 5092700 w 9051317"/>
              <a:gd name="connsiteY0-2" fmla="*/ 0 h 6884544"/>
              <a:gd name="connsiteX1-3" fmla="*/ 8724495 w 9051317"/>
              <a:gd name="connsiteY1-4" fmla="*/ 12700 h 6884544"/>
              <a:gd name="connsiteX2-5" fmla="*/ 8832115 w 9051317"/>
              <a:gd name="connsiteY2-6" fmla="*/ 478995 h 6884544"/>
              <a:gd name="connsiteX3-7" fmla="*/ 9051317 w 9051317"/>
              <a:gd name="connsiteY3-8" fmla="*/ 2653428 h 6884544"/>
              <a:gd name="connsiteX4-9" fmla="*/ 8203435 w 9051317"/>
              <a:gd name="connsiteY4-10" fmla="*/ 6853135 h 6884544"/>
              <a:gd name="connsiteX5-11" fmla="*/ 8189236 w 9051317"/>
              <a:gd name="connsiteY5-12" fmla="*/ 6884544 h 6884544"/>
              <a:gd name="connsiteX6-13" fmla="*/ 0 w 9051317"/>
              <a:gd name="connsiteY6-14" fmla="*/ 6884544 h 6884544"/>
              <a:gd name="connsiteX7-15" fmla="*/ 5092700 w 9051317"/>
              <a:gd name="connsiteY7-16" fmla="*/ 0 h 6884544"/>
              <a:gd name="connsiteX0-17" fmla="*/ 0 w 3958617"/>
              <a:gd name="connsiteY0-18" fmla="*/ 0 h 6884544"/>
              <a:gd name="connsiteX1-19" fmla="*/ 3631795 w 3958617"/>
              <a:gd name="connsiteY1-20" fmla="*/ 12700 h 6884544"/>
              <a:gd name="connsiteX2-21" fmla="*/ 3739415 w 3958617"/>
              <a:gd name="connsiteY2-22" fmla="*/ 478995 h 6884544"/>
              <a:gd name="connsiteX3-23" fmla="*/ 3958617 w 3958617"/>
              <a:gd name="connsiteY3-24" fmla="*/ 2653428 h 6884544"/>
              <a:gd name="connsiteX4-25" fmla="*/ 3110735 w 3958617"/>
              <a:gd name="connsiteY4-26" fmla="*/ 6853135 h 6884544"/>
              <a:gd name="connsiteX5-27" fmla="*/ 3096536 w 3958617"/>
              <a:gd name="connsiteY5-28" fmla="*/ 6884544 h 6884544"/>
              <a:gd name="connsiteX6-29" fmla="*/ 0 w 3958617"/>
              <a:gd name="connsiteY6-30" fmla="*/ 6884544 h 6884544"/>
              <a:gd name="connsiteX7-31" fmla="*/ 0 w 3958617"/>
              <a:gd name="connsiteY7-32" fmla="*/ 0 h 688454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958617" h="6884544">
                <a:moveTo>
                  <a:pt x="0" y="0"/>
                </a:moveTo>
                <a:lnTo>
                  <a:pt x="3631795" y="12700"/>
                </a:lnTo>
                <a:lnTo>
                  <a:pt x="3739415" y="478995"/>
                </a:lnTo>
                <a:cubicBezTo>
                  <a:pt x="3883139" y="1181357"/>
                  <a:pt x="3958617" y="1908578"/>
                  <a:pt x="3958617" y="2653428"/>
                </a:cubicBezTo>
                <a:cubicBezTo>
                  <a:pt x="3958617" y="4143128"/>
                  <a:pt x="3656707" y="5562314"/>
                  <a:pt x="3110735" y="6853135"/>
                </a:cubicBezTo>
                <a:lnTo>
                  <a:pt x="3096536" y="6884544"/>
                </a:lnTo>
                <a:lnTo>
                  <a:pt x="0" y="6884544"/>
                </a:lnTo>
                <a:lnTo>
                  <a:pt x="0" y="0"/>
                </a:lnTo>
                <a:close/>
              </a:path>
            </a:pathLst>
          </a:custGeom>
          <a:solidFill>
            <a:schemeClr val="bg1">
              <a:lumMod val="6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nvSpPr>
        <p:spPr>
          <a:xfrm>
            <a:off x="-8917" y="-26544"/>
            <a:ext cx="3670300" cy="68845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 name="connsiteX0-1" fmla="*/ 4523504 w 7775476"/>
              <a:gd name="connsiteY0-2" fmla="*/ 0 h 6870674"/>
              <a:gd name="connsiteX1-3" fmla="*/ 7326808 w 7775476"/>
              <a:gd name="connsiteY1-4" fmla="*/ 12674 h 6870674"/>
              <a:gd name="connsiteX2-5" fmla="*/ 7370317 w 7775476"/>
              <a:gd name="connsiteY2-6" fmla="*/ 119746 h 6870674"/>
              <a:gd name="connsiteX3-7" fmla="*/ 7775476 w 7775476"/>
              <a:gd name="connsiteY3-8" fmla="*/ 2347313 h 6870674"/>
              <a:gd name="connsiteX4-9" fmla="*/ 6040912 w 7775476"/>
              <a:gd name="connsiteY4-10" fmla="*/ 6703392 h 6870674"/>
              <a:gd name="connsiteX5-11" fmla="*/ 5876541 w 7775476"/>
              <a:gd name="connsiteY5-12" fmla="*/ 6870674 h 6870674"/>
              <a:gd name="connsiteX6-13" fmla="*/ 0 w 7775476"/>
              <a:gd name="connsiteY6-14" fmla="*/ 6870674 h 6870674"/>
              <a:gd name="connsiteX7-15" fmla="*/ 4523504 w 7775476"/>
              <a:gd name="connsiteY7-16" fmla="*/ 0 h 6870674"/>
              <a:gd name="connsiteX0-17" fmla="*/ 0 w 3251972"/>
              <a:gd name="connsiteY0-18" fmla="*/ 0 h 6870674"/>
              <a:gd name="connsiteX1-19" fmla="*/ 2803304 w 3251972"/>
              <a:gd name="connsiteY1-20" fmla="*/ 12674 h 6870674"/>
              <a:gd name="connsiteX2-21" fmla="*/ 2846813 w 3251972"/>
              <a:gd name="connsiteY2-22" fmla="*/ 119746 h 6870674"/>
              <a:gd name="connsiteX3-23" fmla="*/ 3251972 w 3251972"/>
              <a:gd name="connsiteY3-24" fmla="*/ 2347313 h 6870674"/>
              <a:gd name="connsiteX4-25" fmla="*/ 1517408 w 3251972"/>
              <a:gd name="connsiteY4-26" fmla="*/ 6703392 h 6870674"/>
              <a:gd name="connsiteX5-27" fmla="*/ 1353037 w 3251972"/>
              <a:gd name="connsiteY5-28" fmla="*/ 6870674 h 6870674"/>
              <a:gd name="connsiteX6-29" fmla="*/ 0 w 3251972"/>
              <a:gd name="connsiteY6-30" fmla="*/ 6858000 h 6870674"/>
              <a:gd name="connsiteX7-31" fmla="*/ 0 w 3251972"/>
              <a:gd name="connsiteY7-32" fmla="*/ 0 h 68706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3251972" h="6870674">
                <a:moveTo>
                  <a:pt x="0" y="0"/>
                </a:moveTo>
                <a:lnTo>
                  <a:pt x="2803304" y="12674"/>
                </a:lnTo>
                <a:lnTo>
                  <a:pt x="2846813" y="119746"/>
                </a:lnTo>
                <a:cubicBezTo>
                  <a:pt x="3108925" y="814337"/>
                  <a:pt x="3251972" y="1564616"/>
                  <a:pt x="3251972" y="2347313"/>
                </a:cubicBezTo>
                <a:cubicBezTo>
                  <a:pt x="3251972" y="4024521"/>
                  <a:pt x="2595123" y="5552872"/>
                  <a:pt x="1517408" y="6703392"/>
                </a:cubicBezTo>
                <a:lnTo>
                  <a:pt x="1353037" y="6870674"/>
                </a:lnTo>
                <a:lnTo>
                  <a:pt x="0" y="6858000"/>
                </a:lnTo>
                <a:lnTo>
                  <a:pt x="0" y="0"/>
                </a:lnTo>
                <a:close/>
              </a:path>
            </a:pathLst>
          </a:cu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Object 109"/>
          <p:cNvSpPr txBox="1"/>
          <p:nvPr userDrawn="1"/>
        </p:nvSpPr>
        <p:spPr>
          <a:xfrm>
            <a:off x="662967" y="1546526"/>
            <a:ext cx="2146653" cy="877385"/>
          </a:xfrm>
          <a:prstGeom prst="rect">
            <a:avLst/>
          </a:prstGeom>
        </p:spPr>
        <p:txBody>
          <a:bodyPr vert="horz" rtlCol="0" anchor="t" anchorCtr="0">
            <a:noAutofit/>
          </a:bodyPr>
          <a:lstStyle/>
          <a:p>
            <a:pPr algn="ctr" defTabSz="457200">
              <a:lnSpc>
                <a:spcPct val="105000"/>
              </a:lnSpc>
            </a:pPr>
            <a:r>
              <a:rPr lang="zh-CN" altLang="en-US" sz="4400" b="1" spc="600" dirty="0" smtClean="0">
                <a:solidFill>
                  <a:srgbClr val="FFFFFF"/>
                </a:solidFill>
                <a:latin typeface="微软雅黑" panose="020B0503020204020204" pitchFamily="34" charset="-122"/>
                <a:ea typeface="微软雅黑" panose="020B0503020204020204" pitchFamily="34" charset="-122"/>
              </a:rPr>
              <a:t>大</a:t>
            </a:r>
            <a:r>
              <a:rPr lang="zh-CN" altLang="en-US" sz="4400" b="1" spc="600" baseline="0" dirty="0" smtClean="0">
                <a:solidFill>
                  <a:srgbClr val="FFFFFF"/>
                </a:solidFill>
                <a:latin typeface="微软雅黑" panose="020B0503020204020204" pitchFamily="34" charset="-122"/>
                <a:ea typeface="微软雅黑" panose="020B0503020204020204" pitchFamily="34" charset="-122"/>
              </a:rPr>
              <a:t> </a:t>
            </a:r>
            <a:r>
              <a:rPr lang="zh-CN" altLang="en-US" sz="4400" b="1" spc="600" dirty="0" smtClean="0">
                <a:solidFill>
                  <a:srgbClr val="FFFFFF"/>
                </a:solidFill>
                <a:latin typeface="微软雅黑" panose="020B0503020204020204" pitchFamily="34" charset="-122"/>
                <a:ea typeface="微软雅黑" panose="020B0503020204020204" pitchFamily="34" charset="-122"/>
              </a:rPr>
              <a:t>纲</a:t>
            </a:r>
            <a:endParaRPr lang="en-US" altLang="zh-CN" sz="4400" b="1" spc="600" dirty="0">
              <a:solidFill>
                <a:srgbClr val="FFFFFF"/>
              </a:solidFill>
              <a:latin typeface="微软雅黑" panose="020B0503020204020204" pitchFamily="34" charset="-122"/>
              <a:ea typeface="微软雅黑" panose="020B0503020204020204" pitchFamily="34" charset="-122"/>
            </a:endParaRPr>
          </a:p>
        </p:txBody>
      </p:sp>
      <p:cxnSp>
        <p:nvCxnSpPr>
          <p:cNvPr id="24" name="直接连接符 23"/>
          <p:cNvCxnSpPr/>
          <p:nvPr userDrawn="1"/>
        </p:nvCxnSpPr>
        <p:spPr>
          <a:xfrm>
            <a:off x="978420" y="2566566"/>
            <a:ext cx="1485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050587" y="3066615"/>
            <a:ext cx="10272409" cy="724770"/>
          </a:xfrm>
          <a:prstGeom prst="rect">
            <a:avLst/>
          </a:prstGeom>
          <a:noFill/>
          <a:effectLst/>
        </p:spPr>
        <p:txBody>
          <a:bodyPr anchor="b"/>
          <a:lstStyle>
            <a:lvl1pPr algn="ctr">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054966"/>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31" name="矩形: 剪去单角 30"/>
          <p:cNvSpPr/>
          <p:nvPr userDrawn="1"/>
        </p:nvSpPr>
        <p:spPr>
          <a:xfrm rot="5400000" flipV="1">
            <a:off x="6070791" y="736789"/>
            <a:ext cx="45719" cy="12196703"/>
          </a:xfrm>
          <a:prstGeom prst="snip1Rect">
            <a:avLst>
              <a:gd name="adj" fmla="val 0"/>
            </a:avLst>
          </a:prstGeom>
          <a:solidFill>
            <a:schemeClr val="bg2">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圆顶角 9"/>
          <p:cNvSpPr/>
          <p:nvPr userDrawn="1"/>
        </p:nvSpPr>
        <p:spPr>
          <a:xfrm flipV="1">
            <a:off x="0" y="-1"/>
            <a:ext cx="12192000" cy="2411846"/>
          </a:xfrm>
          <a:prstGeom prst="round2SameRect">
            <a:avLst>
              <a:gd name="adj1" fmla="val 38659"/>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标题 13"/>
          <p:cNvSpPr txBox="1"/>
          <p:nvPr userDrawn="1"/>
        </p:nvSpPr>
        <p:spPr>
          <a:xfrm>
            <a:off x="9836672" y="-510395"/>
            <a:ext cx="2483796" cy="492319"/>
          </a:xfrm>
          <a:prstGeom prst="rect">
            <a:avLst/>
          </a:prstGeom>
          <a:noFill/>
          <a:effectLst/>
        </p:spPr>
        <p:txBody>
          <a:bodyPr anchor="b"/>
          <a:lstStyle>
            <a:lvl1pPr algn="ctr" defTabSz="914400" rtl="0" eaLnBrk="1" latinLnBrk="0" hangingPunct="1">
              <a:lnSpc>
                <a:spcPct val="90000"/>
              </a:lnSpc>
              <a:spcBef>
                <a:spcPct val="0"/>
              </a:spcBef>
              <a:buNone/>
              <a:defRPr sz="4400" b="1" kern="1200" spc="300">
                <a:solidFill>
                  <a:srgbClr val="A62038"/>
                </a:solidFill>
                <a:latin typeface="+mj-lt"/>
                <a:ea typeface="+mj-ea"/>
                <a:cs typeface="+mj-cs"/>
              </a:defRPr>
            </a:lvl1pPr>
          </a:lstStyle>
          <a:p>
            <a:r>
              <a:rPr lang="en-US" altLang="zh-CN" sz="1800" b="0" i="1" dirty="0"/>
              <a:t>SJTU</a:t>
            </a:r>
            <a:endParaRPr lang="zh-CN" altLang="en-US" sz="1800" b="0" i="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7" name="矩形: 圆顶角 6"/>
          <p:cNvSpPr/>
          <p:nvPr userDrawn="1"/>
        </p:nvSpPr>
        <p:spPr>
          <a:xfrm rot="16200000" flipV="1">
            <a:off x="4364979" y="-859726"/>
            <a:ext cx="1164073" cy="9911481"/>
          </a:xfrm>
          <a:prstGeom prst="round2SameRect">
            <a:avLst>
              <a:gd name="adj1" fmla="val 50000"/>
              <a:gd name="adj2" fmla="val 0"/>
            </a:avLst>
          </a:prstGeom>
          <a:solidFill>
            <a:schemeClr val="bg1">
              <a:lumMod val="85000"/>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0" name="矩形: 圆顶角 9"/>
          <p:cNvSpPr/>
          <p:nvPr userDrawn="1"/>
        </p:nvSpPr>
        <p:spPr>
          <a:xfrm rot="16200000" flipV="1">
            <a:off x="4698772" y="-2328498"/>
            <a:ext cx="1681026" cy="11078572"/>
          </a:xfrm>
          <a:prstGeom prst="round2SameRect">
            <a:avLst>
              <a:gd name="adj1" fmla="val 50000"/>
              <a:gd name="adj2" fmla="val 0"/>
            </a:avLst>
          </a:prstGeom>
          <a:solidFill>
            <a:srgbClr val="175F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8" name="标题 13"/>
          <p:cNvSpPr>
            <a:spLocks noGrp="1"/>
          </p:cNvSpPr>
          <p:nvPr>
            <p:ph type="title"/>
          </p:nvPr>
        </p:nvSpPr>
        <p:spPr>
          <a:xfrm>
            <a:off x="1050587" y="2848403"/>
            <a:ext cx="10272409" cy="724770"/>
          </a:xfrm>
          <a:prstGeom prst="rect">
            <a:avLst/>
          </a:prstGeom>
          <a:noFill/>
          <a:effectLst/>
        </p:spPr>
        <p:txBody>
          <a:bodyPr anchor="t"/>
          <a:lstStyle>
            <a:lvl1pPr algn="l">
              <a:defRPr sz="4400" b="1" spc="300">
                <a:solidFill>
                  <a:schemeClr val="bg1"/>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050587" y="4125798"/>
            <a:ext cx="10272409" cy="1534265"/>
          </a:xfrm>
          <a:prstGeom prst="rect">
            <a:avLst/>
          </a:prstGeom>
        </p:spPr>
        <p:txBody>
          <a:bodyPr/>
          <a:lstStyle>
            <a:lvl1pPr marL="0" indent="0" algn="just">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chemeClr val="bg1">
                    <a:lumMod val="75000"/>
                  </a:schemeClr>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18" name="标题 13"/>
          <p:cNvSpPr>
            <a:spLocks noGrp="1"/>
          </p:cNvSpPr>
          <p:nvPr>
            <p:ph type="title"/>
          </p:nvPr>
        </p:nvSpPr>
        <p:spPr>
          <a:xfrm>
            <a:off x="1418471" y="1216448"/>
            <a:ext cx="10468729" cy="775349"/>
          </a:xfrm>
          <a:prstGeom prst="rect">
            <a:avLst/>
          </a:prstGeom>
          <a:noFill/>
          <a:effectLst/>
        </p:spPr>
        <p:txBody>
          <a:bodyPr anchor="ctr"/>
          <a:lstStyle>
            <a:lvl1pPr algn="l">
              <a:defRPr sz="4400" b="1" spc="300">
                <a:solidFill>
                  <a:srgbClr val="175F8B"/>
                </a:solidFill>
              </a:defRPr>
            </a:lvl1pPr>
          </a:lstStyle>
          <a:p>
            <a:r>
              <a:rPr lang="zh-CN" altLang="en-US" dirty="0"/>
              <a:t>单击此处编辑母版标题样式</a:t>
            </a:r>
            <a:endParaRPr lang="zh-CN" altLang="en-US" dirty="0"/>
          </a:p>
        </p:txBody>
      </p:sp>
      <p:sp>
        <p:nvSpPr>
          <p:cNvPr id="19" name="文本占位符 38"/>
          <p:cNvSpPr>
            <a:spLocks noGrp="1"/>
          </p:cNvSpPr>
          <p:nvPr>
            <p:ph type="body" sz="quarter" idx="11" hasCustomPrompt="1"/>
          </p:nvPr>
        </p:nvSpPr>
        <p:spPr>
          <a:xfrm>
            <a:off x="1418471" y="2746674"/>
            <a:ext cx="9845113" cy="1534265"/>
          </a:xfrm>
          <a:prstGeom prst="rect">
            <a:avLst/>
          </a:prstGeom>
          <a:noFill/>
        </p:spPr>
        <p:txBody>
          <a:bodyPr/>
          <a:lstStyle>
            <a:lvl1pPr marL="0" indent="0" algn="l">
              <a:lnSpc>
                <a:spcPct val="130000"/>
              </a:lnSpc>
              <a:buNone/>
              <a:defRPr sz="2200">
                <a:solidFill>
                  <a:schemeClr val="bg1">
                    <a:lumMod val="50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编辑母版文本样式</a:t>
            </a:r>
            <a:endParaRPr lang="zh-CN" altLang="en-US" dirty="0"/>
          </a:p>
        </p:txBody>
      </p:sp>
      <p:cxnSp>
        <p:nvCxnSpPr>
          <p:cNvPr id="11" name="直接连接符 10"/>
          <p:cNvCxnSpPr/>
          <p:nvPr userDrawn="1"/>
        </p:nvCxnSpPr>
        <p:spPr>
          <a:xfrm>
            <a:off x="1418471" y="2344233"/>
            <a:ext cx="9554329"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12" name="矩形: 圆顶角 11"/>
          <p:cNvSpPr/>
          <p:nvPr userDrawn="1"/>
        </p:nvSpPr>
        <p:spPr>
          <a:xfrm rot="16200000" flipV="1">
            <a:off x="-2540271" y="3174998"/>
            <a:ext cx="5817139" cy="736601"/>
          </a:xfrm>
          <a:prstGeom prst="round2SameRect">
            <a:avLst>
              <a:gd name="adj1" fmla="val 50000"/>
              <a:gd name="adj2" fmla="val 0"/>
            </a:avLst>
          </a:prstGeom>
          <a:solidFill>
            <a:srgbClr val="175F8B"/>
          </a:solidFill>
          <a:ln>
            <a:noFill/>
          </a:ln>
          <a:effectLst>
            <a:innerShdw blurRad="63500" dist="508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内容（一般样式）">
    <p:spTree>
      <p:nvGrpSpPr>
        <p:cNvPr id="1" name=""/>
        <p:cNvGrpSpPr/>
        <p:nvPr/>
      </p:nvGrpSpPr>
      <p:grpSpPr>
        <a:xfrm>
          <a:off x="0" y="0"/>
          <a:ext cx="0" cy="0"/>
          <a:chOff x="0" y="0"/>
          <a:chExt cx="0" cy="0"/>
        </a:xfrm>
      </p:grpSpPr>
      <p:sp>
        <p:nvSpPr>
          <p:cNvPr id="8" name="文本占位符 31"/>
          <p:cNvSpPr>
            <a:spLocks noGrp="1"/>
          </p:cNvSpPr>
          <p:nvPr>
            <p:ph type="body" sz="quarter" idx="11"/>
          </p:nvPr>
        </p:nvSpPr>
        <p:spPr>
          <a:xfrm>
            <a:off x="612000" y="381074"/>
            <a:ext cx="10836000" cy="687600"/>
          </a:xfrm>
          <a:prstGeom prst="rect">
            <a:avLst/>
          </a:prstGeom>
        </p:spPr>
        <p:txBody>
          <a:bodyPr anchor="ctr"/>
          <a:lstStyle>
            <a:lvl1pPr marL="0" indent="0" algn="l">
              <a:lnSpc>
                <a:spcPct val="100000"/>
              </a:lnSpc>
              <a:buNone/>
              <a:defRPr sz="3200" b="1">
                <a:solidFill>
                  <a:srgbClr val="175F8B"/>
                </a:solidFill>
              </a:defRPr>
            </a:lvl1pPr>
          </a:lstStyle>
          <a:p>
            <a:pPr lvl="0"/>
            <a:endParaRPr lang="zh-CN" altLang="en-US" dirty="0"/>
          </a:p>
        </p:txBody>
      </p:sp>
      <p:sp>
        <p:nvSpPr>
          <p:cNvPr id="17" name="文本占位符 16"/>
          <p:cNvSpPr>
            <a:spLocks noGrp="1"/>
          </p:cNvSpPr>
          <p:nvPr>
            <p:ph type="body" sz="quarter" idx="14" hasCustomPrompt="1"/>
          </p:nvPr>
        </p:nvSpPr>
        <p:spPr>
          <a:xfrm>
            <a:off x="611680" y="1353600"/>
            <a:ext cx="10836320" cy="4977794"/>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b="1" spc="300">
                <a:solidFill>
                  <a:schemeClr val="tx1">
                    <a:lumMod val="75000"/>
                    <a:lumOff val="25000"/>
                  </a:schemeClr>
                </a:solidFill>
              </a:defRPr>
            </a:lvl1pPr>
            <a:lvl2pPr marL="892175" indent="-434975">
              <a:lnSpc>
                <a:spcPct val="130000"/>
              </a:lnSpc>
              <a:spcBef>
                <a:spcPts val="0"/>
              </a:spcBef>
              <a:spcAft>
                <a:spcPts val="300"/>
              </a:spcAft>
              <a:buClr>
                <a:srgbClr val="92D050"/>
              </a:buClr>
              <a:buFont typeface="Wingdings" panose="05000000000000000000" pitchFamily="2" charset="2"/>
              <a:buChar char="n"/>
              <a:defRPr sz="2200" spc="300">
                <a:solidFill>
                  <a:schemeClr val="bg2">
                    <a:lumMod val="25000"/>
                  </a:schemeClr>
                </a:solidFill>
              </a:defRPr>
            </a:lvl2pPr>
            <a:lvl3pPr marL="1252855" indent="-338455">
              <a:lnSpc>
                <a:spcPct val="130000"/>
              </a:lnSpc>
              <a:spcBef>
                <a:spcPts val="0"/>
              </a:spcBef>
              <a:spcAft>
                <a:spcPts val="300"/>
              </a:spcAft>
              <a:buClr>
                <a:srgbClr val="92D050"/>
              </a:buClr>
              <a:buFont typeface="Arial" panose="020B0604020202020204" pitchFamily="34" charset="0"/>
              <a:buChar char="•"/>
              <a:defRPr sz="1800" spc="300">
                <a:solidFill>
                  <a:schemeClr val="tx1"/>
                </a:solidFill>
              </a:defRPr>
            </a:lvl3pPr>
            <a:lvl4pPr marL="1698625" indent="-327025">
              <a:lnSpc>
                <a:spcPct val="130000"/>
              </a:lnSpc>
              <a:spcBef>
                <a:spcPts val="0"/>
              </a:spcBef>
              <a:spcAft>
                <a:spcPts val="300"/>
              </a:spcAft>
              <a:buClr>
                <a:srgbClr val="92D050"/>
              </a:buClr>
              <a:buFont typeface="Arial" panose="020B0604020202020204" pitchFamily="34" charset="0"/>
              <a:buChar char="•"/>
              <a:defRPr sz="1600" spc="300">
                <a:solidFill>
                  <a:schemeClr val="tx1"/>
                </a:solidFill>
              </a:defRPr>
            </a:lvl4pPr>
            <a:lvl5pPr marL="2155825" indent="-327025">
              <a:lnSpc>
                <a:spcPct val="130000"/>
              </a:lnSpc>
              <a:spcBef>
                <a:spcPts val="0"/>
              </a:spcBef>
              <a:spcAft>
                <a:spcPts val="300"/>
              </a:spcAft>
              <a:buClr>
                <a:srgbClr val="92D050"/>
              </a:buClr>
              <a:buFont typeface="Arial" panose="020B0604020202020204" pitchFamily="34" charset="0"/>
              <a:buChar char="•"/>
              <a:defRPr sz="1400" spc="300">
                <a:solidFill>
                  <a:schemeClr val="tx1"/>
                </a:solidFill>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矩形: 圆顶角 8"/>
          <p:cNvSpPr/>
          <p:nvPr userDrawn="1"/>
        </p:nvSpPr>
        <p:spPr>
          <a:xfrm flipV="1">
            <a:off x="648000" y="107846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1"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封底01">
    <p:bg>
      <p:bgPr>
        <a:solidFill>
          <a:srgbClr val="175F8B"/>
        </a:solidFill>
        <a:effectLst/>
      </p:bgPr>
    </p:bg>
    <p:spTree>
      <p:nvGrpSpPr>
        <p:cNvPr id="1" name=""/>
        <p:cNvGrpSpPr/>
        <p:nvPr/>
      </p:nvGrpSpPr>
      <p:grpSpPr>
        <a:xfrm>
          <a:off x="0" y="0"/>
          <a:ext cx="0" cy="0"/>
          <a:chOff x="0" y="0"/>
          <a:chExt cx="0" cy="0"/>
        </a:xfrm>
      </p:grpSpPr>
      <p:sp>
        <p:nvSpPr>
          <p:cNvPr id="15" name="任意多边形: 形状 14"/>
          <p:cNvSpPr/>
          <p:nvPr userDrawn="1"/>
        </p:nvSpPr>
        <p:spPr>
          <a:xfrm>
            <a:off x="0" y="-13844"/>
            <a:ext cx="8775700" cy="6871844"/>
          </a:xfrm>
          <a:custGeom>
            <a:avLst/>
            <a:gdLst>
              <a:gd name="connsiteX0" fmla="*/ 0 w 7775476"/>
              <a:gd name="connsiteY0" fmla="*/ 0 h 6858000"/>
              <a:gd name="connsiteX1" fmla="*/ 7326808 w 7775476"/>
              <a:gd name="connsiteY1" fmla="*/ 0 h 6858000"/>
              <a:gd name="connsiteX2" fmla="*/ 7370317 w 7775476"/>
              <a:gd name="connsiteY2" fmla="*/ 107072 h 6858000"/>
              <a:gd name="connsiteX3" fmla="*/ 7775476 w 7775476"/>
              <a:gd name="connsiteY3" fmla="*/ 2334639 h 6858000"/>
              <a:gd name="connsiteX4" fmla="*/ 6040912 w 7775476"/>
              <a:gd name="connsiteY4" fmla="*/ 6690718 h 6858000"/>
              <a:gd name="connsiteX5" fmla="*/ 5876541 w 7775476"/>
              <a:gd name="connsiteY5" fmla="*/ 6858000 h 6858000"/>
              <a:gd name="connsiteX6" fmla="*/ 0 w 7775476"/>
              <a:gd name="connsiteY6" fmla="*/ 6858000 h 6858000"/>
              <a:gd name="connsiteX7" fmla="*/ 0 w 777547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775476" h="6858000">
                <a:moveTo>
                  <a:pt x="0" y="0"/>
                </a:moveTo>
                <a:lnTo>
                  <a:pt x="7326808" y="0"/>
                </a:lnTo>
                <a:lnTo>
                  <a:pt x="7370317" y="107072"/>
                </a:lnTo>
                <a:cubicBezTo>
                  <a:pt x="7632429" y="801663"/>
                  <a:pt x="7775476" y="1551942"/>
                  <a:pt x="7775476" y="2334639"/>
                </a:cubicBezTo>
                <a:cubicBezTo>
                  <a:pt x="7775476" y="4011847"/>
                  <a:pt x="7118627" y="5540198"/>
                  <a:pt x="6040912" y="6690718"/>
                </a:cubicBezTo>
                <a:lnTo>
                  <a:pt x="5876541" y="6858000"/>
                </a:lnTo>
                <a:lnTo>
                  <a:pt x="0" y="6858000"/>
                </a:lnTo>
                <a:lnTo>
                  <a:pt x="0" y="0"/>
                </a:ln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userDrawn="1"/>
        </p:nvPicPr>
        <p:blipFill rotWithShape="1">
          <a:blip r:embed="rId2" cstate="hq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2346" r="68249"/>
          <a:stretch>
            <a:fillRect/>
          </a:stretch>
        </p:blipFill>
        <p:spPr>
          <a:xfrm>
            <a:off x="8850159" y="-2897899"/>
            <a:ext cx="1181100" cy="1320452"/>
          </a:xfrm>
          <a:prstGeom prst="rect">
            <a:avLst/>
          </a:prstGeom>
        </p:spPr>
      </p:pic>
      <p:sp>
        <p:nvSpPr>
          <p:cNvPr id="20" name="文本占位符 31"/>
          <p:cNvSpPr>
            <a:spLocks noGrp="1"/>
          </p:cNvSpPr>
          <p:nvPr>
            <p:ph type="body" sz="quarter" idx="11"/>
          </p:nvPr>
        </p:nvSpPr>
        <p:spPr>
          <a:xfrm>
            <a:off x="860403" y="2140703"/>
            <a:ext cx="7054894" cy="1066800"/>
          </a:xfrm>
          <a:prstGeom prst="rect">
            <a:avLst/>
          </a:prstGeom>
        </p:spPr>
        <p:txBody>
          <a:bodyPr anchor="ctr"/>
          <a:lstStyle>
            <a:lvl1pPr marL="0" indent="0" algn="ctr">
              <a:lnSpc>
                <a:spcPct val="100000"/>
              </a:lnSpc>
              <a:buNone/>
              <a:defRPr sz="6000" b="1" spc="600">
                <a:solidFill>
                  <a:schemeClr val="bg1"/>
                </a:solidFill>
              </a:defRPr>
            </a:lvl1pPr>
          </a:lstStyle>
          <a:p>
            <a:pPr lvl="0"/>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带底边)">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12000" y="373011"/>
            <a:ext cx="11142002" cy="688975"/>
          </a:xfrm>
          <a:prstGeom prst="rect">
            <a:avLst/>
          </a:prstGeom>
        </p:spPr>
        <p:txBody>
          <a:bodyPr/>
          <a:lstStyle>
            <a:lvl1pPr>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12000" y="1353458"/>
            <a:ext cx="11157857" cy="5288241"/>
          </a:xfrm>
          <a:prstGeom prst="rect">
            <a:avLst/>
          </a:prstGeom>
        </p:spPr>
        <p:txBody>
          <a:bodyPr/>
          <a:lstStyle>
            <a:lvl1pPr marL="446405" indent="-446405">
              <a:lnSpc>
                <a:spcPct val="130000"/>
              </a:lnSpc>
              <a:spcBef>
                <a:spcPts val="0"/>
              </a:spcBef>
              <a:spcAft>
                <a:spcPts val="300"/>
              </a:spcAft>
              <a:buClr>
                <a:srgbClr val="92D050"/>
              </a:buClr>
              <a:buFont typeface="Wingdings" panose="05000000000000000000" pitchFamily="2" charset="2"/>
              <a:buChar char="p"/>
              <a:defRPr sz="2400"/>
            </a:lvl1pPr>
            <a:lvl2pPr marL="805180" indent="-347980">
              <a:lnSpc>
                <a:spcPct val="130000"/>
              </a:lnSpc>
              <a:spcBef>
                <a:spcPts val="0"/>
              </a:spcBef>
              <a:spcAft>
                <a:spcPts val="300"/>
              </a:spcAft>
              <a:buClr>
                <a:srgbClr val="92D050"/>
              </a:buClr>
              <a:buFont typeface="Wingdings" panose="05000000000000000000" pitchFamily="2" charset="2"/>
              <a:buChar char="n"/>
              <a:defRPr sz="2200"/>
            </a:lvl2pPr>
            <a:lvl3pPr marL="1252855" indent="-338455">
              <a:lnSpc>
                <a:spcPct val="130000"/>
              </a:lnSpc>
              <a:spcBef>
                <a:spcPts val="0"/>
              </a:spcBef>
              <a:spcAft>
                <a:spcPts val="300"/>
              </a:spcAft>
              <a:buClr>
                <a:srgbClr val="92D050"/>
              </a:buClr>
              <a:defRPr sz="1800"/>
            </a:lvl3pPr>
            <a:lvl4pPr marL="1698625" indent="-327025">
              <a:lnSpc>
                <a:spcPct val="130000"/>
              </a:lnSpc>
              <a:spcBef>
                <a:spcPts val="0"/>
              </a:spcBef>
              <a:spcAft>
                <a:spcPts val="300"/>
              </a:spcAft>
              <a:buClr>
                <a:srgbClr val="92D050"/>
              </a:buClr>
              <a:defRPr sz="1600"/>
            </a:lvl4pPr>
            <a:lvl5pPr marL="2155825" indent="-327025">
              <a:lnSpc>
                <a:spcPct val="130000"/>
              </a:lnSpc>
              <a:spcBef>
                <a:spcPts val="0"/>
              </a:spcBef>
              <a:spcAft>
                <a:spcPts val="300"/>
              </a:spcAft>
              <a:buClr>
                <a:srgbClr val="92D050"/>
              </a:buClr>
              <a:defRPr sz="14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
        <p:nvSpPr>
          <p:cNvPr id="8" name="矩形: 圆顶角 8"/>
          <p:cNvSpPr/>
          <p:nvPr userDrawn="1"/>
        </p:nvSpPr>
        <p:spPr>
          <a:xfrm flipV="1">
            <a:off x="648000" y="1065612"/>
            <a:ext cx="1155300" cy="68568"/>
          </a:xfrm>
          <a:prstGeom prst="round2SameRect">
            <a:avLst>
              <a:gd name="adj1" fmla="val 50000"/>
              <a:gd name="adj2" fmla="val 50000"/>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5"/>
          <p:cNvSpPr>
            <a:spLocks noGrp="1"/>
          </p:cNvSpPr>
          <p:nvPr>
            <p:ph type="sldNum" sz="quarter" idx="4"/>
          </p:nvPr>
        </p:nvSpPr>
        <p:spPr>
          <a:xfrm>
            <a:off x="11078570" y="6413501"/>
            <a:ext cx="1037230" cy="342900"/>
          </a:xfrm>
          <a:prstGeom prst="rect">
            <a:avLst/>
          </a:prstGeom>
        </p:spPr>
        <p:txBody>
          <a:bodyPr vert="horz" lIns="91440" tIns="45720" rIns="91440" bIns="45720" rtlCol="0" anchor="ctr"/>
          <a:lstStyle>
            <a:lvl1pPr algn="r">
              <a:defRPr sz="1200">
                <a:solidFill>
                  <a:srgbClr val="E0CFBD"/>
                </a:solidFill>
              </a:defRPr>
            </a:lvl1pPr>
          </a:lstStyle>
          <a:p>
            <a:fld id="{548644C6-89F0-466C-949F-E70AD72679A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image" Target="../media/image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0" Type="http://schemas.openxmlformats.org/officeDocument/2006/relationships/notesSlide" Target="../notesSlides/notesSlide34.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zh-CN" altLang="en-US" spc="600"/>
              <a:t>软件工程原理与实践</a:t>
            </a:r>
            <a:r>
              <a:rPr lang="en-US" altLang="zh-CN" sz="2800" b="0" spc="600" smtClean="0">
                <a:latin typeface="Castellar" panose="020A0402060406010301" pitchFamily="18" charset="0"/>
                <a:ea typeface="HGB6_CNKI" panose="02000500000000000000" pitchFamily="2" charset="-122"/>
              </a:rPr>
              <a:t>Software </a:t>
            </a:r>
            <a:r>
              <a:rPr lang="en-US" altLang="zh-CN" sz="2800" b="0" spc="600" dirty="0" smtClean="0">
                <a:latin typeface="Castellar" panose="020A0402060406010301" pitchFamily="18" charset="0"/>
                <a:ea typeface="HGB6_CNKI" panose="02000500000000000000" pitchFamily="2" charset="-122"/>
              </a:rPr>
              <a:t>Engineering</a:t>
            </a:r>
            <a:endParaRPr lang="zh-CN" altLang="en-US" sz="2800" b="0" spc="600" dirty="0">
              <a:latin typeface="Castellar" panose="020A0402060406010301" pitchFamily="18" charset="0"/>
              <a:ea typeface="HGB6_CNKI" panose="02000500000000000000" pitchFamily="2" charset="-122"/>
            </a:endParaRPr>
          </a:p>
        </p:txBody>
      </p:sp>
      <p:sp>
        <p:nvSpPr>
          <p:cNvPr id="10" name="文本占位符 9"/>
          <p:cNvSpPr>
            <a:spLocks noGrp="1"/>
          </p:cNvSpPr>
          <p:nvPr>
            <p:ph type="body" sz="quarter" idx="11"/>
          </p:nvPr>
        </p:nvSpPr>
        <p:spPr>
          <a:xfrm>
            <a:off x="1069561" y="3748822"/>
            <a:ext cx="6933903" cy="1696014"/>
          </a:xfrm>
        </p:spPr>
        <p:txBody>
          <a:bodyPr/>
          <a:lstStyle/>
          <a:p>
            <a:r>
              <a:rPr lang="zh-CN" altLang="en-US" sz="4000" spc="600" dirty="0" smtClean="0">
                <a:latin typeface="华文行楷" panose="02010800040101010101" pitchFamily="2" charset="-122"/>
                <a:ea typeface="华文行楷" panose="02010800040101010101" pitchFamily="2" charset="-122"/>
              </a:rPr>
              <a:t>软件过程</a:t>
            </a:r>
            <a:endParaRPr lang="zh-CN" altLang="en-US" sz="4000" spc="600" dirty="0">
              <a:latin typeface="华文行楷" panose="02010800040101010101" pitchFamily="2" charset="-122"/>
              <a:ea typeface="华文行楷" panose="020108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smtClean="0"/>
              <a:t>瀑布模型特点</a:t>
            </a:r>
            <a:endParaRPr lang="zh-CN" altLang="en-US" dirty="0" smtClean="0"/>
          </a:p>
        </p:txBody>
      </p:sp>
      <p:sp>
        <p:nvSpPr>
          <p:cNvPr id="19459" name="Rectangle 3"/>
          <p:cNvSpPr>
            <a:spLocks noGrp="1" noChangeArrowheads="1"/>
          </p:cNvSpPr>
          <p:nvPr>
            <p:ph type="body" idx="1"/>
          </p:nvPr>
        </p:nvSpPr>
        <p:spPr/>
        <p:txBody>
          <a:bodyPr/>
          <a:lstStyle/>
          <a:p>
            <a:r>
              <a:rPr lang="zh-CN" altLang="en-US" smtClean="0"/>
              <a:t>特点</a:t>
            </a:r>
            <a:endParaRPr lang="zh-CN" altLang="en-US" smtClean="0"/>
          </a:p>
          <a:p>
            <a:pPr lvl="1"/>
            <a:r>
              <a:rPr lang="zh-CN" altLang="en-US" smtClean="0"/>
              <a:t>强调阶段的划分及其顺序性</a:t>
            </a:r>
            <a:endParaRPr lang="zh-CN" altLang="en-US" smtClean="0"/>
          </a:p>
          <a:p>
            <a:pPr lvl="1"/>
            <a:r>
              <a:rPr lang="zh-CN" altLang="en-US" smtClean="0"/>
              <a:t>强调各阶段工作及其文档的完备性</a:t>
            </a:r>
            <a:endParaRPr lang="zh-CN" altLang="en-US" smtClean="0"/>
          </a:p>
          <a:p>
            <a:pPr lvl="1"/>
            <a:r>
              <a:rPr lang="zh-CN" altLang="en-US" smtClean="0"/>
              <a:t>每个阶段结束之前，都从技术和管理两个角度进行严格的审查</a:t>
            </a:r>
            <a:endParaRPr lang="zh-CN" altLang="en-US" smtClean="0"/>
          </a:p>
          <a:p>
            <a:pPr lvl="1"/>
            <a:r>
              <a:rPr lang="zh-CN" altLang="en-US" smtClean="0"/>
              <a:t>是一种严格线性的、按阶段顺序的、逐步细化的开发模式</a:t>
            </a:r>
            <a:endParaRPr lang="zh-CN" altLang="en-US" smtClean="0"/>
          </a:p>
          <a:p>
            <a:r>
              <a:rPr lang="zh-CN" altLang="en-US" smtClean="0"/>
              <a:t>适用时机</a:t>
            </a:r>
            <a:endParaRPr lang="zh-CN" altLang="en-US" smtClean="0"/>
          </a:p>
          <a:p>
            <a:pPr lvl="1"/>
            <a:r>
              <a:rPr lang="zh-CN" altLang="en-US" smtClean="0"/>
              <a:t>所有功能、性能等要求能一次理解和描述时</a:t>
            </a:r>
            <a:endParaRPr lang="zh-CN" altLang="en-US" smtClean="0"/>
          </a:p>
          <a:p>
            <a:pPr lvl="1"/>
            <a:r>
              <a:rPr lang="zh-CN" altLang="en-US" smtClean="0"/>
              <a:t>所有的系统功能一次交付时</a:t>
            </a:r>
            <a:endParaRPr lang="zh-CN" altLang="en-US" smtClean="0"/>
          </a:p>
          <a:p>
            <a:pPr lvl="1"/>
            <a:r>
              <a:rPr lang="zh-CN" altLang="en-US" smtClean="0"/>
              <a:t>必须同时淘汰全部老系统时</a:t>
            </a:r>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0" y="1733551"/>
            <a:ext cx="5867888" cy="4572000"/>
          </a:xfrm>
        </p:spPr>
        <p:txBody>
          <a:bodyPr/>
          <a:lstStyle/>
          <a:p>
            <a:r>
              <a:rPr lang="zh-CN" altLang="en-US" dirty="0"/>
              <a:t>结构简单明了；历史较长、应用面广泛、为广大软件工作者所熟悉；已有与之配套的一组十分成熟的开发方法和丰富的支撑工具。</a:t>
            </a:r>
            <a:endParaRPr lang="en-US" altLang="zh-CN" dirty="0"/>
          </a:p>
          <a:p>
            <a:r>
              <a:rPr lang="zh-CN" altLang="en-US" dirty="0" smtClean="0"/>
              <a:t>一</a:t>
            </a:r>
            <a:r>
              <a:rPr lang="zh-CN" altLang="en-US" dirty="0"/>
              <a:t>种较为有效的管理模式：订计划、成本预算、组织开发人员</a:t>
            </a:r>
            <a:r>
              <a:rPr lang="en-US" altLang="zh-CN" dirty="0"/>
              <a:t>,</a:t>
            </a:r>
            <a:r>
              <a:rPr lang="zh-CN" altLang="en-US" dirty="0"/>
              <a:t>阶段评审</a:t>
            </a:r>
            <a:r>
              <a:rPr lang="en-US" altLang="zh-CN" dirty="0"/>
              <a:t>,</a:t>
            </a:r>
            <a:r>
              <a:rPr lang="zh-CN" altLang="en-US" dirty="0"/>
              <a:t>文档管理</a:t>
            </a:r>
            <a:r>
              <a:rPr lang="en-US" altLang="zh-CN" dirty="0"/>
              <a:t>,</a:t>
            </a:r>
            <a:r>
              <a:rPr lang="zh-CN" altLang="en-US" dirty="0"/>
              <a:t>从而对软件质量有一定的保证。</a:t>
            </a:r>
            <a:endParaRPr lang="zh-CN" altLang="en-US" dirty="0"/>
          </a:p>
        </p:txBody>
      </p:sp>
      <p:sp>
        <p:nvSpPr>
          <p:cNvPr id="14" name="Content Placeholder 13"/>
          <p:cNvSpPr>
            <a:spLocks noGrp="1"/>
          </p:cNvSpPr>
          <p:nvPr>
            <p:ph sz="quarter" idx="16"/>
          </p:nvPr>
        </p:nvSpPr>
        <p:spPr>
          <a:xfrm>
            <a:off x="6325027" y="1733551"/>
            <a:ext cx="5866973" cy="4572000"/>
          </a:xfrm>
        </p:spPr>
        <p:txBody>
          <a:bodyPr/>
          <a:lstStyle/>
          <a:p>
            <a:pPr>
              <a:spcBef>
                <a:spcPts val="300"/>
              </a:spcBef>
            </a:pPr>
            <a:r>
              <a:rPr lang="zh-CN" altLang="en-US" dirty="0"/>
              <a:t>获得完善的需求规约是非常困难的</a:t>
            </a:r>
            <a:r>
              <a:rPr lang="zh-CN" altLang="en-US" dirty="0" smtClean="0"/>
              <a:t>；</a:t>
            </a:r>
            <a:endParaRPr lang="en-US" altLang="zh-CN" dirty="0" smtClean="0"/>
          </a:p>
          <a:p>
            <a:pPr>
              <a:spcBef>
                <a:spcPts val="300"/>
              </a:spcBef>
            </a:pPr>
            <a:r>
              <a:rPr lang="zh-CN" altLang="en-US" dirty="0" smtClean="0"/>
              <a:t>难以</a:t>
            </a:r>
            <a:r>
              <a:rPr lang="zh-CN" altLang="en-US" dirty="0"/>
              <a:t>适应快速变化需求；</a:t>
            </a:r>
            <a:endParaRPr lang="zh-CN" altLang="en-US" dirty="0"/>
          </a:p>
          <a:p>
            <a:pPr>
              <a:spcBef>
                <a:spcPts val="300"/>
              </a:spcBef>
            </a:pPr>
            <a:r>
              <a:rPr lang="zh-CN" altLang="en-US" dirty="0"/>
              <a:t>系统太大时</a:t>
            </a:r>
            <a:r>
              <a:rPr lang="en-US" altLang="zh-CN" dirty="0"/>
              <a:t>,</a:t>
            </a:r>
            <a:r>
              <a:rPr lang="zh-CN" altLang="en-US" dirty="0"/>
              <a:t>难以一次做完；</a:t>
            </a:r>
            <a:endParaRPr lang="zh-CN" altLang="en-US" dirty="0"/>
          </a:p>
          <a:p>
            <a:pPr>
              <a:spcBef>
                <a:spcPts val="300"/>
              </a:spcBef>
            </a:pPr>
            <a:r>
              <a:rPr lang="zh-CN" altLang="en-US" dirty="0"/>
              <a:t>反馈信息慢；</a:t>
            </a:r>
            <a:endParaRPr lang="zh-CN" altLang="en-US" dirty="0"/>
          </a:p>
          <a:p>
            <a:pPr>
              <a:spcBef>
                <a:spcPts val="300"/>
              </a:spcBef>
            </a:pPr>
            <a:r>
              <a:rPr lang="zh-CN" altLang="en-US" dirty="0"/>
              <a:t>极可能引起开发后期的大量返工，如返工到需求、设计等早期</a:t>
            </a:r>
            <a:r>
              <a:rPr lang="zh-CN" altLang="en-US" dirty="0" smtClean="0"/>
              <a:t>活动。</a:t>
            </a:r>
            <a:endParaRPr lang="zh-CN" altLang="en-US" dirty="0"/>
          </a:p>
        </p:txBody>
      </p:sp>
      <p:sp>
        <p:nvSpPr>
          <p:cNvPr id="15" name="Text Placeholder 14"/>
          <p:cNvSpPr>
            <a:spLocks noGrp="1"/>
          </p:cNvSpPr>
          <p:nvPr>
            <p:ph type="body" sz="quarter" idx="17"/>
          </p:nvPr>
        </p:nvSpPr>
        <p:spPr>
          <a:xfrm>
            <a:off x="0" y="1939474"/>
            <a:ext cx="5638681" cy="911225"/>
          </a:xfrm>
        </p:spPr>
        <p:txBody>
          <a:bodyPr/>
          <a:lstStyle/>
          <a:p>
            <a:r>
              <a:rPr lang="zh-CN" altLang="en-US" dirty="0"/>
              <a:t>瀑布模型的价值</a:t>
            </a:r>
            <a:endParaRPr lang="en-US" dirty="0"/>
          </a:p>
        </p:txBody>
      </p:sp>
      <p:sp>
        <p:nvSpPr>
          <p:cNvPr id="16" name="Text Placeholder 15"/>
          <p:cNvSpPr>
            <a:spLocks noGrp="1"/>
          </p:cNvSpPr>
          <p:nvPr>
            <p:ph type="body" sz="quarter" idx="18"/>
          </p:nvPr>
        </p:nvSpPr>
        <p:spPr>
          <a:xfrm>
            <a:off x="6553319" y="1939474"/>
            <a:ext cx="5638680" cy="911225"/>
          </a:xfrm>
        </p:spPr>
        <p:txBody>
          <a:bodyPr/>
          <a:lstStyle/>
          <a:p>
            <a:r>
              <a:rPr lang="zh-CN" altLang="en-US" dirty="0"/>
              <a:t>瀑布模型的风险</a:t>
            </a:r>
            <a:endParaRPr lang="en-US" dirty="0"/>
          </a:p>
        </p:txBody>
      </p:sp>
      <p:sp>
        <p:nvSpPr>
          <p:cNvPr id="10" name="Title 9"/>
          <p:cNvSpPr>
            <a:spLocks noGrp="1"/>
          </p:cNvSpPr>
          <p:nvPr>
            <p:ph type="title"/>
          </p:nvPr>
        </p:nvSpPr>
        <p:spPr/>
        <p:txBody>
          <a:bodyPr/>
          <a:lstStyle/>
          <a:p>
            <a:r>
              <a:rPr lang="zh-CN" altLang="en-US" dirty="0"/>
              <a:t>瀑布模型的</a:t>
            </a:r>
            <a:r>
              <a:rPr lang="zh-CN" altLang="en-US" dirty="0" smtClean="0"/>
              <a:t>价值和风险</a:t>
            </a:r>
            <a:endParaRPr 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title"/>
          </p:nvPr>
        </p:nvSpPr>
        <p:spPr/>
        <p:txBody>
          <a:bodyPr/>
          <a:lstStyle/>
          <a:p>
            <a:r>
              <a:rPr lang="zh-CN" altLang="en-US" smtClean="0"/>
              <a:t>增量（</a:t>
            </a:r>
            <a:r>
              <a:rPr lang="en-US" altLang="zh-CN" smtClean="0"/>
              <a:t>Incremental</a:t>
            </a:r>
            <a:r>
              <a:rPr lang="zh-CN" altLang="en-US" smtClean="0"/>
              <a:t>）模型</a:t>
            </a:r>
            <a:endParaRPr lang="en-US" altLang="zh-CN" dirty="0" smtClean="0"/>
          </a:p>
        </p:txBody>
      </p:sp>
      <p:sp>
        <p:nvSpPr>
          <p:cNvPr id="22531" name="Rectangle 6"/>
          <p:cNvSpPr>
            <a:spLocks noGrp="1" noChangeArrowheads="1"/>
          </p:cNvSpPr>
          <p:nvPr>
            <p:ph type="body" idx="1"/>
          </p:nvPr>
        </p:nvSpPr>
        <p:spPr>
          <a:xfrm>
            <a:off x="612000" y="1195516"/>
            <a:ext cx="11157857" cy="5288241"/>
          </a:xfrm>
        </p:spPr>
        <p:txBody>
          <a:bodyPr/>
          <a:lstStyle/>
          <a:p>
            <a:r>
              <a:rPr lang="zh-CN" altLang="en-US" smtClean="0"/>
              <a:t>需求和架构确定后，增量式进行开发，构造一系列可执行的版本</a:t>
            </a:r>
            <a:r>
              <a:rPr lang="en-US" altLang="zh-CN" smtClean="0"/>
              <a:t>(Version by Version) </a:t>
            </a:r>
            <a:endParaRPr lang="en-US" altLang="zh-CN"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cxnSp>
        <p:nvCxnSpPr>
          <p:cNvPr id="6" name="Line 151"/>
          <p:cNvCxnSpPr>
            <a:cxnSpLocks noChangeShapeType="1"/>
          </p:cNvCxnSpPr>
          <p:nvPr/>
        </p:nvCxnSpPr>
        <p:spPr bwMode="auto">
          <a:xfrm>
            <a:off x="2287068" y="6226346"/>
            <a:ext cx="685800" cy="0"/>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sp>
        <p:nvSpPr>
          <p:cNvPr id="7" name="Text Box 152"/>
          <p:cNvSpPr txBox="1">
            <a:spLocks noChangeArrowheads="1"/>
          </p:cNvSpPr>
          <p:nvPr/>
        </p:nvSpPr>
        <p:spPr bwMode="auto">
          <a:xfrm>
            <a:off x="3087167" y="6127286"/>
            <a:ext cx="2466745" cy="234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ts val="1200"/>
              </a:lnSpc>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可能的信息流</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Text Box 118"/>
          <p:cNvSpPr txBox="1">
            <a:spLocks noChangeArrowheads="1"/>
          </p:cNvSpPr>
          <p:nvPr/>
        </p:nvSpPr>
        <p:spPr bwMode="auto">
          <a:xfrm>
            <a:off x="2205753" y="2646227"/>
            <a:ext cx="930713" cy="5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ts val="1200"/>
              </a:lnSpc>
              <a:spcAft>
                <a:spcPts val="0"/>
              </a:spcAft>
            </a:pPr>
            <a:r>
              <a:rPr lang="zh-CN"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版本</a:t>
            </a:r>
            <a:r>
              <a:rPr lang="en-US"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1</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Text Box 119"/>
          <p:cNvSpPr txBox="1">
            <a:spLocks noChangeArrowheads="1"/>
          </p:cNvSpPr>
          <p:nvPr/>
        </p:nvSpPr>
        <p:spPr bwMode="auto">
          <a:xfrm>
            <a:off x="3203684" y="3948260"/>
            <a:ext cx="1116856" cy="72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ts val="1200"/>
              </a:lnSpc>
              <a:spcAft>
                <a:spcPts val="0"/>
              </a:spcAft>
            </a:pPr>
            <a:r>
              <a:rPr lang="zh-CN"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版本</a:t>
            </a:r>
            <a:r>
              <a:rPr lang="en-US"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2</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120"/>
          <p:cNvSpPr txBox="1">
            <a:spLocks noChangeArrowheads="1"/>
          </p:cNvSpPr>
          <p:nvPr/>
        </p:nvSpPr>
        <p:spPr bwMode="auto">
          <a:xfrm>
            <a:off x="3557355" y="4944427"/>
            <a:ext cx="1119958" cy="58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ts val="1200"/>
              </a:lnSpc>
              <a:spcAft>
                <a:spcPts val="0"/>
              </a:spcAft>
            </a:pPr>
            <a:r>
              <a:rPr lang="zh-CN"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版本</a:t>
            </a:r>
            <a:r>
              <a:rPr lang="en-US" b="1"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n</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2" name="Group 122"/>
          <p:cNvGrpSpPr/>
          <p:nvPr/>
        </p:nvGrpSpPr>
        <p:grpSpPr bwMode="auto">
          <a:xfrm>
            <a:off x="1776591" y="3719095"/>
            <a:ext cx="1240951" cy="969977"/>
            <a:chOff x="2397" y="2743"/>
            <a:chExt cx="1200" cy="1037"/>
          </a:xfrm>
        </p:grpSpPr>
        <p:sp>
          <p:nvSpPr>
            <p:cNvPr id="48" name="Rectangle 123"/>
            <p:cNvSpPr>
              <a:spLocks noChangeArrowheads="1"/>
            </p:cNvSpPr>
            <p:nvPr/>
          </p:nvSpPr>
          <p:spPr bwMode="auto">
            <a:xfrm>
              <a:off x="2397" y="2743"/>
              <a:ext cx="1200" cy="1037"/>
            </a:xfrm>
            <a:prstGeom prst="rect">
              <a:avLst/>
            </a:prstGeom>
            <a:solidFill>
              <a:srgbClr val="FFFFFF"/>
            </a:solidFill>
            <a:ln w="9525">
              <a:solidFill>
                <a:srgbClr val="0000FF"/>
              </a:solidFill>
              <a:miter lim="800000"/>
            </a:ln>
          </p:spPr>
          <p:txBody>
            <a:bodyPr rot="0" vert="horz" wrap="square" lIns="91440" tIns="45720" rIns="91440" bIns="45720" anchor="t" anchorCtr="0" upright="1">
              <a:noAutofit/>
            </a:bodyPr>
            <a:lstStyle/>
            <a:p>
              <a:endParaRPr lang="zh-CN" altLang="en-US"/>
            </a:p>
          </p:txBody>
        </p:sp>
        <p:sp>
          <p:nvSpPr>
            <p:cNvPr id="49" name="Rectangle 124"/>
            <p:cNvSpPr>
              <a:spLocks noChangeArrowheads="1"/>
            </p:cNvSpPr>
            <p:nvPr/>
          </p:nvSpPr>
          <p:spPr bwMode="auto">
            <a:xfrm>
              <a:off x="2525" y="2862"/>
              <a:ext cx="900" cy="734"/>
            </a:xfrm>
            <a:prstGeom prst="rect">
              <a:avLst/>
            </a:prstGeom>
            <a:solidFill>
              <a:srgbClr val="FFFFFF"/>
            </a:solidFill>
            <a:ln w="9525">
              <a:solidFill>
                <a:srgbClr val="FF0000"/>
              </a:solidFill>
              <a:miter lim="800000"/>
            </a:ln>
          </p:spPr>
          <p:txBody>
            <a:bodyPr rot="0" vert="horz" wrap="square" lIns="91440" tIns="45720" rIns="91440" bIns="45720" anchor="t" anchorCtr="0" upright="1">
              <a:noAutofit/>
            </a:bodyPr>
            <a:lstStyle/>
            <a:p>
              <a:endParaRPr lang="zh-CN" altLang="en-US"/>
            </a:p>
          </p:txBody>
        </p:sp>
        <p:sp>
          <p:nvSpPr>
            <p:cNvPr id="50" name="Text Box 125"/>
            <p:cNvSpPr txBox="1">
              <a:spLocks noChangeArrowheads="1"/>
            </p:cNvSpPr>
            <p:nvPr/>
          </p:nvSpPr>
          <p:spPr bwMode="auto">
            <a:xfrm>
              <a:off x="2652" y="2988"/>
              <a:ext cx="600" cy="425"/>
            </a:xfrm>
            <a:prstGeom prst="rect">
              <a:avLst/>
            </a:prstGeom>
            <a:solidFill>
              <a:srgbClr val="FFFFFF"/>
            </a:solidFill>
            <a:ln w="9525">
              <a:solidFill>
                <a:srgbClr val="00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需求</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3" name="Text Box 126"/>
          <p:cNvSpPr txBox="1">
            <a:spLocks noChangeArrowheads="1"/>
          </p:cNvSpPr>
          <p:nvPr/>
        </p:nvSpPr>
        <p:spPr bwMode="auto">
          <a:xfrm>
            <a:off x="3203684" y="2792144"/>
            <a:ext cx="762151" cy="437752"/>
          </a:xfrm>
          <a:prstGeom prst="rect">
            <a:avLst/>
          </a:prstGeom>
          <a:solidFill>
            <a:srgbClr val="FFFFFF"/>
          </a:solidFill>
          <a:ln w="9525">
            <a:solidFill>
              <a:srgbClr val="000000"/>
            </a:solidFill>
            <a:miter lim="800000"/>
          </a:ln>
        </p:spPr>
        <p:txBody>
          <a:bodyPr rot="0" vert="horz" wrap="square" lIns="18000" tIns="45720" rIns="18000" bIns="45720" anchor="t" anchorCtr="0" upright="1">
            <a:noAutofit/>
          </a:bodyPr>
          <a:lstStyle/>
          <a:p>
            <a:pPr algn="ctr">
              <a:spcAft>
                <a:spcPts val="0"/>
              </a:spcAft>
            </a:pPr>
            <a:r>
              <a:rPr lang="zh-CN" kern="100" dirty="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设计</a:t>
            </a:r>
            <a:endParaRPr lang="zh-CN" kern="100" dirty="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Text Box 127"/>
          <p:cNvSpPr txBox="1">
            <a:spLocks noChangeArrowheads="1"/>
          </p:cNvSpPr>
          <p:nvPr/>
        </p:nvSpPr>
        <p:spPr bwMode="auto">
          <a:xfrm>
            <a:off x="4508751" y="2792144"/>
            <a:ext cx="762151" cy="437752"/>
          </a:xfrm>
          <a:prstGeom prst="rect">
            <a:avLst/>
          </a:prstGeom>
          <a:solidFill>
            <a:srgbClr val="FFFFFF"/>
          </a:solidFill>
          <a:ln w="9525">
            <a:solidFill>
              <a:srgbClr val="00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实现</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Text Box 128"/>
          <p:cNvSpPr txBox="1">
            <a:spLocks noChangeArrowheads="1"/>
          </p:cNvSpPr>
          <p:nvPr/>
        </p:nvSpPr>
        <p:spPr bwMode="auto">
          <a:xfrm>
            <a:off x="5854149" y="2792144"/>
            <a:ext cx="762151" cy="437752"/>
          </a:xfrm>
          <a:prstGeom prst="rect">
            <a:avLst/>
          </a:prstGeom>
          <a:solidFill>
            <a:srgbClr val="FFFFFF"/>
          </a:solidFill>
          <a:ln w="9525">
            <a:solidFill>
              <a:srgbClr val="00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16" name="Group 129"/>
          <p:cNvGrpSpPr/>
          <p:nvPr/>
        </p:nvGrpSpPr>
        <p:grpSpPr bwMode="auto">
          <a:xfrm>
            <a:off x="2269869" y="2938062"/>
            <a:ext cx="933815" cy="1021422"/>
            <a:chOff x="2874" y="1908"/>
            <a:chExt cx="903" cy="1092"/>
          </a:xfrm>
        </p:grpSpPr>
        <p:cxnSp>
          <p:nvCxnSpPr>
            <p:cNvPr id="46" name="Line 130"/>
            <p:cNvCxnSpPr>
              <a:cxnSpLocks noChangeShapeType="1"/>
            </p:cNvCxnSpPr>
            <p:nvPr/>
          </p:nvCxnSpPr>
          <p:spPr bwMode="auto">
            <a:xfrm flipV="1">
              <a:off x="2877" y="1908"/>
              <a:ext cx="0" cy="1092"/>
            </a:xfrm>
            <a:prstGeom prst="line">
              <a:avLst/>
            </a:prstGeom>
            <a:noFill/>
            <a:ln w="9525">
              <a:solidFill>
                <a:srgbClr val="000000"/>
              </a:solidFill>
              <a:round/>
            </a:ln>
            <a:extLst>
              <a:ext uri="{909E8E84-426E-40DD-AFC4-6F175D3DCCD1}">
                <a14:hiddenFill xmlns:a14="http://schemas.microsoft.com/office/drawing/2010/main">
                  <a:noFill/>
                </a14:hiddenFill>
              </a:ext>
            </a:extLst>
          </p:spPr>
        </p:cxnSp>
        <p:cxnSp>
          <p:nvCxnSpPr>
            <p:cNvPr id="47" name="Line 131"/>
            <p:cNvCxnSpPr>
              <a:cxnSpLocks noChangeShapeType="1"/>
            </p:cNvCxnSpPr>
            <p:nvPr/>
          </p:nvCxnSpPr>
          <p:spPr bwMode="auto">
            <a:xfrm flipV="1">
              <a:off x="2874" y="1908"/>
              <a:ext cx="903" cy="3"/>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grpSp>
      <p:cxnSp>
        <p:nvCxnSpPr>
          <p:cNvPr id="17" name="Line 132"/>
          <p:cNvCxnSpPr>
            <a:cxnSpLocks noChangeShapeType="1"/>
          </p:cNvCxnSpPr>
          <p:nvPr/>
        </p:nvCxnSpPr>
        <p:spPr bwMode="auto">
          <a:xfrm>
            <a:off x="3951357" y="2940868"/>
            <a:ext cx="55842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8" name="Line 134"/>
          <p:cNvCxnSpPr>
            <a:cxnSpLocks noChangeShapeType="1"/>
          </p:cNvCxnSpPr>
          <p:nvPr/>
        </p:nvCxnSpPr>
        <p:spPr bwMode="auto">
          <a:xfrm>
            <a:off x="2831399" y="4251319"/>
            <a:ext cx="1675284"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cxnSp>
      <p:cxnSp>
        <p:nvCxnSpPr>
          <p:cNvPr id="19" name="Line 141"/>
          <p:cNvCxnSpPr>
            <a:cxnSpLocks noChangeShapeType="1"/>
          </p:cNvCxnSpPr>
          <p:nvPr/>
        </p:nvCxnSpPr>
        <p:spPr bwMode="auto">
          <a:xfrm>
            <a:off x="4096135" y="2940868"/>
            <a:ext cx="0" cy="1313257"/>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20" name="Line 142"/>
          <p:cNvCxnSpPr>
            <a:cxnSpLocks noChangeShapeType="1"/>
          </p:cNvCxnSpPr>
          <p:nvPr/>
        </p:nvCxnSpPr>
        <p:spPr bwMode="auto">
          <a:xfrm>
            <a:off x="6781759" y="2996055"/>
            <a:ext cx="0" cy="1239363"/>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21" name="Line 143"/>
          <p:cNvCxnSpPr>
            <a:cxnSpLocks noChangeShapeType="1"/>
          </p:cNvCxnSpPr>
          <p:nvPr/>
        </p:nvCxnSpPr>
        <p:spPr bwMode="auto">
          <a:xfrm>
            <a:off x="5475659" y="2938062"/>
            <a:ext cx="0" cy="1313257"/>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22" name="Line 145"/>
          <p:cNvCxnSpPr>
            <a:cxnSpLocks noChangeShapeType="1"/>
          </p:cNvCxnSpPr>
          <p:nvPr/>
        </p:nvCxnSpPr>
        <p:spPr bwMode="auto">
          <a:xfrm>
            <a:off x="2269869" y="4689072"/>
            <a:ext cx="0" cy="583670"/>
          </a:xfrm>
          <a:prstGeom prst="line">
            <a:avLst/>
          </a:prstGeom>
          <a:noFill/>
          <a:ln w="9525">
            <a:solidFill>
              <a:srgbClr val="0000FF"/>
            </a:solidFill>
            <a:round/>
          </a:ln>
          <a:extLst>
            <a:ext uri="{909E8E84-426E-40DD-AFC4-6F175D3DCCD1}">
              <a14:hiddenFill xmlns:a14="http://schemas.microsoft.com/office/drawing/2010/main">
                <a:noFill/>
              </a14:hiddenFill>
            </a:ext>
          </a:extLst>
        </p:spPr>
      </p:cxnSp>
      <p:cxnSp>
        <p:nvCxnSpPr>
          <p:cNvPr id="23" name="Line 146"/>
          <p:cNvCxnSpPr>
            <a:cxnSpLocks noChangeShapeType="1"/>
          </p:cNvCxnSpPr>
          <p:nvPr/>
        </p:nvCxnSpPr>
        <p:spPr bwMode="auto">
          <a:xfrm>
            <a:off x="2269869" y="5272741"/>
            <a:ext cx="3580143" cy="0"/>
          </a:xfrm>
          <a:prstGeom prst="line">
            <a:avLst/>
          </a:prstGeom>
          <a:noFill/>
          <a:ln w="9525">
            <a:solidFill>
              <a:srgbClr val="0000FF"/>
            </a:solidFill>
            <a:round/>
            <a:tailEnd type="triangle" w="med" len="med"/>
          </a:ln>
          <a:extLst>
            <a:ext uri="{909E8E84-426E-40DD-AFC4-6F175D3DCCD1}">
              <a14:hiddenFill xmlns:a14="http://schemas.microsoft.com/office/drawing/2010/main">
                <a:noFill/>
              </a14:hiddenFill>
            </a:ext>
          </a:extLst>
        </p:spPr>
      </p:cxnSp>
      <p:cxnSp>
        <p:nvCxnSpPr>
          <p:cNvPr id="24" name="Line 150"/>
          <p:cNvCxnSpPr>
            <a:cxnSpLocks noChangeShapeType="1"/>
          </p:cNvCxnSpPr>
          <p:nvPr/>
        </p:nvCxnSpPr>
        <p:spPr bwMode="auto">
          <a:xfrm>
            <a:off x="6781759" y="4258802"/>
            <a:ext cx="0" cy="1006456"/>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25" name="Line 1608"/>
          <p:cNvCxnSpPr>
            <a:cxnSpLocks noChangeShapeType="1"/>
          </p:cNvCxnSpPr>
          <p:nvPr/>
        </p:nvCxnSpPr>
        <p:spPr bwMode="auto">
          <a:xfrm>
            <a:off x="5291584" y="2940868"/>
            <a:ext cx="558428"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6" name="Text Box 1609"/>
          <p:cNvSpPr txBox="1">
            <a:spLocks noChangeArrowheads="1"/>
          </p:cNvSpPr>
          <p:nvPr/>
        </p:nvSpPr>
        <p:spPr bwMode="auto">
          <a:xfrm>
            <a:off x="7285378" y="2797757"/>
            <a:ext cx="762151" cy="437752"/>
          </a:xfrm>
          <a:prstGeom prst="rect">
            <a:avLst/>
          </a:prstGeom>
          <a:solidFill>
            <a:srgbClr val="FFFFFF"/>
          </a:solidFill>
          <a:ln w="9525">
            <a:solidFill>
              <a:srgbClr val="00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交付</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27" name="Line 1610"/>
          <p:cNvCxnSpPr>
            <a:cxnSpLocks noChangeShapeType="1"/>
          </p:cNvCxnSpPr>
          <p:nvPr/>
        </p:nvCxnSpPr>
        <p:spPr bwMode="auto">
          <a:xfrm>
            <a:off x="6615265" y="2946480"/>
            <a:ext cx="670113"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8" name="Text Box 1618"/>
          <p:cNvSpPr txBox="1">
            <a:spLocks noChangeArrowheads="1"/>
          </p:cNvSpPr>
          <p:nvPr/>
        </p:nvSpPr>
        <p:spPr bwMode="auto">
          <a:xfrm>
            <a:off x="4487034" y="4013736"/>
            <a:ext cx="762151" cy="437752"/>
          </a:xfrm>
          <a:prstGeom prst="rect">
            <a:avLst/>
          </a:prstGeom>
          <a:solidFill>
            <a:srgbClr val="FFFFFF"/>
          </a:solidFill>
          <a:ln w="9525">
            <a:solidFill>
              <a:srgbClr val="FF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设计</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Text Box 1619"/>
          <p:cNvSpPr txBox="1">
            <a:spLocks noChangeArrowheads="1"/>
          </p:cNvSpPr>
          <p:nvPr/>
        </p:nvSpPr>
        <p:spPr bwMode="auto">
          <a:xfrm>
            <a:off x="5792101" y="4013736"/>
            <a:ext cx="762151" cy="437752"/>
          </a:xfrm>
          <a:prstGeom prst="rect">
            <a:avLst/>
          </a:prstGeom>
          <a:solidFill>
            <a:srgbClr val="FFFFFF"/>
          </a:solidFill>
          <a:ln w="9525">
            <a:solidFill>
              <a:srgbClr val="FF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实现</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Text Box 1620"/>
          <p:cNvSpPr txBox="1">
            <a:spLocks noChangeArrowheads="1"/>
          </p:cNvSpPr>
          <p:nvPr/>
        </p:nvSpPr>
        <p:spPr bwMode="auto">
          <a:xfrm>
            <a:off x="7137498" y="4013736"/>
            <a:ext cx="762151" cy="437752"/>
          </a:xfrm>
          <a:prstGeom prst="rect">
            <a:avLst/>
          </a:prstGeom>
          <a:solidFill>
            <a:srgbClr val="FFFFFF"/>
          </a:solidFill>
          <a:ln w="9525">
            <a:solidFill>
              <a:srgbClr val="FF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1" name="Line 1621"/>
          <p:cNvCxnSpPr>
            <a:cxnSpLocks noChangeShapeType="1"/>
          </p:cNvCxnSpPr>
          <p:nvPr/>
        </p:nvCxnSpPr>
        <p:spPr bwMode="auto">
          <a:xfrm>
            <a:off x="5234707" y="4235418"/>
            <a:ext cx="558428"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cxnSp>
      <p:cxnSp>
        <p:nvCxnSpPr>
          <p:cNvPr id="32" name="Line 1622"/>
          <p:cNvCxnSpPr>
            <a:cxnSpLocks noChangeShapeType="1"/>
          </p:cNvCxnSpPr>
          <p:nvPr/>
        </p:nvCxnSpPr>
        <p:spPr bwMode="auto">
          <a:xfrm>
            <a:off x="6574934" y="4235418"/>
            <a:ext cx="558428" cy="0"/>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cxnSp>
      <p:sp>
        <p:nvSpPr>
          <p:cNvPr id="33" name="Text Box 1623"/>
          <p:cNvSpPr txBox="1">
            <a:spLocks noChangeArrowheads="1"/>
          </p:cNvSpPr>
          <p:nvPr/>
        </p:nvSpPr>
        <p:spPr bwMode="auto">
          <a:xfrm>
            <a:off x="8609059" y="4019348"/>
            <a:ext cx="762151" cy="437752"/>
          </a:xfrm>
          <a:prstGeom prst="rect">
            <a:avLst/>
          </a:prstGeom>
          <a:solidFill>
            <a:srgbClr val="FFFFFF"/>
          </a:solidFill>
          <a:ln w="9525">
            <a:solidFill>
              <a:srgbClr val="FF0000"/>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交付</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4" name="Line 1624"/>
          <p:cNvCxnSpPr>
            <a:cxnSpLocks noChangeShapeType="1"/>
          </p:cNvCxnSpPr>
          <p:nvPr/>
        </p:nvCxnSpPr>
        <p:spPr bwMode="auto">
          <a:xfrm flipV="1">
            <a:off x="7898615" y="4235418"/>
            <a:ext cx="710444" cy="5612"/>
          </a:xfrm>
          <a:prstGeom prst="line">
            <a:avLst/>
          </a:prstGeom>
          <a:noFill/>
          <a:ln w="9525">
            <a:solidFill>
              <a:srgbClr val="FF0000"/>
            </a:solidFill>
            <a:round/>
            <a:tailEnd type="triangle" w="med" len="med"/>
          </a:ln>
          <a:extLst>
            <a:ext uri="{909E8E84-426E-40DD-AFC4-6F175D3DCCD1}">
              <a14:hiddenFill xmlns:a14="http://schemas.microsoft.com/office/drawing/2010/main">
                <a:noFill/>
              </a14:hiddenFill>
            </a:ext>
          </a:extLst>
        </p:spPr>
      </p:cxnSp>
      <p:cxnSp>
        <p:nvCxnSpPr>
          <p:cNvPr id="35" name="Line 1625"/>
          <p:cNvCxnSpPr>
            <a:cxnSpLocks noChangeShapeType="1"/>
          </p:cNvCxnSpPr>
          <p:nvPr/>
        </p:nvCxnSpPr>
        <p:spPr bwMode="auto">
          <a:xfrm>
            <a:off x="7951355" y="3229897"/>
            <a:ext cx="0" cy="1011133"/>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sp>
        <p:nvSpPr>
          <p:cNvPr id="36" name="Text Box 1627"/>
          <p:cNvSpPr txBox="1">
            <a:spLocks noChangeArrowheads="1"/>
          </p:cNvSpPr>
          <p:nvPr/>
        </p:nvSpPr>
        <p:spPr bwMode="auto">
          <a:xfrm>
            <a:off x="5853114" y="5043576"/>
            <a:ext cx="762151" cy="437752"/>
          </a:xfrm>
          <a:prstGeom prst="rect">
            <a:avLst/>
          </a:prstGeom>
          <a:solidFill>
            <a:srgbClr val="FFFFFF"/>
          </a:solidFill>
          <a:ln w="9525">
            <a:solidFill>
              <a:srgbClr val="0066FF"/>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设计</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Text Box 1628"/>
          <p:cNvSpPr txBox="1">
            <a:spLocks noChangeArrowheads="1"/>
          </p:cNvSpPr>
          <p:nvPr/>
        </p:nvSpPr>
        <p:spPr bwMode="auto">
          <a:xfrm>
            <a:off x="7158181" y="5043576"/>
            <a:ext cx="762151" cy="437752"/>
          </a:xfrm>
          <a:prstGeom prst="rect">
            <a:avLst/>
          </a:prstGeom>
          <a:solidFill>
            <a:srgbClr val="FFFFFF"/>
          </a:solidFill>
          <a:ln w="9525">
            <a:solidFill>
              <a:srgbClr val="0066FF"/>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实现</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8" name="Text Box 1629"/>
          <p:cNvSpPr txBox="1">
            <a:spLocks noChangeArrowheads="1"/>
          </p:cNvSpPr>
          <p:nvPr/>
        </p:nvSpPr>
        <p:spPr bwMode="auto">
          <a:xfrm>
            <a:off x="8503579" y="5043576"/>
            <a:ext cx="762151" cy="437752"/>
          </a:xfrm>
          <a:prstGeom prst="rect">
            <a:avLst/>
          </a:prstGeom>
          <a:solidFill>
            <a:srgbClr val="FFFFFF"/>
          </a:solidFill>
          <a:ln w="9525">
            <a:solidFill>
              <a:srgbClr val="0066FF"/>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测试</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9" name="Line 1630"/>
          <p:cNvCxnSpPr>
            <a:cxnSpLocks noChangeShapeType="1"/>
          </p:cNvCxnSpPr>
          <p:nvPr/>
        </p:nvCxnSpPr>
        <p:spPr bwMode="auto">
          <a:xfrm>
            <a:off x="6600787" y="5265258"/>
            <a:ext cx="558428" cy="0"/>
          </a:xfrm>
          <a:prstGeom prst="line">
            <a:avLst/>
          </a:prstGeom>
          <a:noFill/>
          <a:ln w="9525">
            <a:solidFill>
              <a:srgbClr val="0066FF"/>
            </a:solidFill>
            <a:round/>
            <a:tailEnd type="triangle" w="med" len="med"/>
          </a:ln>
          <a:extLst>
            <a:ext uri="{909E8E84-426E-40DD-AFC4-6F175D3DCCD1}">
              <a14:hiddenFill xmlns:a14="http://schemas.microsoft.com/office/drawing/2010/main">
                <a:noFill/>
              </a14:hiddenFill>
            </a:ext>
          </a:extLst>
        </p:spPr>
      </p:cxnSp>
      <p:cxnSp>
        <p:nvCxnSpPr>
          <p:cNvPr id="40" name="Line 1631"/>
          <p:cNvCxnSpPr>
            <a:cxnSpLocks noChangeShapeType="1"/>
          </p:cNvCxnSpPr>
          <p:nvPr/>
        </p:nvCxnSpPr>
        <p:spPr bwMode="auto">
          <a:xfrm>
            <a:off x="7941014" y="5265258"/>
            <a:ext cx="558428" cy="0"/>
          </a:xfrm>
          <a:prstGeom prst="line">
            <a:avLst/>
          </a:prstGeom>
          <a:noFill/>
          <a:ln w="9525">
            <a:solidFill>
              <a:srgbClr val="0066FF"/>
            </a:solidFill>
            <a:round/>
            <a:tailEnd type="triangle" w="med" len="med"/>
          </a:ln>
          <a:extLst>
            <a:ext uri="{909E8E84-426E-40DD-AFC4-6F175D3DCCD1}">
              <a14:hiddenFill xmlns:a14="http://schemas.microsoft.com/office/drawing/2010/main">
                <a:noFill/>
              </a14:hiddenFill>
            </a:ext>
          </a:extLst>
        </p:spPr>
      </p:cxnSp>
      <p:sp>
        <p:nvSpPr>
          <p:cNvPr id="41" name="Text Box 1632"/>
          <p:cNvSpPr txBox="1">
            <a:spLocks noChangeArrowheads="1"/>
          </p:cNvSpPr>
          <p:nvPr/>
        </p:nvSpPr>
        <p:spPr bwMode="auto">
          <a:xfrm>
            <a:off x="9827259" y="5049188"/>
            <a:ext cx="762151" cy="437752"/>
          </a:xfrm>
          <a:prstGeom prst="rect">
            <a:avLst/>
          </a:prstGeom>
          <a:solidFill>
            <a:srgbClr val="FFFFFF"/>
          </a:solidFill>
          <a:ln w="9525">
            <a:solidFill>
              <a:srgbClr val="0066FF"/>
            </a:solidFill>
            <a:miter lim="800000"/>
          </a:ln>
        </p:spPr>
        <p:txBody>
          <a:bodyPr rot="0" vert="horz" wrap="square" lIns="18000" tIns="45720" rIns="18000" bIns="45720" anchor="t" anchorCtr="0" upright="1">
            <a:noAutofit/>
          </a:bodyPr>
          <a:lstStyle/>
          <a:p>
            <a:pPr algn="ctr">
              <a:spcAft>
                <a:spcPts val="0"/>
              </a:spcAft>
            </a:pPr>
            <a:r>
              <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rPr>
              <a:t>交付</a:t>
            </a:r>
            <a:endParaRPr lang="zh-CN" kern="100">
              <a:solidFill>
                <a:srgbClr val="283773"/>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42" name="Line 1633"/>
          <p:cNvCxnSpPr>
            <a:cxnSpLocks noChangeShapeType="1"/>
          </p:cNvCxnSpPr>
          <p:nvPr/>
        </p:nvCxnSpPr>
        <p:spPr bwMode="auto">
          <a:xfrm>
            <a:off x="9264695" y="5270871"/>
            <a:ext cx="558428" cy="0"/>
          </a:xfrm>
          <a:prstGeom prst="line">
            <a:avLst/>
          </a:prstGeom>
          <a:noFill/>
          <a:ln w="9525">
            <a:solidFill>
              <a:srgbClr val="0066FF"/>
            </a:solidFill>
            <a:round/>
            <a:tailEnd type="triangle" w="med" len="med"/>
          </a:ln>
          <a:extLst>
            <a:ext uri="{909E8E84-426E-40DD-AFC4-6F175D3DCCD1}">
              <a14:hiddenFill xmlns:a14="http://schemas.microsoft.com/office/drawing/2010/main">
                <a:noFill/>
              </a14:hiddenFill>
            </a:ext>
          </a:extLst>
        </p:spPr>
      </p:cxnSp>
      <p:cxnSp>
        <p:nvCxnSpPr>
          <p:cNvPr id="43" name="Line 1634"/>
          <p:cNvCxnSpPr>
            <a:cxnSpLocks noChangeShapeType="1"/>
          </p:cNvCxnSpPr>
          <p:nvPr/>
        </p:nvCxnSpPr>
        <p:spPr bwMode="auto">
          <a:xfrm>
            <a:off x="8116816" y="4251319"/>
            <a:ext cx="0" cy="1006456"/>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44" name="Line 1635"/>
          <p:cNvCxnSpPr>
            <a:cxnSpLocks noChangeShapeType="1"/>
          </p:cNvCxnSpPr>
          <p:nvPr/>
        </p:nvCxnSpPr>
        <p:spPr bwMode="auto">
          <a:xfrm>
            <a:off x="5475659" y="4345791"/>
            <a:ext cx="0" cy="936000"/>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cxnSp>
        <p:nvCxnSpPr>
          <p:cNvPr id="45" name="Line 1636"/>
          <p:cNvCxnSpPr>
            <a:cxnSpLocks noChangeShapeType="1"/>
          </p:cNvCxnSpPr>
          <p:nvPr/>
        </p:nvCxnSpPr>
        <p:spPr bwMode="auto">
          <a:xfrm>
            <a:off x="9345357" y="4457100"/>
            <a:ext cx="0" cy="815641"/>
          </a:xfrm>
          <a:prstGeom prst="line">
            <a:avLst/>
          </a:prstGeom>
          <a:noFill/>
          <a:ln w="12700">
            <a:solidFill>
              <a:srgbClr val="00B050"/>
            </a:solidFill>
            <a:prstDash val="sysDot"/>
            <a:round/>
            <a:tailEnd type="triangle" w="sm" len="lg"/>
          </a:ln>
          <a:extLst>
            <a:ext uri="{909E8E84-426E-40DD-AFC4-6F175D3DCCD1}">
              <a14:hiddenFill xmlns:a14="http://schemas.microsoft.com/office/drawing/2010/main">
                <a:noFill/>
              </a14:hiddenFill>
            </a:ext>
          </a:extLst>
        </p:spPr>
      </p:cxn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0" y="1733551"/>
            <a:ext cx="5867888" cy="4572000"/>
          </a:xfrm>
        </p:spPr>
        <p:txBody>
          <a:bodyPr/>
          <a:lstStyle/>
          <a:p>
            <a:pPr>
              <a:spcBef>
                <a:spcPts val="300"/>
              </a:spcBef>
            </a:pPr>
            <a:r>
              <a:rPr lang="zh-CN" altLang="en-US" dirty="0"/>
              <a:t>需求未被很好地理解</a:t>
            </a:r>
            <a:endParaRPr lang="zh-CN" altLang="en-US" dirty="0"/>
          </a:p>
          <a:p>
            <a:pPr>
              <a:spcBef>
                <a:spcPts val="300"/>
              </a:spcBef>
            </a:pPr>
            <a:r>
              <a:rPr lang="zh-CN" altLang="en-US" dirty="0"/>
              <a:t>一次要求所有功能</a:t>
            </a:r>
            <a:endParaRPr lang="zh-CN" altLang="en-US" dirty="0"/>
          </a:p>
          <a:p>
            <a:pPr>
              <a:spcBef>
                <a:spcPts val="300"/>
              </a:spcBef>
            </a:pPr>
            <a:r>
              <a:rPr lang="zh-CN" altLang="en-US" dirty="0"/>
              <a:t>需求迅速发生变化</a:t>
            </a:r>
            <a:endParaRPr lang="zh-CN" altLang="en-US" dirty="0"/>
          </a:p>
          <a:p>
            <a:pPr>
              <a:spcBef>
                <a:spcPts val="300"/>
              </a:spcBef>
            </a:pPr>
            <a:r>
              <a:rPr lang="zh-CN" altLang="en-US" dirty="0"/>
              <a:t>事先打算采用的技术迅速发生变化</a:t>
            </a:r>
            <a:endParaRPr lang="zh-CN" altLang="en-US" dirty="0"/>
          </a:p>
          <a:p>
            <a:pPr>
              <a:spcBef>
                <a:spcPts val="300"/>
              </a:spcBef>
            </a:pPr>
            <a:r>
              <a:rPr lang="zh-CN" altLang="en-US" dirty="0"/>
              <a:t>长时期内仅有有限的资源（人员</a:t>
            </a:r>
            <a:r>
              <a:rPr lang="en-US" altLang="zh-CN" dirty="0"/>
              <a:t>/</a:t>
            </a:r>
            <a:r>
              <a:rPr lang="zh-CN" altLang="en-US" dirty="0"/>
              <a:t>资金）</a:t>
            </a:r>
            <a:endParaRPr lang="zh-CN" altLang="en-US" dirty="0"/>
          </a:p>
        </p:txBody>
      </p:sp>
      <p:sp>
        <p:nvSpPr>
          <p:cNvPr id="14" name="Content Placeholder 13"/>
          <p:cNvSpPr>
            <a:spLocks noGrp="1"/>
          </p:cNvSpPr>
          <p:nvPr>
            <p:ph sz="quarter" idx="16"/>
          </p:nvPr>
        </p:nvSpPr>
        <p:spPr>
          <a:xfrm>
            <a:off x="6325026" y="1733551"/>
            <a:ext cx="5866973" cy="4572000"/>
          </a:xfrm>
        </p:spPr>
        <p:txBody>
          <a:bodyPr/>
          <a:lstStyle/>
          <a:p>
            <a:pPr>
              <a:spcBef>
                <a:spcPts val="300"/>
              </a:spcBef>
            </a:pPr>
            <a:r>
              <a:rPr lang="zh-CN" altLang="en-US" dirty="0"/>
              <a:t>需要早期获得所有需求；</a:t>
            </a:r>
            <a:endParaRPr lang="en-US" altLang="zh-CN" dirty="0"/>
          </a:p>
          <a:p>
            <a:pPr>
              <a:spcBef>
                <a:spcPts val="300"/>
              </a:spcBef>
            </a:pPr>
            <a:r>
              <a:rPr lang="zh-CN" altLang="en-US" dirty="0"/>
              <a:t>根据需求建立稳定的软件架构；</a:t>
            </a:r>
            <a:endParaRPr lang="zh-CN" altLang="en-US" dirty="0"/>
          </a:p>
          <a:p>
            <a:pPr>
              <a:spcBef>
                <a:spcPts val="300"/>
              </a:spcBef>
            </a:pPr>
            <a:r>
              <a:rPr lang="zh-CN" altLang="en-US" dirty="0"/>
              <a:t>中间产品可以提供使用；</a:t>
            </a:r>
            <a:endParaRPr lang="zh-CN" altLang="en-US" dirty="0"/>
          </a:p>
          <a:p>
            <a:pPr>
              <a:spcBef>
                <a:spcPts val="300"/>
              </a:spcBef>
            </a:pPr>
            <a:r>
              <a:rPr lang="zh-CN" altLang="en-US" dirty="0"/>
              <a:t>系统被自然地分割成增量；</a:t>
            </a:r>
            <a:endParaRPr lang="zh-CN" altLang="en-US" dirty="0"/>
          </a:p>
          <a:p>
            <a:pPr>
              <a:spcBef>
                <a:spcPts val="300"/>
              </a:spcBef>
            </a:pPr>
            <a:r>
              <a:rPr lang="zh-CN" altLang="en-US" dirty="0"/>
              <a:t>工作人员</a:t>
            </a:r>
            <a:r>
              <a:rPr lang="en-US" altLang="zh-CN" dirty="0"/>
              <a:t>/</a:t>
            </a:r>
            <a:r>
              <a:rPr lang="zh-CN" altLang="en-US" dirty="0"/>
              <a:t>资金可以逐步增加。</a:t>
            </a:r>
            <a:endParaRPr lang="zh-CN" altLang="en-US" dirty="0"/>
          </a:p>
        </p:txBody>
      </p:sp>
      <p:sp>
        <p:nvSpPr>
          <p:cNvPr id="15" name="Text Placeholder 14"/>
          <p:cNvSpPr>
            <a:spLocks noGrp="1"/>
          </p:cNvSpPr>
          <p:nvPr>
            <p:ph type="body" sz="quarter" idx="17"/>
          </p:nvPr>
        </p:nvSpPr>
        <p:spPr>
          <a:xfrm>
            <a:off x="0" y="1939474"/>
            <a:ext cx="5638681" cy="911225"/>
          </a:xfrm>
        </p:spPr>
        <p:txBody>
          <a:bodyPr/>
          <a:lstStyle/>
          <a:p>
            <a:r>
              <a:rPr lang="zh-CN" altLang="en-US" dirty="0" smtClean="0"/>
              <a:t>增量模型的</a:t>
            </a:r>
            <a:r>
              <a:rPr lang="zh-CN" altLang="en-US" dirty="0"/>
              <a:t>风险</a:t>
            </a:r>
            <a:endParaRPr lang="en-US" dirty="0"/>
          </a:p>
        </p:txBody>
      </p:sp>
      <p:sp>
        <p:nvSpPr>
          <p:cNvPr id="16" name="Text Placeholder 15"/>
          <p:cNvSpPr>
            <a:spLocks noGrp="1"/>
          </p:cNvSpPr>
          <p:nvPr>
            <p:ph type="body" sz="quarter" idx="18"/>
          </p:nvPr>
        </p:nvSpPr>
        <p:spPr>
          <a:xfrm>
            <a:off x="6553319" y="1939474"/>
            <a:ext cx="5638680" cy="911225"/>
          </a:xfrm>
        </p:spPr>
        <p:txBody>
          <a:bodyPr/>
          <a:lstStyle/>
          <a:p>
            <a:r>
              <a:rPr lang="zh-CN" altLang="en-US" dirty="0"/>
              <a:t>瀑布模型</a:t>
            </a:r>
            <a:r>
              <a:rPr lang="zh-CN" altLang="en-US" dirty="0" smtClean="0"/>
              <a:t>的适用时机</a:t>
            </a:r>
            <a:endParaRPr lang="en-US" dirty="0"/>
          </a:p>
        </p:txBody>
      </p:sp>
      <p:sp>
        <p:nvSpPr>
          <p:cNvPr id="10" name="Title 9"/>
          <p:cNvSpPr>
            <a:spLocks noGrp="1"/>
          </p:cNvSpPr>
          <p:nvPr>
            <p:ph type="title"/>
          </p:nvPr>
        </p:nvSpPr>
        <p:spPr/>
        <p:txBody>
          <a:bodyPr/>
          <a:lstStyle/>
          <a:p>
            <a:r>
              <a:rPr lang="zh-CN" altLang="en-US" dirty="0" smtClean="0"/>
              <a:t>增量模型的风险和适用时机</a:t>
            </a:r>
            <a:endParaRPr lang="en-US" dirty="0"/>
          </a:p>
        </p:txBody>
      </p:sp>
      <p:sp>
        <p:nvSpPr>
          <p:cNvPr id="2" name="灯片编号占位符 1"/>
          <p:cNvSpPr>
            <a:spLocks noGrp="1"/>
          </p:cNvSpPr>
          <p:nvPr>
            <p:ph type="sldNum" sz="quarter" idx="4"/>
          </p:nvPr>
        </p:nvSpPr>
        <p:spPr>
          <a:xfrm>
            <a:off x="11154769" y="6438900"/>
            <a:ext cx="1037230" cy="342900"/>
          </a:xfrm>
        </p:spPr>
        <p:txBody>
          <a:bodyPr/>
          <a:lstStyle/>
          <a:p>
            <a:fld id="{548644C6-89F0-466C-949F-E70AD72679A8}"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zh-CN" altLang="en-US" smtClean="0"/>
              <a:t>演化</a:t>
            </a:r>
            <a:r>
              <a:rPr lang="en-US" altLang="zh-CN" smtClean="0"/>
              <a:t>(Evolutionary)</a:t>
            </a:r>
            <a:r>
              <a:rPr lang="zh-CN" altLang="en-US" smtClean="0"/>
              <a:t>模型</a:t>
            </a:r>
            <a:endParaRPr lang="en-US" altLang="zh-CN" dirty="0" smtClean="0"/>
          </a:p>
        </p:txBody>
      </p:sp>
      <p:sp>
        <p:nvSpPr>
          <p:cNvPr id="25603" name="Rectangle 3"/>
          <p:cNvSpPr>
            <a:spLocks noGrp="1" noChangeArrowheads="1"/>
          </p:cNvSpPr>
          <p:nvPr>
            <p:ph type="body" idx="1"/>
          </p:nvPr>
        </p:nvSpPr>
        <p:spPr>
          <a:xfrm>
            <a:off x="596145" y="1379913"/>
            <a:ext cx="11157857" cy="5120470"/>
          </a:xfrm>
        </p:spPr>
        <p:txBody>
          <a:bodyPr/>
          <a:lstStyle/>
          <a:p>
            <a:r>
              <a:rPr lang="zh-CN" altLang="en-US" dirty="0" smtClean="0"/>
              <a:t>现状：</a:t>
            </a:r>
            <a:endParaRPr lang="zh-CN" altLang="en-US" dirty="0" smtClean="0"/>
          </a:p>
          <a:p>
            <a:pPr lvl="1"/>
            <a:r>
              <a:rPr lang="zh-CN" altLang="en-US" sz="2000" dirty="0" smtClean="0"/>
              <a:t>软件需求在软件开发过程中常常发生改变，想要一次迭代就开发出最终产品是不可能的</a:t>
            </a:r>
            <a:endParaRPr lang="zh-CN" altLang="en-US" sz="2000" dirty="0" smtClean="0"/>
          </a:p>
          <a:p>
            <a:pPr lvl="1"/>
            <a:r>
              <a:rPr lang="zh-CN" altLang="en-US" sz="2000" dirty="0" smtClean="0"/>
              <a:t>紧迫的市场期限使得难以一下子完成一个完善的软件产品</a:t>
            </a:r>
            <a:endParaRPr lang="zh-CN" altLang="en-US" sz="2000" dirty="0" smtClean="0"/>
          </a:p>
          <a:p>
            <a:r>
              <a:rPr lang="zh-CN" altLang="en-US" dirty="0" smtClean="0"/>
              <a:t>解决方案：演化模型</a:t>
            </a:r>
            <a:endParaRPr lang="zh-CN" altLang="en-US" dirty="0" smtClean="0"/>
          </a:p>
          <a:p>
            <a:pPr lvl="1"/>
            <a:r>
              <a:rPr lang="zh-CN" altLang="en-US" sz="2000" dirty="0" smtClean="0"/>
              <a:t>只要核心需求能够被很好地理解，就可以进行渐进式开发，其余需求可以在后续的迭代中进一步定义和实现。这种过程模型称为演化模型，它能很好地适应随时间演化的产品的开发。</a:t>
            </a:r>
            <a:endParaRPr lang="zh-CN" altLang="en-US" sz="2000" dirty="0" smtClean="0"/>
          </a:p>
          <a:p>
            <a:r>
              <a:rPr lang="zh-CN" altLang="en-US" dirty="0" smtClean="0"/>
              <a:t>特点：</a:t>
            </a:r>
            <a:endParaRPr lang="zh-CN" altLang="en-US" dirty="0" smtClean="0"/>
          </a:p>
          <a:p>
            <a:pPr lvl="1"/>
            <a:r>
              <a:rPr lang="zh-CN" altLang="en-US" sz="2000" dirty="0" smtClean="0"/>
              <a:t>迭代的开发方法，渐进地开发各个可执行版本，逐步完善软件产品。每个版本在开发时，开发过程中的活动和任务顺序地或部分重叠平行地被采用。</a:t>
            </a:r>
            <a:endParaRPr lang="zh-CN" altLang="en-US" sz="2000" dirty="0" smtClean="0"/>
          </a:p>
          <a:p>
            <a:pPr lvl="1"/>
            <a:r>
              <a:rPr lang="zh-CN" altLang="en-US" sz="2000" dirty="0" smtClean="0"/>
              <a:t>与增量模型的区别是：需求在开发早期不能被完全了解和确定，在一部分被定义后开发就开始了，然后在每个相继的版本中逐步完善。</a:t>
            </a:r>
            <a:endParaRPr lang="zh-CN" altLang="en-US" sz="2000"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11"/>
          <p:cNvSpPr>
            <a:spLocks noChangeArrowheads="1"/>
          </p:cNvSpPr>
          <p:nvPr/>
        </p:nvSpPr>
        <p:spPr bwMode="auto">
          <a:xfrm>
            <a:off x="7391216" y="2497975"/>
            <a:ext cx="4572000" cy="2819400"/>
          </a:xfrm>
          <a:prstGeom prst="ellipse">
            <a:avLst/>
          </a:prstGeom>
          <a:solidFill>
            <a:srgbClr val="C0C0C0"/>
          </a:solidFill>
          <a:ln w="25400">
            <a:solidFill>
              <a:srgbClr val="969696"/>
            </a:solidFill>
            <a:round/>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6627" name="Rectangle 2"/>
          <p:cNvSpPr>
            <a:spLocks noGrp="1" noChangeArrowheads="1"/>
          </p:cNvSpPr>
          <p:nvPr>
            <p:ph type="title"/>
          </p:nvPr>
        </p:nvSpPr>
        <p:spPr/>
        <p:txBody>
          <a:bodyPr/>
          <a:lstStyle/>
          <a:p>
            <a:pPr eaLnBrk="1" hangingPunct="1"/>
            <a:r>
              <a:rPr lang="zh-CN" altLang="en-US" dirty="0" smtClean="0"/>
              <a:t>迭代设计</a:t>
            </a:r>
            <a:endParaRPr lang="zh-CN" altLang="en-US" dirty="0" smtClean="0"/>
          </a:p>
        </p:txBody>
      </p:sp>
      <p:sp>
        <p:nvSpPr>
          <p:cNvPr id="26628" name="Rectangle 3"/>
          <p:cNvSpPr>
            <a:spLocks noChangeArrowheads="1"/>
          </p:cNvSpPr>
          <p:nvPr/>
        </p:nvSpPr>
        <p:spPr bwMode="auto">
          <a:xfrm>
            <a:off x="474246" y="1301136"/>
            <a:ext cx="5706464" cy="508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nSpc>
                <a:spcPct val="120000"/>
              </a:lnSpc>
              <a:spcBef>
                <a:spcPts val="600"/>
              </a:spcBef>
              <a:buClr>
                <a:srgbClr val="92D050"/>
              </a:buClr>
              <a:buFont typeface="Wingdings" panose="05000000000000000000" pitchFamily="2" charset="2"/>
              <a:buChar char="p"/>
            </a:pPr>
            <a:r>
              <a:rPr lang="zh-CN" altLang="en-US" sz="2400" dirty="0" smtClean="0"/>
              <a:t>每次</a:t>
            </a:r>
            <a:r>
              <a:rPr lang="zh-CN" altLang="en-US" sz="2400" dirty="0"/>
              <a:t>迭代都应产生一个可执行的软件</a:t>
            </a:r>
            <a:r>
              <a:rPr lang="zh-CN" altLang="en-US" sz="2400" dirty="0" smtClean="0"/>
              <a:t>版本</a:t>
            </a:r>
            <a:endParaRPr lang="en-US" altLang="zh-CN" sz="2400" dirty="0" smtClean="0"/>
          </a:p>
          <a:p>
            <a:pPr lvl="1">
              <a:lnSpc>
                <a:spcPct val="120000"/>
              </a:lnSpc>
              <a:spcBef>
                <a:spcPts val="600"/>
              </a:spcBef>
              <a:buClr>
                <a:srgbClr val="92D050"/>
              </a:buClr>
              <a:buFont typeface="Wingdings" panose="05000000000000000000" pitchFamily="2" charset="2"/>
              <a:buChar char="p"/>
            </a:pPr>
            <a:r>
              <a:rPr lang="zh-CN" altLang="en-US" sz="2400" dirty="0"/>
              <a:t>每次迭代都包括计划、需求、设计、编码、测试、总结等活动</a:t>
            </a:r>
            <a:endParaRPr lang="en-US" altLang="zh-CN" sz="2400" dirty="0"/>
          </a:p>
          <a:p>
            <a:pPr>
              <a:lnSpc>
                <a:spcPct val="120000"/>
              </a:lnSpc>
              <a:spcBef>
                <a:spcPts val="600"/>
              </a:spcBef>
              <a:buClr>
                <a:srgbClr val="92D050"/>
              </a:buClr>
              <a:buFont typeface="Wingdings" panose="05000000000000000000" pitchFamily="2" charset="2"/>
              <a:buChar char="p"/>
            </a:pPr>
            <a:r>
              <a:rPr lang="zh-CN" altLang="en-US" sz="2400" dirty="0"/>
              <a:t>要求有计划的迭代</a:t>
            </a:r>
            <a:r>
              <a:rPr lang="zh-CN" altLang="en-US" sz="2400" dirty="0" smtClean="0"/>
              <a:t>。</a:t>
            </a:r>
            <a:endParaRPr lang="en-US" altLang="zh-CN" sz="2400" dirty="0" smtClean="0"/>
          </a:p>
          <a:p>
            <a:pPr lvl="1">
              <a:lnSpc>
                <a:spcPct val="120000"/>
              </a:lnSpc>
              <a:spcBef>
                <a:spcPts val="600"/>
              </a:spcBef>
              <a:buClr>
                <a:srgbClr val="92D050"/>
              </a:buClr>
              <a:buFont typeface="Wingdings" panose="05000000000000000000" pitchFamily="2" charset="2"/>
              <a:buChar char="p"/>
            </a:pPr>
            <a:r>
              <a:rPr lang="zh-CN" altLang="en-US" sz="2400" dirty="0"/>
              <a:t>通常由</a:t>
            </a:r>
            <a:r>
              <a:rPr lang="en-US" altLang="zh-CN" sz="2400" dirty="0"/>
              <a:t>3~9</a:t>
            </a:r>
            <a:r>
              <a:rPr lang="zh-CN" altLang="en-US" sz="2400" dirty="0"/>
              <a:t>个迭代</a:t>
            </a:r>
            <a:r>
              <a:rPr lang="zh-CN" altLang="en-US" sz="2400" dirty="0" smtClean="0"/>
              <a:t>组成</a:t>
            </a:r>
            <a:endParaRPr lang="en-US" altLang="zh-CN" sz="2400" dirty="0" smtClean="0"/>
          </a:p>
          <a:p>
            <a:pPr lvl="1">
              <a:lnSpc>
                <a:spcPct val="120000"/>
              </a:lnSpc>
              <a:spcBef>
                <a:spcPts val="600"/>
              </a:spcBef>
              <a:buClr>
                <a:srgbClr val="92D050"/>
              </a:buClr>
              <a:buFont typeface="Wingdings" panose="05000000000000000000" pitchFamily="2" charset="2"/>
              <a:buChar char="p"/>
            </a:pPr>
            <a:r>
              <a:rPr lang="zh-CN" altLang="en-US" sz="2400" dirty="0"/>
              <a:t>风险</a:t>
            </a:r>
            <a:r>
              <a:rPr lang="zh-CN" altLang="en-US" sz="2400" dirty="0" smtClean="0"/>
              <a:t>驱动：项目</a:t>
            </a:r>
            <a:r>
              <a:rPr lang="zh-CN" altLang="en-US" sz="2400" dirty="0"/>
              <a:t>的风险越高，迭代就越</a:t>
            </a:r>
            <a:r>
              <a:rPr lang="zh-CN" altLang="en-US" sz="2400" dirty="0" smtClean="0"/>
              <a:t>多；风险</a:t>
            </a:r>
            <a:r>
              <a:rPr lang="zh-CN" altLang="en-US" sz="2400" dirty="0"/>
              <a:t>越高的工作，越在早期的迭代中执行</a:t>
            </a:r>
            <a:endParaRPr lang="en-US" altLang="zh-CN" sz="2400" dirty="0"/>
          </a:p>
          <a:p>
            <a:pPr lvl="1">
              <a:lnSpc>
                <a:spcPct val="120000"/>
              </a:lnSpc>
              <a:spcBef>
                <a:spcPts val="600"/>
              </a:spcBef>
              <a:buClr>
                <a:srgbClr val="92D050"/>
              </a:buClr>
              <a:buFont typeface="Wingdings" panose="05000000000000000000" pitchFamily="2" charset="2"/>
              <a:buChar char="p"/>
            </a:pPr>
            <a:r>
              <a:rPr lang="zh-CN" altLang="en-US" sz="2400" dirty="0"/>
              <a:t>迭代可以并行、重叠、串行</a:t>
            </a:r>
            <a:endParaRPr lang="en-US" altLang="zh-CN" sz="2400" dirty="0"/>
          </a:p>
          <a:p>
            <a:pPr lvl="1">
              <a:lnSpc>
                <a:spcPct val="120000"/>
              </a:lnSpc>
              <a:spcBef>
                <a:spcPts val="600"/>
              </a:spcBef>
              <a:buClr>
                <a:srgbClr val="92D050"/>
              </a:buClr>
              <a:buFont typeface="Wingdings" panose="05000000000000000000" pitchFamily="2" charset="2"/>
              <a:buChar char="p"/>
            </a:pPr>
            <a:r>
              <a:rPr lang="zh-CN" altLang="en-US" sz="2400" dirty="0"/>
              <a:t>迭代内部的活动可以交叉</a:t>
            </a:r>
            <a:r>
              <a:rPr lang="zh-CN" altLang="en-US" sz="2400" dirty="0" smtClean="0"/>
              <a:t>并行</a:t>
            </a:r>
            <a:endParaRPr lang="en-US" altLang="zh-CN" sz="2400" dirty="0"/>
          </a:p>
        </p:txBody>
      </p:sp>
      <p:sp>
        <p:nvSpPr>
          <p:cNvPr id="26629" name="Rectangle 4"/>
          <p:cNvSpPr>
            <a:spLocks noChangeArrowheads="1"/>
          </p:cNvSpPr>
          <p:nvPr/>
        </p:nvSpPr>
        <p:spPr bwMode="auto">
          <a:xfrm>
            <a:off x="7848416" y="3555250"/>
            <a:ext cx="1219200" cy="608400"/>
          </a:xfrm>
          <a:prstGeom prst="rect">
            <a:avLst/>
          </a:prstGeom>
          <a:solidFill>
            <a:srgbClr val="CCFFFF"/>
          </a:solidFill>
          <a:ln w="9525">
            <a:solidFill>
              <a:srgbClr val="0033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dirty="0">
                <a:latin typeface="Times New Roman" panose="02020603050405020304" pitchFamily="18" charset="0"/>
                <a:ea typeface="宋体" panose="02010600030101010101" pitchFamily="2" charset="-122"/>
              </a:rPr>
              <a:t>更多的需求</a:t>
            </a:r>
            <a:endParaRPr kumimoji="1" lang="zh-CN" altLang="en-US" sz="1800" b="1" dirty="0">
              <a:latin typeface="Times New Roman" panose="02020603050405020304" pitchFamily="18" charset="0"/>
              <a:ea typeface="宋体" panose="02010600030101010101" pitchFamily="2" charset="-122"/>
            </a:endParaRPr>
          </a:p>
        </p:txBody>
      </p:sp>
      <p:sp>
        <p:nvSpPr>
          <p:cNvPr id="26630" name="Rectangle 5"/>
          <p:cNvSpPr>
            <a:spLocks noChangeArrowheads="1"/>
          </p:cNvSpPr>
          <p:nvPr/>
        </p:nvSpPr>
        <p:spPr bwMode="auto">
          <a:xfrm>
            <a:off x="9067616" y="2650375"/>
            <a:ext cx="1066800" cy="609600"/>
          </a:xfrm>
          <a:prstGeom prst="rect">
            <a:avLst/>
          </a:prstGeom>
          <a:solidFill>
            <a:srgbClr val="CCFFFF"/>
          </a:solidFill>
          <a:ln w="9525">
            <a:solidFill>
              <a:srgbClr val="0033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设计</a:t>
            </a:r>
            <a:endParaRPr kumimoji="1" lang="zh-CN" altLang="en-US" sz="1800" b="1">
              <a:latin typeface="Times New Roman" panose="02020603050405020304" pitchFamily="18" charset="0"/>
              <a:ea typeface="宋体" panose="02010600030101010101" pitchFamily="2" charset="-122"/>
            </a:endParaRPr>
          </a:p>
        </p:txBody>
      </p:sp>
      <p:sp>
        <p:nvSpPr>
          <p:cNvPr id="26631" name="Rectangle 6"/>
          <p:cNvSpPr>
            <a:spLocks noChangeArrowheads="1"/>
          </p:cNvSpPr>
          <p:nvPr/>
        </p:nvSpPr>
        <p:spPr bwMode="auto">
          <a:xfrm>
            <a:off x="10439216" y="3545725"/>
            <a:ext cx="990600" cy="609600"/>
          </a:xfrm>
          <a:prstGeom prst="rect">
            <a:avLst/>
          </a:prstGeom>
          <a:solidFill>
            <a:srgbClr val="CCFFFF"/>
          </a:solidFill>
          <a:ln w="9525">
            <a:solidFill>
              <a:srgbClr val="0033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编码</a:t>
            </a:r>
            <a:endParaRPr kumimoji="1" lang="zh-CN" altLang="en-US" sz="1800" b="1">
              <a:latin typeface="Times New Roman" panose="02020603050405020304" pitchFamily="18" charset="0"/>
              <a:ea typeface="宋体" panose="02010600030101010101" pitchFamily="2" charset="-122"/>
            </a:endParaRPr>
          </a:p>
        </p:txBody>
      </p:sp>
      <p:sp>
        <p:nvSpPr>
          <p:cNvPr id="26632" name="Rectangle 7"/>
          <p:cNvSpPr>
            <a:spLocks noChangeArrowheads="1"/>
          </p:cNvSpPr>
          <p:nvPr/>
        </p:nvSpPr>
        <p:spPr bwMode="auto">
          <a:xfrm>
            <a:off x="9220016" y="4555375"/>
            <a:ext cx="1066800" cy="609600"/>
          </a:xfrm>
          <a:prstGeom prst="rect">
            <a:avLst/>
          </a:prstGeom>
          <a:solidFill>
            <a:srgbClr val="CCFFFF"/>
          </a:solidFill>
          <a:ln w="9525">
            <a:solidFill>
              <a:srgbClr val="003300"/>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测试</a:t>
            </a:r>
            <a:endParaRPr kumimoji="1" lang="zh-CN" altLang="en-US" sz="1800" b="1">
              <a:latin typeface="Times New Roman" panose="02020603050405020304" pitchFamily="18" charset="0"/>
              <a:ea typeface="宋体" panose="02010600030101010101" pitchFamily="2" charset="-122"/>
            </a:endParaRPr>
          </a:p>
        </p:txBody>
      </p:sp>
      <p:sp>
        <p:nvSpPr>
          <p:cNvPr id="26633" name="Rectangle 8"/>
          <p:cNvSpPr>
            <a:spLocks noChangeArrowheads="1"/>
          </p:cNvSpPr>
          <p:nvPr/>
        </p:nvSpPr>
        <p:spPr bwMode="auto">
          <a:xfrm>
            <a:off x="7238816" y="1735975"/>
            <a:ext cx="1219200" cy="685800"/>
          </a:xfrm>
          <a:prstGeom prst="rect">
            <a:avLst/>
          </a:prstGeom>
          <a:solidFill>
            <a:srgbClr val="FF99CC"/>
          </a:solidFill>
          <a:ln w="9525">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初始需求</a:t>
            </a:r>
            <a:endParaRPr kumimoji="1" lang="zh-CN" altLang="en-US" sz="1800" b="1">
              <a:latin typeface="Times New Roman" panose="02020603050405020304" pitchFamily="18" charset="0"/>
              <a:ea typeface="宋体" panose="02010600030101010101" pitchFamily="2" charset="-122"/>
            </a:endParaRPr>
          </a:p>
        </p:txBody>
      </p:sp>
      <p:sp>
        <p:nvSpPr>
          <p:cNvPr id="26634" name="Rectangle 9"/>
          <p:cNvSpPr>
            <a:spLocks noChangeArrowheads="1"/>
          </p:cNvSpPr>
          <p:nvPr/>
        </p:nvSpPr>
        <p:spPr bwMode="auto">
          <a:xfrm>
            <a:off x="5886266" y="3564775"/>
            <a:ext cx="1143000" cy="609600"/>
          </a:xfrm>
          <a:prstGeom prst="rect">
            <a:avLst/>
          </a:prstGeom>
          <a:solidFill>
            <a:srgbClr val="FF99CC"/>
          </a:solidFill>
          <a:ln w="9525">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维护请求</a:t>
            </a:r>
            <a:endParaRPr kumimoji="1" lang="zh-CN" altLang="en-US" sz="1800" b="1">
              <a:latin typeface="Times New Roman" panose="02020603050405020304" pitchFamily="18" charset="0"/>
              <a:ea typeface="宋体" panose="02010600030101010101" pitchFamily="2" charset="-122"/>
            </a:endParaRPr>
          </a:p>
        </p:txBody>
      </p:sp>
      <p:sp>
        <p:nvSpPr>
          <p:cNvPr id="26635" name="Rectangle 10"/>
          <p:cNvSpPr>
            <a:spLocks noChangeArrowheads="1"/>
          </p:cNvSpPr>
          <p:nvPr/>
        </p:nvSpPr>
        <p:spPr bwMode="auto">
          <a:xfrm>
            <a:off x="10439216" y="5545975"/>
            <a:ext cx="1219200" cy="838200"/>
          </a:xfrm>
          <a:prstGeom prst="rect">
            <a:avLst/>
          </a:prstGeom>
          <a:solidFill>
            <a:srgbClr val="FF99CC"/>
          </a:solidFill>
          <a:ln w="9525">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800" b="1">
                <a:latin typeface="Times New Roman" panose="02020603050405020304" pitchFamily="18" charset="0"/>
                <a:ea typeface="宋体" panose="02010600030101010101" pitchFamily="2" charset="-122"/>
              </a:rPr>
              <a:t>完整产品</a:t>
            </a:r>
            <a:endParaRPr kumimoji="1" lang="zh-CN" altLang="en-US" sz="1800" b="1">
              <a:latin typeface="Times New Roman" panose="02020603050405020304" pitchFamily="18" charset="0"/>
              <a:ea typeface="宋体" panose="02010600030101010101" pitchFamily="2" charset="-122"/>
            </a:endParaRPr>
          </a:p>
        </p:txBody>
      </p:sp>
      <p:sp>
        <p:nvSpPr>
          <p:cNvPr id="26636" name="Freeform 12"/>
          <p:cNvSpPr/>
          <p:nvPr/>
        </p:nvSpPr>
        <p:spPr bwMode="auto">
          <a:xfrm>
            <a:off x="8458016" y="1951875"/>
            <a:ext cx="1066800" cy="698500"/>
          </a:xfrm>
          <a:custGeom>
            <a:avLst/>
            <a:gdLst>
              <a:gd name="T0" fmla="*/ 0 w 624"/>
              <a:gd name="T1" fmla="*/ 2147483646 h 344"/>
              <a:gd name="T2" fmla="*/ 2147483646 w 624"/>
              <a:gd name="T3" fmla="*/ 2147483646 h 344"/>
              <a:gd name="T4" fmla="*/ 2147483646 w 624"/>
              <a:gd name="T5" fmla="*/ 2147483646 h 344"/>
              <a:gd name="T6" fmla="*/ 0 60000 65536"/>
              <a:gd name="T7" fmla="*/ 0 60000 65536"/>
              <a:gd name="T8" fmla="*/ 0 60000 65536"/>
              <a:gd name="T9" fmla="*/ 0 w 624"/>
              <a:gd name="T10" fmla="*/ 0 h 344"/>
              <a:gd name="T11" fmla="*/ 624 w 624"/>
              <a:gd name="T12" fmla="*/ 344 h 344"/>
            </a:gdLst>
            <a:ahLst/>
            <a:cxnLst>
              <a:cxn ang="T6">
                <a:pos x="T0" y="T1"/>
              </a:cxn>
              <a:cxn ang="T7">
                <a:pos x="T2" y="T3"/>
              </a:cxn>
              <a:cxn ang="T8">
                <a:pos x="T4" y="T5"/>
              </a:cxn>
            </a:cxnLst>
            <a:rect l="T9" t="T10" r="T11" b="T12"/>
            <a:pathLst>
              <a:path w="624" h="344">
                <a:moveTo>
                  <a:pt x="0" y="8"/>
                </a:moveTo>
                <a:cubicBezTo>
                  <a:pt x="140" y="4"/>
                  <a:pt x="280" y="0"/>
                  <a:pt x="384" y="56"/>
                </a:cubicBezTo>
                <a:cubicBezTo>
                  <a:pt x="488" y="112"/>
                  <a:pt x="556" y="228"/>
                  <a:pt x="624" y="344"/>
                </a:cubicBezTo>
              </a:path>
            </a:pathLst>
          </a:custGeom>
          <a:noFill/>
          <a:ln w="25400">
            <a:solidFill>
              <a:schemeClr val="tx1"/>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7" name="Freeform 13"/>
          <p:cNvSpPr/>
          <p:nvPr/>
        </p:nvSpPr>
        <p:spPr bwMode="auto">
          <a:xfrm>
            <a:off x="6705416" y="3869575"/>
            <a:ext cx="1066800" cy="1588"/>
          </a:xfrm>
          <a:custGeom>
            <a:avLst/>
            <a:gdLst>
              <a:gd name="T0" fmla="*/ 0 w 672"/>
              <a:gd name="T1" fmla="*/ 0 h 1"/>
              <a:gd name="T2" fmla="*/ 2147483646 w 672"/>
              <a:gd name="T3" fmla="*/ 0 h 1"/>
              <a:gd name="T4" fmla="*/ 0 60000 65536"/>
              <a:gd name="T5" fmla="*/ 0 60000 65536"/>
              <a:gd name="T6" fmla="*/ 0 w 672"/>
              <a:gd name="T7" fmla="*/ 0 h 1"/>
              <a:gd name="T8" fmla="*/ 672 w 672"/>
              <a:gd name="T9" fmla="*/ 1 h 1"/>
            </a:gdLst>
            <a:ahLst/>
            <a:cxnLst>
              <a:cxn ang="T4">
                <a:pos x="T0" y="T1"/>
              </a:cxn>
              <a:cxn ang="T5">
                <a:pos x="T2" y="T3"/>
              </a:cxn>
            </a:cxnLst>
            <a:rect l="T6" t="T7" r="T8" b="T9"/>
            <a:pathLst>
              <a:path w="672" h="1">
                <a:moveTo>
                  <a:pt x="0" y="0"/>
                </a:moveTo>
                <a:cubicBezTo>
                  <a:pt x="280" y="0"/>
                  <a:pt x="560" y="0"/>
                  <a:pt x="672" y="0"/>
                </a:cubicBezTo>
              </a:path>
            </a:pathLst>
          </a:custGeom>
          <a:noFill/>
          <a:ln w="25400">
            <a:solidFill>
              <a:schemeClr val="tx1"/>
            </a:solidFill>
            <a:rou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6638" name="Arc 14"/>
          <p:cNvSpPr/>
          <p:nvPr/>
        </p:nvSpPr>
        <p:spPr bwMode="auto">
          <a:xfrm>
            <a:off x="10210616" y="2878975"/>
            <a:ext cx="685800" cy="6096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a:solidFill>
              <a:srgbClr val="003300"/>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39" name="Arc 15"/>
          <p:cNvSpPr/>
          <p:nvPr/>
        </p:nvSpPr>
        <p:spPr bwMode="auto">
          <a:xfrm rot="5400000" flipV="1">
            <a:off x="8495323" y="4291057"/>
            <a:ext cx="533400" cy="604837"/>
          </a:xfrm>
          <a:custGeom>
            <a:avLst/>
            <a:gdLst>
              <a:gd name="T0" fmla="*/ 0 w 21600"/>
              <a:gd name="T1" fmla="*/ 0 h 24524"/>
              <a:gd name="T2" fmla="*/ 2147483646 w 21600"/>
              <a:gd name="T3" fmla="*/ 2147483646 h 24524"/>
              <a:gd name="T4" fmla="*/ 0 w 21600"/>
              <a:gd name="T5" fmla="*/ 2147483646 h 24524"/>
              <a:gd name="T6" fmla="*/ 0 60000 65536"/>
              <a:gd name="T7" fmla="*/ 0 60000 65536"/>
              <a:gd name="T8" fmla="*/ 0 60000 65536"/>
              <a:gd name="T9" fmla="*/ 0 w 21600"/>
              <a:gd name="T10" fmla="*/ 0 h 24524"/>
              <a:gd name="T11" fmla="*/ 21600 w 21600"/>
              <a:gd name="T12" fmla="*/ 24524 h 24524"/>
            </a:gdLst>
            <a:ahLst/>
            <a:cxnLst>
              <a:cxn ang="T6">
                <a:pos x="T0" y="T1"/>
              </a:cxn>
              <a:cxn ang="T7">
                <a:pos x="T2" y="T3"/>
              </a:cxn>
              <a:cxn ang="T8">
                <a:pos x="T4" y="T5"/>
              </a:cxn>
            </a:cxnLst>
            <a:rect l="T9" t="T10" r="T11" b="T12"/>
            <a:pathLst>
              <a:path w="21600" h="24524" fill="none" extrusionOk="0">
                <a:moveTo>
                  <a:pt x="-1" y="0"/>
                </a:moveTo>
                <a:cubicBezTo>
                  <a:pt x="11929" y="0"/>
                  <a:pt x="21600" y="9670"/>
                  <a:pt x="21600" y="21600"/>
                </a:cubicBezTo>
                <a:cubicBezTo>
                  <a:pt x="21600" y="22578"/>
                  <a:pt x="21533" y="23554"/>
                  <a:pt x="21401" y="24524"/>
                </a:cubicBezTo>
              </a:path>
              <a:path w="21600" h="24524" stroke="0" extrusionOk="0">
                <a:moveTo>
                  <a:pt x="-1" y="0"/>
                </a:moveTo>
                <a:cubicBezTo>
                  <a:pt x="11929" y="0"/>
                  <a:pt x="21600" y="9670"/>
                  <a:pt x="21600" y="21600"/>
                </a:cubicBezTo>
                <a:cubicBezTo>
                  <a:pt x="21600" y="22578"/>
                  <a:pt x="21533" y="23554"/>
                  <a:pt x="21401" y="24524"/>
                </a:cubicBezTo>
                <a:lnTo>
                  <a:pt x="0" y="21600"/>
                </a:lnTo>
                <a:lnTo>
                  <a:pt x="-1" y="0"/>
                </a:lnTo>
                <a:close/>
              </a:path>
            </a:pathLst>
          </a:custGeom>
          <a:noFill/>
          <a:ln w="25400">
            <a:solidFill>
              <a:srgbClr val="003300"/>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0" name="Arc 16"/>
          <p:cNvSpPr/>
          <p:nvPr/>
        </p:nvSpPr>
        <p:spPr bwMode="auto">
          <a:xfrm rot="10800000" flipV="1">
            <a:off x="8458016" y="2878975"/>
            <a:ext cx="533400" cy="604838"/>
          </a:xfrm>
          <a:custGeom>
            <a:avLst/>
            <a:gdLst>
              <a:gd name="T0" fmla="*/ 0 w 21600"/>
              <a:gd name="T1" fmla="*/ 0 h 24524"/>
              <a:gd name="T2" fmla="*/ 2147483646 w 21600"/>
              <a:gd name="T3" fmla="*/ 2147483646 h 24524"/>
              <a:gd name="T4" fmla="*/ 0 w 21600"/>
              <a:gd name="T5" fmla="*/ 2147483646 h 24524"/>
              <a:gd name="T6" fmla="*/ 0 60000 65536"/>
              <a:gd name="T7" fmla="*/ 0 60000 65536"/>
              <a:gd name="T8" fmla="*/ 0 60000 65536"/>
              <a:gd name="T9" fmla="*/ 0 w 21600"/>
              <a:gd name="T10" fmla="*/ 0 h 24524"/>
              <a:gd name="T11" fmla="*/ 21600 w 21600"/>
              <a:gd name="T12" fmla="*/ 24524 h 24524"/>
            </a:gdLst>
            <a:ahLst/>
            <a:cxnLst>
              <a:cxn ang="T6">
                <a:pos x="T0" y="T1"/>
              </a:cxn>
              <a:cxn ang="T7">
                <a:pos x="T2" y="T3"/>
              </a:cxn>
              <a:cxn ang="T8">
                <a:pos x="T4" y="T5"/>
              </a:cxn>
            </a:cxnLst>
            <a:rect l="T9" t="T10" r="T11" b="T12"/>
            <a:pathLst>
              <a:path w="21600" h="24524" fill="none" extrusionOk="0">
                <a:moveTo>
                  <a:pt x="-1" y="0"/>
                </a:moveTo>
                <a:cubicBezTo>
                  <a:pt x="11929" y="0"/>
                  <a:pt x="21600" y="9670"/>
                  <a:pt x="21600" y="21600"/>
                </a:cubicBezTo>
                <a:cubicBezTo>
                  <a:pt x="21600" y="22578"/>
                  <a:pt x="21533" y="23554"/>
                  <a:pt x="21401" y="24524"/>
                </a:cubicBezTo>
              </a:path>
              <a:path w="21600" h="24524" stroke="0" extrusionOk="0">
                <a:moveTo>
                  <a:pt x="-1" y="0"/>
                </a:moveTo>
                <a:cubicBezTo>
                  <a:pt x="11929" y="0"/>
                  <a:pt x="21600" y="9670"/>
                  <a:pt x="21600" y="21600"/>
                </a:cubicBezTo>
                <a:cubicBezTo>
                  <a:pt x="21600" y="22578"/>
                  <a:pt x="21533" y="23554"/>
                  <a:pt x="21401" y="24524"/>
                </a:cubicBezTo>
                <a:lnTo>
                  <a:pt x="0" y="21600"/>
                </a:lnTo>
                <a:lnTo>
                  <a:pt x="-1" y="0"/>
                </a:lnTo>
                <a:close/>
              </a:path>
            </a:pathLst>
          </a:custGeom>
          <a:noFill/>
          <a:ln w="25400">
            <a:solidFill>
              <a:srgbClr val="003300"/>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1" name="Arc 17"/>
          <p:cNvSpPr/>
          <p:nvPr/>
        </p:nvSpPr>
        <p:spPr bwMode="auto">
          <a:xfrm flipV="1">
            <a:off x="10286816" y="4326775"/>
            <a:ext cx="685800" cy="528638"/>
          </a:xfrm>
          <a:custGeom>
            <a:avLst/>
            <a:gdLst>
              <a:gd name="T0" fmla="*/ 0 w 21600"/>
              <a:gd name="T1" fmla="*/ 0 h 24524"/>
              <a:gd name="T2" fmla="*/ 2147483646 w 21600"/>
              <a:gd name="T3" fmla="*/ 2147483646 h 24524"/>
              <a:gd name="T4" fmla="*/ 0 w 21600"/>
              <a:gd name="T5" fmla="*/ 2147483646 h 24524"/>
              <a:gd name="T6" fmla="*/ 0 60000 65536"/>
              <a:gd name="T7" fmla="*/ 0 60000 65536"/>
              <a:gd name="T8" fmla="*/ 0 60000 65536"/>
              <a:gd name="T9" fmla="*/ 0 w 21600"/>
              <a:gd name="T10" fmla="*/ 0 h 24524"/>
              <a:gd name="T11" fmla="*/ 21600 w 21600"/>
              <a:gd name="T12" fmla="*/ 24524 h 24524"/>
            </a:gdLst>
            <a:ahLst/>
            <a:cxnLst>
              <a:cxn ang="T6">
                <a:pos x="T0" y="T1"/>
              </a:cxn>
              <a:cxn ang="T7">
                <a:pos x="T2" y="T3"/>
              </a:cxn>
              <a:cxn ang="T8">
                <a:pos x="T4" y="T5"/>
              </a:cxn>
            </a:cxnLst>
            <a:rect l="T9" t="T10" r="T11" b="T12"/>
            <a:pathLst>
              <a:path w="21600" h="24524" fill="none" extrusionOk="0">
                <a:moveTo>
                  <a:pt x="-1" y="0"/>
                </a:moveTo>
                <a:cubicBezTo>
                  <a:pt x="11929" y="0"/>
                  <a:pt x="21600" y="9670"/>
                  <a:pt x="21600" y="21600"/>
                </a:cubicBezTo>
                <a:cubicBezTo>
                  <a:pt x="21600" y="22578"/>
                  <a:pt x="21533" y="23554"/>
                  <a:pt x="21401" y="24524"/>
                </a:cubicBezTo>
              </a:path>
              <a:path w="21600" h="24524" stroke="0" extrusionOk="0">
                <a:moveTo>
                  <a:pt x="-1" y="0"/>
                </a:moveTo>
                <a:cubicBezTo>
                  <a:pt x="11929" y="0"/>
                  <a:pt x="21600" y="9670"/>
                  <a:pt x="21600" y="21600"/>
                </a:cubicBezTo>
                <a:cubicBezTo>
                  <a:pt x="21600" y="22578"/>
                  <a:pt x="21533" y="23554"/>
                  <a:pt x="21401" y="24524"/>
                </a:cubicBezTo>
                <a:lnTo>
                  <a:pt x="0" y="21600"/>
                </a:lnTo>
                <a:lnTo>
                  <a:pt x="-1" y="0"/>
                </a:lnTo>
                <a:close/>
              </a:path>
            </a:pathLst>
          </a:custGeom>
          <a:noFill/>
          <a:ln w="25400">
            <a:solidFill>
              <a:srgbClr val="003300"/>
            </a:solidFill>
            <a:round/>
            <a:head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2" name="Arc 18"/>
          <p:cNvSpPr/>
          <p:nvPr/>
        </p:nvSpPr>
        <p:spPr bwMode="auto">
          <a:xfrm rot="5400000" flipV="1">
            <a:off x="9753416" y="5088775"/>
            <a:ext cx="609600" cy="762000"/>
          </a:xfrm>
          <a:custGeom>
            <a:avLst/>
            <a:gdLst>
              <a:gd name="T0" fmla="*/ 0 w 21600"/>
              <a:gd name="T1" fmla="*/ 0 h 24524"/>
              <a:gd name="T2" fmla="*/ 2147483646 w 21600"/>
              <a:gd name="T3" fmla="*/ 2147483646 h 24524"/>
              <a:gd name="T4" fmla="*/ 0 w 21600"/>
              <a:gd name="T5" fmla="*/ 2147483646 h 24524"/>
              <a:gd name="T6" fmla="*/ 0 60000 65536"/>
              <a:gd name="T7" fmla="*/ 0 60000 65536"/>
              <a:gd name="T8" fmla="*/ 0 60000 65536"/>
              <a:gd name="T9" fmla="*/ 0 w 21600"/>
              <a:gd name="T10" fmla="*/ 0 h 24524"/>
              <a:gd name="T11" fmla="*/ 21600 w 21600"/>
              <a:gd name="T12" fmla="*/ 24524 h 24524"/>
            </a:gdLst>
            <a:ahLst/>
            <a:cxnLst>
              <a:cxn ang="T6">
                <a:pos x="T0" y="T1"/>
              </a:cxn>
              <a:cxn ang="T7">
                <a:pos x="T2" y="T3"/>
              </a:cxn>
              <a:cxn ang="T8">
                <a:pos x="T4" y="T5"/>
              </a:cxn>
            </a:cxnLst>
            <a:rect l="T9" t="T10" r="T11" b="T12"/>
            <a:pathLst>
              <a:path w="21600" h="24524" fill="none" extrusionOk="0">
                <a:moveTo>
                  <a:pt x="-1" y="0"/>
                </a:moveTo>
                <a:cubicBezTo>
                  <a:pt x="11929" y="0"/>
                  <a:pt x="21600" y="9670"/>
                  <a:pt x="21600" y="21600"/>
                </a:cubicBezTo>
                <a:cubicBezTo>
                  <a:pt x="21600" y="22578"/>
                  <a:pt x="21533" y="23554"/>
                  <a:pt x="21401" y="24524"/>
                </a:cubicBezTo>
              </a:path>
              <a:path w="21600" h="24524" stroke="0" extrusionOk="0">
                <a:moveTo>
                  <a:pt x="-1" y="0"/>
                </a:moveTo>
                <a:cubicBezTo>
                  <a:pt x="11929" y="0"/>
                  <a:pt x="21600" y="9670"/>
                  <a:pt x="21600" y="21600"/>
                </a:cubicBezTo>
                <a:cubicBezTo>
                  <a:pt x="21600" y="22578"/>
                  <a:pt x="21533" y="23554"/>
                  <a:pt x="21401" y="24524"/>
                </a:cubicBezTo>
                <a:lnTo>
                  <a:pt x="0" y="21600"/>
                </a:lnTo>
                <a:lnTo>
                  <a:pt x="-1" y="0"/>
                </a:lnTo>
                <a:close/>
              </a:path>
            </a:pathLst>
          </a:custGeom>
          <a:noFill/>
          <a:ln w="25400">
            <a:solidFill>
              <a:schemeClr val="tx1"/>
            </a:solidFill>
            <a:rou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3" name="Text Box 19"/>
          <p:cNvSpPr txBox="1">
            <a:spLocks noChangeArrowheads="1"/>
          </p:cNvSpPr>
          <p:nvPr/>
        </p:nvSpPr>
        <p:spPr bwMode="auto">
          <a:xfrm>
            <a:off x="7031176" y="702353"/>
            <a:ext cx="4398640"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dirty="0" smtClean="0">
                <a:solidFill>
                  <a:srgbClr val="EB7C1F"/>
                </a:solidFill>
                <a:latin typeface="+mn-ea"/>
              </a:rPr>
              <a:t>示例</a:t>
            </a:r>
            <a:r>
              <a:rPr lang="en-US" altLang="zh-CN" sz="2400" b="1" dirty="0" smtClean="0">
                <a:solidFill>
                  <a:srgbClr val="EB7C1F"/>
                </a:solidFill>
                <a:latin typeface="+mn-ea"/>
              </a:rPr>
              <a:t>: </a:t>
            </a:r>
            <a:r>
              <a:rPr lang="zh-CN" altLang="en-US" sz="2400" b="1" dirty="0" smtClean="0">
                <a:solidFill>
                  <a:srgbClr val="EB7C1F"/>
                </a:solidFill>
                <a:latin typeface="+mn-ea"/>
              </a:rPr>
              <a:t>迭代顺序</a:t>
            </a:r>
            <a:r>
              <a:rPr lang="zh-CN" altLang="en-US" sz="2400" b="1" dirty="0">
                <a:solidFill>
                  <a:srgbClr val="EB7C1F"/>
                </a:solidFill>
                <a:latin typeface="+mn-ea"/>
              </a:rPr>
              <a:t>执行的演化模型</a:t>
            </a:r>
            <a:endParaRPr lang="zh-CN" altLang="en-US" sz="2400" b="1"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 name="矩形 2"/>
          <p:cNvSpPr/>
          <p:nvPr/>
        </p:nvSpPr>
        <p:spPr>
          <a:xfrm>
            <a:off x="9354050" y="3770634"/>
            <a:ext cx="646331" cy="369332"/>
          </a:xfrm>
          <a:prstGeom prst="rect">
            <a:avLst/>
          </a:prstGeom>
        </p:spPr>
        <p:txBody>
          <a:bodyPr wrap="none">
            <a:spAutoFit/>
          </a:bodyPr>
          <a:lstStyle/>
          <a:p>
            <a:r>
              <a:rPr lang="zh-CN" altLang="en-US" b="1" dirty="0"/>
              <a:t>迭代</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6" name="Rectangle 13"/>
          <p:cNvSpPr>
            <a:spLocks noChangeArrowheads="1"/>
          </p:cNvSpPr>
          <p:nvPr/>
        </p:nvSpPr>
        <p:spPr bwMode="auto">
          <a:xfrm>
            <a:off x="1671725" y="4625485"/>
            <a:ext cx="4924425" cy="323850"/>
          </a:xfrm>
          <a:prstGeom prst="rect">
            <a:avLst/>
          </a:prstGeom>
          <a:noFill/>
          <a:ln w="12700">
            <a:solidFill>
              <a:srgbClr val="FFFF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27650" name="Rectangle 2"/>
          <p:cNvSpPr>
            <a:spLocks noChangeArrowheads="1"/>
          </p:cNvSpPr>
          <p:nvPr/>
        </p:nvSpPr>
        <p:spPr bwMode="auto">
          <a:xfrm>
            <a:off x="4648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27651" name="Rectangle 3"/>
          <p:cNvSpPr>
            <a:spLocks noChangeArrowheads="1"/>
          </p:cNvSpPr>
          <p:nvPr/>
        </p:nvSpPr>
        <p:spPr bwMode="auto">
          <a:xfrm>
            <a:off x="2538414" y="1935163"/>
            <a:ext cx="7102475" cy="384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latin typeface="+mn-ea"/>
            </a:endParaRPr>
          </a:p>
        </p:txBody>
      </p:sp>
      <p:sp>
        <p:nvSpPr>
          <p:cNvPr id="27652" name="Line 4"/>
          <p:cNvSpPr>
            <a:spLocks noChangeShapeType="1"/>
          </p:cNvSpPr>
          <p:nvPr/>
        </p:nvSpPr>
        <p:spPr bwMode="auto">
          <a:xfrm>
            <a:off x="1666962" y="2145811"/>
            <a:ext cx="0" cy="2466975"/>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53" name="Line 5"/>
          <p:cNvSpPr>
            <a:spLocks noChangeShapeType="1"/>
          </p:cNvSpPr>
          <p:nvPr/>
        </p:nvSpPr>
        <p:spPr bwMode="auto">
          <a:xfrm>
            <a:off x="1689187" y="4619135"/>
            <a:ext cx="5599112"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54" name="Rectangle 6"/>
          <p:cNvSpPr>
            <a:spLocks noChangeArrowheads="1"/>
          </p:cNvSpPr>
          <p:nvPr/>
        </p:nvSpPr>
        <p:spPr bwMode="auto">
          <a:xfrm>
            <a:off x="862100" y="3441210"/>
            <a:ext cx="1006475"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247650" tIns="123825" rIns="247650" bIns="123825">
            <a:spAutoFit/>
          </a:bodyPr>
          <a:lstStyle>
            <a:lvl1pPr defTabSz="3700780">
              <a:defRPr sz="1000">
                <a:solidFill>
                  <a:schemeClr val="tx1"/>
                </a:solidFill>
                <a:latin typeface="Arial" panose="020B0604020202020204" pitchFamily="34" charset="0"/>
              </a:defRPr>
            </a:lvl1pPr>
            <a:lvl2pPr marL="742950" indent="-285750" defTabSz="3700780">
              <a:defRPr sz="1000">
                <a:solidFill>
                  <a:schemeClr val="tx1"/>
                </a:solidFill>
                <a:latin typeface="Arial" panose="020B0604020202020204" pitchFamily="34" charset="0"/>
              </a:defRPr>
            </a:lvl2pPr>
            <a:lvl3pPr marL="1143000" indent="-228600" defTabSz="3700780">
              <a:defRPr sz="1000">
                <a:solidFill>
                  <a:schemeClr val="tx1"/>
                </a:solidFill>
                <a:latin typeface="Arial" panose="020B0604020202020204" pitchFamily="34" charset="0"/>
              </a:defRPr>
            </a:lvl3pPr>
            <a:lvl4pPr marL="1600200" indent="-228600" defTabSz="3700780">
              <a:defRPr sz="1000">
                <a:solidFill>
                  <a:schemeClr val="tx1"/>
                </a:solidFill>
                <a:latin typeface="Arial" panose="020B0604020202020204" pitchFamily="34" charset="0"/>
              </a:defRPr>
            </a:lvl4pPr>
            <a:lvl5pPr marL="2057400" indent="-228600" defTabSz="3700780">
              <a:defRPr sz="1000">
                <a:solidFill>
                  <a:schemeClr val="tx1"/>
                </a:solidFill>
                <a:latin typeface="Arial" panose="020B0604020202020204" pitchFamily="34" charset="0"/>
              </a:defRPr>
            </a:lvl5pPr>
            <a:lvl6pPr marL="2514600" indent="-228600" defTabSz="3700780"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3700780"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3700780"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3700780" eaLnBrk="0" fontAlgn="base" hangingPunct="0">
              <a:spcBef>
                <a:spcPct val="0"/>
              </a:spcBef>
              <a:spcAft>
                <a:spcPct val="0"/>
              </a:spcAft>
              <a:defRPr sz="1000">
                <a:solidFill>
                  <a:schemeClr val="tx1"/>
                </a:solidFill>
                <a:latin typeface="Arial" panose="020B0604020202020204" pitchFamily="34" charset="0"/>
              </a:defRPr>
            </a:lvl9pPr>
          </a:lstStyle>
          <a:p>
            <a:pPr algn="r"/>
            <a:r>
              <a:rPr kumimoji="1" lang="zh-CN" altLang="en-US" sz="2000" b="1">
                <a:latin typeface="+mn-ea"/>
              </a:rPr>
              <a:t>风险</a:t>
            </a:r>
            <a:endParaRPr kumimoji="1" lang="zh-CN" altLang="en-US" sz="2000" b="1">
              <a:latin typeface="+mn-ea"/>
            </a:endParaRPr>
          </a:p>
        </p:txBody>
      </p:sp>
      <p:sp>
        <p:nvSpPr>
          <p:cNvPr id="27681" name="Rectangle 8"/>
          <p:cNvSpPr>
            <a:spLocks noChangeArrowheads="1"/>
          </p:cNvSpPr>
          <p:nvPr/>
        </p:nvSpPr>
        <p:spPr bwMode="auto">
          <a:xfrm>
            <a:off x="5854788" y="4080973"/>
            <a:ext cx="98742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87312" tIns="42862" rIns="87312" bIns="42862">
            <a:spAutoFit/>
          </a:bodyPr>
          <a:lstStyle>
            <a:lvl1pPr defTabSz="859155">
              <a:defRPr sz="1000">
                <a:solidFill>
                  <a:schemeClr val="tx1"/>
                </a:solidFill>
                <a:latin typeface="Arial" panose="020B0604020202020204" pitchFamily="34" charset="0"/>
              </a:defRPr>
            </a:lvl1pPr>
            <a:lvl2pPr marL="742950" indent="-285750" defTabSz="859155">
              <a:defRPr sz="1000">
                <a:solidFill>
                  <a:schemeClr val="tx1"/>
                </a:solidFill>
                <a:latin typeface="Arial" panose="020B0604020202020204" pitchFamily="34" charset="0"/>
              </a:defRPr>
            </a:lvl2pPr>
            <a:lvl3pPr marL="1143000" indent="-228600" defTabSz="859155">
              <a:defRPr sz="1000">
                <a:solidFill>
                  <a:schemeClr val="tx1"/>
                </a:solidFill>
                <a:latin typeface="Arial" panose="020B0604020202020204" pitchFamily="34" charset="0"/>
              </a:defRPr>
            </a:lvl3pPr>
            <a:lvl4pPr marL="1600200" indent="-228600" defTabSz="859155">
              <a:defRPr sz="1000">
                <a:solidFill>
                  <a:schemeClr val="tx1"/>
                </a:solidFill>
                <a:latin typeface="Arial" panose="020B0604020202020204" pitchFamily="34" charset="0"/>
              </a:defRPr>
            </a:lvl4pPr>
            <a:lvl5pPr marL="2057400" indent="-228600" defTabSz="859155">
              <a:defRPr sz="1000">
                <a:solidFill>
                  <a:schemeClr val="tx1"/>
                </a:solidFill>
                <a:latin typeface="Arial" panose="020B0604020202020204" pitchFamily="34" charset="0"/>
              </a:defRPr>
            </a:lvl5pPr>
            <a:lvl6pPr marL="2514600" indent="-228600" defTabSz="85915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85915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85915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859155" eaLnBrk="0" fontAlgn="base" hangingPunct="0">
              <a:spcBef>
                <a:spcPct val="0"/>
              </a:spcBef>
              <a:spcAft>
                <a:spcPct val="0"/>
              </a:spcAft>
              <a:defRPr sz="1000">
                <a:solidFill>
                  <a:schemeClr val="tx1"/>
                </a:solidFill>
                <a:latin typeface="Arial" panose="020B0604020202020204" pitchFamily="34" charset="0"/>
              </a:defRPr>
            </a:lvl9pPr>
          </a:lstStyle>
          <a:p>
            <a:endParaRPr kumimoji="1" lang="zh-CN" altLang="en-US" sz="1200" b="1">
              <a:solidFill>
                <a:schemeClr val="folHlink"/>
              </a:solidFill>
              <a:latin typeface="+mn-ea"/>
            </a:endParaRPr>
          </a:p>
        </p:txBody>
      </p:sp>
      <p:sp>
        <p:nvSpPr>
          <p:cNvPr id="27682" name="Freeform 9"/>
          <p:cNvSpPr/>
          <p:nvPr/>
        </p:nvSpPr>
        <p:spPr bwMode="auto">
          <a:xfrm>
            <a:off x="1708238" y="2115648"/>
            <a:ext cx="5373687" cy="2316163"/>
          </a:xfrm>
          <a:custGeom>
            <a:avLst/>
            <a:gdLst>
              <a:gd name="T0" fmla="*/ 0 w 3385"/>
              <a:gd name="T1" fmla="*/ 0 h 1459"/>
              <a:gd name="T2" fmla="*/ 27 w 3385"/>
              <a:gd name="T3" fmla="*/ 0 h 1459"/>
              <a:gd name="T4" fmla="*/ 63 w 3385"/>
              <a:gd name="T5" fmla="*/ 0 h 1459"/>
              <a:gd name="T6" fmla="*/ 90 w 3385"/>
              <a:gd name="T7" fmla="*/ 0 h 1459"/>
              <a:gd name="T8" fmla="*/ 117 w 3385"/>
              <a:gd name="T9" fmla="*/ 0 h 1459"/>
              <a:gd name="T10" fmla="*/ 144 w 3385"/>
              <a:gd name="T11" fmla="*/ 9 h 1459"/>
              <a:gd name="T12" fmla="*/ 306 w 3385"/>
              <a:gd name="T13" fmla="*/ 108 h 1459"/>
              <a:gd name="T14" fmla="*/ 333 w 3385"/>
              <a:gd name="T15" fmla="*/ 135 h 1459"/>
              <a:gd name="T16" fmla="*/ 378 w 3385"/>
              <a:gd name="T17" fmla="*/ 171 h 1459"/>
              <a:gd name="T18" fmla="*/ 432 w 3385"/>
              <a:gd name="T19" fmla="*/ 207 h 1459"/>
              <a:gd name="T20" fmla="*/ 486 w 3385"/>
              <a:gd name="T21" fmla="*/ 243 h 1459"/>
              <a:gd name="T22" fmla="*/ 612 w 3385"/>
              <a:gd name="T23" fmla="*/ 378 h 1459"/>
              <a:gd name="T24" fmla="*/ 801 w 3385"/>
              <a:gd name="T25" fmla="*/ 585 h 1459"/>
              <a:gd name="T26" fmla="*/ 873 w 3385"/>
              <a:gd name="T27" fmla="*/ 693 h 1459"/>
              <a:gd name="T28" fmla="*/ 918 w 3385"/>
              <a:gd name="T29" fmla="*/ 729 h 1459"/>
              <a:gd name="T30" fmla="*/ 1071 w 3385"/>
              <a:gd name="T31" fmla="*/ 837 h 1459"/>
              <a:gd name="T32" fmla="*/ 1125 w 3385"/>
              <a:gd name="T33" fmla="*/ 873 h 1459"/>
              <a:gd name="T34" fmla="*/ 1161 w 3385"/>
              <a:gd name="T35" fmla="*/ 900 h 1459"/>
              <a:gd name="T36" fmla="*/ 1197 w 3385"/>
              <a:gd name="T37" fmla="*/ 927 h 1459"/>
              <a:gd name="T38" fmla="*/ 1314 w 3385"/>
              <a:gd name="T39" fmla="*/ 999 h 1459"/>
              <a:gd name="T40" fmla="*/ 1350 w 3385"/>
              <a:gd name="T41" fmla="*/ 1026 h 1459"/>
              <a:gd name="T42" fmla="*/ 1404 w 3385"/>
              <a:gd name="T43" fmla="*/ 1071 h 1459"/>
              <a:gd name="T44" fmla="*/ 1476 w 3385"/>
              <a:gd name="T45" fmla="*/ 1107 h 1459"/>
              <a:gd name="T46" fmla="*/ 1629 w 3385"/>
              <a:gd name="T47" fmla="*/ 1143 h 1459"/>
              <a:gd name="T48" fmla="*/ 1728 w 3385"/>
              <a:gd name="T49" fmla="*/ 1170 h 1459"/>
              <a:gd name="T50" fmla="*/ 1782 w 3385"/>
              <a:gd name="T51" fmla="*/ 1179 h 1459"/>
              <a:gd name="T52" fmla="*/ 1854 w 3385"/>
              <a:gd name="T53" fmla="*/ 1188 h 1459"/>
              <a:gd name="T54" fmla="*/ 1926 w 3385"/>
              <a:gd name="T55" fmla="*/ 1206 h 1459"/>
              <a:gd name="T56" fmla="*/ 2043 w 3385"/>
              <a:gd name="T57" fmla="*/ 1224 h 1459"/>
              <a:gd name="T58" fmla="*/ 2169 w 3385"/>
              <a:gd name="T59" fmla="*/ 1242 h 1459"/>
              <a:gd name="T60" fmla="*/ 2295 w 3385"/>
              <a:gd name="T61" fmla="*/ 1260 h 1459"/>
              <a:gd name="T62" fmla="*/ 2331 w 3385"/>
              <a:gd name="T63" fmla="*/ 1269 h 1459"/>
              <a:gd name="T64" fmla="*/ 2457 w 3385"/>
              <a:gd name="T65" fmla="*/ 1296 h 1459"/>
              <a:gd name="T66" fmla="*/ 2547 w 3385"/>
              <a:gd name="T67" fmla="*/ 1323 h 1459"/>
              <a:gd name="T68" fmla="*/ 2637 w 3385"/>
              <a:gd name="T69" fmla="*/ 1350 h 1459"/>
              <a:gd name="T70" fmla="*/ 2745 w 3385"/>
              <a:gd name="T71" fmla="*/ 1368 h 1459"/>
              <a:gd name="T72" fmla="*/ 2898 w 3385"/>
              <a:gd name="T73" fmla="*/ 1395 h 1459"/>
              <a:gd name="T74" fmla="*/ 2952 w 3385"/>
              <a:gd name="T75" fmla="*/ 1404 h 1459"/>
              <a:gd name="T76" fmla="*/ 3276 w 3385"/>
              <a:gd name="T77" fmla="*/ 1440 h 1459"/>
              <a:gd name="T78" fmla="*/ 3348 w 3385"/>
              <a:gd name="T79" fmla="*/ 1449 h 1459"/>
              <a:gd name="T80" fmla="*/ 3384 w 3385"/>
              <a:gd name="T81" fmla="*/ 1458 h 1459"/>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385"/>
              <a:gd name="T124" fmla="*/ 0 h 1459"/>
              <a:gd name="T125" fmla="*/ 3385 w 3385"/>
              <a:gd name="T126" fmla="*/ 1459 h 1459"/>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385" h="1459">
                <a:moveTo>
                  <a:pt x="0" y="0"/>
                </a:moveTo>
                <a:lnTo>
                  <a:pt x="27" y="0"/>
                </a:lnTo>
                <a:lnTo>
                  <a:pt x="63" y="0"/>
                </a:lnTo>
                <a:lnTo>
                  <a:pt x="90" y="0"/>
                </a:lnTo>
                <a:lnTo>
                  <a:pt x="117" y="0"/>
                </a:lnTo>
                <a:lnTo>
                  <a:pt x="144" y="9"/>
                </a:lnTo>
                <a:lnTo>
                  <a:pt x="306" y="108"/>
                </a:lnTo>
                <a:lnTo>
                  <a:pt x="333" y="135"/>
                </a:lnTo>
                <a:lnTo>
                  <a:pt x="378" y="171"/>
                </a:lnTo>
                <a:lnTo>
                  <a:pt x="432" y="207"/>
                </a:lnTo>
                <a:lnTo>
                  <a:pt x="486" y="243"/>
                </a:lnTo>
                <a:lnTo>
                  <a:pt x="612" y="378"/>
                </a:lnTo>
                <a:lnTo>
                  <a:pt x="801" y="585"/>
                </a:lnTo>
                <a:lnTo>
                  <a:pt x="873" y="693"/>
                </a:lnTo>
                <a:lnTo>
                  <a:pt x="918" y="729"/>
                </a:lnTo>
                <a:lnTo>
                  <a:pt x="1071" y="837"/>
                </a:lnTo>
                <a:lnTo>
                  <a:pt x="1125" y="873"/>
                </a:lnTo>
                <a:lnTo>
                  <a:pt x="1161" y="900"/>
                </a:lnTo>
                <a:lnTo>
                  <a:pt x="1197" y="927"/>
                </a:lnTo>
                <a:lnTo>
                  <a:pt x="1314" y="999"/>
                </a:lnTo>
                <a:lnTo>
                  <a:pt x="1350" y="1026"/>
                </a:lnTo>
                <a:lnTo>
                  <a:pt x="1404" y="1071"/>
                </a:lnTo>
                <a:lnTo>
                  <a:pt x="1476" y="1107"/>
                </a:lnTo>
                <a:lnTo>
                  <a:pt x="1629" y="1143"/>
                </a:lnTo>
                <a:lnTo>
                  <a:pt x="1728" y="1170"/>
                </a:lnTo>
                <a:lnTo>
                  <a:pt x="1782" y="1179"/>
                </a:lnTo>
                <a:lnTo>
                  <a:pt x="1854" y="1188"/>
                </a:lnTo>
                <a:lnTo>
                  <a:pt x="1926" y="1206"/>
                </a:lnTo>
                <a:lnTo>
                  <a:pt x="2043" y="1224"/>
                </a:lnTo>
                <a:lnTo>
                  <a:pt x="2169" y="1242"/>
                </a:lnTo>
                <a:lnTo>
                  <a:pt x="2295" y="1260"/>
                </a:lnTo>
                <a:lnTo>
                  <a:pt x="2331" y="1269"/>
                </a:lnTo>
                <a:lnTo>
                  <a:pt x="2457" y="1296"/>
                </a:lnTo>
                <a:lnTo>
                  <a:pt x="2547" y="1323"/>
                </a:lnTo>
                <a:lnTo>
                  <a:pt x="2637" y="1350"/>
                </a:lnTo>
                <a:lnTo>
                  <a:pt x="2745" y="1368"/>
                </a:lnTo>
                <a:lnTo>
                  <a:pt x="2898" y="1395"/>
                </a:lnTo>
                <a:lnTo>
                  <a:pt x="2952" y="1404"/>
                </a:lnTo>
                <a:lnTo>
                  <a:pt x="3276" y="1440"/>
                </a:lnTo>
                <a:lnTo>
                  <a:pt x="3348" y="1449"/>
                </a:lnTo>
                <a:lnTo>
                  <a:pt x="3384" y="1458"/>
                </a:lnTo>
              </a:path>
            </a:pathLst>
          </a:custGeom>
          <a:noFill/>
          <a:ln w="25400" cap="rnd">
            <a:solidFill>
              <a:srgbClr val="00B05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27683" name="Rectangle 10"/>
          <p:cNvSpPr>
            <a:spLocks noChangeArrowheads="1"/>
          </p:cNvSpPr>
          <p:nvPr/>
        </p:nvSpPr>
        <p:spPr bwMode="auto">
          <a:xfrm>
            <a:off x="1773325" y="2233123"/>
            <a:ext cx="14128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4925" rIns="69850" bIns="34925">
            <a:spAutoFit/>
          </a:bodyPr>
          <a:lstStyle>
            <a:lvl1pPr defTabSz="549275">
              <a:defRPr sz="1000">
                <a:solidFill>
                  <a:schemeClr val="tx1"/>
                </a:solidFill>
                <a:latin typeface="Arial" panose="020B0604020202020204" pitchFamily="34" charset="0"/>
              </a:defRPr>
            </a:lvl1pPr>
            <a:lvl2pPr marL="742950" indent="-285750" defTabSz="549275">
              <a:defRPr sz="1000">
                <a:solidFill>
                  <a:schemeClr val="tx1"/>
                </a:solidFill>
                <a:latin typeface="Arial" panose="020B0604020202020204" pitchFamily="34" charset="0"/>
              </a:defRPr>
            </a:lvl2pPr>
            <a:lvl3pPr marL="1143000" indent="-228600" defTabSz="549275">
              <a:defRPr sz="1000">
                <a:solidFill>
                  <a:schemeClr val="tx1"/>
                </a:solidFill>
                <a:latin typeface="Arial" panose="020B0604020202020204" pitchFamily="34" charset="0"/>
              </a:defRPr>
            </a:lvl3pPr>
            <a:lvl4pPr marL="1600200" indent="-228600" defTabSz="549275">
              <a:defRPr sz="1000">
                <a:solidFill>
                  <a:schemeClr val="tx1"/>
                </a:solidFill>
                <a:latin typeface="Arial" panose="020B0604020202020204" pitchFamily="34" charset="0"/>
              </a:defRPr>
            </a:lvl4pPr>
            <a:lvl5pPr marL="2057400" indent="-228600" defTabSz="549275">
              <a:defRPr sz="1000">
                <a:solidFill>
                  <a:schemeClr val="tx1"/>
                </a:solidFill>
                <a:latin typeface="Arial" panose="020B0604020202020204" pitchFamily="34" charset="0"/>
              </a:defRPr>
            </a:lvl5pPr>
            <a:lvl6pPr marL="2514600" indent="-228600" defTabSz="549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49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49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49275" eaLnBrk="0" fontAlgn="base" hangingPunct="0">
              <a:spcBef>
                <a:spcPct val="0"/>
              </a:spcBef>
              <a:spcAft>
                <a:spcPct val="0"/>
              </a:spcAft>
              <a:defRPr sz="1000">
                <a:solidFill>
                  <a:schemeClr val="tx1"/>
                </a:solidFill>
                <a:latin typeface="Arial" panose="020B0604020202020204" pitchFamily="34" charset="0"/>
              </a:defRPr>
            </a:lvl9pPr>
          </a:lstStyle>
          <a:p>
            <a:endParaRPr kumimoji="1" lang="zh-CN" altLang="en-US" sz="1200" b="1">
              <a:solidFill>
                <a:schemeClr val="folHlink"/>
              </a:solidFill>
              <a:latin typeface="+mn-ea"/>
            </a:endParaRPr>
          </a:p>
        </p:txBody>
      </p:sp>
      <p:sp>
        <p:nvSpPr>
          <p:cNvPr id="27684" name="Rectangle 11"/>
          <p:cNvSpPr>
            <a:spLocks noChangeArrowheads="1"/>
          </p:cNvSpPr>
          <p:nvPr/>
        </p:nvSpPr>
        <p:spPr bwMode="auto">
          <a:xfrm>
            <a:off x="2775038" y="2730011"/>
            <a:ext cx="8382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4925" rIns="69850" bIns="34925">
            <a:spAutoFit/>
          </a:bodyPr>
          <a:lstStyle>
            <a:lvl1pPr defTabSz="549275">
              <a:defRPr sz="1000">
                <a:solidFill>
                  <a:schemeClr val="tx1"/>
                </a:solidFill>
                <a:latin typeface="Arial" panose="020B0604020202020204" pitchFamily="34" charset="0"/>
              </a:defRPr>
            </a:lvl1pPr>
            <a:lvl2pPr marL="742950" indent="-285750" defTabSz="549275">
              <a:defRPr sz="1000">
                <a:solidFill>
                  <a:schemeClr val="tx1"/>
                </a:solidFill>
                <a:latin typeface="Arial" panose="020B0604020202020204" pitchFamily="34" charset="0"/>
              </a:defRPr>
            </a:lvl2pPr>
            <a:lvl3pPr marL="1143000" indent="-228600" defTabSz="549275">
              <a:defRPr sz="1000">
                <a:solidFill>
                  <a:schemeClr val="tx1"/>
                </a:solidFill>
                <a:latin typeface="Arial" panose="020B0604020202020204" pitchFamily="34" charset="0"/>
              </a:defRPr>
            </a:lvl3pPr>
            <a:lvl4pPr marL="1600200" indent="-228600" defTabSz="549275">
              <a:defRPr sz="1000">
                <a:solidFill>
                  <a:schemeClr val="tx1"/>
                </a:solidFill>
                <a:latin typeface="Arial" panose="020B0604020202020204" pitchFamily="34" charset="0"/>
              </a:defRPr>
            </a:lvl4pPr>
            <a:lvl5pPr marL="2057400" indent="-228600" defTabSz="549275">
              <a:defRPr sz="1000">
                <a:solidFill>
                  <a:schemeClr val="tx1"/>
                </a:solidFill>
                <a:latin typeface="Arial" panose="020B0604020202020204" pitchFamily="34" charset="0"/>
              </a:defRPr>
            </a:lvl5pPr>
            <a:lvl6pPr marL="2514600" indent="-228600" defTabSz="549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49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49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49275" eaLnBrk="0" fontAlgn="base" hangingPunct="0">
              <a:spcBef>
                <a:spcPct val="0"/>
              </a:spcBef>
              <a:spcAft>
                <a:spcPct val="0"/>
              </a:spcAft>
              <a:defRPr sz="1000">
                <a:solidFill>
                  <a:schemeClr val="tx1"/>
                </a:solidFill>
                <a:latin typeface="Arial" panose="020B0604020202020204" pitchFamily="34" charset="0"/>
              </a:defRPr>
            </a:lvl9pPr>
          </a:lstStyle>
          <a:p>
            <a:r>
              <a:rPr kumimoji="1" lang="zh-CN" altLang="en-US" sz="1800" b="1">
                <a:latin typeface="+mn-ea"/>
              </a:rPr>
              <a:t>演化型</a:t>
            </a:r>
            <a:endParaRPr kumimoji="1" lang="zh-CN" altLang="en-US" sz="1800" b="1">
              <a:latin typeface="+mn-ea"/>
            </a:endParaRPr>
          </a:p>
        </p:txBody>
      </p:sp>
      <p:sp>
        <p:nvSpPr>
          <p:cNvPr id="27685" name="Rectangle 12"/>
          <p:cNvSpPr>
            <a:spLocks noChangeArrowheads="1"/>
          </p:cNvSpPr>
          <p:nvPr/>
        </p:nvSpPr>
        <p:spPr bwMode="auto">
          <a:xfrm>
            <a:off x="3911688" y="3641236"/>
            <a:ext cx="176212"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87312" tIns="42862" rIns="87312" bIns="42862">
            <a:spAutoFit/>
          </a:bodyPr>
          <a:lstStyle>
            <a:lvl1pPr defTabSz="859155">
              <a:defRPr sz="1000">
                <a:solidFill>
                  <a:schemeClr val="tx1"/>
                </a:solidFill>
                <a:latin typeface="Arial" panose="020B0604020202020204" pitchFamily="34" charset="0"/>
              </a:defRPr>
            </a:lvl1pPr>
            <a:lvl2pPr marL="742950" indent="-285750" defTabSz="859155">
              <a:defRPr sz="1000">
                <a:solidFill>
                  <a:schemeClr val="tx1"/>
                </a:solidFill>
                <a:latin typeface="Arial" panose="020B0604020202020204" pitchFamily="34" charset="0"/>
              </a:defRPr>
            </a:lvl2pPr>
            <a:lvl3pPr marL="1143000" indent="-228600" defTabSz="859155">
              <a:defRPr sz="1000">
                <a:solidFill>
                  <a:schemeClr val="tx1"/>
                </a:solidFill>
                <a:latin typeface="Arial" panose="020B0604020202020204" pitchFamily="34" charset="0"/>
              </a:defRPr>
            </a:lvl3pPr>
            <a:lvl4pPr marL="1600200" indent="-228600" defTabSz="859155">
              <a:defRPr sz="1000">
                <a:solidFill>
                  <a:schemeClr val="tx1"/>
                </a:solidFill>
                <a:latin typeface="Arial" panose="020B0604020202020204" pitchFamily="34" charset="0"/>
              </a:defRPr>
            </a:lvl4pPr>
            <a:lvl5pPr marL="2057400" indent="-228600" defTabSz="859155">
              <a:defRPr sz="1000">
                <a:solidFill>
                  <a:schemeClr val="tx1"/>
                </a:solidFill>
                <a:latin typeface="Arial" panose="020B0604020202020204" pitchFamily="34" charset="0"/>
              </a:defRPr>
            </a:lvl5pPr>
            <a:lvl6pPr marL="2514600" indent="-228600" defTabSz="85915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85915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85915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859155" eaLnBrk="0" fontAlgn="base" hangingPunct="0">
              <a:spcBef>
                <a:spcPct val="0"/>
              </a:spcBef>
              <a:spcAft>
                <a:spcPct val="0"/>
              </a:spcAft>
              <a:defRPr sz="1000">
                <a:solidFill>
                  <a:schemeClr val="tx1"/>
                </a:solidFill>
                <a:latin typeface="Arial" panose="020B0604020202020204" pitchFamily="34" charset="0"/>
              </a:defRPr>
            </a:lvl9pPr>
          </a:lstStyle>
          <a:p>
            <a:endParaRPr kumimoji="1" lang="zh-CN" altLang="en-US" sz="1200" b="1">
              <a:solidFill>
                <a:schemeClr val="folHlink"/>
              </a:solidFill>
              <a:latin typeface="+mn-ea"/>
            </a:endParaRPr>
          </a:p>
        </p:txBody>
      </p:sp>
      <p:sp>
        <p:nvSpPr>
          <p:cNvPr id="27657" name="Rectangle 14"/>
          <p:cNvSpPr>
            <a:spLocks noChangeArrowheads="1"/>
          </p:cNvSpPr>
          <p:nvPr/>
        </p:nvSpPr>
        <p:spPr bwMode="auto">
          <a:xfrm>
            <a:off x="1639974" y="4638186"/>
            <a:ext cx="74219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Preliminary</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58" name="Rectangle 15"/>
          <p:cNvSpPr>
            <a:spLocks noChangeArrowheads="1"/>
          </p:cNvSpPr>
          <p:nvPr/>
        </p:nvSpPr>
        <p:spPr bwMode="auto">
          <a:xfrm>
            <a:off x="2335299" y="4638186"/>
            <a:ext cx="64601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Architect.</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59" name="Rectangle 16"/>
          <p:cNvSpPr>
            <a:spLocks noChangeArrowheads="1"/>
          </p:cNvSpPr>
          <p:nvPr/>
        </p:nvSpPr>
        <p:spPr bwMode="auto">
          <a:xfrm>
            <a:off x="2965537" y="4638186"/>
            <a:ext cx="64601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Architect.</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0" name="Rectangle 17"/>
          <p:cNvSpPr>
            <a:spLocks noChangeArrowheads="1"/>
          </p:cNvSpPr>
          <p:nvPr/>
        </p:nvSpPr>
        <p:spPr bwMode="auto">
          <a:xfrm>
            <a:off x="3557674" y="4638186"/>
            <a:ext cx="59311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Devel. </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1" name="Rectangle 18"/>
          <p:cNvSpPr>
            <a:spLocks noChangeArrowheads="1"/>
          </p:cNvSpPr>
          <p:nvPr/>
        </p:nvSpPr>
        <p:spPr bwMode="auto">
          <a:xfrm>
            <a:off x="4143462" y="4638186"/>
            <a:ext cx="59311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Devel. </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2" name="Rectangle 19"/>
          <p:cNvSpPr>
            <a:spLocks noChangeArrowheads="1"/>
          </p:cNvSpPr>
          <p:nvPr/>
        </p:nvSpPr>
        <p:spPr bwMode="auto">
          <a:xfrm>
            <a:off x="4767349" y="4638186"/>
            <a:ext cx="593110"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Devel. </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3" name="Rectangle 20"/>
          <p:cNvSpPr>
            <a:spLocks noChangeArrowheads="1"/>
          </p:cNvSpPr>
          <p:nvPr/>
        </p:nvSpPr>
        <p:spPr bwMode="auto">
          <a:xfrm>
            <a:off x="5316624" y="4638186"/>
            <a:ext cx="670054"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Transition</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4" name="Rectangle 21"/>
          <p:cNvSpPr>
            <a:spLocks noChangeArrowheads="1"/>
          </p:cNvSpPr>
          <p:nvPr/>
        </p:nvSpPr>
        <p:spPr bwMode="auto">
          <a:xfrm>
            <a:off x="6002424" y="4638186"/>
            <a:ext cx="670054" cy="341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1912" tIns="31750" rIns="61912" bIns="31750">
            <a:spAutoFit/>
          </a:bodyPr>
          <a:lstStyle>
            <a:lvl1pPr defTabSz="422275">
              <a:defRPr sz="1000">
                <a:solidFill>
                  <a:schemeClr val="tx1"/>
                </a:solidFill>
                <a:latin typeface="Arial" panose="020B0604020202020204" pitchFamily="34" charset="0"/>
              </a:defRPr>
            </a:lvl1pPr>
            <a:lvl2pPr marL="742950" indent="-285750" defTabSz="422275">
              <a:defRPr sz="1000">
                <a:solidFill>
                  <a:schemeClr val="tx1"/>
                </a:solidFill>
                <a:latin typeface="Arial" panose="020B0604020202020204" pitchFamily="34" charset="0"/>
              </a:defRPr>
            </a:lvl2pPr>
            <a:lvl3pPr marL="1143000" indent="-228600" defTabSz="422275">
              <a:defRPr sz="1000">
                <a:solidFill>
                  <a:schemeClr val="tx1"/>
                </a:solidFill>
                <a:latin typeface="Arial" panose="020B0604020202020204" pitchFamily="34" charset="0"/>
              </a:defRPr>
            </a:lvl3pPr>
            <a:lvl4pPr marL="1600200" indent="-228600" defTabSz="422275">
              <a:defRPr sz="1000">
                <a:solidFill>
                  <a:schemeClr val="tx1"/>
                </a:solidFill>
                <a:latin typeface="Arial" panose="020B0604020202020204" pitchFamily="34" charset="0"/>
              </a:defRPr>
            </a:lvl4pPr>
            <a:lvl5pPr marL="2057400" indent="-228600" defTabSz="422275">
              <a:defRPr sz="1000">
                <a:solidFill>
                  <a:schemeClr val="tx1"/>
                </a:solidFill>
                <a:latin typeface="Arial" panose="020B0604020202020204" pitchFamily="34" charset="0"/>
              </a:defRPr>
            </a:lvl5pPr>
            <a:lvl6pPr marL="2514600" indent="-228600" defTabSz="4222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4222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4222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4222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Transition</a:t>
            </a:r>
            <a:endParaRPr kumimoji="1" lang="en-US" altLang="zh-CN" sz="900">
              <a:latin typeface="+mn-ea"/>
            </a:endParaRPr>
          </a:p>
          <a:p>
            <a:r>
              <a:rPr kumimoji="1" lang="en-US" altLang="zh-CN" sz="900">
                <a:latin typeface="+mn-ea"/>
              </a:rPr>
              <a:t>Iteration</a:t>
            </a:r>
            <a:endParaRPr kumimoji="1" lang="en-US" altLang="zh-CN" sz="900">
              <a:latin typeface="+mn-ea"/>
            </a:endParaRPr>
          </a:p>
        </p:txBody>
      </p:sp>
      <p:sp>
        <p:nvSpPr>
          <p:cNvPr id="27665" name="Line 22"/>
          <p:cNvSpPr>
            <a:spLocks noChangeShapeType="1"/>
          </p:cNvSpPr>
          <p:nvPr/>
        </p:nvSpPr>
        <p:spPr bwMode="auto">
          <a:xfrm>
            <a:off x="2343237"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66" name="Line 23"/>
          <p:cNvSpPr>
            <a:spLocks noChangeShapeType="1"/>
          </p:cNvSpPr>
          <p:nvPr/>
        </p:nvSpPr>
        <p:spPr bwMode="auto">
          <a:xfrm>
            <a:off x="2944899"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67" name="Line 24"/>
          <p:cNvSpPr>
            <a:spLocks noChangeShapeType="1"/>
          </p:cNvSpPr>
          <p:nvPr/>
        </p:nvSpPr>
        <p:spPr bwMode="auto">
          <a:xfrm>
            <a:off x="3519574"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68" name="Line 25"/>
          <p:cNvSpPr>
            <a:spLocks noChangeShapeType="1"/>
          </p:cNvSpPr>
          <p:nvPr/>
        </p:nvSpPr>
        <p:spPr bwMode="auto">
          <a:xfrm>
            <a:off x="4148224"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69" name="Line 26"/>
          <p:cNvSpPr>
            <a:spLocks noChangeShapeType="1"/>
          </p:cNvSpPr>
          <p:nvPr/>
        </p:nvSpPr>
        <p:spPr bwMode="auto">
          <a:xfrm>
            <a:off x="4730837"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0" name="Line 27"/>
          <p:cNvSpPr>
            <a:spLocks noChangeShapeType="1"/>
          </p:cNvSpPr>
          <p:nvPr/>
        </p:nvSpPr>
        <p:spPr bwMode="auto">
          <a:xfrm>
            <a:off x="5310274"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1" name="Line 28"/>
          <p:cNvSpPr>
            <a:spLocks noChangeShapeType="1"/>
          </p:cNvSpPr>
          <p:nvPr/>
        </p:nvSpPr>
        <p:spPr bwMode="auto">
          <a:xfrm>
            <a:off x="5897649" y="4630247"/>
            <a:ext cx="0" cy="319088"/>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2" name="Line 29"/>
          <p:cNvSpPr>
            <a:spLocks noChangeShapeType="1"/>
          </p:cNvSpPr>
          <p:nvPr/>
        </p:nvSpPr>
        <p:spPr bwMode="auto">
          <a:xfrm>
            <a:off x="6618375" y="4955685"/>
            <a:ext cx="669925" cy="0"/>
          </a:xfrm>
          <a:prstGeom prst="line">
            <a:avLst/>
          </a:prstGeom>
          <a:noFill/>
          <a:ln w="12700">
            <a:solidFill>
              <a:srgbClr val="FFFFFF"/>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3" name="Rectangle 30"/>
          <p:cNvSpPr>
            <a:spLocks noChangeArrowheads="1"/>
          </p:cNvSpPr>
          <p:nvPr/>
        </p:nvSpPr>
        <p:spPr bwMode="auto">
          <a:xfrm>
            <a:off x="6572337" y="4639773"/>
            <a:ext cx="84799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900">
                <a:latin typeface="+mn-ea"/>
              </a:rPr>
              <a:t>Post-</a:t>
            </a:r>
            <a:endParaRPr kumimoji="1" lang="en-US" altLang="zh-CN" sz="900">
              <a:latin typeface="+mn-ea"/>
            </a:endParaRPr>
          </a:p>
          <a:p>
            <a:r>
              <a:rPr kumimoji="1" lang="en-US" altLang="zh-CN" sz="900">
                <a:latin typeface="+mn-ea"/>
              </a:rPr>
              <a:t>deployment</a:t>
            </a:r>
            <a:endParaRPr kumimoji="1" lang="en-US" altLang="zh-CN" sz="900">
              <a:latin typeface="+mn-ea"/>
            </a:endParaRPr>
          </a:p>
        </p:txBody>
      </p:sp>
      <p:sp>
        <p:nvSpPr>
          <p:cNvPr id="27674" name="Freeform 31"/>
          <p:cNvSpPr/>
          <p:nvPr/>
        </p:nvSpPr>
        <p:spPr bwMode="auto">
          <a:xfrm>
            <a:off x="1708237" y="2090248"/>
            <a:ext cx="5364162" cy="2335213"/>
          </a:xfrm>
          <a:custGeom>
            <a:avLst/>
            <a:gdLst>
              <a:gd name="T0" fmla="*/ 0 w 3379"/>
              <a:gd name="T1" fmla="*/ 0 h 1471"/>
              <a:gd name="T2" fmla="*/ 2147483646 w 3379"/>
              <a:gd name="T3" fmla="*/ 2147483646 h 1471"/>
              <a:gd name="T4" fmla="*/ 2147483646 w 3379"/>
              <a:gd name="T5" fmla="*/ 2147483646 h 1471"/>
              <a:gd name="T6" fmla="*/ 2147483646 w 3379"/>
              <a:gd name="T7" fmla="*/ 2147483646 h 1471"/>
              <a:gd name="T8" fmla="*/ 2147483646 w 3379"/>
              <a:gd name="T9" fmla="*/ 2147483646 h 1471"/>
              <a:gd name="T10" fmla="*/ 2147483646 w 3379"/>
              <a:gd name="T11" fmla="*/ 2147483646 h 1471"/>
              <a:gd name="T12" fmla="*/ 2147483646 w 3379"/>
              <a:gd name="T13" fmla="*/ 2147483646 h 1471"/>
              <a:gd name="T14" fmla="*/ 2147483646 w 3379"/>
              <a:gd name="T15" fmla="*/ 2147483646 h 1471"/>
              <a:gd name="T16" fmla="*/ 2147483646 w 3379"/>
              <a:gd name="T17" fmla="*/ 2147483646 h 1471"/>
              <a:gd name="T18" fmla="*/ 2147483646 w 3379"/>
              <a:gd name="T19" fmla="*/ 2147483646 h 1471"/>
              <a:gd name="T20" fmla="*/ 2147483646 w 3379"/>
              <a:gd name="T21" fmla="*/ 2147483646 h 1471"/>
              <a:gd name="T22" fmla="*/ 2147483646 w 3379"/>
              <a:gd name="T23" fmla="*/ 2147483646 h 1471"/>
              <a:gd name="T24" fmla="*/ 2147483646 w 3379"/>
              <a:gd name="T25" fmla="*/ 2147483646 h 1471"/>
              <a:gd name="T26" fmla="*/ 2147483646 w 3379"/>
              <a:gd name="T27" fmla="*/ 2147483646 h 1471"/>
              <a:gd name="T28" fmla="*/ 2147483646 w 3379"/>
              <a:gd name="T29" fmla="*/ 2147483646 h 1471"/>
              <a:gd name="T30" fmla="*/ 2147483646 w 3379"/>
              <a:gd name="T31" fmla="*/ 2147483646 h 1471"/>
              <a:gd name="T32" fmla="*/ 2147483646 w 3379"/>
              <a:gd name="T33" fmla="*/ 2147483646 h 1471"/>
              <a:gd name="T34" fmla="*/ 2147483646 w 3379"/>
              <a:gd name="T35" fmla="*/ 2147483646 h 1471"/>
              <a:gd name="T36" fmla="*/ 2147483646 w 3379"/>
              <a:gd name="T37" fmla="*/ 2147483646 h 1471"/>
              <a:gd name="T38" fmla="*/ 2147483646 w 3379"/>
              <a:gd name="T39" fmla="*/ 2147483646 h 1471"/>
              <a:gd name="T40" fmla="*/ 2147483646 w 3379"/>
              <a:gd name="T41" fmla="*/ 2147483646 h 1471"/>
              <a:gd name="T42" fmla="*/ 2147483646 w 3379"/>
              <a:gd name="T43" fmla="*/ 2147483646 h 1471"/>
              <a:gd name="T44" fmla="*/ 2147483646 w 3379"/>
              <a:gd name="T45" fmla="*/ 2147483646 h 1471"/>
              <a:gd name="T46" fmla="*/ 2147483646 w 3379"/>
              <a:gd name="T47" fmla="*/ 2147483646 h 1471"/>
              <a:gd name="T48" fmla="*/ 2147483646 w 3379"/>
              <a:gd name="T49" fmla="*/ 2147483646 h 1471"/>
              <a:gd name="T50" fmla="*/ 2147483646 w 3379"/>
              <a:gd name="T51" fmla="*/ 2147483646 h 1471"/>
              <a:gd name="T52" fmla="*/ 2147483646 w 3379"/>
              <a:gd name="T53" fmla="*/ 2147483646 h 1471"/>
              <a:gd name="T54" fmla="*/ 2147483646 w 3379"/>
              <a:gd name="T55" fmla="*/ 2147483646 h 14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379"/>
              <a:gd name="T85" fmla="*/ 0 h 1471"/>
              <a:gd name="T86" fmla="*/ 3379 w 3379"/>
              <a:gd name="T87" fmla="*/ 1471 h 147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379" h="1471">
                <a:moveTo>
                  <a:pt x="0" y="0"/>
                </a:moveTo>
                <a:lnTo>
                  <a:pt x="105" y="4"/>
                </a:lnTo>
                <a:lnTo>
                  <a:pt x="135" y="4"/>
                </a:lnTo>
                <a:lnTo>
                  <a:pt x="209" y="4"/>
                </a:lnTo>
                <a:lnTo>
                  <a:pt x="268" y="4"/>
                </a:lnTo>
                <a:lnTo>
                  <a:pt x="342" y="4"/>
                </a:lnTo>
                <a:lnTo>
                  <a:pt x="1172" y="18"/>
                </a:lnTo>
                <a:lnTo>
                  <a:pt x="1201" y="18"/>
                </a:lnTo>
                <a:lnTo>
                  <a:pt x="1231" y="18"/>
                </a:lnTo>
                <a:lnTo>
                  <a:pt x="1440" y="39"/>
                </a:lnTo>
                <a:lnTo>
                  <a:pt x="1587" y="93"/>
                </a:lnTo>
                <a:lnTo>
                  <a:pt x="1801" y="211"/>
                </a:lnTo>
                <a:lnTo>
                  <a:pt x="1831" y="241"/>
                </a:lnTo>
                <a:lnTo>
                  <a:pt x="1853" y="263"/>
                </a:lnTo>
                <a:lnTo>
                  <a:pt x="2001" y="418"/>
                </a:lnTo>
                <a:lnTo>
                  <a:pt x="2031" y="441"/>
                </a:lnTo>
                <a:lnTo>
                  <a:pt x="2142" y="522"/>
                </a:lnTo>
                <a:lnTo>
                  <a:pt x="2164" y="544"/>
                </a:lnTo>
                <a:lnTo>
                  <a:pt x="2313" y="685"/>
                </a:lnTo>
                <a:lnTo>
                  <a:pt x="2342" y="715"/>
                </a:lnTo>
                <a:lnTo>
                  <a:pt x="2409" y="789"/>
                </a:lnTo>
                <a:lnTo>
                  <a:pt x="2594" y="1004"/>
                </a:lnTo>
                <a:lnTo>
                  <a:pt x="2705" y="1130"/>
                </a:lnTo>
                <a:lnTo>
                  <a:pt x="2787" y="1248"/>
                </a:lnTo>
                <a:lnTo>
                  <a:pt x="2846" y="1344"/>
                </a:lnTo>
                <a:lnTo>
                  <a:pt x="2868" y="1367"/>
                </a:lnTo>
                <a:lnTo>
                  <a:pt x="2920" y="1396"/>
                </a:lnTo>
                <a:lnTo>
                  <a:pt x="3378" y="1470"/>
                </a:lnTo>
              </a:path>
            </a:pathLst>
          </a:custGeom>
          <a:noFill/>
          <a:ln w="25400" cap="rnd">
            <a:solidFill>
              <a:srgbClr val="FF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27675" name="Rectangle 32"/>
          <p:cNvSpPr>
            <a:spLocks noChangeArrowheads="1"/>
          </p:cNvSpPr>
          <p:nvPr/>
        </p:nvSpPr>
        <p:spPr bwMode="auto">
          <a:xfrm>
            <a:off x="4684799" y="2406161"/>
            <a:ext cx="880050"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kumimoji="1" lang="zh-CN" altLang="en-US" sz="1800" b="1">
                <a:latin typeface="+mn-ea"/>
              </a:rPr>
              <a:t>瀑布型</a:t>
            </a:r>
            <a:endParaRPr kumimoji="1" lang="zh-CN" altLang="en-US" sz="1800" b="1">
              <a:latin typeface="+mn-ea"/>
            </a:endParaRPr>
          </a:p>
        </p:txBody>
      </p:sp>
      <p:sp>
        <p:nvSpPr>
          <p:cNvPr id="27676" name="Rectangle 33"/>
          <p:cNvSpPr>
            <a:spLocks noChangeArrowheads="1"/>
          </p:cNvSpPr>
          <p:nvPr/>
        </p:nvSpPr>
        <p:spPr bwMode="auto">
          <a:xfrm>
            <a:off x="3714837" y="5025536"/>
            <a:ext cx="647614"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kumimoji="1" lang="zh-CN" altLang="en-US" sz="1800" b="1">
                <a:latin typeface="+mn-ea"/>
              </a:rPr>
              <a:t>时间</a:t>
            </a:r>
            <a:endParaRPr kumimoji="1" lang="zh-CN" altLang="en-US" sz="1800" b="1">
              <a:latin typeface="+mn-ea"/>
            </a:endParaRPr>
          </a:p>
        </p:txBody>
      </p:sp>
      <p:sp>
        <p:nvSpPr>
          <p:cNvPr id="27677" name="Line 34"/>
          <p:cNvSpPr>
            <a:spLocks noChangeShapeType="1"/>
          </p:cNvSpPr>
          <p:nvPr/>
        </p:nvSpPr>
        <p:spPr bwMode="auto">
          <a:xfrm>
            <a:off x="4373650" y="5219210"/>
            <a:ext cx="995363" cy="0"/>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8" name="Line 35"/>
          <p:cNvSpPr>
            <a:spLocks noChangeShapeType="1"/>
          </p:cNvSpPr>
          <p:nvPr/>
        </p:nvSpPr>
        <p:spPr bwMode="auto">
          <a:xfrm flipV="1">
            <a:off x="1403437" y="2499823"/>
            <a:ext cx="0" cy="1020763"/>
          </a:xfrm>
          <a:prstGeom prst="line">
            <a:avLst/>
          </a:prstGeom>
          <a:noFill/>
          <a:ln w="12700">
            <a:solidFill>
              <a:schemeClr val="tx1"/>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27679" name="Rectangle 36"/>
          <p:cNvSpPr>
            <a:spLocks noGrp="1" noChangeArrowheads="1"/>
          </p:cNvSpPr>
          <p:nvPr>
            <p:ph type="title"/>
          </p:nvPr>
        </p:nvSpPr>
        <p:spPr/>
        <p:txBody>
          <a:bodyPr/>
          <a:lstStyle/>
          <a:p>
            <a:pPr eaLnBrk="1" hangingPunct="1"/>
            <a:r>
              <a:rPr lang="zh-CN" altLang="en-US" dirty="0" smtClean="0"/>
              <a:t>演化模型价值</a:t>
            </a:r>
            <a:endParaRPr lang="zh-CN" altLang="en-US" sz="4800" dirty="0"/>
          </a:p>
        </p:txBody>
      </p:sp>
      <p:sp>
        <p:nvSpPr>
          <p:cNvPr id="27680" name="Text Box 37"/>
          <p:cNvSpPr txBox="1">
            <a:spLocks noChangeArrowheads="1"/>
          </p:cNvSpPr>
          <p:nvPr/>
        </p:nvSpPr>
        <p:spPr bwMode="auto">
          <a:xfrm>
            <a:off x="1786024" y="5689111"/>
            <a:ext cx="5604098" cy="49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lnSpc>
                <a:spcPct val="90000"/>
              </a:lnSpc>
              <a:spcBef>
                <a:spcPct val="10000"/>
              </a:spcBef>
              <a:buClr>
                <a:srgbClr val="FFFF99"/>
              </a:buClr>
              <a:buFont typeface="Wingdings" panose="05000000000000000000" pitchFamily="2" charset="2"/>
              <a:buNone/>
            </a:pPr>
            <a:r>
              <a:rPr lang="zh-CN" altLang="en-US" sz="2800" dirty="0">
                <a:solidFill>
                  <a:srgbClr val="EB7C1F"/>
                </a:solidFill>
                <a:latin typeface="华文新魏" panose="02010800040101010101" pitchFamily="2" charset="-122"/>
                <a:ea typeface="华文新魏" panose="02010800040101010101" pitchFamily="2" charset="-122"/>
              </a:rPr>
              <a:t>演化模型是目前采用最广泛的模型</a:t>
            </a:r>
            <a:endParaRPr lang="zh-CN" altLang="en-US" sz="2800" dirty="0">
              <a:solidFill>
                <a:srgbClr val="EB7C1F"/>
              </a:solidFill>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39" name="Rectangle 36"/>
          <p:cNvSpPr txBox="1">
            <a:spLocks noChangeArrowheads="1"/>
          </p:cNvSpPr>
          <p:nvPr/>
        </p:nvSpPr>
        <p:spPr>
          <a:xfrm>
            <a:off x="8843572" y="2062724"/>
            <a:ext cx="2658464" cy="3157713"/>
          </a:xfrm>
          <a:prstGeom prst="rect">
            <a:avLst/>
          </a:prstGeom>
        </p:spPr>
        <p:txBody>
          <a:bodyPr/>
          <a:lstStyle>
            <a:lvl1pPr algn="l" defTabSz="914400" rtl="0" eaLnBrk="1" latinLnBrk="0" hangingPunct="1">
              <a:lnSpc>
                <a:spcPct val="90000"/>
              </a:lnSpc>
              <a:spcBef>
                <a:spcPct val="0"/>
              </a:spcBef>
              <a:buNone/>
              <a:defRPr lang="zh-CN" altLang="en-US" sz="3200" b="1" kern="1200" baseline="0" dirty="0">
                <a:solidFill>
                  <a:srgbClr val="175F8B"/>
                </a:solidFill>
                <a:latin typeface="微软雅黑" panose="020B0503020204020204" pitchFamily="34" charset="-122"/>
                <a:ea typeface="微软雅黑" panose="020B0503020204020204" pitchFamily="34" charset="-122"/>
                <a:cs typeface="+mn-cs"/>
              </a:defRPr>
            </a:lvl1pPr>
          </a:lstStyle>
          <a:p>
            <a:pPr>
              <a:lnSpc>
                <a:spcPct val="150000"/>
              </a:lnSpc>
            </a:pPr>
            <a:r>
              <a:rPr lang="zh-CN" altLang="zh-CN" dirty="0"/>
              <a:t>不断</a:t>
            </a:r>
            <a:r>
              <a:rPr lang="zh-CN" altLang="zh-CN" dirty="0" smtClean="0"/>
              <a:t>探索</a:t>
            </a:r>
            <a:endParaRPr lang="en-US" altLang="zh-CN" dirty="0" smtClean="0"/>
          </a:p>
          <a:p>
            <a:pPr>
              <a:lnSpc>
                <a:spcPct val="150000"/>
              </a:lnSpc>
            </a:pPr>
            <a:r>
              <a:rPr lang="zh-CN" altLang="zh-CN" dirty="0" smtClean="0"/>
              <a:t>持续改进</a:t>
            </a:r>
            <a:endParaRPr lang="en-US" altLang="zh-CN" dirty="0" smtClean="0"/>
          </a:p>
          <a:p>
            <a:pPr>
              <a:lnSpc>
                <a:spcPct val="150000"/>
              </a:lnSpc>
            </a:pPr>
            <a:r>
              <a:rPr lang="zh-CN" altLang="zh-CN" dirty="0" smtClean="0"/>
              <a:t>拥抱变化</a:t>
            </a:r>
            <a:endParaRPr lang="en-US" altLang="zh-CN" dirty="0" smtClean="0"/>
          </a:p>
          <a:p>
            <a:pPr>
              <a:lnSpc>
                <a:spcPct val="150000"/>
              </a:lnSpc>
            </a:pPr>
            <a:r>
              <a:rPr lang="zh-CN" altLang="en-US" dirty="0" smtClean="0"/>
              <a:t>降低风险</a:t>
            </a:r>
            <a:endParaRPr lang="zh-CN" altLang="en-US" sz="4800"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zh-CN" altLang="en-US" smtClean="0"/>
              <a:t>演化模型已成为主流</a:t>
            </a:r>
            <a:endParaRPr lang="zh-CN" altLang="en-US" smtClean="0"/>
          </a:p>
        </p:txBody>
      </p:sp>
      <p:sp>
        <p:nvSpPr>
          <p:cNvPr id="28675" name="Rectangle 3"/>
          <p:cNvSpPr>
            <a:spLocks noGrp="1" noChangeArrowheads="1"/>
          </p:cNvSpPr>
          <p:nvPr>
            <p:ph type="body" idx="1"/>
          </p:nvPr>
        </p:nvSpPr>
        <p:spPr/>
        <p:txBody>
          <a:bodyPr/>
          <a:lstStyle/>
          <a:p>
            <a:r>
              <a:rPr lang="zh-CN" altLang="en-US" smtClean="0"/>
              <a:t>现代软件过程都采用演化模型</a:t>
            </a:r>
            <a:endParaRPr lang="en-US" altLang="zh-CN" smtClean="0"/>
          </a:p>
          <a:p>
            <a:pPr lvl="1"/>
            <a:r>
              <a:rPr lang="zh-CN" altLang="en-US" smtClean="0"/>
              <a:t>统一软件过程</a:t>
            </a:r>
            <a:r>
              <a:rPr lang="en-US" altLang="zh-CN" smtClean="0"/>
              <a:t>RUP</a:t>
            </a:r>
            <a:endParaRPr lang="en-US" altLang="zh-CN" smtClean="0"/>
          </a:p>
          <a:p>
            <a:pPr lvl="1"/>
            <a:r>
              <a:rPr lang="zh-CN" altLang="en-US" smtClean="0"/>
              <a:t>敏捷过程 （</a:t>
            </a:r>
            <a:r>
              <a:rPr lang="en-US" altLang="zh-CN" smtClean="0"/>
              <a:t>SCRUM</a:t>
            </a:r>
            <a:r>
              <a:rPr lang="zh-CN" altLang="en-US" smtClean="0"/>
              <a:t>、</a:t>
            </a:r>
            <a:r>
              <a:rPr lang="en-US" altLang="zh-CN" smtClean="0"/>
              <a:t>XP</a:t>
            </a:r>
            <a:r>
              <a:rPr lang="zh-CN" altLang="en-US" smtClean="0"/>
              <a:t>等）</a:t>
            </a:r>
            <a:endParaRPr lang="en-US" altLang="zh-CN" smtClean="0"/>
          </a:p>
          <a:p>
            <a:pPr lvl="1"/>
            <a:r>
              <a:rPr lang="zh-CN" altLang="en-US" smtClean="0"/>
              <a:t>净室（</a:t>
            </a:r>
            <a:r>
              <a:rPr lang="en-US" altLang="zh-CN" smtClean="0"/>
              <a:t>Cleanroom</a:t>
            </a:r>
            <a:r>
              <a:rPr lang="zh-CN" altLang="en-US" smtClean="0"/>
              <a:t>）软件过程</a:t>
            </a:r>
            <a:endParaRPr lang="zh-CN" altLang="en-US" smtClean="0"/>
          </a:p>
          <a:p>
            <a:r>
              <a:rPr lang="zh-CN" altLang="en-US" smtClean="0"/>
              <a:t>演化模型的“子类”</a:t>
            </a:r>
            <a:endParaRPr lang="en-US" altLang="zh-CN" smtClean="0"/>
          </a:p>
          <a:p>
            <a:pPr lvl="1"/>
            <a:r>
              <a:rPr lang="zh-CN" altLang="en-US" smtClean="0"/>
              <a:t>原型 </a:t>
            </a:r>
            <a:r>
              <a:rPr lang="en-US" altLang="zh-CN" smtClean="0"/>
              <a:t>Prototyping</a:t>
            </a:r>
            <a:endParaRPr lang="en-US" altLang="zh-CN" smtClean="0"/>
          </a:p>
          <a:p>
            <a:pPr lvl="1"/>
            <a:r>
              <a:rPr lang="zh-CN" altLang="en-US" smtClean="0"/>
              <a:t>螺旋模型 </a:t>
            </a:r>
            <a:r>
              <a:rPr lang="en-US" altLang="zh-CN" smtClean="0"/>
              <a:t>Spiral Model</a:t>
            </a:r>
            <a:endParaRPr lang="en-US" altLang="zh-CN"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快速原型模型 </a:t>
            </a:r>
            <a:r>
              <a:rPr lang="en-US" altLang="zh-CN" smtClean="0"/>
              <a:t>Rapid Prototyping Model</a:t>
            </a:r>
            <a:endParaRPr lang="zh-CN" altLang="en-US" smtClean="0"/>
          </a:p>
        </p:txBody>
      </p:sp>
      <p:grpSp>
        <p:nvGrpSpPr>
          <p:cNvPr id="29699" name="Group 4"/>
          <p:cNvGrpSpPr/>
          <p:nvPr/>
        </p:nvGrpSpPr>
        <p:grpSpPr bwMode="auto">
          <a:xfrm>
            <a:off x="692150" y="1562100"/>
            <a:ext cx="5257800" cy="3886200"/>
            <a:chOff x="3957" y="11424"/>
            <a:chExt cx="3620" cy="3588"/>
          </a:xfrm>
        </p:grpSpPr>
        <p:sp>
          <p:nvSpPr>
            <p:cNvPr id="29702" name="Line 5"/>
            <p:cNvSpPr>
              <a:spLocks noChangeShapeType="1"/>
            </p:cNvSpPr>
            <p:nvPr/>
          </p:nvSpPr>
          <p:spPr bwMode="auto">
            <a:xfrm>
              <a:off x="4137" y="13140"/>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3" name="Line 6"/>
            <p:cNvSpPr>
              <a:spLocks noChangeShapeType="1"/>
            </p:cNvSpPr>
            <p:nvPr/>
          </p:nvSpPr>
          <p:spPr bwMode="auto">
            <a:xfrm>
              <a:off x="4137" y="13452"/>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4" name="Line 7"/>
            <p:cNvSpPr>
              <a:spLocks noChangeShapeType="1"/>
            </p:cNvSpPr>
            <p:nvPr/>
          </p:nvSpPr>
          <p:spPr bwMode="auto">
            <a:xfrm>
              <a:off x="4137" y="13296"/>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5" name="Line 8"/>
            <p:cNvSpPr>
              <a:spLocks noChangeShapeType="1"/>
            </p:cNvSpPr>
            <p:nvPr/>
          </p:nvSpPr>
          <p:spPr bwMode="auto">
            <a:xfrm>
              <a:off x="4497" y="13452"/>
              <a:ext cx="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6" name="Rectangle 9"/>
            <p:cNvSpPr>
              <a:spLocks noChangeArrowheads="1"/>
            </p:cNvSpPr>
            <p:nvPr/>
          </p:nvSpPr>
          <p:spPr bwMode="auto">
            <a:xfrm>
              <a:off x="3977" y="11424"/>
              <a:ext cx="1440" cy="468"/>
            </a:xfrm>
            <a:prstGeom prst="rect">
              <a:avLst/>
            </a:prstGeom>
            <a:solidFill>
              <a:srgbClr val="FFFFFF"/>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需求分析</a:t>
              </a:r>
              <a:endParaRPr lang="zh-CN" altLang="en-US" sz="1800">
                <a:latin typeface="Times New Roman" panose="02020603050405020304" pitchFamily="18" charset="0"/>
                <a:ea typeface="宋体" panose="02010600030101010101" pitchFamily="2" charset="-122"/>
              </a:endParaRPr>
            </a:p>
          </p:txBody>
        </p:sp>
        <p:sp>
          <p:nvSpPr>
            <p:cNvPr id="29707" name="Line 10"/>
            <p:cNvSpPr>
              <a:spLocks noChangeShapeType="1"/>
            </p:cNvSpPr>
            <p:nvPr/>
          </p:nvSpPr>
          <p:spPr bwMode="auto">
            <a:xfrm>
              <a:off x="5417" y="11736"/>
              <a:ext cx="3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08" name="Line 11"/>
            <p:cNvSpPr>
              <a:spLocks noChangeShapeType="1"/>
            </p:cNvSpPr>
            <p:nvPr/>
          </p:nvSpPr>
          <p:spPr bwMode="auto">
            <a:xfrm>
              <a:off x="5777" y="11736"/>
              <a:ext cx="0" cy="4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09" name="Rectangle 12"/>
            <p:cNvSpPr>
              <a:spLocks noChangeArrowheads="1"/>
            </p:cNvSpPr>
            <p:nvPr/>
          </p:nvSpPr>
          <p:spPr bwMode="auto">
            <a:xfrm>
              <a:off x="4337" y="12204"/>
              <a:ext cx="1620" cy="468"/>
            </a:xfrm>
            <a:prstGeom prst="rect">
              <a:avLst/>
            </a:prstGeom>
            <a:solidFill>
              <a:srgbClr val="FFFFFF"/>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原型开发</a:t>
              </a:r>
              <a:endParaRPr lang="zh-CN" altLang="en-US" sz="1800">
                <a:latin typeface="Times New Roman" panose="02020603050405020304" pitchFamily="18" charset="0"/>
                <a:ea typeface="宋体" panose="02010600030101010101" pitchFamily="2" charset="-122"/>
              </a:endParaRPr>
            </a:p>
          </p:txBody>
        </p:sp>
        <p:sp>
          <p:nvSpPr>
            <p:cNvPr id="29710" name="Line 13"/>
            <p:cNvSpPr>
              <a:spLocks noChangeShapeType="1"/>
            </p:cNvSpPr>
            <p:nvPr/>
          </p:nvSpPr>
          <p:spPr bwMode="auto">
            <a:xfrm>
              <a:off x="5957" y="12516"/>
              <a:ext cx="3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1" name="Line 14"/>
            <p:cNvSpPr>
              <a:spLocks noChangeShapeType="1"/>
            </p:cNvSpPr>
            <p:nvPr/>
          </p:nvSpPr>
          <p:spPr bwMode="auto">
            <a:xfrm>
              <a:off x="6857" y="13296"/>
              <a:ext cx="0" cy="4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2" name="Rectangle 15"/>
            <p:cNvSpPr>
              <a:spLocks noChangeArrowheads="1"/>
            </p:cNvSpPr>
            <p:nvPr/>
          </p:nvSpPr>
          <p:spPr bwMode="auto">
            <a:xfrm>
              <a:off x="5417" y="13764"/>
              <a:ext cx="1620" cy="468"/>
            </a:xfrm>
            <a:prstGeom prst="rect">
              <a:avLst/>
            </a:prstGeom>
            <a:solidFill>
              <a:srgbClr val="FFFFFF"/>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最终系统设计</a:t>
              </a:r>
              <a:endParaRPr lang="zh-CN" altLang="en-US" sz="1800">
                <a:latin typeface="Times New Roman" panose="02020603050405020304" pitchFamily="18" charset="0"/>
                <a:ea typeface="宋体" panose="02010600030101010101" pitchFamily="2" charset="-122"/>
              </a:endParaRPr>
            </a:p>
          </p:txBody>
        </p:sp>
        <p:sp>
          <p:nvSpPr>
            <p:cNvPr id="29713" name="Line 16"/>
            <p:cNvSpPr>
              <a:spLocks noChangeShapeType="1"/>
            </p:cNvSpPr>
            <p:nvPr/>
          </p:nvSpPr>
          <p:spPr bwMode="auto">
            <a:xfrm>
              <a:off x="6497" y="13296"/>
              <a:ext cx="3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4" name="Line 17"/>
            <p:cNvSpPr>
              <a:spLocks noChangeShapeType="1"/>
            </p:cNvSpPr>
            <p:nvPr/>
          </p:nvSpPr>
          <p:spPr bwMode="auto">
            <a:xfrm>
              <a:off x="6317" y="12516"/>
              <a:ext cx="0" cy="4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5" name="Rectangle 18"/>
            <p:cNvSpPr>
              <a:spLocks noChangeArrowheads="1"/>
            </p:cNvSpPr>
            <p:nvPr/>
          </p:nvSpPr>
          <p:spPr bwMode="auto">
            <a:xfrm>
              <a:off x="4877" y="12984"/>
              <a:ext cx="1620" cy="468"/>
            </a:xfrm>
            <a:prstGeom prst="rect">
              <a:avLst/>
            </a:prstGeom>
            <a:solidFill>
              <a:srgbClr val="FFFFFF"/>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原型评价</a:t>
              </a:r>
              <a:endParaRPr lang="zh-CN" altLang="en-US" sz="1800">
                <a:latin typeface="Times New Roman" panose="02020603050405020304" pitchFamily="18" charset="0"/>
                <a:ea typeface="宋体" panose="02010600030101010101" pitchFamily="2" charset="-122"/>
              </a:endParaRPr>
            </a:p>
          </p:txBody>
        </p:sp>
        <p:sp>
          <p:nvSpPr>
            <p:cNvPr id="29716" name="Line 19"/>
            <p:cNvSpPr>
              <a:spLocks noChangeShapeType="1"/>
            </p:cNvSpPr>
            <p:nvPr/>
          </p:nvSpPr>
          <p:spPr bwMode="auto">
            <a:xfrm>
              <a:off x="7037" y="14076"/>
              <a:ext cx="36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17" name="Line 20"/>
            <p:cNvSpPr>
              <a:spLocks noChangeShapeType="1"/>
            </p:cNvSpPr>
            <p:nvPr/>
          </p:nvSpPr>
          <p:spPr bwMode="auto">
            <a:xfrm>
              <a:off x="7397" y="14076"/>
              <a:ext cx="0" cy="468"/>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18" name="Rectangle 21"/>
            <p:cNvSpPr>
              <a:spLocks noChangeArrowheads="1"/>
            </p:cNvSpPr>
            <p:nvPr/>
          </p:nvSpPr>
          <p:spPr bwMode="auto">
            <a:xfrm>
              <a:off x="5957" y="14544"/>
              <a:ext cx="1620" cy="468"/>
            </a:xfrm>
            <a:prstGeom prst="rect">
              <a:avLst/>
            </a:prstGeom>
            <a:solidFill>
              <a:srgbClr val="FFFFFF"/>
            </a:solidFill>
            <a:ln w="9525">
              <a:solidFill>
                <a:schemeClr val="tx1"/>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最终系统实现</a:t>
              </a:r>
              <a:endParaRPr lang="zh-CN" altLang="en-US" sz="1800">
                <a:latin typeface="Times New Roman" panose="02020603050405020304" pitchFamily="18" charset="0"/>
                <a:ea typeface="宋体" panose="02010600030101010101" pitchFamily="2" charset="-122"/>
              </a:endParaRPr>
            </a:p>
          </p:txBody>
        </p:sp>
        <p:sp>
          <p:nvSpPr>
            <p:cNvPr id="29719" name="Line 22"/>
            <p:cNvSpPr>
              <a:spLocks noChangeShapeType="1"/>
            </p:cNvSpPr>
            <p:nvPr/>
          </p:nvSpPr>
          <p:spPr bwMode="auto">
            <a:xfrm flipV="1">
              <a:off x="4517" y="12672"/>
              <a:ext cx="0" cy="46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0" name="Line 23"/>
            <p:cNvSpPr>
              <a:spLocks noChangeShapeType="1"/>
            </p:cNvSpPr>
            <p:nvPr/>
          </p:nvSpPr>
          <p:spPr bwMode="auto">
            <a:xfrm>
              <a:off x="4077" y="13140"/>
              <a:ext cx="440" cy="0"/>
            </a:xfrm>
            <a:prstGeom prst="line">
              <a:avLst/>
            </a:prstGeom>
            <a:noFill/>
            <a:ln w="9525">
              <a:solidFill>
                <a:schemeClr val="tx1"/>
              </a:solidFill>
              <a:prstDash val="lgDash"/>
              <a:round/>
            </a:ln>
            <a:extLst>
              <a:ext uri="{909E8E84-426E-40DD-AFC4-6F175D3DCCD1}">
                <a14:hiddenFill xmlns:a14="http://schemas.microsoft.com/office/drawing/2010/main">
                  <a:noFill/>
                </a14:hiddenFill>
              </a:ext>
            </a:extLst>
          </p:spPr>
          <p:txBody>
            <a:bodyPr/>
            <a:lstStyle/>
            <a:p>
              <a:endParaRPr lang="zh-CN" altLang="en-US"/>
            </a:p>
          </p:txBody>
        </p:sp>
        <p:sp>
          <p:nvSpPr>
            <p:cNvPr id="29721" name="Line 24"/>
            <p:cNvSpPr>
              <a:spLocks noChangeShapeType="1"/>
            </p:cNvSpPr>
            <p:nvPr/>
          </p:nvSpPr>
          <p:spPr bwMode="auto">
            <a:xfrm>
              <a:off x="4077" y="11892"/>
              <a:ext cx="0" cy="1248"/>
            </a:xfrm>
            <a:prstGeom prst="line">
              <a:avLst/>
            </a:prstGeom>
            <a:noFill/>
            <a:ln w="9525">
              <a:solidFill>
                <a:schemeClr val="tx1"/>
              </a:solidFill>
              <a:prstDash val="lgDash"/>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22" name="Text Box 25"/>
            <p:cNvSpPr txBox="1">
              <a:spLocks noChangeArrowheads="1"/>
            </p:cNvSpPr>
            <p:nvPr/>
          </p:nvSpPr>
          <p:spPr bwMode="auto">
            <a:xfrm>
              <a:off x="3957" y="13296"/>
              <a:ext cx="900" cy="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用户</a:t>
              </a:r>
              <a:endParaRPr lang="zh-CN" altLang="en-US" sz="1800">
                <a:latin typeface="Times New Roman" panose="02020603050405020304" pitchFamily="18" charset="0"/>
                <a:ea typeface="宋体" panose="02010600030101010101" pitchFamily="2" charset="-122"/>
              </a:endParaRPr>
            </a:p>
            <a:p>
              <a:pPr algn="ctr"/>
              <a:r>
                <a:rPr lang="zh-CN" altLang="en-US" sz="1800">
                  <a:latin typeface="Times New Roman" panose="02020603050405020304" pitchFamily="18" charset="0"/>
                  <a:ea typeface="宋体" panose="02010600030101010101" pitchFamily="2" charset="-122"/>
                </a:rPr>
                <a:t>反馈</a:t>
              </a:r>
              <a:endParaRPr lang="zh-CN" altLang="en-US" sz="1800">
                <a:latin typeface="Times New Roman" panose="02020603050405020304" pitchFamily="18" charset="0"/>
                <a:ea typeface="宋体" panose="02010600030101010101" pitchFamily="2" charset="-122"/>
              </a:endParaRPr>
            </a:p>
          </p:txBody>
        </p:sp>
      </p:grpSp>
      <p:sp>
        <p:nvSpPr>
          <p:cNvPr id="29700" name="Line 26"/>
          <p:cNvSpPr>
            <a:spLocks noChangeShapeType="1"/>
          </p:cNvSpPr>
          <p:nvPr/>
        </p:nvSpPr>
        <p:spPr bwMode="auto">
          <a:xfrm>
            <a:off x="1511300" y="4035425"/>
            <a:ext cx="533400" cy="0"/>
          </a:xfrm>
          <a:prstGeom prst="line">
            <a:avLst/>
          </a:prstGeom>
          <a:noFill/>
          <a:ln w="9525">
            <a:solidFill>
              <a:schemeClr val="tx1"/>
            </a:solidFill>
            <a:prstDash val="dash"/>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29701" name="矩形 1"/>
          <p:cNvSpPr>
            <a:spLocks noChangeArrowheads="1"/>
          </p:cNvSpPr>
          <p:nvPr/>
        </p:nvSpPr>
        <p:spPr bwMode="auto">
          <a:xfrm>
            <a:off x="1115925" y="6015089"/>
            <a:ext cx="4049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dirty="0">
                <a:solidFill>
                  <a:srgbClr val="EB7C1F"/>
                </a:solidFill>
                <a:latin typeface="+mn-ea"/>
              </a:rPr>
              <a:t>一种</a:t>
            </a:r>
            <a:r>
              <a:rPr lang="zh-CN" altLang="zh-CN" sz="2400" dirty="0">
                <a:solidFill>
                  <a:srgbClr val="EB7C1F"/>
                </a:solidFill>
                <a:latin typeface="+mn-ea"/>
              </a:rPr>
              <a:t>迭代次数为</a:t>
            </a:r>
            <a:r>
              <a:rPr lang="en-US" altLang="zh-CN" sz="2400" dirty="0">
                <a:solidFill>
                  <a:srgbClr val="EB7C1F"/>
                </a:solidFill>
                <a:latin typeface="+mn-ea"/>
              </a:rPr>
              <a:t>2</a:t>
            </a:r>
            <a:r>
              <a:rPr lang="zh-CN" altLang="zh-CN" sz="2400" dirty="0">
                <a:solidFill>
                  <a:srgbClr val="EB7C1F"/>
                </a:solidFill>
                <a:latin typeface="+mn-ea"/>
              </a:rPr>
              <a:t>的演化模型</a:t>
            </a:r>
            <a:endParaRPr lang="zh-CN" altLang="en-US" sz="2400" dirty="0">
              <a:solidFill>
                <a:srgbClr val="EB7C1F"/>
              </a:solidFill>
              <a:latin typeface="+mn-ea"/>
            </a:endParaRPr>
          </a:p>
        </p:txBody>
      </p:sp>
      <p:sp>
        <p:nvSpPr>
          <p:cNvPr id="27" name="Rectangle 3"/>
          <p:cNvSpPr txBox="1">
            <a:spLocks noChangeArrowheads="1"/>
          </p:cNvSpPr>
          <p:nvPr/>
        </p:nvSpPr>
        <p:spPr>
          <a:xfrm>
            <a:off x="7927200" y="1982109"/>
            <a:ext cx="4064775" cy="3885292"/>
          </a:xfrm>
          <a:prstGeom prst="rect">
            <a:avLst/>
          </a:prstGeom>
        </p:spPr>
        <p:txBody>
          <a:bodyPr/>
          <a:lstStyle>
            <a:lvl1pPr marL="446405" indent="-446405" algn="l" defTabSz="914400" rtl="0" eaLnBrk="1" latinLnBrk="0" hangingPunct="1">
              <a:lnSpc>
                <a:spcPct val="130000"/>
              </a:lnSpc>
              <a:spcBef>
                <a:spcPts val="0"/>
              </a:spcBef>
              <a:spcAft>
                <a:spcPts val="300"/>
              </a:spcAft>
              <a:buClr>
                <a:srgbClr val="92D050"/>
              </a:buClr>
              <a:buFont typeface="Wingdings" panose="05000000000000000000" pitchFamily="2" charset="2"/>
              <a:buChar char="p"/>
              <a:defRPr sz="2400" kern="1200">
                <a:solidFill>
                  <a:schemeClr val="tx1"/>
                </a:solidFill>
                <a:latin typeface="+mn-lt"/>
                <a:ea typeface="+mn-ea"/>
                <a:cs typeface="+mn-cs"/>
              </a:defRPr>
            </a:lvl1pPr>
            <a:lvl2pPr marL="805180" indent="-347980" algn="l" defTabSz="914400" rtl="0" eaLnBrk="1" latinLnBrk="0" hangingPunct="1">
              <a:lnSpc>
                <a:spcPct val="130000"/>
              </a:lnSpc>
              <a:spcBef>
                <a:spcPts val="0"/>
              </a:spcBef>
              <a:spcAft>
                <a:spcPts val="300"/>
              </a:spcAft>
              <a:buClr>
                <a:srgbClr val="92D050"/>
              </a:buClr>
              <a:buFont typeface="Wingdings" panose="05000000000000000000" pitchFamily="2" charset="2"/>
              <a:buChar char="n"/>
              <a:defRPr sz="2200" kern="1200">
                <a:solidFill>
                  <a:schemeClr val="tx1"/>
                </a:solidFill>
                <a:latin typeface="+mn-lt"/>
                <a:ea typeface="+mn-ea"/>
                <a:cs typeface="+mn-cs"/>
              </a:defRPr>
            </a:lvl2pPr>
            <a:lvl3pPr marL="1252855" indent="-33845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800" kern="1200">
                <a:solidFill>
                  <a:schemeClr val="tx1"/>
                </a:solidFill>
                <a:latin typeface="+mn-lt"/>
                <a:ea typeface="+mn-ea"/>
                <a:cs typeface="+mn-cs"/>
              </a:defRPr>
            </a:lvl3pPr>
            <a:lvl4pPr marL="16986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600" kern="1200">
                <a:solidFill>
                  <a:schemeClr val="tx1"/>
                </a:solidFill>
                <a:latin typeface="+mn-lt"/>
                <a:ea typeface="+mn-ea"/>
                <a:cs typeface="+mn-cs"/>
              </a:defRPr>
            </a:lvl4pPr>
            <a:lvl5pPr marL="21558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smtClean="0"/>
              <a:t>特点</a:t>
            </a:r>
            <a:endParaRPr lang="zh-CN" altLang="en-US" dirty="0" smtClean="0"/>
          </a:p>
          <a:p>
            <a:pPr lvl="1"/>
            <a:r>
              <a:rPr lang="zh-CN" altLang="en-US" dirty="0" smtClean="0"/>
              <a:t>快速开发工具</a:t>
            </a:r>
            <a:endParaRPr lang="zh-CN" altLang="en-US" dirty="0" smtClean="0"/>
          </a:p>
          <a:p>
            <a:pPr lvl="1"/>
            <a:r>
              <a:rPr lang="zh-CN" altLang="en-US" dirty="0" smtClean="0"/>
              <a:t>循环</a:t>
            </a:r>
            <a:endParaRPr lang="zh-CN" altLang="en-US" dirty="0" smtClean="0"/>
          </a:p>
          <a:p>
            <a:pPr lvl="1"/>
            <a:r>
              <a:rPr lang="zh-CN" altLang="en-US" dirty="0" smtClean="0"/>
              <a:t>低成本</a:t>
            </a:r>
            <a:endParaRPr lang="zh-CN" altLang="en-US" dirty="0" smtClean="0"/>
          </a:p>
          <a:p>
            <a:pPr>
              <a:lnSpc>
                <a:spcPct val="150000"/>
              </a:lnSpc>
            </a:pPr>
            <a:r>
              <a:rPr lang="zh-CN" altLang="en-US" dirty="0" smtClean="0"/>
              <a:t>种类</a:t>
            </a:r>
            <a:endParaRPr lang="zh-CN" altLang="en-US" dirty="0" smtClean="0"/>
          </a:p>
          <a:p>
            <a:pPr lvl="1"/>
            <a:r>
              <a:rPr lang="zh-CN" altLang="en-US" dirty="0" smtClean="0"/>
              <a:t>渐进型</a:t>
            </a:r>
            <a:endParaRPr lang="zh-CN" altLang="en-US" dirty="0" smtClean="0"/>
          </a:p>
          <a:p>
            <a:pPr lvl="1"/>
            <a:r>
              <a:rPr lang="zh-CN" altLang="en-US" dirty="0" smtClean="0"/>
              <a:t>抛弃型</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3261259" y="3078163"/>
            <a:ext cx="2180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700">
                <a:solidFill>
                  <a:srgbClr val="000000"/>
                </a:solidFill>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pic>
        <p:nvPicPr>
          <p:cNvPr id="3174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56063" y="200025"/>
            <a:ext cx="7315200" cy="30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4"/>
          <p:cNvSpPr>
            <a:spLocks noChangeArrowheads="1"/>
          </p:cNvSpPr>
          <p:nvPr/>
        </p:nvSpPr>
        <p:spPr bwMode="auto">
          <a:xfrm>
            <a:off x="3261259" y="6451600"/>
            <a:ext cx="218008"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eaLnBrk="1" hangingPunct="1"/>
            <a:r>
              <a:rPr kumimoji="1" lang="zh-CN" altLang="en-US" sz="1700">
                <a:solidFill>
                  <a:srgbClr val="000000"/>
                </a:solidFill>
                <a:latin typeface="宋体" panose="02010600030101010101" pitchFamily="2" charset="-122"/>
                <a:ea typeface="宋体" panose="02010600030101010101" pitchFamily="2" charset="-122"/>
              </a:rPr>
              <a:t>  </a:t>
            </a:r>
            <a:endParaRPr kumimoji="1" lang="zh-CN" altLang="en-US" sz="2400">
              <a:latin typeface="Times New Roman" panose="02020603050405020304" pitchFamily="18" charset="0"/>
              <a:ea typeface="宋体" panose="02010600030101010101" pitchFamily="2" charset="-122"/>
            </a:endParaRP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6063" y="3248026"/>
            <a:ext cx="7315200" cy="354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0" name="Text Box 7"/>
          <p:cNvSpPr txBox="1">
            <a:spLocks noChangeArrowheads="1"/>
          </p:cNvSpPr>
          <p:nvPr/>
        </p:nvSpPr>
        <p:spPr bwMode="auto">
          <a:xfrm>
            <a:off x="247651" y="320675"/>
            <a:ext cx="2184893" cy="84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b="1" dirty="0">
                <a:solidFill>
                  <a:srgbClr val="175F8B"/>
                </a:solidFill>
                <a:latin typeface="+mn-ea"/>
              </a:rPr>
              <a:t>螺旋模型 </a:t>
            </a:r>
            <a:endParaRPr lang="zh-CN" altLang="en-US" sz="2400" b="1" dirty="0">
              <a:solidFill>
                <a:srgbClr val="175F8B"/>
              </a:solidFill>
              <a:latin typeface="+mn-ea"/>
            </a:endParaRPr>
          </a:p>
          <a:p>
            <a:r>
              <a:rPr lang="en-US" altLang="zh-CN" sz="2400" b="1" dirty="0">
                <a:solidFill>
                  <a:srgbClr val="175F8B"/>
                </a:solidFill>
                <a:latin typeface="+mn-ea"/>
              </a:rPr>
              <a:t>Spiral Model</a:t>
            </a:r>
            <a:endParaRPr lang="zh-CN" altLang="en-US" sz="2400" b="1" dirty="0">
              <a:solidFill>
                <a:srgbClr val="175F8B"/>
              </a:solidFill>
              <a:latin typeface="+mn-ea"/>
            </a:endParaRPr>
          </a:p>
        </p:txBody>
      </p:sp>
      <p:sp>
        <p:nvSpPr>
          <p:cNvPr id="31751" name="矩形 6"/>
          <p:cNvSpPr>
            <a:spLocks noChangeArrowheads="1"/>
          </p:cNvSpPr>
          <p:nvPr/>
        </p:nvSpPr>
        <p:spPr bwMode="auto">
          <a:xfrm>
            <a:off x="227014" y="6187749"/>
            <a:ext cx="3570288" cy="461962"/>
          </a:xfrm>
          <a:prstGeom prst="rect">
            <a:avLst/>
          </a:prstGeom>
          <a:noFill/>
          <a:ln>
            <a:noFill/>
          </a:ln>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400" dirty="0">
                <a:solidFill>
                  <a:srgbClr val="EB7C1F"/>
                </a:solidFill>
                <a:latin typeface="+mn-ea"/>
              </a:rPr>
              <a:t>一种基于风险</a:t>
            </a:r>
            <a:r>
              <a:rPr lang="zh-CN" altLang="zh-CN" sz="2400" dirty="0">
                <a:solidFill>
                  <a:srgbClr val="EB7C1F"/>
                </a:solidFill>
                <a:latin typeface="+mn-ea"/>
              </a:rPr>
              <a:t>的演化模型</a:t>
            </a:r>
            <a:endParaRPr lang="zh-CN" altLang="en-US" sz="2400" dirty="0">
              <a:solidFill>
                <a:srgbClr val="EB7C1F"/>
              </a:solidFill>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207177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软件生命周期模型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软件过程概述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324597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统一软件过程 </a:t>
            </a:r>
            <a:r>
              <a:rPr lang="en-US" altLang="zh-CN" sz="3000" spc="300" dirty="0" smtClean="0">
                <a:solidFill>
                  <a:srgbClr val="000000"/>
                </a:solidFill>
                <a:latin typeface="微软雅黑" panose="020B0503020204020204" pitchFamily="34" charset="-122"/>
                <a:ea typeface="微软雅黑" panose="020B0503020204020204" pitchFamily="34" charset="-122"/>
              </a:rPr>
              <a:t>RUP</a:t>
            </a:r>
            <a:endParaRPr lang="en-US" altLang="zh-CN"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1" name="Text Box 5"/>
          <p:cNvSpPr txBox="1">
            <a:spLocks noChangeArrowheads="1"/>
          </p:cNvSpPr>
          <p:nvPr/>
        </p:nvSpPr>
        <p:spPr bwMode="auto">
          <a:xfrm>
            <a:off x="9769070" y="5935165"/>
            <a:ext cx="2021387" cy="478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en-US" altLang="zh-CN" sz="2400" dirty="0">
                <a:solidFill>
                  <a:srgbClr val="EB7C1F"/>
                </a:solidFill>
                <a:latin typeface="+mn-ea"/>
              </a:rPr>
              <a:t>@</a:t>
            </a:r>
            <a:r>
              <a:rPr lang="zh-CN" altLang="en-US" sz="2400" dirty="0" smtClean="0">
                <a:solidFill>
                  <a:srgbClr val="EB7C1F"/>
                </a:solidFill>
                <a:latin typeface="+mn-ea"/>
              </a:rPr>
              <a:t>第</a:t>
            </a:r>
            <a:r>
              <a:rPr lang="en-US" altLang="zh-CN" sz="2400" dirty="0" smtClean="0">
                <a:solidFill>
                  <a:srgbClr val="EB7C1F"/>
                </a:solidFill>
                <a:latin typeface="+mn-ea"/>
              </a:rPr>
              <a:t>2</a:t>
            </a:r>
            <a:r>
              <a:rPr lang="zh-CN" altLang="en-US" sz="2400" dirty="0" smtClean="0">
                <a:solidFill>
                  <a:srgbClr val="EB7C1F"/>
                </a:solidFill>
                <a:latin typeface="+mn-ea"/>
              </a:rPr>
              <a:t>章</a:t>
            </a:r>
            <a:r>
              <a:rPr lang="en-US" altLang="zh-CN" sz="2400" dirty="0">
                <a:solidFill>
                  <a:srgbClr val="EB7C1F"/>
                </a:solidFill>
                <a:latin typeface="+mn-ea"/>
              </a:rPr>
              <a:t>.</a:t>
            </a:r>
            <a:r>
              <a:rPr lang="zh-CN" altLang="en-US" sz="2400" dirty="0">
                <a:solidFill>
                  <a:srgbClr val="EB7C1F"/>
                </a:solidFill>
                <a:latin typeface="+mn-ea"/>
              </a:rPr>
              <a:t>教材</a:t>
            </a:r>
            <a:endParaRPr lang="zh-CN" altLang="en-US" sz="2400" dirty="0">
              <a:solidFill>
                <a:srgbClr val="EB7C1F"/>
              </a:solidFill>
              <a:latin typeface="+mn-ea"/>
            </a:endParaRPr>
          </a:p>
        </p:txBody>
      </p:sp>
      <p:sp>
        <p:nvSpPr>
          <p:cNvPr id="12" name="AutoShape 4"/>
          <p:cNvSpPr>
            <a:spLocks noChangeArrowheads="1"/>
          </p:cNvSpPr>
          <p:nvPr/>
        </p:nvSpPr>
        <p:spPr bwMode="auto">
          <a:xfrm>
            <a:off x="4549308" y="956836"/>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76346" y="4430369"/>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敏捷</a:t>
            </a:r>
            <a:r>
              <a:rPr lang="zh-CN" altLang="en-US" sz="3000" spc="300" dirty="0" smtClean="0">
                <a:solidFill>
                  <a:srgbClr val="000000"/>
                </a:solidFill>
                <a:latin typeface="微软雅黑" panose="020B0503020204020204" pitchFamily="34" charset="-122"/>
                <a:ea typeface="微软雅黑" panose="020B0503020204020204" pitchFamily="34" charset="-122"/>
              </a:rPr>
              <a:t>过程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207177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软件生命周期模型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软件过程概述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324597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统一软件过程 </a:t>
            </a:r>
            <a:r>
              <a:rPr lang="en-US" altLang="zh-CN" sz="3000" spc="300" dirty="0" smtClean="0">
                <a:solidFill>
                  <a:srgbClr val="000000"/>
                </a:solidFill>
                <a:latin typeface="微软雅黑" panose="020B0503020204020204" pitchFamily="34" charset="-122"/>
                <a:ea typeface="微软雅黑" panose="020B0503020204020204" pitchFamily="34" charset="-122"/>
              </a:rPr>
              <a:t>RUP</a:t>
            </a:r>
            <a:endParaRPr lang="en-US" altLang="zh-CN"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3239893"/>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76346" y="4430369"/>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敏捷</a:t>
            </a:r>
            <a:r>
              <a:rPr lang="zh-CN" altLang="en-US" sz="3000" spc="300" dirty="0" smtClean="0">
                <a:solidFill>
                  <a:srgbClr val="000000"/>
                </a:solidFill>
                <a:latin typeface="微软雅黑" panose="020B0503020204020204" pitchFamily="34" charset="-122"/>
                <a:ea typeface="微软雅黑" panose="020B0503020204020204" pitchFamily="34" charset="-122"/>
              </a:rPr>
              <a:t>过程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zh-CN" altLang="en-US" smtClean="0"/>
              <a:t>统一软件过程 </a:t>
            </a:r>
            <a:r>
              <a:rPr lang="en-US" altLang="zh-CN" smtClean="0"/>
              <a:t>RUP</a:t>
            </a:r>
            <a:endParaRPr lang="en-US" altLang="zh-CN"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graphicFrame>
        <p:nvGraphicFramePr>
          <p:cNvPr id="6" name="对象 5"/>
          <p:cNvGraphicFramePr>
            <a:graphicFrameLocks noChangeAspect="1"/>
          </p:cNvGraphicFramePr>
          <p:nvPr/>
        </p:nvGraphicFramePr>
        <p:xfrm>
          <a:off x="2202180" y="1204291"/>
          <a:ext cx="7444740" cy="5164907"/>
        </p:xfrm>
        <a:graphic>
          <a:graphicData uri="http://schemas.openxmlformats.org/presentationml/2006/ole">
            <mc:AlternateContent xmlns:mc="http://schemas.openxmlformats.org/markup-compatibility/2006">
              <mc:Choice xmlns:v="urn:schemas-microsoft-com:vml" Requires="v">
                <p:oleObj spid="_x0000_s11291" name="Visio" r:id="rId1" imgW="5791200" imgH="4020820" progId="Visio.Drawing.15">
                  <p:embed/>
                </p:oleObj>
              </mc:Choice>
              <mc:Fallback>
                <p:oleObj name="Visio" r:id="rId1" imgW="5791200" imgH="4020820" progId="Visio.Drawing.15">
                  <p:embed/>
                  <p:pic>
                    <p:nvPicPr>
                      <p:cNvPr id="0" name="图片 112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2180" y="1204291"/>
                        <a:ext cx="7444740" cy="5164907"/>
                      </a:xfrm>
                      <a:prstGeom prst="rect">
                        <a:avLst/>
                      </a:prstGeom>
                      <a:noFill/>
                    </p:spPr>
                  </p:pic>
                </p:oleObj>
              </mc:Fallback>
            </mc:AlternateContent>
          </a:graphicData>
        </a:graphic>
      </p:graphicFrame>
      <p:sp>
        <p:nvSpPr>
          <p:cNvPr id="36867" name="Rectangle 4"/>
          <p:cNvSpPr>
            <a:spLocks noChangeArrowheads="1"/>
          </p:cNvSpPr>
          <p:nvPr/>
        </p:nvSpPr>
        <p:spPr bwMode="auto">
          <a:xfrm>
            <a:off x="2495550" y="6170021"/>
            <a:ext cx="75825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000" b="1" dirty="0">
                <a:solidFill>
                  <a:srgbClr val="EB7C1F"/>
                </a:solidFill>
                <a:latin typeface="+mn-ea"/>
              </a:rPr>
              <a:t>RUP</a:t>
            </a:r>
            <a:r>
              <a:rPr kumimoji="1" lang="zh-CN" altLang="en-US" sz="2000" b="1" dirty="0">
                <a:solidFill>
                  <a:srgbClr val="EB7C1F"/>
                </a:solidFill>
                <a:latin typeface="+mn-ea"/>
              </a:rPr>
              <a:t>是一个风险驱动的、基于</a:t>
            </a:r>
            <a:r>
              <a:rPr kumimoji="1" lang="en-US" altLang="zh-CN" sz="2000" b="1" dirty="0">
                <a:solidFill>
                  <a:srgbClr val="EB7C1F"/>
                </a:solidFill>
                <a:latin typeface="+mn-ea"/>
              </a:rPr>
              <a:t>UML</a:t>
            </a:r>
            <a:r>
              <a:rPr kumimoji="1" lang="zh-CN" altLang="en-US" sz="2000" b="1" dirty="0">
                <a:solidFill>
                  <a:srgbClr val="EB7C1F"/>
                </a:solidFill>
                <a:latin typeface="+mn-ea"/>
              </a:rPr>
              <a:t>和构件式架构的演化开发过程</a:t>
            </a:r>
            <a:r>
              <a:rPr kumimoji="1" lang="zh-CN" altLang="en-US" sz="2400" b="1" dirty="0">
                <a:solidFill>
                  <a:srgbClr val="EB7C1F"/>
                </a:solidFill>
                <a:latin typeface="+mn-ea"/>
              </a:rPr>
              <a:t> </a:t>
            </a:r>
            <a:endParaRPr kumimoji="1" lang="zh-CN" altLang="en-US" sz="2400" b="1" dirty="0">
              <a:solidFill>
                <a:srgbClr val="EB7C1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p:nvPr/>
        </p:nvGrpSpPr>
        <p:grpSpPr bwMode="auto">
          <a:xfrm>
            <a:off x="2209801" y="1654176"/>
            <a:ext cx="7789863" cy="568325"/>
            <a:chOff x="421" y="1514"/>
            <a:chExt cx="4907" cy="358"/>
          </a:xfrm>
        </p:grpSpPr>
        <p:sp>
          <p:nvSpPr>
            <p:cNvPr id="37905" name="Rectangle 3"/>
            <p:cNvSpPr>
              <a:spLocks noChangeArrowheads="1"/>
            </p:cNvSpPr>
            <p:nvPr/>
          </p:nvSpPr>
          <p:spPr bwMode="blackGray">
            <a:xfrm>
              <a:off x="421" y="1514"/>
              <a:ext cx="4907" cy="358"/>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6" name="Line 4"/>
            <p:cNvSpPr>
              <a:spLocks noChangeShapeType="1"/>
            </p:cNvSpPr>
            <p:nvPr/>
          </p:nvSpPr>
          <p:spPr bwMode="auto">
            <a:xfrm flipH="1" flipV="1">
              <a:off x="40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9301" name="Rectangle 5"/>
            <p:cNvSpPr>
              <a:spLocks noChangeArrowheads="1"/>
            </p:cNvSpPr>
            <p:nvPr/>
          </p:nvSpPr>
          <p:spPr bwMode="auto">
            <a:xfrm>
              <a:off x="720" y="1587"/>
              <a:ext cx="705" cy="252"/>
            </a:xfrm>
            <a:prstGeom prst="rect">
              <a:avLst/>
            </a:prstGeom>
            <a:noFill/>
            <a:ln w="9525">
              <a:noFill/>
              <a:miter lim="800000"/>
            </a:ln>
            <a:effectLst/>
          </p:spPr>
          <p:txBody>
            <a:bodyPr wrap="none" lIns="92075" tIns="46038" rIns="92075" bIns="46038">
              <a:spAutoFit/>
            </a:bodyPr>
            <a:lstStyle/>
            <a:p>
              <a:pPr>
                <a:defRPr/>
              </a:pPr>
              <a:r>
                <a:rPr lang="en-US" altLang="zh-CN" sz="2000" b="1" dirty="0">
                  <a:latin typeface="Arial Narrow" panose="020B0606020202030204" pitchFamily="34" charset="0"/>
                  <a:ea typeface="宋体" panose="02010600030101010101" pitchFamily="2" charset="-122"/>
                </a:rPr>
                <a:t>Inception</a:t>
              </a:r>
              <a:endParaRPr lang="en-US" altLang="zh-CN" sz="2000" dirty="0">
                <a:latin typeface="Arial Narrow" panose="020B0606020202030204" pitchFamily="34" charset="0"/>
                <a:ea typeface="宋体" panose="02010600030101010101" pitchFamily="2" charset="-122"/>
              </a:endParaRPr>
            </a:p>
          </p:txBody>
        </p:sp>
        <p:sp>
          <p:nvSpPr>
            <p:cNvPr id="439302" name="Rectangle 6"/>
            <p:cNvSpPr>
              <a:spLocks noChangeArrowheads="1"/>
            </p:cNvSpPr>
            <p:nvPr/>
          </p:nvSpPr>
          <p:spPr bwMode="auto">
            <a:xfrm>
              <a:off x="1872" y="1587"/>
              <a:ext cx="845" cy="252"/>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Elaboration</a:t>
              </a:r>
              <a:endParaRPr lang="en-US" altLang="zh-CN" sz="2000">
                <a:latin typeface="Arial Narrow" panose="020B0606020202030204" pitchFamily="34" charset="0"/>
                <a:ea typeface="宋体" panose="02010600030101010101" pitchFamily="2" charset="-122"/>
              </a:endParaRPr>
            </a:p>
          </p:txBody>
        </p:sp>
        <p:sp>
          <p:nvSpPr>
            <p:cNvPr id="439303" name="Rectangle 7"/>
            <p:cNvSpPr>
              <a:spLocks noChangeArrowheads="1"/>
            </p:cNvSpPr>
            <p:nvPr/>
          </p:nvSpPr>
          <p:spPr bwMode="auto">
            <a:xfrm>
              <a:off x="3024" y="1587"/>
              <a:ext cx="941" cy="252"/>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Construction</a:t>
              </a:r>
              <a:endParaRPr lang="en-US" altLang="zh-CN" sz="2000">
                <a:latin typeface="Arial Narrow" panose="020B0606020202030204" pitchFamily="34" charset="0"/>
                <a:ea typeface="宋体" panose="02010600030101010101" pitchFamily="2" charset="-122"/>
              </a:endParaRPr>
            </a:p>
          </p:txBody>
        </p:sp>
        <p:sp>
          <p:nvSpPr>
            <p:cNvPr id="439304" name="Rectangle 8"/>
            <p:cNvSpPr>
              <a:spLocks noChangeArrowheads="1"/>
            </p:cNvSpPr>
            <p:nvPr/>
          </p:nvSpPr>
          <p:spPr bwMode="auto">
            <a:xfrm>
              <a:off x="4368" y="1587"/>
              <a:ext cx="749" cy="252"/>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Transition</a:t>
              </a:r>
              <a:endParaRPr lang="en-US" altLang="zh-CN" sz="2000">
                <a:latin typeface="Arial Narrow" panose="020B0606020202030204" pitchFamily="34" charset="0"/>
                <a:ea typeface="宋体" panose="02010600030101010101" pitchFamily="2" charset="-122"/>
              </a:endParaRPr>
            </a:p>
          </p:txBody>
        </p:sp>
        <p:sp>
          <p:nvSpPr>
            <p:cNvPr id="37911" name="Line 9"/>
            <p:cNvSpPr>
              <a:spLocks noChangeShapeType="1"/>
            </p:cNvSpPr>
            <p:nvPr/>
          </p:nvSpPr>
          <p:spPr bwMode="auto">
            <a:xfrm flipH="1" flipV="1">
              <a:off x="28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912" name="Line 10"/>
            <p:cNvSpPr>
              <a:spLocks noChangeShapeType="1"/>
            </p:cNvSpPr>
            <p:nvPr/>
          </p:nvSpPr>
          <p:spPr bwMode="auto">
            <a:xfrm flipH="1" flipV="1">
              <a:off x="1680" y="1525"/>
              <a:ext cx="0" cy="336"/>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7891" name="Rectangle 11"/>
          <p:cNvSpPr>
            <a:spLocks noGrp="1" noChangeArrowheads="1"/>
          </p:cNvSpPr>
          <p:nvPr>
            <p:ph type="title"/>
          </p:nvPr>
        </p:nvSpPr>
        <p:spPr/>
        <p:txBody>
          <a:bodyPr/>
          <a:lstStyle/>
          <a:p>
            <a:pPr eaLnBrk="1" hangingPunct="1"/>
            <a:r>
              <a:rPr lang="en-US" altLang="zh-CN" smtClean="0"/>
              <a:t>RUP</a:t>
            </a:r>
            <a:r>
              <a:rPr lang="zh-CN" altLang="en-US" smtClean="0"/>
              <a:t>的四个阶段</a:t>
            </a:r>
            <a:endParaRPr lang="zh-CN" altLang="en-US" smtClean="0"/>
          </a:p>
        </p:txBody>
      </p:sp>
      <p:grpSp>
        <p:nvGrpSpPr>
          <p:cNvPr id="37892" name="Group 12"/>
          <p:cNvGrpSpPr/>
          <p:nvPr/>
        </p:nvGrpSpPr>
        <p:grpSpPr bwMode="auto">
          <a:xfrm>
            <a:off x="3543300" y="2378076"/>
            <a:ext cx="7010400" cy="1660525"/>
            <a:chOff x="1272" y="1624"/>
            <a:chExt cx="4416" cy="1046"/>
          </a:xfrm>
        </p:grpSpPr>
        <p:sp>
          <p:nvSpPr>
            <p:cNvPr id="37897" name="Text Box 13"/>
            <p:cNvSpPr txBox="1">
              <a:spLocks noChangeArrowheads="1"/>
            </p:cNvSpPr>
            <p:nvPr/>
          </p:nvSpPr>
          <p:spPr bwMode="auto">
            <a:xfrm>
              <a:off x="1272" y="1920"/>
              <a:ext cx="8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dirty="0">
                  <a:ea typeface="宋体" panose="02010600030101010101" pitchFamily="2" charset="-122"/>
                </a:rPr>
                <a:t>Lifecycle </a:t>
              </a:r>
              <a:endParaRPr lang="en-US" altLang="zh-CN" sz="1800" b="1" dirty="0">
                <a:ea typeface="宋体" panose="02010600030101010101" pitchFamily="2" charset="-122"/>
              </a:endParaRPr>
            </a:p>
            <a:p>
              <a:pPr algn="ctr"/>
              <a:r>
                <a:rPr lang="en-US" altLang="zh-CN" sz="1800" b="1" dirty="0">
                  <a:ea typeface="宋体" panose="02010600030101010101" pitchFamily="2" charset="-122"/>
                </a:rPr>
                <a:t>Objective </a:t>
              </a:r>
              <a:endParaRPr lang="en-US" altLang="zh-CN" sz="1800" b="1" dirty="0">
                <a:ea typeface="宋体" panose="02010600030101010101" pitchFamily="2" charset="-122"/>
              </a:endParaRPr>
            </a:p>
            <a:p>
              <a:pPr algn="ctr"/>
              <a:r>
                <a:rPr lang="en-US" altLang="zh-CN" sz="1800" b="1" dirty="0">
                  <a:ea typeface="宋体" panose="02010600030101010101" pitchFamily="2" charset="-122"/>
                </a:rPr>
                <a:t>Milestone </a:t>
              </a:r>
              <a:endParaRPr lang="en-US" altLang="zh-CN" sz="1800" b="1" dirty="0">
                <a:ea typeface="宋体" panose="02010600030101010101" pitchFamily="2" charset="-122"/>
              </a:endParaRPr>
            </a:p>
            <a:p>
              <a:pPr algn="ctr"/>
              <a:endParaRPr lang="zh-CN" altLang="en-US" sz="1800" b="1" dirty="0">
                <a:ea typeface="宋体" panose="02010600030101010101" pitchFamily="2" charset="-122"/>
              </a:endParaRPr>
            </a:p>
          </p:txBody>
        </p:sp>
        <p:sp>
          <p:nvSpPr>
            <p:cNvPr id="37898" name="Text Box 14"/>
            <p:cNvSpPr txBox="1">
              <a:spLocks noChangeArrowheads="1"/>
            </p:cNvSpPr>
            <p:nvPr/>
          </p:nvSpPr>
          <p:spPr bwMode="auto">
            <a:xfrm>
              <a:off x="2380" y="1920"/>
              <a:ext cx="1004"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Lifecycle </a:t>
              </a:r>
              <a:endParaRPr lang="en-US" altLang="zh-CN" sz="1800" b="1">
                <a:ea typeface="宋体" panose="02010600030101010101" pitchFamily="2" charset="-122"/>
              </a:endParaRPr>
            </a:p>
            <a:p>
              <a:pPr algn="ctr"/>
              <a:r>
                <a:rPr lang="en-US" altLang="zh-CN" sz="1800" b="1">
                  <a:ea typeface="宋体" panose="02010600030101010101" pitchFamily="2" charset="-122"/>
                </a:rPr>
                <a:t>Architecture </a:t>
              </a:r>
              <a:endParaRPr lang="en-US" altLang="zh-CN" sz="1800" b="1">
                <a:ea typeface="宋体" panose="02010600030101010101" pitchFamily="2" charset="-122"/>
              </a:endParaRPr>
            </a:p>
            <a:p>
              <a:pPr algn="ctr"/>
              <a:r>
                <a:rPr lang="en-US" altLang="zh-CN" sz="1800" b="1">
                  <a:ea typeface="宋体" panose="02010600030101010101" pitchFamily="2" charset="-122"/>
                </a:rPr>
                <a:t>Milestone </a:t>
              </a:r>
              <a:endParaRPr lang="en-US" altLang="zh-CN" sz="1800" b="1">
                <a:ea typeface="宋体" panose="02010600030101010101" pitchFamily="2" charset="-122"/>
              </a:endParaRPr>
            </a:p>
            <a:p>
              <a:pPr algn="ctr"/>
              <a:endParaRPr lang="zh-CN" altLang="en-US" sz="1800" b="1">
                <a:ea typeface="宋体" panose="02010600030101010101" pitchFamily="2" charset="-122"/>
              </a:endParaRPr>
            </a:p>
          </p:txBody>
        </p:sp>
        <p:sp>
          <p:nvSpPr>
            <p:cNvPr id="37899" name="Text Box 15"/>
            <p:cNvSpPr txBox="1">
              <a:spLocks noChangeArrowheads="1"/>
            </p:cNvSpPr>
            <p:nvPr/>
          </p:nvSpPr>
          <p:spPr bwMode="auto">
            <a:xfrm>
              <a:off x="3392" y="1920"/>
              <a:ext cx="1372"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Initial Operational </a:t>
              </a:r>
              <a:endParaRPr lang="en-US" altLang="zh-CN" sz="1800" b="1">
                <a:ea typeface="宋体" panose="02010600030101010101" pitchFamily="2" charset="-122"/>
              </a:endParaRPr>
            </a:p>
            <a:p>
              <a:pPr algn="ctr"/>
              <a:r>
                <a:rPr lang="en-US" altLang="zh-CN" sz="1800" b="1">
                  <a:ea typeface="宋体" panose="02010600030101010101" pitchFamily="2" charset="-122"/>
                </a:rPr>
                <a:t>Capability </a:t>
              </a:r>
              <a:endParaRPr lang="en-US" altLang="zh-CN" sz="1800" b="1">
                <a:ea typeface="宋体" panose="02010600030101010101" pitchFamily="2" charset="-122"/>
              </a:endParaRPr>
            </a:p>
            <a:p>
              <a:pPr algn="ctr"/>
              <a:r>
                <a:rPr lang="en-US" altLang="zh-CN" sz="1800" b="1">
                  <a:ea typeface="宋体" panose="02010600030101010101" pitchFamily="2" charset="-122"/>
                </a:rPr>
                <a:t>Milestone </a:t>
              </a:r>
              <a:endParaRPr lang="en-US" altLang="zh-CN" sz="1800" b="1">
                <a:ea typeface="宋体" panose="02010600030101010101" pitchFamily="2" charset="-122"/>
              </a:endParaRPr>
            </a:p>
            <a:p>
              <a:pPr algn="ctr"/>
              <a:endParaRPr lang="zh-CN" altLang="en-US" sz="1800" b="1">
                <a:ea typeface="宋体" panose="02010600030101010101" pitchFamily="2" charset="-122"/>
              </a:endParaRPr>
            </a:p>
          </p:txBody>
        </p:sp>
        <p:sp>
          <p:nvSpPr>
            <p:cNvPr id="37900" name="Text Box 16"/>
            <p:cNvSpPr txBox="1">
              <a:spLocks noChangeArrowheads="1"/>
            </p:cNvSpPr>
            <p:nvPr/>
          </p:nvSpPr>
          <p:spPr bwMode="auto">
            <a:xfrm>
              <a:off x="4988" y="1920"/>
              <a:ext cx="70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en-US" altLang="zh-CN" sz="1800" b="1">
                  <a:ea typeface="宋体" panose="02010600030101010101" pitchFamily="2" charset="-122"/>
                </a:rPr>
                <a:t>Product </a:t>
              </a:r>
              <a:endParaRPr lang="en-US" altLang="zh-CN" sz="1800" b="1">
                <a:ea typeface="宋体" panose="02010600030101010101" pitchFamily="2" charset="-122"/>
              </a:endParaRPr>
            </a:p>
            <a:p>
              <a:pPr algn="ctr"/>
              <a:r>
                <a:rPr lang="en-US" altLang="zh-CN" sz="1800" b="1">
                  <a:ea typeface="宋体" panose="02010600030101010101" pitchFamily="2" charset="-122"/>
                </a:rPr>
                <a:t>Release</a:t>
              </a:r>
              <a:endParaRPr lang="en-US" altLang="zh-CN" sz="1800" b="1">
                <a:ea typeface="宋体" panose="02010600030101010101" pitchFamily="2" charset="-122"/>
              </a:endParaRPr>
            </a:p>
          </p:txBody>
        </p:sp>
        <p:sp>
          <p:nvSpPr>
            <p:cNvPr id="37901" name="AutoShape 17"/>
            <p:cNvSpPr>
              <a:spLocks noChangeArrowheads="1"/>
            </p:cNvSpPr>
            <p:nvPr/>
          </p:nvSpPr>
          <p:spPr bwMode="auto">
            <a:xfrm>
              <a:off x="15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2" name="AutoShape 18"/>
            <p:cNvSpPr>
              <a:spLocks noChangeArrowheads="1"/>
            </p:cNvSpPr>
            <p:nvPr/>
          </p:nvSpPr>
          <p:spPr bwMode="auto">
            <a:xfrm>
              <a:off x="27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3" name="AutoShape 19"/>
            <p:cNvSpPr>
              <a:spLocks noChangeArrowheads="1"/>
            </p:cNvSpPr>
            <p:nvPr/>
          </p:nvSpPr>
          <p:spPr bwMode="auto">
            <a:xfrm>
              <a:off x="396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7904" name="AutoShape 20"/>
            <p:cNvSpPr>
              <a:spLocks noChangeArrowheads="1"/>
            </p:cNvSpPr>
            <p:nvPr/>
          </p:nvSpPr>
          <p:spPr bwMode="auto">
            <a:xfrm>
              <a:off x="5208" y="1624"/>
              <a:ext cx="240" cy="240"/>
            </a:xfrm>
            <a:prstGeom prst="triangle">
              <a:avLst>
                <a:gd name="adj" fmla="val 50000"/>
              </a:avLst>
            </a:prstGeom>
            <a:solidFill>
              <a:schemeClr val="hlink"/>
            </a:solidFill>
            <a:ln>
              <a:noFill/>
            </a:ln>
            <a:extLs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grpSp>
      <p:sp>
        <p:nvSpPr>
          <p:cNvPr id="37893" name="Line 21"/>
          <p:cNvSpPr>
            <a:spLocks noChangeShapeType="1"/>
          </p:cNvSpPr>
          <p:nvPr/>
        </p:nvSpPr>
        <p:spPr bwMode="auto">
          <a:xfrm>
            <a:off x="2197100" y="2339975"/>
            <a:ext cx="7785100" cy="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894" name="Rectangle 22"/>
          <p:cNvSpPr>
            <a:spLocks noChangeArrowheads="1"/>
          </p:cNvSpPr>
          <p:nvPr/>
        </p:nvSpPr>
        <p:spPr bwMode="auto">
          <a:xfrm>
            <a:off x="2146300" y="2327276"/>
            <a:ext cx="615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800" i="1">
                <a:latin typeface="Helvetica" panose="020B0604020202020204" pitchFamily="34" charset="0"/>
                <a:ea typeface="宋体" panose="02010600030101010101" pitchFamily="2" charset="-122"/>
              </a:rPr>
              <a:t>time</a:t>
            </a:r>
            <a:endParaRPr lang="en-US" altLang="zh-CN" sz="1800" i="1">
              <a:latin typeface="Helvetica" panose="020B0604020202020204" pitchFamily="34" charset="0"/>
              <a:ea typeface="宋体" panose="02010600030101010101" pitchFamily="2" charset="-122"/>
            </a:endParaRPr>
          </a:p>
        </p:txBody>
      </p:sp>
      <p:sp>
        <p:nvSpPr>
          <p:cNvPr id="37895" name="Rectangle 23"/>
          <p:cNvSpPr>
            <a:spLocks noChangeArrowheads="1"/>
          </p:cNvSpPr>
          <p:nvPr/>
        </p:nvSpPr>
        <p:spPr bwMode="auto">
          <a:xfrm>
            <a:off x="1905000" y="4114800"/>
            <a:ext cx="85344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spcBef>
                <a:spcPct val="20000"/>
              </a:spcBef>
              <a:buClr>
                <a:schemeClr val="accent2"/>
              </a:buClr>
              <a:buFont typeface="Wingdings" panose="05000000000000000000" pitchFamily="2" charset="2"/>
              <a:buChar char="n"/>
            </a:pPr>
            <a:r>
              <a:rPr kumimoji="1" lang="en-US" altLang="zh-CN" sz="2000" dirty="0">
                <a:solidFill>
                  <a:schemeClr val="tx2"/>
                </a:solidFill>
                <a:latin typeface="+mn-lt"/>
                <a:ea typeface="宋体" panose="02010600030101010101" pitchFamily="2" charset="-122"/>
              </a:rPr>
              <a:t>Inception</a:t>
            </a:r>
            <a:r>
              <a:rPr kumimoji="1" lang="en-US" altLang="zh-CN" sz="2000" dirty="0">
                <a:latin typeface="+mn-lt"/>
                <a:ea typeface="宋体" panose="02010600030101010101" pitchFamily="2" charset="-122"/>
              </a:rPr>
              <a:t> - Define the scope of project</a:t>
            </a:r>
            <a:endParaRPr kumimoji="1" lang="en-US" altLang="zh-CN" sz="2000" dirty="0">
              <a:latin typeface="+mn-lt"/>
              <a:ea typeface="宋体" panose="02010600030101010101" pitchFamily="2" charset="-122"/>
            </a:endParaRPr>
          </a:p>
          <a:p>
            <a:pPr eaLnBrk="1" hangingPunct="1">
              <a:spcBef>
                <a:spcPct val="20000"/>
              </a:spcBef>
              <a:buClr>
                <a:schemeClr val="accent2"/>
              </a:buClr>
              <a:buFont typeface="Wingdings" panose="05000000000000000000" pitchFamily="2" charset="2"/>
              <a:buChar char="n"/>
            </a:pPr>
            <a:r>
              <a:rPr kumimoji="1" lang="en-US" altLang="zh-CN" sz="2000" dirty="0">
                <a:solidFill>
                  <a:schemeClr val="tx2"/>
                </a:solidFill>
                <a:latin typeface="+mn-lt"/>
                <a:ea typeface="宋体" panose="02010600030101010101" pitchFamily="2" charset="-122"/>
              </a:rPr>
              <a:t>Elaboration</a:t>
            </a:r>
            <a:r>
              <a:rPr kumimoji="1" lang="en-US" altLang="zh-CN" sz="2000" dirty="0">
                <a:latin typeface="+mn-lt"/>
                <a:ea typeface="宋体" panose="02010600030101010101" pitchFamily="2" charset="-122"/>
              </a:rPr>
              <a:t> - Plan project, specify features, baseline architecture </a:t>
            </a:r>
            <a:endParaRPr kumimoji="1" lang="en-US" altLang="zh-CN" sz="2000" dirty="0">
              <a:latin typeface="+mn-lt"/>
              <a:ea typeface="宋体" panose="02010600030101010101" pitchFamily="2" charset="-122"/>
            </a:endParaRPr>
          </a:p>
          <a:p>
            <a:pPr eaLnBrk="1" hangingPunct="1">
              <a:spcBef>
                <a:spcPct val="20000"/>
              </a:spcBef>
              <a:buClr>
                <a:schemeClr val="accent2"/>
              </a:buClr>
              <a:buFont typeface="Wingdings" panose="05000000000000000000" pitchFamily="2" charset="2"/>
              <a:buChar char="n"/>
            </a:pPr>
            <a:r>
              <a:rPr kumimoji="1" lang="en-US" altLang="zh-CN" sz="2000" dirty="0">
                <a:solidFill>
                  <a:schemeClr val="tx2"/>
                </a:solidFill>
                <a:latin typeface="+mn-lt"/>
                <a:ea typeface="宋体" panose="02010600030101010101" pitchFamily="2" charset="-122"/>
              </a:rPr>
              <a:t>Construction</a:t>
            </a:r>
            <a:r>
              <a:rPr kumimoji="1" lang="en-US" altLang="zh-CN" sz="2000" dirty="0">
                <a:latin typeface="+mn-lt"/>
                <a:ea typeface="宋体" panose="02010600030101010101" pitchFamily="2" charset="-122"/>
              </a:rPr>
              <a:t> - Build the product</a:t>
            </a:r>
            <a:endParaRPr kumimoji="1" lang="en-US" altLang="zh-CN" sz="2000" dirty="0">
              <a:latin typeface="+mn-lt"/>
              <a:ea typeface="宋体" panose="02010600030101010101" pitchFamily="2" charset="-122"/>
            </a:endParaRPr>
          </a:p>
          <a:p>
            <a:pPr eaLnBrk="1" hangingPunct="1">
              <a:spcBef>
                <a:spcPct val="20000"/>
              </a:spcBef>
              <a:buClr>
                <a:schemeClr val="accent2"/>
              </a:buClr>
              <a:buFont typeface="Wingdings" panose="05000000000000000000" pitchFamily="2" charset="2"/>
              <a:buChar char="n"/>
            </a:pPr>
            <a:r>
              <a:rPr kumimoji="1" lang="en-US" altLang="zh-CN" sz="2000" dirty="0">
                <a:solidFill>
                  <a:schemeClr val="tx2"/>
                </a:solidFill>
                <a:latin typeface="+mn-lt"/>
                <a:ea typeface="宋体" panose="02010600030101010101" pitchFamily="2" charset="-122"/>
              </a:rPr>
              <a:t>Transition</a:t>
            </a:r>
            <a:r>
              <a:rPr kumimoji="1" lang="en-US" altLang="zh-CN" sz="2000" dirty="0">
                <a:latin typeface="+mn-lt"/>
                <a:ea typeface="宋体" panose="02010600030101010101" pitchFamily="2" charset="-122"/>
              </a:rPr>
              <a:t> - Transition the product into end user community</a:t>
            </a:r>
            <a:endParaRPr kumimoji="1" lang="en-US" altLang="zh-CN" sz="2000" dirty="0">
              <a:latin typeface="+mn-lt"/>
              <a:ea typeface="宋体" panose="02010600030101010101" pitchFamily="2" charset="-122"/>
            </a:endParaRPr>
          </a:p>
          <a:p>
            <a:pPr algn="ctr" eaLnBrk="1" hangingPunct="1">
              <a:spcBef>
                <a:spcPct val="20000"/>
              </a:spcBef>
              <a:buClr>
                <a:schemeClr val="accent2"/>
              </a:buClr>
              <a:buFont typeface="Wingdings" panose="05000000000000000000" pitchFamily="2" charset="2"/>
              <a:buChar char="n"/>
            </a:pPr>
            <a:endParaRPr kumimoji="1" lang="zh-CN" altLang="en-US" sz="2400" b="1" dirty="0">
              <a:solidFill>
                <a:schemeClr val="tx2"/>
              </a:solidFill>
              <a:latin typeface="+mn-lt"/>
              <a:ea typeface="宋体" panose="02010600030101010101" pitchFamily="2" charset="-122"/>
            </a:endParaRPr>
          </a:p>
        </p:txBody>
      </p:sp>
      <p:sp>
        <p:nvSpPr>
          <p:cNvPr id="37896" name="Text Box 24"/>
          <p:cNvSpPr txBox="1">
            <a:spLocks noChangeArrowheads="1"/>
          </p:cNvSpPr>
          <p:nvPr/>
        </p:nvSpPr>
        <p:spPr bwMode="auto">
          <a:xfrm>
            <a:off x="4073525" y="6035674"/>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zh-CN" altLang="en-US" sz="2400" b="1" dirty="0">
                <a:solidFill>
                  <a:srgbClr val="EB7C1F"/>
                </a:solidFill>
                <a:latin typeface="Times New Roman" panose="02020603050405020304" pitchFamily="18" charset="0"/>
                <a:ea typeface="华文行楷" panose="02010800040101010101" pitchFamily="2" charset="-122"/>
              </a:rPr>
              <a:t>每个阶段结束是一个大的里程碑</a:t>
            </a:r>
            <a:endParaRPr kumimoji="1" lang="zh-CN" altLang="en-US" sz="2400" b="1" dirty="0">
              <a:solidFill>
                <a:srgbClr val="EB7C1F"/>
              </a:solidFill>
              <a:latin typeface="Times New Roman" panose="02020603050405020304" pitchFamily="18" charset="0"/>
              <a:ea typeface="华文行楷" panose="0201080004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zh-CN" altLang="en-US" smtClean="0"/>
              <a:t>阶段和迭代</a:t>
            </a:r>
            <a:endParaRPr lang="zh-CN" altLang="en-US" smtClean="0"/>
          </a:p>
        </p:txBody>
      </p:sp>
      <p:sp>
        <p:nvSpPr>
          <p:cNvPr id="441347" name="Text Box 3"/>
          <p:cNvSpPr txBox="1">
            <a:spLocks noChangeArrowheads="1"/>
          </p:cNvSpPr>
          <p:nvPr/>
        </p:nvSpPr>
        <p:spPr bwMode="auto">
          <a:xfrm>
            <a:off x="2200275" y="5254626"/>
            <a:ext cx="8077200" cy="1200329"/>
          </a:xfrm>
          <a:prstGeom prst="rect">
            <a:avLst/>
          </a:prstGeom>
          <a:noFill/>
          <a:ln w="12700">
            <a:noFill/>
            <a:miter lim="800000"/>
          </a:ln>
          <a:effectLst/>
        </p:spPr>
        <p:txBody>
          <a:bodyPr>
            <a:spAutoFit/>
          </a:bodyPr>
          <a:lstStyle/>
          <a:p>
            <a:pPr>
              <a:defRPr/>
            </a:pPr>
            <a:r>
              <a:rPr lang="en-US" altLang="zh-CN" sz="2400" b="1" dirty="0">
                <a:latin typeface="Arial" panose="020B0604020202020204" pitchFamily="34" charset="0"/>
                <a:ea typeface="宋体" panose="02010600030101010101" pitchFamily="2" charset="-122"/>
              </a:rPr>
              <a:t>An </a:t>
            </a:r>
            <a:r>
              <a:rPr lang="en-US" altLang="zh-CN" sz="2400" b="1" dirty="0">
                <a:solidFill>
                  <a:srgbClr val="EB7C1F"/>
                </a:solidFill>
                <a:latin typeface="Arial" panose="020B0604020202020204" pitchFamily="34" charset="0"/>
                <a:ea typeface="宋体" panose="02010600030101010101" pitchFamily="2" charset="-122"/>
              </a:rPr>
              <a:t>iteration</a:t>
            </a:r>
            <a:r>
              <a:rPr lang="en-US" altLang="zh-CN" sz="2400" b="1" dirty="0">
                <a:latin typeface="Arial" panose="020B0604020202020204" pitchFamily="34" charset="0"/>
                <a:ea typeface="宋体" panose="02010600030101010101" pitchFamily="2" charset="-122"/>
              </a:rPr>
              <a:t> is a distinct sequence of activities with an established plan and evaluation criteria, resulting in an executable release (internal or external)</a:t>
            </a:r>
            <a:endParaRPr lang="en-US" altLang="zh-CN" sz="2000" b="1" dirty="0">
              <a:solidFill>
                <a:schemeClr val="accent2"/>
              </a:solidFill>
              <a:latin typeface="Arial" panose="020B0604020202020204" pitchFamily="34" charset="0"/>
              <a:ea typeface="宋体" panose="02010600030101010101" pitchFamily="2" charset="-122"/>
            </a:endParaRPr>
          </a:p>
        </p:txBody>
      </p:sp>
      <p:sp>
        <p:nvSpPr>
          <p:cNvPr id="39950" name="Rectangle 5"/>
          <p:cNvSpPr>
            <a:spLocks noChangeArrowheads="1"/>
          </p:cNvSpPr>
          <p:nvPr/>
        </p:nvSpPr>
        <p:spPr bwMode="blackGray">
          <a:xfrm>
            <a:off x="2441575" y="2778125"/>
            <a:ext cx="7485062" cy="568325"/>
          </a:xfrm>
          <a:prstGeom prst="rect">
            <a:avLst/>
          </a:prstGeom>
          <a:solidFill>
            <a:srgbClr val="CCFFFF"/>
          </a:solidFill>
          <a:ln>
            <a:noFill/>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350" name="Rectangle 6"/>
          <p:cNvSpPr>
            <a:spLocks noChangeArrowheads="1"/>
          </p:cNvSpPr>
          <p:nvPr/>
        </p:nvSpPr>
        <p:spPr bwMode="auto">
          <a:xfrm>
            <a:off x="2365375" y="2817813"/>
            <a:ext cx="114458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dirty="0">
                <a:latin typeface="Arial" panose="020B0604020202020204" pitchFamily="34" charset="0"/>
                <a:ea typeface="宋体" panose="02010600030101010101" pitchFamily="2" charset="-122"/>
              </a:rPr>
              <a:t>Preliminary</a:t>
            </a:r>
            <a:endParaRPr lang="en-US" altLang="zh-CN" sz="1400" b="1" dirty="0">
              <a:latin typeface="Arial" panose="020B0604020202020204" pitchFamily="34" charset="0"/>
              <a:ea typeface="宋体" panose="02010600030101010101" pitchFamily="2" charset="-122"/>
            </a:endParaRPr>
          </a:p>
          <a:p>
            <a:pPr algn="ctr" defTabSz="739775">
              <a:defRPr/>
            </a:pPr>
            <a:r>
              <a:rPr lang="en-US" altLang="zh-CN" sz="1400" b="1" dirty="0">
                <a:latin typeface="Arial" panose="020B0604020202020204" pitchFamily="34" charset="0"/>
                <a:ea typeface="宋体" panose="02010600030101010101" pitchFamily="2" charset="-122"/>
              </a:rPr>
              <a:t>Iteration</a:t>
            </a:r>
            <a:endParaRPr lang="en-US" altLang="zh-CN" sz="1400" b="1" dirty="0">
              <a:latin typeface="Arial" panose="020B0604020202020204" pitchFamily="34" charset="0"/>
              <a:ea typeface="宋体" panose="02010600030101010101" pitchFamily="2" charset="-122"/>
            </a:endParaRPr>
          </a:p>
        </p:txBody>
      </p:sp>
      <p:sp>
        <p:nvSpPr>
          <p:cNvPr id="39952" name="Rectangle 7"/>
          <p:cNvSpPr>
            <a:spLocks noChangeArrowheads="1"/>
          </p:cNvSpPr>
          <p:nvPr/>
        </p:nvSpPr>
        <p:spPr bwMode="blackGray">
          <a:xfrm>
            <a:off x="2424112" y="1828800"/>
            <a:ext cx="7485062" cy="56832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41353" name="Rectangle 9"/>
          <p:cNvSpPr>
            <a:spLocks noChangeArrowheads="1"/>
          </p:cNvSpPr>
          <p:nvPr/>
        </p:nvSpPr>
        <p:spPr bwMode="auto">
          <a:xfrm>
            <a:off x="3502025" y="2817813"/>
            <a:ext cx="99218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dirty="0">
                <a:latin typeface="Arial" panose="020B0604020202020204" pitchFamily="34" charset="0"/>
                <a:ea typeface="宋体" panose="02010600030101010101" pitchFamily="2" charset="-122"/>
              </a:rPr>
              <a:t>Architect.</a:t>
            </a:r>
            <a:endParaRPr lang="en-US" altLang="zh-CN" sz="1400" b="1" dirty="0">
              <a:latin typeface="Arial" panose="020B0604020202020204" pitchFamily="34" charset="0"/>
              <a:ea typeface="宋体" panose="02010600030101010101" pitchFamily="2" charset="-122"/>
            </a:endParaRPr>
          </a:p>
          <a:p>
            <a:pPr algn="ctr" defTabSz="739775">
              <a:defRPr/>
            </a:pPr>
            <a:r>
              <a:rPr lang="en-US" altLang="zh-CN" sz="1400" b="1" dirty="0">
                <a:latin typeface="Arial" panose="020B0604020202020204" pitchFamily="34" charset="0"/>
                <a:ea typeface="宋体" panose="02010600030101010101" pitchFamily="2" charset="-122"/>
              </a:rPr>
              <a:t>Iteration</a:t>
            </a:r>
            <a:endParaRPr lang="en-US" altLang="zh-CN" sz="1400" b="1" dirty="0">
              <a:latin typeface="Arial" panose="020B0604020202020204" pitchFamily="34" charset="0"/>
              <a:ea typeface="宋体" panose="02010600030101010101" pitchFamily="2" charset="-122"/>
            </a:endParaRPr>
          </a:p>
        </p:txBody>
      </p:sp>
      <p:sp>
        <p:nvSpPr>
          <p:cNvPr id="441354" name="Rectangle 10"/>
          <p:cNvSpPr>
            <a:spLocks noChangeArrowheads="1"/>
          </p:cNvSpPr>
          <p:nvPr/>
        </p:nvSpPr>
        <p:spPr bwMode="auto">
          <a:xfrm>
            <a:off x="4413250" y="2817813"/>
            <a:ext cx="99218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dirty="0">
                <a:latin typeface="Arial" panose="020B0604020202020204" pitchFamily="34" charset="0"/>
                <a:ea typeface="宋体" panose="02010600030101010101" pitchFamily="2" charset="-122"/>
              </a:rPr>
              <a:t>Architect.</a:t>
            </a:r>
            <a:endParaRPr lang="en-US" altLang="zh-CN" sz="1400" b="1" dirty="0">
              <a:latin typeface="Arial" panose="020B0604020202020204" pitchFamily="34" charset="0"/>
              <a:ea typeface="宋体" panose="02010600030101010101" pitchFamily="2" charset="-122"/>
            </a:endParaRPr>
          </a:p>
          <a:p>
            <a:pPr algn="ctr" defTabSz="739775">
              <a:defRPr/>
            </a:pPr>
            <a:r>
              <a:rPr lang="en-US" altLang="zh-CN" sz="1400" b="1" dirty="0">
                <a:latin typeface="Arial" panose="020B0604020202020204" pitchFamily="34" charset="0"/>
                <a:ea typeface="宋体" panose="02010600030101010101" pitchFamily="2" charset="-122"/>
              </a:rPr>
              <a:t>Iteration</a:t>
            </a:r>
            <a:endParaRPr lang="en-US" altLang="zh-CN" sz="1400" b="1" dirty="0">
              <a:latin typeface="Arial" panose="020B0604020202020204" pitchFamily="34" charset="0"/>
              <a:ea typeface="宋体" panose="02010600030101010101" pitchFamily="2" charset="-122"/>
            </a:endParaRPr>
          </a:p>
        </p:txBody>
      </p:sp>
      <p:sp>
        <p:nvSpPr>
          <p:cNvPr id="441355" name="Rectangle 11"/>
          <p:cNvSpPr>
            <a:spLocks noChangeArrowheads="1"/>
          </p:cNvSpPr>
          <p:nvPr/>
        </p:nvSpPr>
        <p:spPr bwMode="auto">
          <a:xfrm>
            <a:off x="5335587" y="2817813"/>
            <a:ext cx="87153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a:latin typeface="Arial" panose="020B0604020202020204" pitchFamily="34" charset="0"/>
                <a:ea typeface="宋体" panose="02010600030101010101" pitchFamily="2" charset="-122"/>
              </a:rPr>
              <a:t>Devel. </a:t>
            </a:r>
            <a:endParaRPr lang="en-US" altLang="zh-CN" sz="1400" b="1">
              <a:latin typeface="Arial" panose="020B0604020202020204" pitchFamily="34" charset="0"/>
              <a:ea typeface="宋体" panose="02010600030101010101" pitchFamily="2" charset="-122"/>
            </a:endParaRPr>
          </a:p>
          <a:p>
            <a:pPr algn="ctr" defTabSz="739775">
              <a:defRPr/>
            </a:pPr>
            <a:r>
              <a:rPr lang="en-US" altLang="zh-CN" sz="1400" b="1">
                <a:latin typeface="Arial" panose="020B0604020202020204" pitchFamily="34" charset="0"/>
                <a:ea typeface="宋体" panose="02010600030101010101" pitchFamily="2" charset="-122"/>
              </a:rPr>
              <a:t>Iteration</a:t>
            </a:r>
            <a:endParaRPr lang="en-US" altLang="zh-CN" sz="1400" b="1">
              <a:latin typeface="Arial" panose="020B0604020202020204" pitchFamily="34" charset="0"/>
              <a:ea typeface="宋体" panose="02010600030101010101" pitchFamily="2" charset="-122"/>
            </a:endParaRPr>
          </a:p>
        </p:txBody>
      </p:sp>
      <p:sp>
        <p:nvSpPr>
          <p:cNvPr id="441356" name="Rectangle 12"/>
          <p:cNvSpPr>
            <a:spLocks noChangeArrowheads="1"/>
          </p:cNvSpPr>
          <p:nvPr/>
        </p:nvSpPr>
        <p:spPr bwMode="auto">
          <a:xfrm>
            <a:off x="6257924" y="2817813"/>
            <a:ext cx="87153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a:latin typeface="Arial" panose="020B0604020202020204" pitchFamily="34" charset="0"/>
                <a:ea typeface="宋体" panose="02010600030101010101" pitchFamily="2" charset="-122"/>
              </a:rPr>
              <a:t>Devel. </a:t>
            </a:r>
            <a:endParaRPr lang="en-US" altLang="zh-CN" sz="1400" b="1">
              <a:latin typeface="Arial" panose="020B0604020202020204" pitchFamily="34" charset="0"/>
              <a:ea typeface="宋体" panose="02010600030101010101" pitchFamily="2" charset="-122"/>
            </a:endParaRPr>
          </a:p>
          <a:p>
            <a:pPr algn="ctr" defTabSz="739775">
              <a:defRPr/>
            </a:pPr>
            <a:r>
              <a:rPr lang="en-US" altLang="zh-CN" sz="1400" b="1">
                <a:latin typeface="Arial" panose="020B0604020202020204" pitchFamily="34" charset="0"/>
                <a:ea typeface="宋体" panose="02010600030101010101" pitchFamily="2" charset="-122"/>
              </a:rPr>
              <a:t>Iteration</a:t>
            </a:r>
            <a:endParaRPr lang="en-US" altLang="zh-CN" sz="1400" b="1">
              <a:latin typeface="Arial" panose="020B0604020202020204" pitchFamily="34" charset="0"/>
              <a:ea typeface="宋体" panose="02010600030101010101" pitchFamily="2" charset="-122"/>
            </a:endParaRPr>
          </a:p>
        </p:txBody>
      </p:sp>
      <p:sp>
        <p:nvSpPr>
          <p:cNvPr id="441357" name="Rectangle 13"/>
          <p:cNvSpPr>
            <a:spLocks noChangeArrowheads="1"/>
          </p:cNvSpPr>
          <p:nvPr/>
        </p:nvSpPr>
        <p:spPr bwMode="auto">
          <a:xfrm>
            <a:off x="7169149" y="2817813"/>
            <a:ext cx="871537"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a:latin typeface="Arial" panose="020B0604020202020204" pitchFamily="34" charset="0"/>
                <a:ea typeface="宋体" panose="02010600030101010101" pitchFamily="2" charset="-122"/>
              </a:rPr>
              <a:t>Devel. </a:t>
            </a:r>
            <a:endParaRPr lang="en-US" altLang="zh-CN" sz="1400" b="1">
              <a:latin typeface="Arial" panose="020B0604020202020204" pitchFamily="34" charset="0"/>
              <a:ea typeface="宋体" panose="02010600030101010101" pitchFamily="2" charset="-122"/>
            </a:endParaRPr>
          </a:p>
          <a:p>
            <a:pPr algn="ctr" defTabSz="739775">
              <a:defRPr/>
            </a:pPr>
            <a:r>
              <a:rPr lang="en-US" altLang="zh-CN" sz="1400" b="1">
                <a:latin typeface="Arial" panose="020B0604020202020204" pitchFamily="34" charset="0"/>
                <a:ea typeface="宋体" panose="02010600030101010101" pitchFamily="2" charset="-122"/>
              </a:rPr>
              <a:t>Iteration</a:t>
            </a:r>
            <a:endParaRPr lang="en-US" altLang="zh-CN" sz="1400" b="1">
              <a:latin typeface="Arial" panose="020B0604020202020204" pitchFamily="34" charset="0"/>
              <a:ea typeface="宋体" panose="02010600030101010101" pitchFamily="2" charset="-122"/>
            </a:endParaRPr>
          </a:p>
        </p:txBody>
      </p:sp>
      <p:sp>
        <p:nvSpPr>
          <p:cNvPr id="441358" name="Rectangle 14"/>
          <p:cNvSpPr>
            <a:spLocks noChangeArrowheads="1"/>
          </p:cNvSpPr>
          <p:nvPr/>
        </p:nvSpPr>
        <p:spPr bwMode="auto">
          <a:xfrm>
            <a:off x="8059737" y="2817813"/>
            <a:ext cx="1020762"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dirty="0">
                <a:latin typeface="Arial" panose="020B0604020202020204" pitchFamily="34" charset="0"/>
                <a:ea typeface="宋体" panose="02010600030101010101" pitchFamily="2" charset="-122"/>
              </a:rPr>
              <a:t>Transition</a:t>
            </a:r>
            <a:endParaRPr lang="en-US" altLang="zh-CN" sz="1400" b="1" dirty="0">
              <a:latin typeface="Arial" panose="020B0604020202020204" pitchFamily="34" charset="0"/>
              <a:ea typeface="宋体" panose="02010600030101010101" pitchFamily="2" charset="-122"/>
            </a:endParaRPr>
          </a:p>
          <a:p>
            <a:pPr algn="ctr" defTabSz="739775">
              <a:defRPr/>
            </a:pPr>
            <a:r>
              <a:rPr lang="en-US" altLang="zh-CN" sz="1400" b="1" dirty="0">
                <a:latin typeface="Arial" panose="020B0604020202020204" pitchFamily="34" charset="0"/>
                <a:ea typeface="宋体" panose="02010600030101010101" pitchFamily="2" charset="-122"/>
              </a:rPr>
              <a:t>Iteration</a:t>
            </a:r>
            <a:endParaRPr lang="en-US" altLang="zh-CN" sz="1400" b="1" dirty="0">
              <a:latin typeface="Arial" panose="020B0604020202020204" pitchFamily="34" charset="0"/>
              <a:ea typeface="宋体" panose="02010600030101010101" pitchFamily="2" charset="-122"/>
            </a:endParaRPr>
          </a:p>
        </p:txBody>
      </p:sp>
      <p:sp>
        <p:nvSpPr>
          <p:cNvPr id="441359" name="Rectangle 15"/>
          <p:cNvSpPr>
            <a:spLocks noChangeArrowheads="1"/>
          </p:cNvSpPr>
          <p:nvPr/>
        </p:nvSpPr>
        <p:spPr bwMode="auto">
          <a:xfrm>
            <a:off x="8961437" y="2817813"/>
            <a:ext cx="1020762" cy="514350"/>
          </a:xfrm>
          <a:prstGeom prst="rect">
            <a:avLst/>
          </a:prstGeom>
          <a:solidFill>
            <a:srgbClr val="CCFFFF"/>
          </a:solidFill>
          <a:ln w="9525">
            <a:noFill/>
            <a:miter lim="800000"/>
          </a:ln>
          <a:effectLst/>
        </p:spPr>
        <p:txBody>
          <a:bodyPr wrap="none" lIns="82550" tIns="41275" rIns="82550" bIns="41275">
            <a:spAutoFit/>
          </a:bodyPr>
          <a:lstStyle/>
          <a:p>
            <a:pPr algn="ctr" defTabSz="739775">
              <a:defRPr/>
            </a:pPr>
            <a:r>
              <a:rPr lang="en-US" altLang="zh-CN" sz="1400" b="1" dirty="0">
                <a:latin typeface="Arial" panose="020B0604020202020204" pitchFamily="34" charset="0"/>
                <a:ea typeface="宋体" panose="02010600030101010101" pitchFamily="2" charset="-122"/>
              </a:rPr>
              <a:t>Transition</a:t>
            </a:r>
            <a:endParaRPr lang="en-US" altLang="zh-CN" sz="1400" b="1" dirty="0">
              <a:latin typeface="Arial" panose="020B0604020202020204" pitchFamily="34" charset="0"/>
              <a:ea typeface="宋体" panose="02010600030101010101" pitchFamily="2" charset="-122"/>
            </a:endParaRPr>
          </a:p>
          <a:p>
            <a:pPr algn="ctr" defTabSz="739775">
              <a:defRPr/>
            </a:pPr>
            <a:r>
              <a:rPr lang="en-US" altLang="zh-CN" sz="1400" b="1" dirty="0">
                <a:latin typeface="Arial" panose="020B0604020202020204" pitchFamily="34" charset="0"/>
                <a:ea typeface="宋体" panose="02010600030101010101" pitchFamily="2" charset="-122"/>
              </a:rPr>
              <a:t>Iteration</a:t>
            </a:r>
            <a:endParaRPr lang="en-US" altLang="zh-CN" sz="1400" b="1" dirty="0">
              <a:latin typeface="Arial" panose="020B0604020202020204" pitchFamily="34" charset="0"/>
              <a:ea typeface="宋体" panose="02010600030101010101" pitchFamily="2" charset="-122"/>
            </a:endParaRPr>
          </a:p>
        </p:txBody>
      </p:sp>
      <p:sp>
        <p:nvSpPr>
          <p:cNvPr id="39961" name="Line 16"/>
          <p:cNvSpPr>
            <a:spLocks noChangeShapeType="1"/>
          </p:cNvSpPr>
          <p:nvPr/>
        </p:nvSpPr>
        <p:spPr bwMode="auto">
          <a:xfrm flipV="1">
            <a:off x="3514725"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2" name="Line 17"/>
          <p:cNvSpPr>
            <a:spLocks noChangeShapeType="1"/>
          </p:cNvSpPr>
          <p:nvPr/>
        </p:nvSpPr>
        <p:spPr bwMode="auto">
          <a:xfrm flipV="1">
            <a:off x="4445000"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3" name="Line 18"/>
          <p:cNvSpPr>
            <a:spLocks noChangeShapeType="1"/>
          </p:cNvSpPr>
          <p:nvPr/>
        </p:nvSpPr>
        <p:spPr bwMode="auto">
          <a:xfrm flipV="1">
            <a:off x="5345112"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4" name="Line 19"/>
          <p:cNvSpPr>
            <a:spLocks noChangeShapeType="1"/>
          </p:cNvSpPr>
          <p:nvPr/>
        </p:nvSpPr>
        <p:spPr bwMode="auto">
          <a:xfrm flipV="1">
            <a:off x="6257924"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20"/>
          <p:cNvSpPr>
            <a:spLocks noChangeShapeType="1"/>
          </p:cNvSpPr>
          <p:nvPr/>
        </p:nvSpPr>
        <p:spPr bwMode="auto">
          <a:xfrm flipV="1">
            <a:off x="7167562"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6" name="Line 21"/>
          <p:cNvSpPr>
            <a:spLocks noChangeShapeType="1"/>
          </p:cNvSpPr>
          <p:nvPr/>
        </p:nvSpPr>
        <p:spPr bwMode="auto">
          <a:xfrm flipV="1">
            <a:off x="8077199"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7" name="Line 22"/>
          <p:cNvSpPr>
            <a:spLocks noChangeShapeType="1"/>
          </p:cNvSpPr>
          <p:nvPr/>
        </p:nvSpPr>
        <p:spPr bwMode="auto">
          <a:xfrm flipV="1">
            <a:off x="8978899"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8" name="Line 23"/>
          <p:cNvSpPr>
            <a:spLocks noChangeShapeType="1"/>
          </p:cNvSpPr>
          <p:nvPr/>
        </p:nvSpPr>
        <p:spPr bwMode="auto">
          <a:xfrm flipV="1">
            <a:off x="9909174" y="2424113"/>
            <a:ext cx="0" cy="9096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9" name="Line 24"/>
          <p:cNvSpPr>
            <a:spLocks noChangeShapeType="1"/>
          </p:cNvSpPr>
          <p:nvPr/>
        </p:nvSpPr>
        <p:spPr bwMode="auto">
          <a:xfrm>
            <a:off x="2424112" y="3330575"/>
            <a:ext cx="7486649" cy="95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Line 25"/>
          <p:cNvSpPr>
            <a:spLocks noChangeShapeType="1"/>
          </p:cNvSpPr>
          <p:nvPr/>
        </p:nvSpPr>
        <p:spPr bwMode="auto">
          <a:xfrm flipH="1">
            <a:off x="2424112" y="2774950"/>
            <a:ext cx="744537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1" name="Line 26"/>
          <p:cNvSpPr>
            <a:spLocks noChangeShapeType="1"/>
          </p:cNvSpPr>
          <p:nvPr/>
        </p:nvSpPr>
        <p:spPr bwMode="auto">
          <a:xfrm>
            <a:off x="2424112" y="2778125"/>
            <a:ext cx="0" cy="55562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2" name="Line 27"/>
          <p:cNvSpPr>
            <a:spLocks noChangeShapeType="1"/>
          </p:cNvSpPr>
          <p:nvPr/>
        </p:nvSpPr>
        <p:spPr bwMode="auto">
          <a:xfrm>
            <a:off x="2446337" y="2409825"/>
            <a:ext cx="7443787"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3" name="Rectangle 28"/>
          <p:cNvSpPr>
            <a:spLocks noChangeArrowheads="1"/>
          </p:cNvSpPr>
          <p:nvPr/>
        </p:nvSpPr>
        <p:spPr bwMode="auto">
          <a:xfrm>
            <a:off x="2425700" y="1863725"/>
            <a:ext cx="7467599"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39974" name="Line 29"/>
          <p:cNvSpPr>
            <a:spLocks noChangeShapeType="1"/>
          </p:cNvSpPr>
          <p:nvPr/>
        </p:nvSpPr>
        <p:spPr bwMode="auto">
          <a:xfrm flipV="1">
            <a:off x="3524250" y="2052638"/>
            <a:ext cx="0" cy="3571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5" name="Line 30"/>
          <p:cNvSpPr>
            <a:spLocks noChangeShapeType="1"/>
          </p:cNvSpPr>
          <p:nvPr/>
        </p:nvSpPr>
        <p:spPr bwMode="auto">
          <a:xfrm flipV="1">
            <a:off x="5357812" y="2052638"/>
            <a:ext cx="0" cy="3571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6" name="Line 31"/>
          <p:cNvSpPr>
            <a:spLocks noChangeShapeType="1"/>
          </p:cNvSpPr>
          <p:nvPr/>
        </p:nvSpPr>
        <p:spPr bwMode="auto">
          <a:xfrm flipV="1">
            <a:off x="8077199" y="2033588"/>
            <a:ext cx="0" cy="37623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7" name="Line 32"/>
          <p:cNvSpPr>
            <a:spLocks noChangeShapeType="1"/>
          </p:cNvSpPr>
          <p:nvPr/>
        </p:nvSpPr>
        <p:spPr bwMode="auto">
          <a:xfrm flipV="1">
            <a:off x="9896474" y="2052638"/>
            <a:ext cx="0" cy="3571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1377" name="Rectangle 33"/>
          <p:cNvSpPr>
            <a:spLocks noChangeArrowheads="1"/>
          </p:cNvSpPr>
          <p:nvPr/>
        </p:nvSpPr>
        <p:spPr bwMode="auto">
          <a:xfrm>
            <a:off x="2462212" y="2039938"/>
            <a:ext cx="1119187" cy="400050"/>
          </a:xfrm>
          <a:prstGeom prst="rect">
            <a:avLst/>
          </a:prstGeom>
          <a:noFill/>
          <a:ln w="9525">
            <a:noFill/>
            <a:miter lim="800000"/>
          </a:ln>
          <a:effectLst/>
        </p:spPr>
        <p:txBody>
          <a:bodyPr wrap="none" lIns="92075" tIns="46038" rIns="92075" bIns="46038">
            <a:spAutoFit/>
          </a:bodyPr>
          <a:lstStyle/>
          <a:p>
            <a:pPr>
              <a:defRPr/>
            </a:pPr>
            <a:r>
              <a:rPr lang="en-US" altLang="zh-CN" sz="2000" b="1" dirty="0">
                <a:latin typeface="Arial Narrow" panose="020B0606020202030204" pitchFamily="34" charset="0"/>
                <a:ea typeface="宋体" panose="02010600030101010101" pitchFamily="2" charset="-122"/>
              </a:rPr>
              <a:t>Inception</a:t>
            </a:r>
            <a:endParaRPr lang="en-US" altLang="zh-CN" sz="2000" b="1" dirty="0">
              <a:latin typeface="Arial Narrow" panose="020B0606020202030204" pitchFamily="34" charset="0"/>
              <a:ea typeface="宋体" panose="02010600030101010101" pitchFamily="2" charset="-122"/>
            </a:endParaRPr>
          </a:p>
        </p:txBody>
      </p:sp>
      <p:sp>
        <p:nvSpPr>
          <p:cNvPr id="441378" name="Rectangle 34"/>
          <p:cNvSpPr>
            <a:spLocks noChangeArrowheads="1"/>
          </p:cNvSpPr>
          <p:nvPr/>
        </p:nvSpPr>
        <p:spPr bwMode="auto">
          <a:xfrm>
            <a:off x="3873500" y="2039938"/>
            <a:ext cx="1341437" cy="400050"/>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Elaboration</a:t>
            </a:r>
            <a:endParaRPr lang="en-US" altLang="zh-CN" sz="2000" b="1">
              <a:latin typeface="Arial Narrow" panose="020B0606020202030204" pitchFamily="34" charset="0"/>
              <a:ea typeface="宋体" panose="02010600030101010101" pitchFamily="2" charset="-122"/>
            </a:endParaRPr>
          </a:p>
        </p:txBody>
      </p:sp>
      <p:sp>
        <p:nvSpPr>
          <p:cNvPr id="441379" name="Rectangle 35"/>
          <p:cNvSpPr>
            <a:spLocks noChangeArrowheads="1"/>
          </p:cNvSpPr>
          <p:nvPr/>
        </p:nvSpPr>
        <p:spPr bwMode="auto">
          <a:xfrm>
            <a:off x="6032500" y="2039938"/>
            <a:ext cx="1493837" cy="400050"/>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Construction</a:t>
            </a:r>
            <a:endParaRPr lang="en-US" altLang="zh-CN" sz="2000" b="1">
              <a:latin typeface="Arial Narrow" panose="020B0606020202030204" pitchFamily="34" charset="0"/>
              <a:ea typeface="宋体" panose="02010600030101010101" pitchFamily="2" charset="-122"/>
            </a:endParaRPr>
          </a:p>
        </p:txBody>
      </p:sp>
      <p:sp>
        <p:nvSpPr>
          <p:cNvPr id="441380" name="Rectangle 36"/>
          <p:cNvSpPr>
            <a:spLocks noChangeArrowheads="1"/>
          </p:cNvSpPr>
          <p:nvPr/>
        </p:nvSpPr>
        <p:spPr bwMode="auto">
          <a:xfrm>
            <a:off x="8461374" y="2039938"/>
            <a:ext cx="1189037" cy="400050"/>
          </a:xfrm>
          <a:prstGeom prst="rect">
            <a:avLst/>
          </a:prstGeom>
          <a:noFill/>
          <a:ln w="9525">
            <a:noFill/>
            <a:miter lim="800000"/>
          </a:ln>
          <a:effectLst/>
        </p:spPr>
        <p:txBody>
          <a:bodyPr wrap="none" lIns="92075" tIns="46038" rIns="92075" bIns="46038">
            <a:spAutoFit/>
          </a:bodyPr>
          <a:lstStyle/>
          <a:p>
            <a:pPr>
              <a:defRPr/>
            </a:pPr>
            <a:r>
              <a:rPr lang="en-US" altLang="zh-CN" sz="2000" b="1">
                <a:latin typeface="Arial Narrow" panose="020B0606020202030204" pitchFamily="34" charset="0"/>
                <a:ea typeface="宋体" panose="02010600030101010101" pitchFamily="2" charset="-122"/>
              </a:rPr>
              <a:t>Transition</a:t>
            </a:r>
            <a:endParaRPr lang="en-US" altLang="zh-CN" sz="2000" b="1">
              <a:latin typeface="Arial Narrow" panose="020B0606020202030204" pitchFamily="34" charset="0"/>
              <a:ea typeface="宋体" panose="02010600030101010101" pitchFamily="2" charset="-122"/>
            </a:endParaRPr>
          </a:p>
        </p:txBody>
      </p:sp>
      <p:sp>
        <p:nvSpPr>
          <p:cNvPr id="39982" name="Line 37"/>
          <p:cNvSpPr>
            <a:spLocks noChangeShapeType="1"/>
          </p:cNvSpPr>
          <p:nvPr/>
        </p:nvSpPr>
        <p:spPr bwMode="auto">
          <a:xfrm flipV="1">
            <a:off x="2435225" y="2052638"/>
            <a:ext cx="0" cy="357188"/>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1" name="Text Box 38"/>
          <p:cNvSpPr txBox="1">
            <a:spLocks noChangeArrowheads="1"/>
          </p:cNvSpPr>
          <p:nvPr/>
        </p:nvSpPr>
        <p:spPr bwMode="auto">
          <a:xfrm>
            <a:off x="4117975" y="4679951"/>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2000" b="1">
                <a:ea typeface="宋体" panose="02010600030101010101" pitchFamily="2" charset="-122"/>
              </a:rPr>
              <a:t>Minor Milestones:  Releases </a:t>
            </a:r>
            <a:endParaRPr lang="en-US" altLang="zh-CN" sz="2000" b="1">
              <a:ea typeface="宋体" panose="02010600030101010101" pitchFamily="2" charset="-122"/>
            </a:endParaRPr>
          </a:p>
        </p:txBody>
      </p:sp>
      <p:sp>
        <p:nvSpPr>
          <p:cNvPr id="39942" name="Line 39"/>
          <p:cNvSpPr>
            <a:spLocks noChangeShapeType="1"/>
          </p:cNvSpPr>
          <p:nvPr/>
        </p:nvSpPr>
        <p:spPr bwMode="auto">
          <a:xfrm flipH="1" flipV="1">
            <a:off x="6253163" y="3333750"/>
            <a:ext cx="0" cy="1284288"/>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3" name="Line 40"/>
          <p:cNvSpPr>
            <a:spLocks noChangeShapeType="1"/>
          </p:cNvSpPr>
          <p:nvPr/>
        </p:nvSpPr>
        <p:spPr bwMode="auto">
          <a:xfrm flipH="1" flipV="1">
            <a:off x="5349875" y="3335338"/>
            <a:ext cx="444500" cy="12827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4" name="Line 41"/>
          <p:cNvSpPr>
            <a:spLocks noChangeShapeType="1"/>
          </p:cNvSpPr>
          <p:nvPr/>
        </p:nvSpPr>
        <p:spPr bwMode="auto">
          <a:xfrm flipH="1" flipV="1">
            <a:off x="4438651" y="3351214"/>
            <a:ext cx="822325" cy="1266825"/>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5" name="Line 42"/>
          <p:cNvSpPr>
            <a:spLocks noChangeShapeType="1"/>
          </p:cNvSpPr>
          <p:nvPr/>
        </p:nvSpPr>
        <p:spPr bwMode="auto">
          <a:xfrm flipH="1" flipV="1">
            <a:off x="3508375" y="3348038"/>
            <a:ext cx="11176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43"/>
          <p:cNvSpPr>
            <a:spLocks noChangeShapeType="1"/>
          </p:cNvSpPr>
          <p:nvPr/>
        </p:nvSpPr>
        <p:spPr bwMode="auto">
          <a:xfrm flipV="1">
            <a:off x="6657975" y="3343276"/>
            <a:ext cx="501650" cy="1274763"/>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7" name="Line 44"/>
          <p:cNvSpPr>
            <a:spLocks noChangeShapeType="1"/>
          </p:cNvSpPr>
          <p:nvPr/>
        </p:nvSpPr>
        <p:spPr bwMode="auto">
          <a:xfrm flipV="1">
            <a:off x="7089776" y="3346450"/>
            <a:ext cx="976313" cy="1271588"/>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Line 45"/>
          <p:cNvSpPr>
            <a:spLocks noChangeShapeType="1"/>
          </p:cNvSpPr>
          <p:nvPr/>
        </p:nvSpPr>
        <p:spPr bwMode="auto">
          <a:xfrm flipV="1">
            <a:off x="7521575" y="3348038"/>
            <a:ext cx="14478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9" name="Line 46"/>
          <p:cNvSpPr>
            <a:spLocks noChangeShapeType="1"/>
          </p:cNvSpPr>
          <p:nvPr/>
        </p:nvSpPr>
        <p:spPr bwMode="auto">
          <a:xfrm flipV="1">
            <a:off x="7813675" y="3348038"/>
            <a:ext cx="2070100" cy="1270000"/>
          </a:xfrm>
          <a:prstGeom prst="line">
            <a:avLst/>
          </a:prstGeom>
          <a:noFill/>
          <a:ln w="12700">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863725" y="1762125"/>
            <a:ext cx="8918575" cy="4817563"/>
            <a:chOff x="1901825" y="2200276"/>
            <a:chExt cx="7761123" cy="4179387"/>
          </a:xfrm>
        </p:grpSpPr>
        <p:sp>
          <p:nvSpPr>
            <p:cNvPr id="41987" name="Rectangle 3"/>
            <p:cNvSpPr>
              <a:spLocks noChangeArrowheads="1"/>
            </p:cNvSpPr>
            <p:nvPr/>
          </p:nvSpPr>
          <p:spPr bwMode="auto">
            <a:xfrm>
              <a:off x="5457825" y="2200276"/>
              <a:ext cx="3924300" cy="73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buFontTx/>
                <a:buChar char="•"/>
              </a:pPr>
              <a:r>
                <a:rPr kumimoji="1" lang="zh-CN" altLang="en-US" sz="1400" dirty="0">
                  <a:latin typeface="Times New Roman" panose="02020603050405020304" pitchFamily="18" charset="0"/>
                  <a:ea typeface="宋体" panose="02010600030101010101" pitchFamily="2" charset="-122"/>
                </a:rPr>
                <a:t> </a:t>
              </a:r>
              <a:r>
                <a:rPr kumimoji="1" lang="en-US" altLang="zh-CN" sz="1400" dirty="0">
                  <a:latin typeface="Times New Roman" panose="02020603050405020304" pitchFamily="18" charset="0"/>
                  <a:ea typeface="宋体" panose="02010600030101010101" pitchFamily="2" charset="-122"/>
                </a:rPr>
                <a:t>Results of previous iterations</a:t>
              </a:r>
              <a:endParaRPr kumimoji="1" lang="en-US" altLang="zh-CN" sz="1400" dirty="0">
                <a:latin typeface="Times New Roman" panose="02020603050405020304" pitchFamily="18" charset="0"/>
                <a:ea typeface="宋体" panose="02010600030101010101" pitchFamily="2" charset="-122"/>
              </a:endParaRPr>
            </a:p>
            <a:p>
              <a:pPr>
                <a:buFontTx/>
                <a:buChar char="•"/>
              </a:pPr>
              <a:r>
                <a:rPr kumimoji="1" lang="en-US" altLang="zh-CN" sz="1400" dirty="0">
                  <a:latin typeface="Times New Roman" panose="02020603050405020304" pitchFamily="18" charset="0"/>
                  <a:ea typeface="宋体" panose="02010600030101010101" pitchFamily="2" charset="-122"/>
                </a:rPr>
                <a:t> Up-to-date risk assessment</a:t>
              </a:r>
              <a:endParaRPr kumimoji="1" lang="en-US" altLang="zh-CN" sz="1400" dirty="0">
                <a:latin typeface="Times New Roman" panose="02020603050405020304" pitchFamily="18" charset="0"/>
                <a:ea typeface="宋体" panose="02010600030101010101" pitchFamily="2" charset="-122"/>
              </a:endParaRPr>
            </a:p>
            <a:p>
              <a:pPr>
                <a:buFontTx/>
                <a:buChar char="•"/>
              </a:pPr>
              <a:r>
                <a:rPr kumimoji="1" lang="en-US" altLang="zh-CN" sz="1400" dirty="0">
                  <a:latin typeface="Times New Roman" panose="02020603050405020304" pitchFamily="18" charset="0"/>
                  <a:ea typeface="宋体" panose="02010600030101010101" pitchFamily="2" charset="-122"/>
                </a:rPr>
                <a:t> Controlled libraries of models, </a:t>
              </a:r>
              <a:r>
                <a:rPr kumimoji="1" lang="en-US" altLang="zh-CN" sz="1400" dirty="0" smtClean="0">
                  <a:latin typeface="Times New Roman" panose="02020603050405020304" pitchFamily="18" charset="0"/>
                  <a:ea typeface="宋体" panose="02010600030101010101" pitchFamily="2" charset="-122"/>
                </a:rPr>
                <a:t>code</a:t>
              </a:r>
              <a:r>
                <a:rPr kumimoji="1" lang="en-US" altLang="zh-CN" sz="1400" dirty="0">
                  <a:latin typeface="Times New Roman" panose="02020603050405020304" pitchFamily="18" charset="0"/>
                  <a:ea typeface="宋体" panose="02010600030101010101" pitchFamily="2" charset="-122"/>
                </a:rPr>
                <a:t>, and tests </a:t>
              </a:r>
              <a:endParaRPr kumimoji="1" lang="en-US" altLang="zh-CN" sz="1400" dirty="0">
                <a:latin typeface="Times New Roman" panose="02020603050405020304" pitchFamily="18" charset="0"/>
                <a:ea typeface="宋体" panose="02010600030101010101" pitchFamily="2" charset="-122"/>
              </a:endParaRPr>
            </a:p>
          </p:txBody>
        </p:sp>
        <p:sp>
          <p:nvSpPr>
            <p:cNvPr id="41988" name="Rectangle 4"/>
            <p:cNvSpPr>
              <a:spLocks noChangeArrowheads="1"/>
            </p:cNvSpPr>
            <p:nvPr/>
          </p:nvSpPr>
          <p:spPr bwMode="auto">
            <a:xfrm>
              <a:off x="7710489" y="5643564"/>
              <a:ext cx="1952459" cy="736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400">
                  <a:latin typeface="Times New Roman" panose="02020603050405020304" pitchFamily="18" charset="0"/>
                  <a:ea typeface="宋体" panose="02010600030101010101" pitchFamily="2" charset="-122"/>
                </a:rPr>
                <a:t>Release description</a:t>
              </a:r>
              <a:endParaRPr kumimoji="1" lang="en-US" altLang="zh-CN" sz="1400">
                <a:latin typeface="Times New Roman" panose="02020603050405020304" pitchFamily="18" charset="0"/>
                <a:ea typeface="宋体" panose="02010600030101010101" pitchFamily="2" charset="-122"/>
              </a:endParaRPr>
            </a:p>
            <a:p>
              <a:r>
                <a:rPr kumimoji="1" lang="en-US" altLang="zh-CN" sz="1400">
                  <a:latin typeface="Times New Roman" panose="02020603050405020304" pitchFamily="18" charset="0"/>
                  <a:ea typeface="宋体" panose="02010600030101010101" pitchFamily="2" charset="-122"/>
                </a:rPr>
                <a:t>Updated risk assessment</a:t>
              </a:r>
              <a:endParaRPr kumimoji="1" lang="en-US" altLang="zh-CN" sz="1400">
                <a:latin typeface="Times New Roman" panose="02020603050405020304" pitchFamily="18" charset="0"/>
                <a:ea typeface="宋体" panose="02010600030101010101" pitchFamily="2" charset="-122"/>
              </a:endParaRPr>
            </a:p>
            <a:p>
              <a:r>
                <a:rPr kumimoji="1" lang="en-US" altLang="zh-CN" sz="1400">
                  <a:latin typeface="Times New Roman" panose="02020603050405020304" pitchFamily="18" charset="0"/>
                  <a:ea typeface="宋体" panose="02010600030101010101" pitchFamily="2" charset="-122"/>
                </a:rPr>
                <a:t>Controlled libraries</a:t>
              </a:r>
              <a:endParaRPr kumimoji="1" lang="en-US" altLang="zh-CN" sz="1400">
                <a:latin typeface="Times New Roman" panose="02020603050405020304" pitchFamily="18" charset="0"/>
                <a:ea typeface="宋体" panose="02010600030101010101" pitchFamily="2" charset="-122"/>
              </a:endParaRPr>
            </a:p>
          </p:txBody>
        </p:sp>
        <p:sp>
          <p:nvSpPr>
            <p:cNvPr id="41989" name="Rectangle 5"/>
            <p:cNvSpPr>
              <a:spLocks noChangeArrowheads="1"/>
            </p:cNvSpPr>
            <p:nvPr/>
          </p:nvSpPr>
          <p:spPr bwMode="auto">
            <a:xfrm>
              <a:off x="3063875" y="3024189"/>
              <a:ext cx="1944688" cy="390525"/>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600">
                <a:ea typeface="宋体" panose="02010600030101010101" pitchFamily="2" charset="-122"/>
              </a:endParaRPr>
            </a:p>
          </p:txBody>
        </p:sp>
        <p:sp>
          <p:nvSpPr>
            <p:cNvPr id="41990" name="Rectangle 6"/>
            <p:cNvSpPr>
              <a:spLocks noChangeArrowheads="1"/>
            </p:cNvSpPr>
            <p:nvPr/>
          </p:nvSpPr>
          <p:spPr bwMode="auto">
            <a:xfrm>
              <a:off x="3389599" y="3090863"/>
              <a:ext cx="1411705"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dirty="0">
                  <a:latin typeface="Times New Roman" panose="02020603050405020304" pitchFamily="18" charset="0"/>
                  <a:ea typeface="宋体" panose="02010600030101010101" pitchFamily="2" charset="-122"/>
                </a:rPr>
                <a:t>Iteration Planning</a:t>
              </a:r>
              <a:endParaRPr kumimoji="1" lang="en-US" altLang="zh-CN" sz="1600" dirty="0">
                <a:latin typeface="Times New Roman" panose="02020603050405020304" pitchFamily="18" charset="0"/>
                <a:ea typeface="宋体" panose="02010600030101010101" pitchFamily="2" charset="-122"/>
              </a:endParaRPr>
            </a:p>
          </p:txBody>
        </p:sp>
        <p:sp>
          <p:nvSpPr>
            <p:cNvPr id="41991" name="Rectangle 7"/>
            <p:cNvSpPr>
              <a:spLocks noChangeArrowheads="1"/>
            </p:cNvSpPr>
            <p:nvPr/>
          </p:nvSpPr>
          <p:spPr bwMode="auto">
            <a:xfrm>
              <a:off x="3697288" y="3427414"/>
              <a:ext cx="1943100" cy="390525"/>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41992" name="Rectangle 8"/>
            <p:cNvSpPr>
              <a:spLocks noChangeArrowheads="1"/>
            </p:cNvSpPr>
            <p:nvPr/>
          </p:nvSpPr>
          <p:spPr bwMode="auto">
            <a:xfrm>
              <a:off x="3808699" y="3492501"/>
              <a:ext cx="1728362"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a:latin typeface="Times New Roman" panose="02020603050405020304" pitchFamily="18" charset="0"/>
                  <a:ea typeface="宋体" panose="02010600030101010101" pitchFamily="2" charset="-122"/>
                </a:rPr>
                <a:t>Requirements Capture</a:t>
              </a:r>
              <a:endParaRPr kumimoji="1" lang="en-US" altLang="zh-CN" sz="1600">
                <a:latin typeface="Times New Roman" panose="02020603050405020304" pitchFamily="18" charset="0"/>
                <a:ea typeface="宋体" panose="02010600030101010101" pitchFamily="2" charset="-122"/>
              </a:endParaRPr>
            </a:p>
          </p:txBody>
        </p:sp>
        <p:sp>
          <p:nvSpPr>
            <p:cNvPr id="41993" name="Rectangle 9"/>
            <p:cNvSpPr>
              <a:spLocks noChangeArrowheads="1"/>
            </p:cNvSpPr>
            <p:nvPr/>
          </p:nvSpPr>
          <p:spPr bwMode="auto">
            <a:xfrm>
              <a:off x="4253199" y="3830639"/>
              <a:ext cx="1941512" cy="390525"/>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600">
                <a:ea typeface="宋体" panose="02010600030101010101" pitchFamily="2" charset="-122"/>
              </a:endParaRPr>
            </a:p>
          </p:txBody>
        </p:sp>
        <p:sp>
          <p:nvSpPr>
            <p:cNvPr id="41994" name="Rectangle 10"/>
            <p:cNvSpPr>
              <a:spLocks noChangeArrowheads="1"/>
            </p:cNvSpPr>
            <p:nvPr/>
          </p:nvSpPr>
          <p:spPr bwMode="auto">
            <a:xfrm>
              <a:off x="4456114" y="3894138"/>
              <a:ext cx="1484243"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dirty="0">
                  <a:latin typeface="Times New Roman" panose="02020603050405020304" pitchFamily="18" charset="0"/>
                  <a:ea typeface="宋体" panose="02010600030101010101" pitchFamily="2" charset="-122"/>
                </a:rPr>
                <a:t>Analysis &amp; Design</a:t>
              </a:r>
              <a:endParaRPr kumimoji="1" lang="en-US" altLang="zh-CN" sz="1600" dirty="0">
                <a:latin typeface="Times New Roman" panose="02020603050405020304" pitchFamily="18" charset="0"/>
                <a:ea typeface="宋体" panose="02010600030101010101" pitchFamily="2" charset="-122"/>
              </a:endParaRPr>
            </a:p>
          </p:txBody>
        </p:sp>
        <p:sp>
          <p:nvSpPr>
            <p:cNvPr id="41995" name="Rectangle 11"/>
            <p:cNvSpPr>
              <a:spLocks noChangeArrowheads="1"/>
            </p:cNvSpPr>
            <p:nvPr/>
          </p:nvSpPr>
          <p:spPr bwMode="auto">
            <a:xfrm>
              <a:off x="4902200" y="4233864"/>
              <a:ext cx="1944688" cy="388937"/>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600">
                <a:ea typeface="宋体" panose="02010600030101010101" pitchFamily="2" charset="-122"/>
              </a:endParaRPr>
            </a:p>
          </p:txBody>
        </p:sp>
        <p:sp>
          <p:nvSpPr>
            <p:cNvPr id="41996" name="Rectangle 12"/>
            <p:cNvSpPr>
              <a:spLocks noChangeArrowheads="1"/>
            </p:cNvSpPr>
            <p:nvPr/>
          </p:nvSpPr>
          <p:spPr bwMode="auto">
            <a:xfrm>
              <a:off x="5176838" y="4316413"/>
              <a:ext cx="1302898"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dirty="0">
                  <a:latin typeface="Times New Roman" panose="02020603050405020304" pitchFamily="18" charset="0"/>
                  <a:ea typeface="宋体" panose="02010600030101010101" pitchFamily="2" charset="-122"/>
                </a:rPr>
                <a:t>Implementation </a:t>
              </a:r>
              <a:endParaRPr kumimoji="1" lang="en-US" altLang="zh-CN" sz="1600" dirty="0">
                <a:latin typeface="Times New Roman" panose="02020603050405020304" pitchFamily="18" charset="0"/>
                <a:ea typeface="宋体" panose="02010600030101010101" pitchFamily="2" charset="-122"/>
              </a:endParaRPr>
            </a:p>
          </p:txBody>
        </p:sp>
        <p:sp>
          <p:nvSpPr>
            <p:cNvPr id="41997" name="Rectangle 13"/>
            <p:cNvSpPr>
              <a:spLocks noChangeArrowheads="1"/>
            </p:cNvSpPr>
            <p:nvPr/>
          </p:nvSpPr>
          <p:spPr bwMode="auto">
            <a:xfrm>
              <a:off x="5516563" y="4635501"/>
              <a:ext cx="1943100" cy="390525"/>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zh-CN" altLang="en-US" sz="1600">
                <a:ea typeface="宋体" panose="02010600030101010101" pitchFamily="2" charset="-122"/>
              </a:endParaRPr>
            </a:p>
          </p:txBody>
        </p:sp>
        <p:sp>
          <p:nvSpPr>
            <p:cNvPr id="41998" name="Rectangle 14"/>
            <p:cNvSpPr>
              <a:spLocks noChangeArrowheads="1"/>
            </p:cNvSpPr>
            <p:nvPr/>
          </p:nvSpPr>
          <p:spPr bwMode="auto">
            <a:xfrm>
              <a:off x="6118226" y="4700588"/>
              <a:ext cx="418601"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dirty="0">
                  <a:latin typeface="Times New Roman" panose="02020603050405020304" pitchFamily="18" charset="0"/>
                  <a:ea typeface="宋体" panose="02010600030101010101" pitchFamily="2" charset="-122"/>
                </a:rPr>
                <a:t>Test</a:t>
              </a:r>
              <a:endParaRPr kumimoji="1" lang="en-US" altLang="zh-CN" sz="1600" dirty="0">
                <a:latin typeface="Times New Roman" panose="02020603050405020304" pitchFamily="18" charset="0"/>
                <a:ea typeface="宋体" panose="02010600030101010101" pitchFamily="2" charset="-122"/>
              </a:endParaRPr>
            </a:p>
          </p:txBody>
        </p:sp>
        <p:sp>
          <p:nvSpPr>
            <p:cNvPr id="41999" name="Rectangle 15"/>
            <p:cNvSpPr>
              <a:spLocks noChangeArrowheads="1"/>
            </p:cNvSpPr>
            <p:nvPr/>
          </p:nvSpPr>
          <p:spPr bwMode="auto">
            <a:xfrm>
              <a:off x="6164264" y="5038726"/>
              <a:ext cx="1944687" cy="390525"/>
            </a:xfrm>
            <a:prstGeom prst="rect">
              <a:avLst/>
            </a:prstGeom>
            <a:solidFill>
              <a:srgbClr val="FCD1C1"/>
            </a:solidFill>
            <a:ln w="12700">
              <a:solidFill>
                <a:schemeClr val="tx1"/>
              </a:solidFill>
              <a:miter lim="800000"/>
            </a:ln>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600">
                <a:ea typeface="宋体" panose="02010600030101010101" pitchFamily="2" charset="-122"/>
              </a:endParaRPr>
            </a:p>
          </p:txBody>
        </p:sp>
        <p:sp>
          <p:nvSpPr>
            <p:cNvPr id="42000" name="Rectangle 16"/>
            <p:cNvSpPr>
              <a:spLocks noChangeArrowheads="1"/>
            </p:cNvSpPr>
            <p:nvPr/>
          </p:nvSpPr>
          <p:spPr bwMode="auto">
            <a:xfrm>
              <a:off x="6494464" y="5102226"/>
              <a:ext cx="1270814" cy="27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9850" tIns="36512" rIns="69850" bIns="36512">
              <a:spAutoFit/>
            </a:bodyPr>
            <a:lstStyle>
              <a:lvl1pPr defTabSz="536575">
                <a:defRPr sz="1000">
                  <a:solidFill>
                    <a:schemeClr val="tx1"/>
                  </a:solidFill>
                  <a:latin typeface="Arial" panose="020B0604020202020204" pitchFamily="34" charset="0"/>
                </a:defRPr>
              </a:lvl1pPr>
              <a:lvl2pPr marL="742950" indent="-285750" defTabSz="536575">
                <a:defRPr sz="1000">
                  <a:solidFill>
                    <a:schemeClr val="tx1"/>
                  </a:solidFill>
                  <a:latin typeface="Arial" panose="020B0604020202020204" pitchFamily="34" charset="0"/>
                </a:defRPr>
              </a:lvl2pPr>
              <a:lvl3pPr marL="1143000" indent="-228600" defTabSz="536575">
                <a:defRPr sz="1000">
                  <a:solidFill>
                    <a:schemeClr val="tx1"/>
                  </a:solidFill>
                  <a:latin typeface="Arial" panose="020B0604020202020204" pitchFamily="34" charset="0"/>
                </a:defRPr>
              </a:lvl3pPr>
              <a:lvl4pPr marL="1600200" indent="-228600" defTabSz="536575">
                <a:defRPr sz="1000">
                  <a:solidFill>
                    <a:schemeClr val="tx1"/>
                  </a:solidFill>
                  <a:latin typeface="Arial" panose="020B0604020202020204" pitchFamily="34" charset="0"/>
                </a:defRPr>
              </a:lvl4pPr>
              <a:lvl5pPr marL="2057400" indent="-228600" defTabSz="536575">
                <a:defRPr sz="1000">
                  <a:solidFill>
                    <a:schemeClr val="tx1"/>
                  </a:solidFill>
                  <a:latin typeface="Arial" panose="020B0604020202020204" pitchFamily="34" charset="0"/>
                </a:defRPr>
              </a:lvl5pPr>
              <a:lvl6pPr marL="2514600" indent="-228600" defTabSz="536575" eaLnBrk="0" fontAlgn="base" hangingPunct="0">
                <a:spcBef>
                  <a:spcPct val="0"/>
                </a:spcBef>
                <a:spcAft>
                  <a:spcPct val="0"/>
                </a:spcAft>
                <a:defRPr sz="1000">
                  <a:solidFill>
                    <a:schemeClr val="tx1"/>
                  </a:solidFill>
                  <a:latin typeface="Arial" panose="020B0604020202020204" pitchFamily="34" charset="0"/>
                </a:defRPr>
              </a:lvl6pPr>
              <a:lvl7pPr marL="2971800" indent="-228600" defTabSz="536575" eaLnBrk="0" fontAlgn="base" hangingPunct="0">
                <a:spcBef>
                  <a:spcPct val="0"/>
                </a:spcBef>
                <a:spcAft>
                  <a:spcPct val="0"/>
                </a:spcAft>
                <a:defRPr sz="1000">
                  <a:solidFill>
                    <a:schemeClr val="tx1"/>
                  </a:solidFill>
                  <a:latin typeface="Arial" panose="020B0604020202020204" pitchFamily="34" charset="0"/>
                </a:defRPr>
              </a:lvl7pPr>
              <a:lvl8pPr marL="3429000" indent="-228600" defTabSz="536575" eaLnBrk="0" fontAlgn="base" hangingPunct="0">
                <a:spcBef>
                  <a:spcPct val="0"/>
                </a:spcBef>
                <a:spcAft>
                  <a:spcPct val="0"/>
                </a:spcAft>
                <a:defRPr sz="1000">
                  <a:solidFill>
                    <a:schemeClr val="tx1"/>
                  </a:solidFill>
                  <a:latin typeface="Arial" panose="020B0604020202020204" pitchFamily="34" charset="0"/>
                </a:defRPr>
              </a:lvl8pPr>
              <a:lvl9pPr marL="3886200" indent="-228600" defTabSz="536575"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600" dirty="0">
                  <a:latin typeface="Times New Roman" panose="02020603050405020304" pitchFamily="18" charset="0"/>
                  <a:ea typeface="宋体" panose="02010600030101010101" pitchFamily="2" charset="-122"/>
                </a:rPr>
                <a:t>Prepare Release</a:t>
              </a:r>
              <a:endParaRPr kumimoji="1" lang="en-US" altLang="zh-CN" sz="1600" dirty="0">
                <a:latin typeface="Times New Roman" panose="02020603050405020304" pitchFamily="18" charset="0"/>
                <a:ea typeface="宋体" panose="02010600030101010101" pitchFamily="2" charset="-122"/>
              </a:endParaRPr>
            </a:p>
          </p:txBody>
        </p:sp>
        <p:grpSp>
          <p:nvGrpSpPr>
            <p:cNvPr id="42001" name="Group 17"/>
            <p:cNvGrpSpPr/>
            <p:nvPr/>
          </p:nvGrpSpPr>
          <p:grpSpPr bwMode="auto">
            <a:xfrm>
              <a:off x="8143876" y="5154613"/>
              <a:ext cx="1171575" cy="512762"/>
              <a:chOff x="4500" y="3007"/>
              <a:chExt cx="738" cy="323"/>
            </a:xfrm>
          </p:grpSpPr>
          <p:sp>
            <p:nvSpPr>
              <p:cNvPr id="42014" name="Freeform 18"/>
              <p:cNvSpPr/>
              <p:nvPr/>
            </p:nvSpPr>
            <p:spPr bwMode="auto">
              <a:xfrm>
                <a:off x="4501" y="3008"/>
                <a:ext cx="429" cy="213"/>
              </a:xfrm>
              <a:custGeom>
                <a:avLst/>
                <a:gdLst>
                  <a:gd name="T0" fmla="*/ 0 w 429"/>
                  <a:gd name="T1" fmla="*/ 0 h 213"/>
                  <a:gd name="T2" fmla="*/ 0 w 429"/>
                  <a:gd name="T3" fmla="*/ 16 h 213"/>
                  <a:gd name="T4" fmla="*/ 31 w 429"/>
                  <a:gd name="T5" fmla="*/ 19 h 213"/>
                  <a:gd name="T6" fmla="*/ 59 w 429"/>
                  <a:gd name="T7" fmla="*/ 25 h 213"/>
                  <a:gd name="T8" fmla="*/ 85 w 429"/>
                  <a:gd name="T9" fmla="*/ 31 h 213"/>
                  <a:gd name="T10" fmla="*/ 111 w 429"/>
                  <a:gd name="T11" fmla="*/ 38 h 213"/>
                  <a:gd name="T12" fmla="*/ 134 w 429"/>
                  <a:gd name="T13" fmla="*/ 44 h 213"/>
                  <a:gd name="T14" fmla="*/ 152 w 429"/>
                  <a:gd name="T15" fmla="*/ 50 h 213"/>
                  <a:gd name="T16" fmla="*/ 170 w 429"/>
                  <a:gd name="T17" fmla="*/ 55 h 213"/>
                  <a:gd name="T18" fmla="*/ 190 w 429"/>
                  <a:gd name="T19" fmla="*/ 63 h 213"/>
                  <a:gd name="T20" fmla="*/ 208 w 429"/>
                  <a:gd name="T21" fmla="*/ 71 h 213"/>
                  <a:gd name="T22" fmla="*/ 228 w 429"/>
                  <a:gd name="T23" fmla="*/ 82 h 213"/>
                  <a:gd name="T24" fmla="*/ 244 w 429"/>
                  <a:gd name="T25" fmla="*/ 91 h 213"/>
                  <a:gd name="T26" fmla="*/ 260 w 429"/>
                  <a:gd name="T27" fmla="*/ 101 h 213"/>
                  <a:gd name="T28" fmla="*/ 275 w 429"/>
                  <a:gd name="T29" fmla="*/ 111 h 213"/>
                  <a:gd name="T30" fmla="*/ 294 w 429"/>
                  <a:gd name="T31" fmla="*/ 124 h 213"/>
                  <a:gd name="T32" fmla="*/ 314 w 429"/>
                  <a:gd name="T33" fmla="*/ 138 h 213"/>
                  <a:gd name="T34" fmla="*/ 326 w 429"/>
                  <a:gd name="T35" fmla="*/ 149 h 213"/>
                  <a:gd name="T36" fmla="*/ 338 w 429"/>
                  <a:gd name="T37" fmla="*/ 160 h 213"/>
                  <a:gd name="T38" fmla="*/ 350 w 429"/>
                  <a:gd name="T39" fmla="*/ 171 h 213"/>
                  <a:gd name="T40" fmla="*/ 361 w 429"/>
                  <a:gd name="T41" fmla="*/ 181 h 213"/>
                  <a:gd name="T42" fmla="*/ 374 w 429"/>
                  <a:gd name="T43" fmla="*/ 198 h 213"/>
                  <a:gd name="T44" fmla="*/ 383 w 429"/>
                  <a:gd name="T45" fmla="*/ 212 h 213"/>
                  <a:gd name="T46" fmla="*/ 428 w 429"/>
                  <a:gd name="T47" fmla="*/ 207 h 213"/>
                  <a:gd name="T48" fmla="*/ 412 w 429"/>
                  <a:gd name="T49" fmla="*/ 185 h 213"/>
                  <a:gd name="T50" fmla="*/ 391 w 429"/>
                  <a:gd name="T51" fmla="*/ 160 h 213"/>
                  <a:gd name="T52" fmla="*/ 367 w 429"/>
                  <a:gd name="T53" fmla="*/ 139 h 213"/>
                  <a:gd name="T54" fmla="*/ 338 w 429"/>
                  <a:gd name="T55" fmla="*/ 117 h 213"/>
                  <a:gd name="T56" fmla="*/ 298 w 429"/>
                  <a:gd name="T57" fmla="*/ 86 h 213"/>
                  <a:gd name="T58" fmla="*/ 253 w 429"/>
                  <a:gd name="T59" fmla="*/ 60 h 213"/>
                  <a:gd name="T60" fmla="*/ 206 w 429"/>
                  <a:gd name="T61" fmla="*/ 38 h 213"/>
                  <a:gd name="T62" fmla="*/ 165 w 429"/>
                  <a:gd name="T63" fmla="*/ 24 h 213"/>
                  <a:gd name="T64" fmla="*/ 112 w 429"/>
                  <a:gd name="T65" fmla="*/ 10 h 213"/>
                  <a:gd name="T66" fmla="*/ 70 w 429"/>
                  <a:gd name="T67" fmla="*/ 5 h 213"/>
                  <a:gd name="T68" fmla="*/ 0 w 429"/>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9"/>
                  <a:gd name="T106" fmla="*/ 0 h 213"/>
                  <a:gd name="T107" fmla="*/ 429 w 429"/>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9" h="213">
                    <a:moveTo>
                      <a:pt x="0" y="0"/>
                    </a:moveTo>
                    <a:lnTo>
                      <a:pt x="0" y="16"/>
                    </a:lnTo>
                    <a:lnTo>
                      <a:pt x="31" y="19"/>
                    </a:lnTo>
                    <a:lnTo>
                      <a:pt x="59" y="25"/>
                    </a:lnTo>
                    <a:lnTo>
                      <a:pt x="85" y="31"/>
                    </a:lnTo>
                    <a:lnTo>
                      <a:pt x="111" y="38"/>
                    </a:lnTo>
                    <a:lnTo>
                      <a:pt x="134" y="44"/>
                    </a:lnTo>
                    <a:lnTo>
                      <a:pt x="152" y="50"/>
                    </a:lnTo>
                    <a:lnTo>
                      <a:pt x="170" y="55"/>
                    </a:lnTo>
                    <a:lnTo>
                      <a:pt x="190" y="63"/>
                    </a:lnTo>
                    <a:lnTo>
                      <a:pt x="208" y="71"/>
                    </a:lnTo>
                    <a:lnTo>
                      <a:pt x="228" y="82"/>
                    </a:lnTo>
                    <a:lnTo>
                      <a:pt x="244" y="91"/>
                    </a:lnTo>
                    <a:lnTo>
                      <a:pt x="260" y="101"/>
                    </a:lnTo>
                    <a:lnTo>
                      <a:pt x="275" y="111"/>
                    </a:lnTo>
                    <a:lnTo>
                      <a:pt x="294" y="124"/>
                    </a:lnTo>
                    <a:lnTo>
                      <a:pt x="314" y="138"/>
                    </a:lnTo>
                    <a:lnTo>
                      <a:pt x="326" y="149"/>
                    </a:lnTo>
                    <a:lnTo>
                      <a:pt x="338" y="160"/>
                    </a:lnTo>
                    <a:lnTo>
                      <a:pt x="350" y="171"/>
                    </a:lnTo>
                    <a:lnTo>
                      <a:pt x="361" y="181"/>
                    </a:lnTo>
                    <a:lnTo>
                      <a:pt x="374" y="198"/>
                    </a:lnTo>
                    <a:lnTo>
                      <a:pt x="383" y="212"/>
                    </a:lnTo>
                    <a:lnTo>
                      <a:pt x="428" y="207"/>
                    </a:lnTo>
                    <a:lnTo>
                      <a:pt x="412" y="185"/>
                    </a:lnTo>
                    <a:lnTo>
                      <a:pt x="391" y="160"/>
                    </a:lnTo>
                    <a:lnTo>
                      <a:pt x="367" y="139"/>
                    </a:lnTo>
                    <a:lnTo>
                      <a:pt x="338" y="117"/>
                    </a:lnTo>
                    <a:lnTo>
                      <a:pt x="298" y="86"/>
                    </a:lnTo>
                    <a:lnTo>
                      <a:pt x="253" y="60"/>
                    </a:lnTo>
                    <a:lnTo>
                      <a:pt x="206" y="38"/>
                    </a:lnTo>
                    <a:lnTo>
                      <a:pt x="165" y="24"/>
                    </a:lnTo>
                    <a:lnTo>
                      <a:pt x="112" y="10"/>
                    </a:lnTo>
                    <a:lnTo>
                      <a:pt x="70" y="5"/>
                    </a:lnTo>
                    <a:lnTo>
                      <a:pt x="0"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5" name="Freeform 19"/>
              <p:cNvSpPr/>
              <p:nvPr/>
            </p:nvSpPr>
            <p:spPr bwMode="auto">
              <a:xfrm>
                <a:off x="5017" y="3177"/>
                <a:ext cx="221" cy="153"/>
              </a:xfrm>
              <a:custGeom>
                <a:avLst/>
                <a:gdLst>
                  <a:gd name="T0" fmla="*/ 0 w 221"/>
                  <a:gd name="T1" fmla="*/ 117 h 153"/>
                  <a:gd name="T2" fmla="*/ 0 w 221"/>
                  <a:gd name="T3" fmla="*/ 152 h 153"/>
                  <a:gd name="T4" fmla="*/ 8 w 221"/>
                  <a:gd name="T5" fmla="*/ 143 h 153"/>
                  <a:gd name="T6" fmla="*/ 18 w 221"/>
                  <a:gd name="T7" fmla="*/ 134 h 153"/>
                  <a:gd name="T8" fmla="*/ 31 w 221"/>
                  <a:gd name="T9" fmla="*/ 124 h 153"/>
                  <a:gd name="T10" fmla="*/ 48 w 221"/>
                  <a:gd name="T11" fmla="*/ 113 h 153"/>
                  <a:gd name="T12" fmla="*/ 63 w 221"/>
                  <a:gd name="T13" fmla="*/ 101 h 153"/>
                  <a:gd name="T14" fmla="*/ 79 w 221"/>
                  <a:gd name="T15" fmla="*/ 90 h 153"/>
                  <a:gd name="T16" fmla="*/ 94 w 221"/>
                  <a:gd name="T17" fmla="*/ 81 h 153"/>
                  <a:gd name="T18" fmla="*/ 107 w 221"/>
                  <a:gd name="T19" fmla="*/ 72 h 153"/>
                  <a:gd name="T20" fmla="*/ 122 w 221"/>
                  <a:gd name="T21" fmla="*/ 65 h 153"/>
                  <a:gd name="T22" fmla="*/ 137 w 221"/>
                  <a:gd name="T23" fmla="*/ 57 h 153"/>
                  <a:gd name="T24" fmla="*/ 155 w 221"/>
                  <a:gd name="T25" fmla="*/ 49 h 153"/>
                  <a:gd name="T26" fmla="*/ 171 w 221"/>
                  <a:gd name="T27" fmla="*/ 43 h 153"/>
                  <a:gd name="T28" fmla="*/ 189 w 221"/>
                  <a:gd name="T29" fmla="*/ 37 h 153"/>
                  <a:gd name="T30" fmla="*/ 206 w 221"/>
                  <a:gd name="T31" fmla="*/ 31 h 153"/>
                  <a:gd name="T32" fmla="*/ 220 w 221"/>
                  <a:gd name="T33" fmla="*/ 26 h 153"/>
                  <a:gd name="T34" fmla="*/ 220 w 221"/>
                  <a:gd name="T35" fmla="*/ 0 h 153"/>
                  <a:gd name="T36" fmla="*/ 195 w 221"/>
                  <a:gd name="T37" fmla="*/ 5 h 153"/>
                  <a:gd name="T38" fmla="*/ 160 w 221"/>
                  <a:gd name="T39" fmla="*/ 17 h 153"/>
                  <a:gd name="T40" fmla="*/ 115 w 221"/>
                  <a:gd name="T41" fmla="*/ 32 h 153"/>
                  <a:gd name="T42" fmla="*/ 82 w 221"/>
                  <a:gd name="T43" fmla="*/ 48 h 153"/>
                  <a:gd name="T44" fmla="*/ 52 w 221"/>
                  <a:gd name="T45" fmla="*/ 71 h 153"/>
                  <a:gd name="T46" fmla="*/ 22 w 221"/>
                  <a:gd name="T47" fmla="*/ 90 h 153"/>
                  <a:gd name="T48" fmla="*/ 0 w 221"/>
                  <a:gd name="T49" fmla="*/ 109 h 153"/>
                  <a:gd name="T50" fmla="*/ 0 w 221"/>
                  <a:gd name="T51" fmla="*/ 151 h 153"/>
                  <a:gd name="T52" fmla="*/ 0 w 221"/>
                  <a:gd name="T53" fmla="*/ 150 h 153"/>
                  <a:gd name="T54" fmla="*/ 0 w 221"/>
                  <a:gd name="T55" fmla="*/ 117 h 1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1"/>
                  <a:gd name="T85" fmla="*/ 0 h 153"/>
                  <a:gd name="T86" fmla="*/ 221 w 221"/>
                  <a:gd name="T87" fmla="*/ 153 h 1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1" h="153">
                    <a:moveTo>
                      <a:pt x="0" y="117"/>
                    </a:moveTo>
                    <a:lnTo>
                      <a:pt x="0" y="152"/>
                    </a:lnTo>
                    <a:lnTo>
                      <a:pt x="8" y="143"/>
                    </a:lnTo>
                    <a:lnTo>
                      <a:pt x="18" y="134"/>
                    </a:lnTo>
                    <a:lnTo>
                      <a:pt x="31" y="124"/>
                    </a:lnTo>
                    <a:lnTo>
                      <a:pt x="48" y="113"/>
                    </a:lnTo>
                    <a:lnTo>
                      <a:pt x="63" y="101"/>
                    </a:lnTo>
                    <a:lnTo>
                      <a:pt x="79" y="90"/>
                    </a:lnTo>
                    <a:lnTo>
                      <a:pt x="94" y="81"/>
                    </a:lnTo>
                    <a:lnTo>
                      <a:pt x="107" y="72"/>
                    </a:lnTo>
                    <a:lnTo>
                      <a:pt x="122" y="65"/>
                    </a:lnTo>
                    <a:lnTo>
                      <a:pt x="137" y="57"/>
                    </a:lnTo>
                    <a:lnTo>
                      <a:pt x="155" y="49"/>
                    </a:lnTo>
                    <a:lnTo>
                      <a:pt x="171" y="43"/>
                    </a:lnTo>
                    <a:lnTo>
                      <a:pt x="189" y="37"/>
                    </a:lnTo>
                    <a:lnTo>
                      <a:pt x="206" y="31"/>
                    </a:lnTo>
                    <a:lnTo>
                      <a:pt x="220" y="26"/>
                    </a:lnTo>
                    <a:lnTo>
                      <a:pt x="220" y="0"/>
                    </a:lnTo>
                    <a:lnTo>
                      <a:pt x="195" y="5"/>
                    </a:lnTo>
                    <a:lnTo>
                      <a:pt x="160" y="17"/>
                    </a:lnTo>
                    <a:lnTo>
                      <a:pt x="115" y="32"/>
                    </a:lnTo>
                    <a:lnTo>
                      <a:pt x="82" y="48"/>
                    </a:lnTo>
                    <a:lnTo>
                      <a:pt x="52" y="71"/>
                    </a:lnTo>
                    <a:lnTo>
                      <a:pt x="22" y="90"/>
                    </a:lnTo>
                    <a:lnTo>
                      <a:pt x="0" y="109"/>
                    </a:lnTo>
                    <a:lnTo>
                      <a:pt x="0" y="151"/>
                    </a:lnTo>
                    <a:lnTo>
                      <a:pt x="0" y="150"/>
                    </a:lnTo>
                    <a:lnTo>
                      <a:pt x="0" y="117"/>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6" name="Freeform 20"/>
              <p:cNvSpPr/>
              <p:nvPr/>
            </p:nvSpPr>
            <p:spPr bwMode="auto">
              <a:xfrm>
                <a:off x="4751" y="3235"/>
                <a:ext cx="265" cy="95"/>
              </a:xfrm>
              <a:custGeom>
                <a:avLst/>
                <a:gdLst>
                  <a:gd name="T0" fmla="*/ 0 w 265"/>
                  <a:gd name="T1" fmla="*/ 0 h 95"/>
                  <a:gd name="T2" fmla="*/ 0 w 265"/>
                  <a:gd name="T3" fmla="*/ 29 h 95"/>
                  <a:gd name="T4" fmla="*/ 17 w 265"/>
                  <a:gd name="T5" fmla="*/ 31 h 95"/>
                  <a:gd name="T6" fmla="*/ 34 w 265"/>
                  <a:gd name="T7" fmla="*/ 33 h 95"/>
                  <a:gd name="T8" fmla="*/ 51 w 265"/>
                  <a:gd name="T9" fmla="*/ 37 h 95"/>
                  <a:gd name="T10" fmla="*/ 68 w 265"/>
                  <a:gd name="T11" fmla="*/ 40 h 95"/>
                  <a:gd name="T12" fmla="*/ 88 w 265"/>
                  <a:gd name="T13" fmla="*/ 44 h 95"/>
                  <a:gd name="T14" fmla="*/ 109 w 265"/>
                  <a:gd name="T15" fmla="*/ 48 h 95"/>
                  <a:gd name="T16" fmla="*/ 136 w 265"/>
                  <a:gd name="T17" fmla="*/ 54 h 95"/>
                  <a:gd name="T18" fmla="*/ 161 w 265"/>
                  <a:gd name="T19" fmla="*/ 60 h 95"/>
                  <a:gd name="T20" fmla="*/ 179 w 265"/>
                  <a:gd name="T21" fmla="*/ 64 h 95"/>
                  <a:gd name="T22" fmla="*/ 199 w 265"/>
                  <a:gd name="T23" fmla="*/ 70 h 95"/>
                  <a:gd name="T24" fmla="*/ 221 w 265"/>
                  <a:gd name="T25" fmla="*/ 77 h 95"/>
                  <a:gd name="T26" fmla="*/ 241 w 265"/>
                  <a:gd name="T27" fmla="*/ 84 h 95"/>
                  <a:gd name="T28" fmla="*/ 255 w 265"/>
                  <a:gd name="T29" fmla="*/ 90 h 95"/>
                  <a:gd name="T30" fmla="*/ 264 w 265"/>
                  <a:gd name="T31" fmla="*/ 94 h 95"/>
                  <a:gd name="T32" fmla="*/ 264 w 265"/>
                  <a:gd name="T33" fmla="*/ 58 h 95"/>
                  <a:gd name="T34" fmla="*/ 247 w 265"/>
                  <a:gd name="T35" fmla="*/ 49 h 95"/>
                  <a:gd name="T36" fmla="*/ 214 w 265"/>
                  <a:gd name="T37" fmla="*/ 36 h 95"/>
                  <a:gd name="T38" fmla="*/ 175 w 265"/>
                  <a:gd name="T39" fmla="*/ 24 h 95"/>
                  <a:gd name="T40" fmla="*/ 141 w 265"/>
                  <a:gd name="T41" fmla="*/ 17 h 95"/>
                  <a:gd name="T42" fmla="*/ 101 w 265"/>
                  <a:gd name="T43" fmla="*/ 8 h 95"/>
                  <a:gd name="T44" fmla="*/ 61 w 265"/>
                  <a:gd name="T45" fmla="*/ 2 h 95"/>
                  <a:gd name="T46" fmla="*/ 33 w 265"/>
                  <a:gd name="T47" fmla="*/ 0 h 95"/>
                  <a:gd name="T48" fmla="*/ 0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0" y="0"/>
                    </a:moveTo>
                    <a:lnTo>
                      <a:pt x="0" y="29"/>
                    </a:lnTo>
                    <a:lnTo>
                      <a:pt x="17" y="31"/>
                    </a:lnTo>
                    <a:lnTo>
                      <a:pt x="34" y="33"/>
                    </a:lnTo>
                    <a:lnTo>
                      <a:pt x="51" y="37"/>
                    </a:lnTo>
                    <a:lnTo>
                      <a:pt x="68" y="40"/>
                    </a:lnTo>
                    <a:lnTo>
                      <a:pt x="88" y="44"/>
                    </a:lnTo>
                    <a:lnTo>
                      <a:pt x="109" y="48"/>
                    </a:lnTo>
                    <a:lnTo>
                      <a:pt x="136" y="54"/>
                    </a:lnTo>
                    <a:lnTo>
                      <a:pt x="161" y="60"/>
                    </a:lnTo>
                    <a:lnTo>
                      <a:pt x="179" y="64"/>
                    </a:lnTo>
                    <a:lnTo>
                      <a:pt x="199" y="70"/>
                    </a:lnTo>
                    <a:lnTo>
                      <a:pt x="221" y="77"/>
                    </a:lnTo>
                    <a:lnTo>
                      <a:pt x="241" y="84"/>
                    </a:lnTo>
                    <a:lnTo>
                      <a:pt x="255" y="90"/>
                    </a:lnTo>
                    <a:lnTo>
                      <a:pt x="264" y="94"/>
                    </a:lnTo>
                    <a:lnTo>
                      <a:pt x="264" y="58"/>
                    </a:lnTo>
                    <a:lnTo>
                      <a:pt x="247" y="49"/>
                    </a:lnTo>
                    <a:lnTo>
                      <a:pt x="214" y="36"/>
                    </a:lnTo>
                    <a:lnTo>
                      <a:pt x="175" y="24"/>
                    </a:lnTo>
                    <a:lnTo>
                      <a:pt x="141" y="17"/>
                    </a:lnTo>
                    <a:lnTo>
                      <a:pt x="101" y="8"/>
                    </a:lnTo>
                    <a:lnTo>
                      <a:pt x="61" y="2"/>
                    </a:lnTo>
                    <a:lnTo>
                      <a:pt x="33" y="0"/>
                    </a:lnTo>
                    <a:lnTo>
                      <a:pt x="0"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7" name="Freeform 21"/>
              <p:cNvSpPr/>
              <p:nvPr/>
            </p:nvSpPr>
            <p:spPr bwMode="auto">
              <a:xfrm>
                <a:off x="4500" y="3007"/>
                <a:ext cx="737" cy="288"/>
              </a:xfrm>
              <a:custGeom>
                <a:avLst/>
                <a:gdLst>
                  <a:gd name="T0" fmla="*/ 39 w 737"/>
                  <a:gd name="T1" fmla="*/ 0 h 288"/>
                  <a:gd name="T2" fmla="*/ 84 w 737"/>
                  <a:gd name="T3" fmla="*/ 0 h 288"/>
                  <a:gd name="T4" fmla="*/ 130 w 737"/>
                  <a:gd name="T5" fmla="*/ 1 h 288"/>
                  <a:gd name="T6" fmla="*/ 172 w 737"/>
                  <a:gd name="T7" fmla="*/ 7 h 288"/>
                  <a:gd name="T8" fmla="*/ 221 w 737"/>
                  <a:gd name="T9" fmla="*/ 15 h 288"/>
                  <a:gd name="T10" fmla="*/ 268 w 737"/>
                  <a:gd name="T11" fmla="*/ 26 h 288"/>
                  <a:gd name="T12" fmla="*/ 318 w 737"/>
                  <a:gd name="T13" fmla="*/ 42 h 288"/>
                  <a:gd name="T14" fmla="*/ 363 w 737"/>
                  <a:gd name="T15" fmla="*/ 59 h 288"/>
                  <a:gd name="T16" fmla="*/ 405 w 737"/>
                  <a:gd name="T17" fmla="*/ 75 h 288"/>
                  <a:gd name="T18" fmla="*/ 447 w 737"/>
                  <a:gd name="T19" fmla="*/ 94 h 288"/>
                  <a:gd name="T20" fmla="*/ 488 w 737"/>
                  <a:gd name="T21" fmla="*/ 115 h 288"/>
                  <a:gd name="T22" fmla="*/ 527 w 737"/>
                  <a:gd name="T23" fmla="*/ 139 h 288"/>
                  <a:gd name="T24" fmla="*/ 558 w 737"/>
                  <a:gd name="T25" fmla="*/ 163 h 288"/>
                  <a:gd name="T26" fmla="*/ 580 w 737"/>
                  <a:gd name="T27" fmla="*/ 185 h 288"/>
                  <a:gd name="T28" fmla="*/ 714 w 737"/>
                  <a:gd name="T29" fmla="*/ 178 h 288"/>
                  <a:gd name="T30" fmla="*/ 668 w 737"/>
                  <a:gd name="T31" fmla="*/ 194 h 288"/>
                  <a:gd name="T32" fmla="*/ 636 w 737"/>
                  <a:gd name="T33" fmla="*/ 206 h 288"/>
                  <a:gd name="T34" fmla="*/ 610 w 737"/>
                  <a:gd name="T35" fmla="*/ 219 h 288"/>
                  <a:gd name="T36" fmla="*/ 585 w 737"/>
                  <a:gd name="T37" fmla="*/ 235 h 288"/>
                  <a:gd name="T38" fmla="*/ 554 w 737"/>
                  <a:gd name="T39" fmla="*/ 256 h 288"/>
                  <a:gd name="T40" fmla="*/ 527 w 737"/>
                  <a:gd name="T41" fmla="*/ 277 h 288"/>
                  <a:gd name="T42" fmla="*/ 503 w 737"/>
                  <a:gd name="T43" fmla="*/ 283 h 288"/>
                  <a:gd name="T44" fmla="*/ 478 w 737"/>
                  <a:gd name="T45" fmla="*/ 273 h 288"/>
                  <a:gd name="T46" fmla="*/ 447 w 737"/>
                  <a:gd name="T47" fmla="*/ 263 h 288"/>
                  <a:gd name="T48" fmla="*/ 418 w 737"/>
                  <a:gd name="T49" fmla="*/ 256 h 288"/>
                  <a:gd name="T50" fmla="*/ 386 w 737"/>
                  <a:gd name="T51" fmla="*/ 249 h 288"/>
                  <a:gd name="T52" fmla="*/ 354 w 737"/>
                  <a:gd name="T53" fmla="*/ 242 h 288"/>
                  <a:gd name="T54" fmla="*/ 321 w 737"/>
                  <a:gd name="T55" fmla="*/ 237 h 288"/>
                  <a:gd name="T56" fmla="*/ 291 w 737"/>
                  <a:gd name="T57" fmla="*/ 232 h 288"/>
                  <a:gd name="T58" fmla="*/ 250 w 737"/>
                  <a:gd name="T59" fmla="*/ 227 h 288"/>
                  <a:gd name="T60" fmla="*/ 401 w 737"/>
                  <a:gd name="T61" fmla="*/ 189 h 288"/>
                  <a:gd name="T62" fmla="*/ 365 w 737"/>
                  <a:gd name="T63" fmla="*/ 152 h 288"/>
                  <a:gd name="T64" fmla="*/ 339 w 737"/>
                  <a:gd name="T65" fmla="*/ 131 h 288"/>
                  <a:gd name="T66" fmla="*/ 299 w 737"/>
                  <a:gd name="T67" fmla="*/ 103 h 288"/>
                  <a:gd name="T68" fmla="*/ 266 w 737"/>
                  <a:gd name="T69" fmla="*/ 81 h 288"/>
                  <a:gd name="T70" fmla="*/ 239 w 737"/>
                  <a:gd name="T71" fmla="*/ 65 h 288"/>
                  <a:gd name="T72" fmla="*/ 206 w 737"/>
                  <a:gd name="T73" fmla="*/ 49 h 288"/>
                  <a:gd name="T74" fmla="*/ 171 w 737"/>
                  <a:gd name="T75" fmla="*/ 35 h 288"/>
                  <a:gd name="T76" fmla="*/ 130 w 737"/>
                  <a:gd name="T77" fmla="*/ 23 h 288"/>
                  <a:gd name="T78" fmla="*/ 85 w 737"/>
                  <a:gd name="T79" fmla="*/ 15 h 288"/>
                  <a:gd name="T80" fmla="*/ 38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0" y="1"/>
                    </a:moveTo>
                    <a:lnTo>
                      <a:pt x="39" y="0"/>
                    </a:lnTo>
                    <a:lnTo>
                      <a:pt x="59" y="0"/>
                    </a:lnTo>
                    <a:lnTo>
                      <a:pt x="84" y="0"/>
                    </a:lnTo>
                    <a:lnTo>
                      <a:pt x="107" y="0"/>
                    </a:lnTo>
                    <a:lnTo>
                      <a:pt x="130" y="1"/>
                    </a:lnTo>
                    <a:lnTo>
                      <a:pt x="152" y="3"/>
                    </a:lnTo>
                    <a:lnTo>
                      <a:pt x="172" y="7"/>
                    </a:lnTo>
                    <a:lnTo>
                      <a:pt x="195" y="10"/>
                    </a:lnTo>
                    <a:lnTo>
                      <a:pt x="221" y="15"/>
                    </a:lnTo>
                    <a:lnTo>
                      <a:pt x="246" y="21"/>
                    </a:lnTo>
                    <a:lnTo>
                      <a:pt x="268" y="26"/>
                    </a:lnTo>
                    <a:lnTo>
                      <a:pt x="294" y="34"/>
                    </a:lnTo>
                    <a:lnTo>
                      <a:pt x="318" y="42"/>
                    </a:lnTo>
                    <a:lnTo>
                      <a:pt x="342" y="51"/>
                    </a:lnTo>
                    <a:lnTo>
                      <a:pt x="363" y="59"/>
                    </a:lnTo>
                    <a:lnTo>
                      <a:pt x="385" y="67"/>
                    </a:lnTo>
                    <a:lnTo>
                      <a:pt x="405" y="75"/>
                    </a:lnTo>
                    <a:lnTo>
                      <a:pt x="426" y="85"/>
                    </a:lnTo>
                    <a:lnTo>
                      <a:pt x="447" y="94"/>
                    </a:lnTo>
                    <a:lnTo>
                      <a:pt x="469" y="106"/>
                    </a:lnTo>
                    <a:lnTo>
                      <a:pt x="488" y="115"/>
                    </a:lnTo>
                    <a:lnTo>
                      <a:pt x="508" y="128"/>
                    </a:lnTo>
                    <a:lnTo>
                      <a:pt x="527" y="139"/>
                    </a:lnTo>
                    <a:lnTo>
                      <a:pt x="544" y="150"/>
                    </a:lnTo>
                    <a:lnTo>
                      <a:pt x="558" y="163"/>
                    </a:lnTo>
                    <a:lnTo>
                      <a:pt x="571" y="174"/>
                    </a:lnTo>
                    <a:lnTo>
                      <a:pt x="580" y="185"/>
                    </a:lnTo>
                    <a:lnTo>
                      <a:pt x="736" y="170"/>
                    </a:lnTo>
                    <a:lnTo>
                      <a:pt x="714" y="178"/>
                    </a:lnTo>
                    <a:lnTo>
                      <a:pt x="689" y="186"/>
                    </a:lnTo>
                    <a:lnTo>
                      <a:pt x="668" y="194"/>
                    </a:lnTo>
                    <a:lnTo>
                      <a:pt x="653" y="199"/>
                    </a:lnTo>
                    <a:lnTo>
                      <a:pt x="636" y="206"/>
                    </a:lnTo>
                    <a:lnTo>
                      <a:pt x="623" y="213"/>
                    </a:lnTo>
                    <a:lnTo>
                      <a:pt x="610" y="219"/>
                    </a:lnTo>
                    <a:lnTo>
                      <a:pt x="597" y="227"/>
                    </a:lnTo>
                    <a:lnTo>
                      <a:pt x="585" y="235"/>
                    </a:lnTo>
                    <a:lnTo>
                      <a:pt x="569" y="246"/>
                    </a:lnTo>
                    <a:lnTo>
                      <a:pt x="554" y="256"/>
                    </a:lnTo>
                    <a:lnTo>
                      <a:pt x="541" y="266"/>
                    </a:lnTo>
                    <a:lnTo>
                      <a:pt x="527" y="277"/>
                    </a:lnTo>
                    <a:lnTo>
                      <a:pt x="515" y="287"/>
                    </a:lnTo>
                    <a:lnTo>
                      <a:pt x="503" y="283"/>
                    </a:lnTo>
                    <a:lnTo>
                      <a:pt x="490" y="277"/>
                    </a:lnTo>
                    <a:lnTo>
                      <a:pt x="478" y="273"/>
                    </a:lnTo>
                    <a:lnTo>
                      <a:pt x="462" y="268"/>
                    </a:lnTo>
                    <a:lnTo>
                      <a:pt x="447" y="263"/>
                    </a:lnTo>
                    <a:lnTo>
                      <a:pt x="432" y="259"/>
                    </a:lnTo>
                    <a:lnTo>
                      <a:pt x="418" y="256"/>
                    </a:lnTo>
                    <a:lnTo>
                      <a:pt x="403" y="252"/>
                    </a:lnTo>
                    <a:lnTo>
                      <a:pt x="386" y="249"/>
                    </a:lnTo>
                    <a:lnTo>
                      <a:pt x="369" y="246"/>
                    </a:lnTo>
                    <a:lnTo>
                      <a:pt x="354" y="242"/>
                    </a:lnTo>
                    <a:lnTo>
                      <a:pt x="339" y="239"/>
                    </a:lnTo>
                    <a:lnTo>
                      <a:pt x="321" y="237"/>
                    </a:lnTo>
                    <a:lnTo>
                      <a:pt x="306" y="234"/>
                    </a:lnTo>
                    <a:lnTo>
                      <a:pt x="291" y="232"/>
                    </a:lnTo>
                    <a:lnTo>
                      <a:pt x="274" y="229"/>
                    </a:lnTo>
                    <a:lnTo>
                      <a:pt x="250" y="227"/>
                    </a:lnTo>
                    <a:lnTo>
                      <a:pt x="411" y="205"/>
                    </a:lnTo>
                    <a:lnTo>
                      <a:pt x="401" y="189"/>
                    </a:lnTo>
                    <a:lnTo>
                      <a:pt x="388" y="176"/>
                    </a:lnTo>
                    <a:lnTo>
                      <a:pt x="365" y="152"/>
                    </a:lnTo>
                    <a:lnTo>
                      <a:pt x="352" y="142"/>
                    </a:lnTo>
                    <a:lnTo>
                      <a:pt x="339" y="131"/>
                    </a:lnTo>
                    <a:lnTo>
                      <a:pt x="314" y="114"/>
                    </a:lnTo>
                    <a:lnTo>
                      <a:pt x="299" y="103"/>
                    </a:lnTo>
                    <a:lnTo>
                      <a:pt x="282" y="91"/>
                    </a:lnTo>
                    <a:lnTo>
                      <a:pt x="266" y="81"/>
                    </a:lnTo>
                    <a:lnTo>
                      <a:pt x="252" y="73"/>
                    </a:lnTo>
                    <a:lnTo>
                      <a:pt x="239" y="65"/>
                    </a:lnTo>
                    <a:lnTo>
                      <a:pt x="223" y="57"/>
                    </a:lnTo>
                    <a:lnTo>
                      <a:pt x="206" y="49"/>
                    </a:lnTo>
                    <a:lnTo>
                      <a:pt x="188" y="42"/>
                    </a:lnTo>
                    <a:lnTo>
                      <a:pt x="171" y="35"/>
                    </a:lnTo>
                    <a:lnTo>
                      <a:pt x="149" y="29"/>
                    </a:lnTo>
                    <a:lnTo>
                      <a:pt x="130" y="23"/>
                    </a:lnTo>
                    <a:lnTo>
                      <a:pt x="107" y="19"/>
                    </a:lnTo>
                    <a:lnTo>
                      <a:pt x="85" y="15"/>
                    </a:lnTo>
                    <a:lnTo>
                      <a:pt x="62" y="11"/>
                    </a:lnTo>
                    <a:lnTo>
                      <a:pt x="38" y="8"/>
                    </a:lnTo>
                    <a:lnTo>
                      <a:pt x="0" y="1"/>
                    </a:lnTo>
                  </a:path>
                </a:pathLst>
              </a:custGeom>
              <a:solidFill>
                <a:srgbClr val="6699FF"/>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nvGrpSpPr>
            <p:cNvPr id="42002" name="Group 22"/>
            <p:cNvGrpSpPr/>
            <p:nvPr/>
          </p:nvGrpSpPr>
          <p:grpSpPr bwMode="auto">
            <a:xfrm>
              <a:off x="3086100" y="2519363"/>
              <a:ext cx="1169988" cy="512762"/>
              <a:chOff x="1314" y="1347"/>
              <a:chExt cx="737" cy="323"/>
            </a:xfrm>
          </p:grpSpPr>
          <p:sp>
            <p:nvSpPr>
              <p:cNvPr id="42010" name="Freeform 23"/>
              <p:cNvSpPr/>
              <p:nvPr/>
            </p:nvSpPr>
            <p:spPr bwMode="auto">
              <a:xfrm>
                <a:off x="1314" y="1348"/>
                <a:ext cx="428" cy="213"/>
              </a:xfrm>
              <a:custGeom>
                <a:avLst/>
                <a:gdLst>
                  <a:gd name="T0" fmla="*/ 0 w 428"/>
                  <a:gd name="T1" fmla="*/ 0 h 213"/>
                  <a:gd name="T2" fmla="*/ 0 w 428"/>
                  <a:gd name="T3" fmla="*/ 16 h 213"/>
                  <a:gd name="T4" fmla="*/ 31 w 428"/>
                  <a:gd name="T5" fmla="*/ 19 h 213"/>
                  <a:gd name="T6" fmla="*/ 59 w 428"/>
                  <a:gd name="T7" fmla="*/ 25 h 213"/>
                  <a:gd name="T8" fmla="*/ 84 w 428"/>
                  <a:gd name="T9" fmla="*/ 31 h 213"/>
                  <a:gd name="T10" fmla="*/ 111 w 428"/>
                  <a:gd name="T11" fmla="*/ 38 h 213"/>
                  <a:gd name="T12" fmla="*/ 133 w 428"/>
                  <a:gd name="T13" fmla="*/ 44 h 213"/>
                  <a:gd name="T14" fmla="*/ 152 w 428"/>
                  <a:gd name="T15" fmla="*/ 50 h 213"/>
                  <a:gd name="T16" fmla="*/ 170 w 428"/>
                  <a:gd name="T17" fmla="*/ 55 h 213"/>
                  <a:gd name="T18" fmla="*/ 190 w 428"/>
                  <a:gd name="T19" fmla="*/ 63 h 213"/>
                  <a:gd name="T20" fmla="*/ 207 w 428"/>
                  <a:gd name="T21" fmla="*/ 71 h 213"/>
                  <a:gd name="T22" fmla="*/ 227 w 428"/>
                  <a:gd name="T23" fmla="*/ 82 h 213"/>
                  <a:gd name="T24" fmla="*/ 244 w 428"/>
                  <a:gd name="T25" fmla="*/ 91 h 213"/>
                  <a:gd name="T26" fmla="*/ 260 w 428"/>
                  <a:gd name="T27" fmla="*/ 101 h 213"/>
                  <a:gd name="T28" fmla="*/ 275 w 428"/>
                  <a:gd name="T29" fmla="*/ 111 h 213"/>
                  <a:gd name="T30" fmla="*/ 293 w 428"/>
                  <a:gd name="T31" fmla="*/ 124 h 213"/>
                  <a:gd name="T32" fmla="*/ 313 w 428"/>
                  <a:gd name="T33" fmla="*/ 138 h 213"/>
                  <a:gd name="T34" fmla="*/ 325 w 428"/>
                  <a:gd name="T35" fmla="*/ 149 h 213"/>
                  <a:gd name="T36" fmla="*/ 338 w 428"/>
                  <a:gd name="T37" fmla="*/ 160 h 213"/>
                  <a:gd name="T38" fmla="*/ 349 w 428"/>
                  <a:gd name="T39" fmla="*/ 171 h 213"/>
                  <a:gd name="T40" fmla="*/ 360 w 428"/>
                  <a:gd name="T41" fmla="*/ 181 h 213"/>
                  <a:gd name="T42" fmla="*/ 373 w 428"/>
                  <a:gd name="T43" fmla="*/ 198 h 213"/>
                  <a:gd name="T44" fmla="*/ 382 w 428"/>
                  <a:gd name="T45" fmla="*/ 212 h 213"/>
                  <a:gd name="T46" fmla="*/ 427 w 428"/>
                  <a:gd name="T47" fmla="*/ 207 h 213"/>
                  <a:gd name="T48" fmla="*/ 411 w 428"/>
                  <a:gd name="T49" fmla="*/ 185 h 213"/>
                  <a:gd name="T50" fmla="*/ 390 w 428"/>
                  <a:gd name="T51" fmla="*/ 160 h 213"/>
                  <a:gd name="T52" fmla="*/ 366 w 428"/>
                  <a:gd name="T53" fmla="*/ 139 h 213"/>
                  <a:gd name="T54" fmla="*/ 338 w 428"/>
                  <a:gd name="T55" fmla="*/ 117 h 213"/>
                  <a:gd name="T56" fmla="*/ 298 w 428"/>
                  <a:gd name="T57" fmla="*/ 86 h 213"/>
                  <a:gd name="T58" fmla="*/ 253 w 428"/>
                  <a:gd name="T59" fmla="*/ 60 h 213"/>
                  <a:gd name="T60" fmla="*/ 206 w 428"/>
                  <a:gd name="T61" fmla="*/ 38 h 213"/>
                  <a:gd name="T62" fmla="*/ 164 w 428"/>
                  <a:gd name="T63" fmla="*/ 24 h 213"/>
                  <a:gd name="T64" fmla="*/ 112 w 428"/>
                  <a:gd name="T65" fmla="*/ 10 h 213"/>
                  <a:gd name="T66" fmla="*/ 70 w 428"/>
                  <a:gd name="T67" fmla="*/ 5 h 213"/>
                  <a:gd name="T68" fmla="*/ 0 w 428"/>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213"/>
                  <a:gd name="T107" fmla="*/ 428 w 428"/>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213">
                    <a:moveTo>
                      <a:pt x="0" y="0"/>
                    </a:moveTo>
                    <a:lnTo>
                      <a:pt x="0" y="16"/>
                    </a:lnTo>
                    <a:lnTo>
                      <a:pt x="31" y="19"/>
                    </a:lnTo>
                    <a:lnTo>
                      <a:pt x="59" y="25"/>
                    </a:lnTo>
                    <a:lnTo>
                      <a:pt x="84" y="31"/>
                    </a:lnTo>
                    <a:lnTo>
                      <a:pt x="111" y="38"/>
                    </a:lnTo>
                    <a:lnTo>
                      <a:pt x="133" y="44"/>
                    </a:lnTo>
                    <a:lnTo>
                      <a:pt x="152" y="50"/>
                    </a:lnTo>
                    <a:lnTo>
                      <a:pt x="170" y="55"/>
                    </a:lnTo>
                    <a:lnTo>
                      <a:pt x="190" y="63"/>
                    </a:lnTo>
                    <a:lnTo>
                      <a:pt x="207" y="71"/>
                    </a:lnTo>
                    <a:lnTo>
                      <a:pt x="227" y="82"/>
                    </a:lnTo>
                    <a:lnTo>
                      <a:pt x="244" y="91"/>
                    </a:lnTo>
                    <a:lnTo>
                      <a:pt x="260" y="101"/>
                    </a:lnTo>
                    <a:lnTo>
                      <a:pt x="275" y="111"/>
                    </a:lnTo>
                    <a:lnTo>
                      <a:pt x="293" y="124"/>
                    </a:lnTo>
                    <a:lnTo>
                      <a:pt x="313" y="138"/>
                    </a:lnTo>
                    <a:lnTo>
                      <a:pt x="325" y="149"/>
                    </a:lnTo>
                    <a:lnTo>
                      <a:pt x="338" y="160"/>
                    </a:lnTo>
                    <a:lnTo>
                      <a:pt x="349" y="171"/>
                    </a:lnTo>
                    <a:lnTo>
                      <a:pt x="360" y="181"/>
                    </a:lnTo>
                    <a:lnTo>
                      <a:pt x="373" y="198"/>
                    </a:lnTo>
                    <a:lnTo>
                      <a:pt x="382" y="212"/>
                    </a:lnTo>
                    <a:lnTo>
                      <a:pt x="427" y="207"/>
                    </a:lnTo>
                    <a:lnTo>
                      <a:pt x="411" y="185"/>
                    </a:lnTo>
                    <a:lnTo>
                      <a:pt x="390" y="160"/>
                    </a:lnTo>
                    <a:lnTo>
                      <a:pt x="366" y="139"/>
                    </a:lnTo>
                    <a:lnTo>
                      <a:pt x="338" y="117"/>
                    </a:lnTo>
                    <a:lnTo>
                      <a:pt x="298" y="86"/>
                    </a:lnTo>
                    <a:lnTo>
                      <a:pt x="253" y="60"/>
                    </a:lnTo>
                    <a:lnTo>
                      <a:pt x="206" y="38"/>
                    </a:lnTo>
                    <a:lnTo>
                      <a:pt x="164" y="24"/>
                    </a:lnTo>
                    <a:lnTo>
                      <a:pt x="112" y="10"/>
                    </a:lnTo>
                    <a:lnTo>
                      <a:pt x="70" y="5"/>
                    </a:lnTo>
                    <a:lnTo>
                      <a:pt x="0"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1" name="Freeform 24"/>
              <p:cNvSpPr/>
              <p:nvPr/>
            </p:nvSpPr>
            <p:spPr bwMode="auto">
              <a:xfrm>
                <a:off x="1829" y="1517"/>
                <a:ext cx="222" cy="153"/>
              </a:xfrm>
              <a:custGeom>
                <a:avLst/>
                <a:gdLst>
                  <a:gd name="T0" fmla="*/ 0 w 222"/>
                  <a:gd name="T1" fmla="*/ 117 h 153"/>
                  <a:gd name="T2" fmla="*/ 0 w 222"/>
                  <a:gd name="T3" fmla="*/ 152 h 153"/>
                  <a:gd name="T4" fmla="*/ 8 w 222"/>
                  <a:gd name="T5" fmla="*/ 143 h 153"/>
                  <a:gd name="T6" fmla="*/ 18 w 222"/>
                  <a:gd name="T7" fmla="*/ 134 h 153"/>
                  <a:gd name="T8" fmla="*/ 31 w 222"/>
                  <a:gd name="T9" fmla="*/ 124 h 153"/>
                  <a:gd name="T10" fmla="*/ 48 w 222"/>
                  <a:gd name="T11" fmla="*/ 113 h 153"/>
                  <a:gd name="T12" fmla="*/ 63 w 222"/>
                  <a:gd name="T13" fmla="*/ 101 h 153"/>
                  <a:gd name="T14" fmla="*/ 80 w 222"/>
                  <a:gd name="T15" fmla="*/ 90 h 153"/>
                  <a:gd name="T16" fmla="*/ 94 w 222"/>
                  <a:gd name="T17" fmla="*/ 81 h 153"/>
                  <a:gd name="T18" fmla="*/ 108 w 222"/>
                  <a:gd name="T19" fmla="*/ 72 h 153"/>
                  <a:gd name="T20" fmla="*/ 122 w 222"/>
                  <a:gd name="T21" fmla="*/ 65 h 153"/>
                  <a:gd name="T22" fmla="*/ 138 w 222"/>
                  <a:gd name="T23" fmla="*/ 57 h 153"/>
                  <a:gd name="T24" fmla="*/ 156 w 222"/>
                  <a:gd name="T25" fmla="*/ 49 h 153"/>
                  <a:gd name="T26" fmla="*/ 172 w 222"/>
                  <a:gd name="T27" fmla="*/ 43 h 153"/>
                  <a:gd name="T28" fmla="*/ 189 w 222"/>
                  <a:gd name="T29" fmla="*/ 37 h 153"/>
                  <a:gd name="T30" fmla="*/ 207 w 222"/>
                  <a:gd name="T31" fmla="*/ 31 h 153"/>
                  <a:gd name="T32" fmla="*/ 221 w 222"/>
                  <a:gd name="T33" fmla="*/ 26 h 153"/>
                  <a:gd name="T34" fmla="*/ 221 w 222"/>
                  <a:gd name="T35" fmla="*/ 0 h 153"/>
                  <a:gd name="T36" fmla="*/ 196 w 222"/>
                  <a:gd name="T37" fmla="*/ 5 h 153"/>
                  <a:gd name="T38" fmla="*/ 161 w 222"/>
                  <a:gd name="T39" fmla="*/ 17 h 153"/>
                  <a:gd name="T40" fmla="*/ 116 w 222"/>
                  <a:gd name="T41" fmla="*/ 32 h 153"/>
                  <a:gd name="T42" fmla="*/ 82 w 222"/>
                  <a:gd name="T43" fmla="*/ 48 h 153"/>
                  <a:gd name="T44" fmla="*/ 52 w 222"/>
                  <a:gd name="T45" fmla="*/ 71 h 153"/>
                  <a:gd name="T46" fmla="*/ 22 w 222"/>
                  <a:gd name="T47" fmla="*/ 90 h 153"/>
                  <a:gd name="T48" fmla="*/ 0 w 222"/>
                  <a:gd name="T49" fmla="*/ 109 h 153"/>
                  <a:gd name="T50" fmla="*/ 0 w 222"/>
                  <a:gd name="T51" fmla="*/ 151 h 153"/>
                  <a:gd name="T52" fmla="*/ 0 w 222"/>
                  <a:gd name="T53" fmla="*/ 150 h 153"/>
                  <a:gd name="T54" fmla="*/ 0 w 222"/>
                  <a:gd name="T55" fmla="*/ 117 h 15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2"/>
                  <a:gd name="T85" fmla="*/ 0 h 153"/>
                  <a:gd name="T86" fmla="*/ 222 w 222"/>
                  <a:gd name="T87" fmla="*/ 153 h 153"/>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2" h="153">
                    <a:moveTo>
                      <a:pt x="0" y="117"/>
                    </a:moveTo>
                    <a:lnTo>
                      <a:pt x="0" y="152"/>
                    </a:lnTo>
                    <a:lnTo>
                      <a:pt x="8" y="143"/>
                    </a:lnTo>
                    <a:lnTo>
                      <a:pt x="18" y="134"/>
                    </a:lnTo>
                    <a:lnTo>
                      <a:pt x="31" y="124"/>
                    </a:lnTo>
                    <a:lnTo>
                      <a:pt x="48" y="113"/>
                    </a:lnTo>
                    <a:lnTo>
                      <a:pt x="63" y="101"/>
                    </a:lnTo>
                    <a:lnTo>
                      <a:pt x="80" y="90"/>
                    </a:lnTo>
                    <a:lnTo>
                      <a:pt x="94" y="81"/>
                    </a:lnTo>
                    <a:lnTo>
                      <a:pt x="108" y="72"/>
                    </a:lnTo>
                    <a:lnTo>
                      <a:pt x="122" y="65"/>
                    </a:lnTo>
                    <a:lnTo>
                      <a:pt x="138" y="57"/>
                    </a:lnTo>
                    <a:lnTo>
                      <a:pt x="156" y="49"/>
                    </a:lnTo>
                    <a:lnTo>
                      <a:pt x="172" y="43"/>
                    </a:lnTo>
                    <a:lnTo>
                      <a:pt x="189" y="37"/>
                    </a:lnTo>
                    <a:lnTo>
                      <a:pt x="207" y="31"/>
                    </a:lnTo>
                    <a:lnTo>
                      <a:pt x="221" y="26"/>
                    </a:lnTo>
                    <a:lnTo>
                      <a:pt x="221" y="0"/>
                    </a:lnTo>
                    <a:lnTo>
                      <a:pt x="196" y="5"/>
                    </a:lnTo>
                    <a:lnTo>
                      <a:pt x="161" y="17"/>
                    </a:lnTo>
                    <a:lnTo>
                      <a:pt x="116" y="32"/>
                    </a:lnTo>
                    <a:lnTo>
                      <a:pt x="82" y="48"/>
                    </a:lnTo>
                    <a:lnTo>
                      <a:pt x="52" y="71"/>
                    </a:lnTo>
                    <a:lnTo>
                      <a:pt x="22" y="90"/>
                    </a:lnTo>
                    <a:lnTo>
                      <a:pt x="0" y="109"/>
                    </a:lnTo>
                    <a:lnTo>
                      <a:pt x="0" y="151"/>
                    </a:lnTo>
                    <a:lnTo>
                      <a:pt x="0" y="150"/>
                    </a:lnTo>
                    <a:lnTo>
                      <a:pt x="0" y="117"/>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2" name="Freeform 25"/>
              <p:cNvSpPr/>
              <p:nvPr/>
            </p:nvSpPr>
            <p:spPr bwMode="auto">
              <a:xfrm>
                <a:off x="1565" y="1575"/>
                <a:ext cx="265" cy="95"/>
              </a:xfrm>
              <a:custGeom>
                <a:avLst/>
                <a:gdLst>
                  <a:gd name="T0" fmla="*/ 0 w 265"/>
                  <a:gd name="T1" fmla="*/ 0 h 95"/>
                  <a:gd name="T2" fmla="*/ 0 w 265"/>
                  <a:gd name="T3" fmla="*/ 29 h 95"/>
                  <a:gd name="T4" fmla="*/ 17 w 265"/>
                  <a:gd name="T5" fmla="*/ 31 h 95"/>
                  <a:gd name="T6" fmla="*/ 34 w 265"/>
                  <a:gd name="T7" fmla="*/ 33 h 95"/>
                  <a:gd name="T8" fmla="*/ 51 w 265"/>
                  <a:gd name="T9" fmla="*/ 37 h 95"/>
                  <a:gd name="T10" fmla="*/ 68 w 265"/>
                  <a:gd name="T11" fmla="*/ 40 h 95"/>
                  <a:gd name="T12" fmla="*/ 88 w 265"/>
                  <a:gd name="T13" fmla="*/ 44 h 95"/>
                  <a:gd name="T14" fmla="*/ 109 w 265"/>
                  <a:gd name="T15" fmla="*/ 48 h 95"/>
                  <a:gd name="T16" fmla="*/ 136 w 265"/>
                  <a:gd name="T17" fmla="*/ 54 h 95"/>
                  <a:gd name="T18" fmla="*/ 161 w 265"/>
                  <a:gd name="T19" fmla="*/ 60 h 95"/>
                  <a:gd name="T20" fmla="*/ 179 w 265"/>
                  <a:gd name="T21" fmla="*/ 64 h 95"/>
                  <a:gd name="T22" fmla="*/ 199 w 265"/>
                  <a:gd name="T23" fmla="*/ 70 h 95"/>
                  <a:gd name="T24" fmla="*/ 221 w 265"/>
                  <a:gd name="T25" fmla="*/ 77 h 95"/>
                  <a:gd name="T26" fmla="*/ 241 w 265"/>
                  <a:gd name="T27" fmla="*/ 84 h 95"/>
                  <a:gd name="T28" fmla="*/ 255 w 265"/>
                  <a:gd name="T29" fmla="*/ 90 h 95"/>
                  <a:gd name="T30" fmla="*/ 264 w 265"/>
                  <a:gd name="T31" fmla="*/ 94 h 95"/>
                  <a:gd name="T32" fmla="*/ 264 w 265"/>
                  <a:gd name="T33" fmla="*/ 58 h 95"/>
                  <a:gd name="T34" fmla="*/ 247 w 265"/>
                  <a:gd name="T35" fmla="*/ 49 h 95"/>
                  <a:gd name="T36" fmla="*/ 214 w 265"/>
                  <a:gd name="T37" fmla="*/ 36 h 95"/>
                  <a:gd name="T38" fmla="*/ 175 w 265"/>
                  <a:gd name="T39" fmla="*/ 24 h 95"/>
                  <a:gd name="T40" fmla="*/ 141 w 265"/>
                  <a:gd name="T41" fmla="*/ 17 h 95"/>
                  <a:gd name="T42" fmla="*/ 101 w 265"/>
                  <a:gd name="T43" fmla="*/ 8 h 95"/>
                  <a:gd name="T44" fmla="*/ 61 w 265"/>
                  <a:gd name="T45" fmla="*/ 2 h 95"/>
                  <a:gd name="T46" fmla="*/ 33 w 265"/>
                  <a:gd name="T47" fmla="*/ 0 h 95"/>
                  <a:gd name="T48" fmla="*/ 0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0" y="0"/>
                    </a:moveTo>
                    <a:lnTo>
                      <a:pt x="0" y="29"/>
                    </a:lnTo>
                    <a:lnTo>
                      <a:pt x="17" y="31"/>
                    </a:lnTo>
                    <a:lnTo>
                      <a:pt x="34" y="33"/>
                    </a:lnTo>
                    <a:lnTo>
                      <a:pt x="51" y="37"/>
                    </a:lnTo>
                    <a:lnTo>
                      <a:pt x="68" y="40"/>
                    </a:lnTo>
                    <a:lnTo>
                      <a:pt x="88" y="44"/>
                    </a:lnTo>
                    <a:lnTo>
                      <a:pt x="109" y="48"/>
                    </a:lnTo>
                    <a:lnTo>
                      <a:pt x="136" y="54"/>
                    </a:lnTo>
                    <a:lnTo>
                      <a:pt x="161" y="60"/>
                    </a:lnTo>
                    <a:lnTo>
                      <a:pt x="179" y="64"/>
                    </a:lnTo>
                    <a:lnTo>
                      <a:pt x="199" y="70"/>
                    </a:lnTo>
                    <a:lnTo>
                      <a:pt x="221" y="77"/>
                    </a:lnTo>
                    <a:lnTo>
                      <a:pt x="241" y="84"/>
                    </a:lnTo>
                    <a:lnTo>
                      <a:pt x="255" y="90"/>
                    </a:lnTo>
                    <a:lnTo>
                      <a:pt x="264" y="94"/>
                    </a:lnTo>
                    <a:lnTo>
                      <a:pt x="264" y="58"/>
                    </a:lnTo>
                    <a:lnTo>
                      <a:pt x="247" y="49"/>
                    </a:lnTo>
                    <a:lnTo>
                      <a:pt x="214" y="36"/>
                    </a:lnTo>
                    <a:lnTo>
                      <a:pt x="175" y="24"/>
                    </a:lnTo>
                    <a:lnTo>
                      <a:pt x="141" y="17"/>
                    </a:lnTo>
                    <a:lnTo>
                      <a:pt x="101" y="8"/>
                    </a:lnTo>
                    <a:lnTo>
                      <a:pt x="61" y="2"/>
                    </a:lnTo>
                    <a:lnTo>
                      <a:pt x="33" y="0"/>
                    </a:lnTo>
                    <a:lnTo>
                      <a:pt x="0"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13" name="Freeform 26"/>
              <p:cNvSpPr/>
              <p:nvPr/>
            </p:nvSpPr>
            <p:spPr bwMode="auto">
              <a:xfrm>
                <a:off x="1314" y="1347"/>
                <a:ext cx="737" cy="288"/>
              </a:xfrm>
              <a:custGeom>
                <a:avLst/>
                <a:gdLst>
                  <a:gd name="T0" fmla="*/ 39 w 737"/>
                  <a:gd name="T1" fmla="*/ 0 h 288"/>
                  <a:gd name="T2" fmla="*/ 84 w 737"/>
                  <a:gd name="T3" fmla="*/ 0 h 288"/>
                  <a:gd name="T4" fmla="*/ 130 w 737"/>
                  <a:gd name="T5" fmla="*/ 1 h 288"/>
                  <a:gd name="T6" fmla="*/ 172 w 737"/>
                  <a:gd name="T7" fmla="*/ 7 h 288"/>
                  <a:gd name="T8" fmla="*/ 221 w 737"/>
                  <a:gd name="T9" fmla="*/ 15 h 288"/>
                  <a:gd name="T10" fmla="*/ 268 w 737"/>
                  <a:gd name="T11" fmla="*/ 26 h 288"/>
                  <a:gd name="T12" fmla="*/ 318 w 737"/>
                  <a:gd name="T13" fmla="*/ 42 h 288"/>
                  <a:gd name="T14" fmla="*/ 363 w 737"/>
                  <a:gd name="T15" fmla="*/ 59 h 288"/>
                  <a:gd name="T16" fmla="*/ 405 w 737"/>
                  <a:gd name="T17" fmla="*/ 75 h 288"/>
                  <a:gd name="T18" fmla="*/ 447 w 737"/>
                  <a:gd name="T19" fmla="*/ 94 h 288"/>
                  <a:gd name="T20" fmla="*/ 488 w 737"/>
                  <a:gd name="T21" fmla="*/ 115 h 288"/>
                  <a:gd name="T22" fmla="*/ 527 w 737"/>
                  <a:gd name="T23" fmla="*/ 139 h 288"/>
                  <a:gd name="T24" fmla="*/ 558 w 737"/>
                  <a:gd name="T25" fmla="*/ 163 h 288"/>
                  <a:gd name="T26" fmla="*/ 580 w 737"/>
                  <a:gd name="T27" fmla="*/ 185 h 288"/>
                  <a:gd name="T28" fmla="*/ 714 w 737"/>
                  <a:gd name="T29" fmla="*/ 178 h 288"/>
                  <a:gd name="T30" fmla="*/ 668 w 737"/>
                  <a:gd name="T31" fmla="*/ 194 h 288"/>
                  <a:gd name="T32" fmla="*/ 636 w 737"/>
                  <a:gd name="T33" fmla="*/ 206 h 288"/>
                  <a:gd name="T34" fmla="*/ 610 w 737"/>
                  <a:gd name="T35" fmla="*/ 219 h 288"/>
                  <a:gd name="T36" fmla="*/ 585 w 737"/>
                  <a:gd name="T37" fmla="*/ 235 h 288"/>
                  <a:gd name="T38" fmla="*/ 554 w 737"/>
                  <a:gd name="T39" fmla="*/ 256 h 288"/>
                  <a:gd name="T40" fmla="*/ 527 w 737"/>
                  <a:gd name="T41" fmla="*/ 277 h 288"/>
                  <a:gd name="T42" fmla="*/ 503 w 737"/>
                  <a:gd name="T43" fmla="*/ 283 h 288"/>
                  <a:gd name="T44" fmla="*/ 478 w 737"/>
                  <a:gd name="T45" fmla="*/ 273 h 288"/>
                  <a:gd name="T46" fmla="*/ 447 w 737"/>
                  <a:gd name="T47" fmla="*/ 263 h 288"/>
                  <a:gd name="T48" fmla="*/ 418 w 737"/>
                  <a:gd name="T49" fmla="*/ 256 h 288"/>
                  <a:gd name="T50" fmla="*/ 386 w 737"/>
                  <a:gd name="T51" fmla="*/ 249 h 288"/>
                  <a:gd name="T52" fmla="*/ 354 w 737"/>
                  <a:gd name="T53" fmla="*/ 242 h 288"/>
                  <a:gd name="T54" fmla="*/ 321 w 737"/>
                  <a:gd name="T55" fmla="*/ 237 h 288"/>
                  <a:gd name="T56" fmla="*/ 291 w 737"/>
                  <a:gd name="T57" fmla="*/ 232 h 288"/>
                  <a:gd name="T58" fmla="*/ 250 w 737"/>
                  <a:gd name="T59" fmla="*/ 227 h 288"/>
                  <a:gd name="T60" fmla="*/ 401 w 737"/>
                  <a:gd name="T61" fmla="*/ 189 h 288"/>
                  <a:gd name="T62" fmla="*/ 365 w 737"/>
                  <a:gd name="T63" fmla="*/ 152 h 288"/>
                  <a:gd name="T64" fmla="*/ 339 w 737"/>
                  <a:gd name="T65" fmla="*/ 131 h 288"/>
                  <a:gd name="T66" fmla="*/ 299 w 737"/>
                  <a:gd name="T67" fmla="*/ 103 h 288"/>
                  <a:gd name="T68" fmla="*/ 266 w 737"/>
                  <a:gd name="T69" fmla="*/ 81 h 288"/>
                  <a:gd name="T70" fmla="*/ 239 w 737"/>
                  <a:gd name="T71" fmla="*/ 65 h 288"/>
                  <a:gd name="T72" fmla="*/ 206 w 737"/>
                  <a:gd name="T73" fmla="*/ 49 h 288"/>
                  <a:gd name="T74" fmla="*/ 171 w 737"/>
                  <a:gd name="T75" fmla="*/ 35 h 288"/>
                  <a:gd name="T76" fmla="*/ 130 w 737"/>
                  <a:gd name="T77" fmla="*/ 23 h 288"/>
                  <a:gd name="T78" fmla="*/ 85 w 737"/>
                  <a:gd name="T79" fmla="*/ 15 h 288"/>
                  <a:gd name="T80" fmla="*/ 38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0" y="1"/>
                    </a:moveTo>
                    <a:lnTo>
                      <a:pt x="39" y="0"/>
                    </a:lnTo>
                    <a:lnTo>
                      <a:pt x="59" y="0"/>
                    </a:lnTo>
                    <a:lnTo>
                      <a:pt x="84" y="0"/>
                    </a:lnTo>
                    <a:lnTo>
                      <a:pt x="107" y="0"/>
                    </a:lnTo>
                    <a:lnTo>
                      <a:pt x="130" y="1"/>
                    </a:lnTo>
                    <a:lnTo>
                      <a:pt x="152" y="3"/>
                    </a:lnTo>
                    <a:lnTo>
                      <a:pt x="172" y="7"/>
                    </a:lnTo>
                    <a:lnTo>
                      <a:pt x="195" y="10"/>
                    </a:lnTo>
                    <a:lnTo>
                      <a:pt x="221" y="15"/>
                    </a:lnTo>
                    <a:lnTo>
                      <a:pt x="246" y="21"/>
                    </a:lnTo>
                    <a:lnTo>
                      <a:pt x="268" y="26"/>
                    </a:lnTo>
                    <a:lnTo>
                      <a:pt x="294" y="34"/>
                    </a:lnTo>
                    <a:lnTo>
                      <a:pt x="318" y="42"/>
                    </a:lnTo>
                    <a:lnTo>
                      <a:pt x="342" y="51"/>
                    </a:lnTo>
                    <a:lnTo>
                      <a:pt x="363" y="59"/>
                    </a:lnTo>
                    <a:lnTo>
                      <a:pt x="385" y="67"/>
                    </a:lnTo>
                    <a:lnTo>
                      <a:pt x="405" y="75"/>
                    </a:lnTo>
                    <a:lnTo>
                      <a:pt x="426" y="85"/>
                    </a:lnTo>
                    <a:lnTo>
                      <a:pt x="447" y="94"/>
                    </a:lnTo>
                    <a:lnTo>
                      <a:pt x="469" y="106"/>
                    </a:lnTo>
                    <a:lnTo>
                      <a:pt x="488" y="115"/>
                    </a:lnTo>
                    <a:lnTo>
                      <a:pt x="508" y="128"/>
                    </a:lnTo>
                    <a:lnTo>
                      <a:pt x="527" y="139"/>
                    </a:lnTo>
                    <a:lnTo>
                      <a:pt x="544" y="150"/>
                    </a:lnTo>
                    <a:lnTo>
                      <a:pt x="558" y="163"/>
                    </a:lnTo>
                    <a:lnTo>
                      <a:pt x="571" y="174"/>
                    </a:lnTo>
                    <a:lnTo>
                      <a:pt x="580" y="185"/>
                    </a:lnTo>
                    <a:lnTo>
                      <a:pt x="736" y="170"/>
                    </a:lnTo>
                    <a:lnTo>
                      <a:pt x="714" y="178"/>
                    </a:lnTo>
                    <a:lnTo>
                      <a:pt x="689" y="186"/>
                    </a:lnTo>
                    <a:lnTo>
                      <a:pt x="668" y="194"/>
                    </a:lnTo>
                    <a:lnTo>
                      <a:pt x="653" y="199"/>
                    </a:lnTo>
                    <a:lnTo>
                      <a:pt x="636" y="206"/>
                    </a:lnTo>
                    <a:lnTo>
                      <a:pt x="623" y="213"/>
                    </a:lnTo>
                    <a:lnTo>
                      <a:pt x="610" y="219"/>
                    </a:lnTo>
                    <a:lnTo>
                      <a:pt x="597" y="227"/>
                    </a:lnTo>
                    <a:lnTo>
                      <a:pt x="585" y="235"/>
                    </a:lnTo>
                    <a:lnTo>
                      <a:pt x="569" y="246"/>
                    </a:lnTo>
                    <a:lnTo>
                      <a:pt x="554" y="256"/>
                    </a:lnTo>
                    <a:lnTo>
                      <a:pt x="541" y="266"/>
                    </a:lnTo>
                    <a:lnTo>
                      <a:pt x="527" y="277"/>
                    </a:lnTo>
                    <a:lnTo>
                      <a:pt x="515" y="287"/>
                    </a:lnTo>
                    <a:lnTo>
                      <a:pt x="503" y="283"/>
                    </a:lnTo>
                    <a:lnTo>
                      <a:pt x="490" y="277"/>
                    </a:lnTo>
                    <a:lnTo>
                      <a:pt x="478" y="273"/>
                    </a:lnTo>
                    <a:lnTo>
                      <a:pt x="462" y="268"/>
                    </a:lnTo>
                    <a:lnTo>
                      <a:pt x="447" y="263"/>
                    </a:lnTo>
                    <a:lnTo>
                      <a:pt x="432" y="259"/>
                    </a:lnTo>
                    <a:lnTo>
                      <a:pt x="418" y="256"/>
                    </a:lnTo>
                    <a:lnTo>
                      <a:pt x="403" y="252"/>
                    </a:lnTo>
                    <a:lnTo>
                      <a:pt x="386" y="249"/>
                    </a:lnTo>
                    <a:lnTo>
                      <a:pt x="369" y="246"/>
                    </a:lnTo>
                    <a:lnTo>
                      <a:pt x="354" y="242"/>
                    </a:lnTo>
                    <a:lnTo>
                      <a:pt x="339" y="239"/>
                    </a:lnTo>
                    <a:lnTo>
                      <a:pt x="321" y="237"/>
                    </a:lnTo>
                    <a:lnTo>
                      <a:pt x="306" y="234"/>
                    </a:lnTo>
                    <a:lnTo>
                      <a:pt x="291" y="232"/>
                    </a:lnTo>
                    <a:lnTo>
                      <a:pt x="274" y="229"/>
                    </a:lnTo>
                    <a:lnTo>
                      <a:pt x="250" y="227"/>
                    </a:lnTo>
                    <a:lnTo>
                      <a:pt x="411" y="205"/>
                    </a:lnTo>
                    <a:lnTo>
                      <a:pt x="401" y="189"/>
                    </a:lnTo>
                    <a:lnTo>
                      <a:pt x="388" y="176"/>
                    </a:lnTo>
                    <a:lnTo>
                      <a:pt x="365" y="152"/>
                    </a:lnTo>
                    <a:lnTo>
                      <a:pt x="352" y="142"/>
                    </a:lnTo>
                    <a:lnTo>
                      <a:pt x="339" y="131"/>
                    </a:lnTo>
                    <a:lnTo>
                      <a:pt x="314" y="114"/>
                    </a:lnTo>
                    <a:lnTo>
                      <a:pt x="299" y="103"/>
                    </a:lnTo>
                    <a:lnTo>
                      <a:pt x="282" y="91"/>
                    </a:lnTo>
                    <a:lnTo>
                      <a:pt x="266" y="81"/>
                    </a:lnTo>
                    <a:lnTo>
                      <a:pt x="252" y="73"/>
                    </a:lnTo>
                    <a:lnTo>
                      <a:pt x="239" y="65"/>
                    </a:lnTo>
                    <a:lnTo>
                      <a:pt x="223" y="57"/>
                    </a:lnTo>
                    <a:lnTo>
                      <a:pt x="206" y="49"/>
                    </a:lnTo>
                    <a:lnTo>
                      <a:pt x="188" y="42"/>
                    </a:lnTo>
                    <a:lnTo>
                      <a:pt x="171" y="35"/>
                    </a:lnTo>
                    <a:lnTo>
                      <a:pt x="149" y="29"/>
                    </a:lnTo>
                    <a:lnTo>
                      <a:pt x="130" y="23"/>
                    </a:lnTo>
                    <a:lnTo>
                      <a:pt x="107" y="19"/>
                    </a:lnTo>
                    <a:lnTo>
                      <a:pt x="85" y="15"/>
                    </a:lnTo>
                    <a:lnTo>
                      <a:pt x="62" y="11"/>
                    </a:lnTo>
                    <a:lnTo>
                      <a:pt x="38" y="8"/>
                    </a:lnTo>
                    <a:lnTo>
                      <a:pt x="0" y="1"/>
                    </a:lnTo>
                  </a:path>
                </a:pathLst>
              </a:custGeom>
              <a:solidFill>
                <a:srgbClr val="6699FF"/>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sp>
          <p:nvSpPr>
            <p:cNvPr id="42003" name="Rectangle 27"/>
            <p:cNvSpPr>
              <a:spLocks noChangeArrowheads="1"/>
            </p:cNvSpPr>
            <p:nvPr/>
          </p:nvSpPr>
          <p:spPr bwMode="auto">
            <a:xfrm>
              <a:off x="1901825" y="2238375"/>
              <a:ext cx="1506824"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kumimoji="1" lang="en-US" altLang="zh-CN" sz="1400" dirty="0">
                  <a:latin typeface="Times New Roman" panose="02020603050405020304" pitchFamily="18" charset="0"/>
                  <a:ea typeface="宋体" panose="02010600030101010101" pitchFamily="2" charset="-122"/>
                </a:rPr>
                <a:t>Selected scenarios</a:t>
              </a:r>
              <a:endParaRPr kumimoji="1" lang="en-US" altLang="zh-CN" sz="1400" dirty="0">
                <a:latin typeface="Times New Roman" panose="02020603050405020304" pitchFamily="18" charset="0"/>
                <a:ea typeface="宋体" panose="02010600030101010101" pitchFamily="2" charset="-122"/>
              </a:endParaRPr>
            </a:p>
          </p:txBody>
        </p:sp>
        <p:grpSp>
          <p:nvGrpSpPr>
            <p:cNvPr id="42004" name="Group 28"/>
            <p:cNvGrpSpPr/>
            <p:nvPr/>
          </p:nvGrpSpPr>
          <p:grpSpPr bwMode="auto">
            <a:xfrm>
              <a:off x="4305300" y="2538413"/>
              <a:ext cx="1169988" cy="512762"/>
              <a:chOff x="2082" y="1359"/>
              <a:chExt cx="737" cy="323"/>
            </a:xfrm>
          </p:grpSpPr>
          <p:sp>
            <p:nvSpPr>
              <p:cNvPr id="42006" name="Freeform 29"/>
              <p:cNvSpPr/>
              <p:nvPr/>
            </p:nvSpPr>
            <p:spPr bwMode="auto">
              <a:xfrm>
                <a:off x="2391" y="1360"/>
                <a:ext cx="428" cy="213"/>
              </a:xfrm>
              <a:custGeom>
                <a:avLst/>
                <a:gdLst>
                  <a:gd name="T0" fmla="*/ 427 w 428"/>
                  <a:gd name="T1" fmla="*/ 0 h 213"/>
                  <a:gd name="T2" fmla="*/ 427 w 428"/>
                  <a:gd name="T3" fmla="*/ 16 h 213"/>
                  <a:gd name="T4" fmla="*/ 396 w 428"/>
                  <a:gd name="T5" fmla="*/ 20 h 213"/>
                  <a:gd name="T6" fmla="*/ 368 w 428"/>
                  <a:gd name="T7" fmla="*/ 25 h 213"/>
                  <a:gd name="T8" fmla="*/ 342 w 428"/>
                  <a:gd name="T9" fmla="*/ 32 h 213"/>
                  <a:gd name="T10" fmla="*/ 316 w 428"/>
                  <a:gd name="T11" fmla="*/ 38 h 213"/>
                  <a:gd name="T12" fmla="*/ 293 w 428"/>
                  <a:gd name="T13" fmla="*/ 44 h 213"/>
                  <a:gd name="T14" fmla="*/ 275 w 428"/>
                  <a:gd name="T15" fmla="*/ 51 h 213"/>
                  <a:gd name="T16" fmla="*/ 257 w 428"/>
                  <a:gd name="T17" fmla="*/ 56 h 213"/>
                  <a:gd name="T18" fmla="*/ 237 w 428"/>
                  <a:gd name="T19" fmla="*/ 63 h 213"/>
                  <a:gd name="T20" fmla="*/ 220 w 428"/>
                  <a:gd name="T21" fmla="*/ 72 h 213"/>
                  <a:gd name="T22" fmla="*/ 200 w 428"/>
                  <a:gd name="T23" fmla="*/ 82 h 213"/>
                  <a:gd name="T24" fmla="*/ 183 w 428"/>
                  <a:gd name="T25" fmla="*/ 91 h 213"/>
                  <a:gd name="T26" fmla="*/ 167 w 428"/>
                  <a:gd name="T27" fmla="*/ 101 h 213"/>
                  <a:gd name="T28" fmla="*/ 152 w 428"/>
                  <a:gd name="T29" fmla="*/ 111 h 213"/>
                  <a:gd name="T30" fmla="*/ 133 w 428"/>
                  <a:gd name="T31" fmla="*/ 124 h 213"/>
                  <a:gd name="T32" fmla="*/ 113 w 428"/>
                  <a:gd name="T33" fmla="*/ 139 h 213"/>
                  <a:gd name="T34" fmla="*/ 102 w 428"/>
                  <a:gd name="T35" fmla="*/ 149 h 213"/>
                  <a:gd name="T36" fmla="*/ 89 w 428"/>
                  <a:gd name="T37" fmla="*/ 160 h 213"/>
                  <a:gd name="T38" fmla="*/ 77 w 428"/>
                  <a:gd name="T39" fmla="*/ 171 h 213"/>
                  <a:gd name="T40" fmla="*/ 66 w 428"/>
                  <a:gd name="T41" fmla="*/ 182 h 213"/>
                  <a:gd name="T42" fmla="*/ 53 w 428"/>
                  <a:gd name="T43" fmla="*/ 199 h 213"/>
                  <a:gd name="T44" fmla="*/ 45 w 428"/>
                  <a:gd name="T45" fmla="*/ 212 h 213"/>
                  <a:gd name="T46" fmla="*/ 0 w 428"/>
                  <a:gd name="T47" fmla="*/ 208 h 213"/>
                  <a:gd name="T48" fmla="*/ 15 w 428"/>
                  <a:gd name="T49" fmla="*/ 185 h 213"/>
                  <a:gd name="T50" fmla="*/ 37 w 428"/>
                  <a:gd name="T51" fmla="*/ 160 h 213"/>
                  <a:gd name="T52" fmla="*/ 60 w 428"/>
                  <a:gd name="T53" fmla="*/ 140 h 213"/>
                  <a:gd name="T54" fmla="*/ 89 w 428"/>
                  <a:gd name="T55" fmla="*/ 118 h 213"/>
                  <a:gd name="T56" fmla="*/ 129 w 428"/>
                  <a:gd name="T57" fmla="*/ 87 h 213"/>
                  <a:gd name="T58" fmla="*/ 174 w 428"/>
                  <a:gd name="T59" fmla="*/ 60 h 213"/>
                  <a:gd name="T60" fmla="*/ 221 w 428"/>
                  <a:gd name="T61" fmla="*/ 38 h 213"/>
                  <a:gd name="T62" fmla="*/ 262 w 428"/>
                  <a:gd name="T63" fmla="*/ 24 h 213"/>
                  <a:gd name="T64" fmla="*/ 315 w 428"/>
                  <a:gd name="T65" fmla="*/ 11 h 213"/>
                  <a:gd name="T66" fmla="*/ 357 w 428"/>
                  <a:gd name="T67" fmla="*/ 5 h 213"/>
                  <a:gd name="T68" fmla="*/ 427 w 428"/>
                  <a:gd name="T69" fmla="*/ 0 h 2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8"/>
                  <a:gd name="T106" fmla="*/ 0 h 213"/>
                  <a:gd name="T107" fmla="*/ 428 w 428"/>
                  <a:gd name="T108" fmla="*/ 213 h 2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8" h="213">
                    <a:moveTo>
                      <a:pt x="427" y="0"/>
                    </a:moveTo>
                    <a:lnTo>
                      <a:pt x="427" y="16"/>
                    </a:lnTo>
                    <a:lnTo>
                      <a:pt x="396" y="20"/>
                    </a:lnTo>
                    <a:lnTo>
                      <a:pt x="368" y="25"/>
                    </a:lnTo>
                    <a:lnTo>
                      <a:pt x="342" y="32"/>
                    </a:lnTo>
                    <a:lnTo>
                      <a:pt x="316" y="38"/>
                    </a:lnTo>
                    <a:lnTo>
                      <a:pt x="293" y="44"/>
                    </a:lnTo>
                    <a:lnTo>
                      <a:pt x="275" y="51"/>
                    </a:lnTo>
                    <a:lnTo>
                      <a:pt x="257" y="56"/>
                    </a:lnTo>
                    <a:lnTo>
                      <a:pt x="237" y="63"/>
                    </a:lnTo>
                    <a:lnTo>
                      <a:pt x="220" y="72"/>
                    </a:lnTo>
                    <a:lnTo>
                      <a:pt x="200" y="82"/>
                    </a:lnTo>
                    <a:lnTo>
                      <a:pt x="183" y="91"/>
                    </a:lnTo>
                    <a:lnTo>
                      <a:pt x="167" y="101"/>
                    </a:lnTo>
                    <a:lnTo>
                      <a:pt x="152" y="111"/>
                    </a:lnTo>
                    <a:lnTo>
                      <a:pt x="133" y="124"/>
                    </a:lnTo>
                    <a:lnTo>
                      <a:pt x="113" y="139"/>
                    </a:lnTo>
                    <a:lnTo>
                      <a:pt x="102" y="149"/>
                    </a:lnTo>
                    <a:lnTo>
                      <a:pt x="89" y="160"/>
                    </a:lnTo>
                    <a:lnTo>
                      <a:pt x="77" y="171"/>
                    </a:lnTo>
                    <a:lnTo>
                      <a:pt x="66" y="182"/>
                    </a:lnTo>
                    <a:lnTo>
                      <a:pt x="53" y="199"/>
                    </a:lnTo>
                    <a:lnTo>
                      <a:pt x="45" y="212"/>
                    </a:lnTo>
                    <a:lnTo>
                      <a:pt x="0" y="208"/>
                    </a:lnTo>
                    <a:lnTo>
                      <a:pt x="15" y="185"/>
                    </a:lnTo>
                    <a:lnTo>
                      <a:pt x="37" y="160"/>
                    </a:lnTo>
                    <a:lnTo>
                      <a:pt x="60" y="140"/>
                    </a:lnTo>
                    <a:lnTo>
                      <a:pt x="89" y="118"/>
                    </a:lnTo>
                    <a:lnTo>
                      <a:pt x="129" y="87"/>
                    </a:lnTo>
                    <a:lnTo>
                      <a:pt x="174" y="60"/>
                    </a:lnTo>
                    <a:lnTo>
                      <a:pt x="221" y="38"/>
                    </a:lnTo>
                    <a:lnTo>
                      <a:pt x="262" y="24"/>
                    </a:lnTo>
                    <a:lnTo>
                      <a:pt x="315" y="11"/>
                    </a:lnTo>
                    <a:lnTo>
                      <a:pt x="357" y="5"/>
                    </a:lnTo>
                    <a:lnTo>
                      <a:pt x="427"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07" name="Freeform 30"/>
              <p:cNvSpPr/>
              <p:nvPr/>
            </p:nvSpPr>
            <p:spPr bwMode="auto">
              <a:xfrm>
                <a:off x="2082" y="1529"/>
                <a:ext cx="223" cy="153"/>
              </a:xfrm>
              <a:custGeom>
                <a:avLst/>
                <a:gdLst>
                  <a:gd name="T0" fmla="*/ 222 w 223"/>
                  <a:gd name="T1" fmla="*/ 118 h 153"/>
                  <a:gd name="T2" fmla="*/ 222 w 223"/>
                  <a:gd name="T3" fmla="*/ 152 h 153"/>
                  <a:gd name="T4" fmla="*/ 213 w 223"/>
                  <a:gd name="T5" fmla="*/ 143 h 153"/>
                  <a:gd name="T6" fmla="*/ 203 w 223"/>
                  <a:gd name="T7" fmla="*/ 134 h 153"/>
                  <a:gd name="T8" fmla="*/ 190 w 223"/>
                  <a:gd name="T9" fmla="*/ 125 h 153"/>
                  <a:gd name="T10" fmla="*/ 173 w 223"/>
                  <a:gd name="T11" fmla="*/ 114 h 153"/>
                  <a:gd name="T12" fmla="*/ 158 w 223"/>
                  <a:gd name="T13" fmla="*/ 102 h 153"/>
                  <a:gd name="T14" fmla="*/ 141 w 223"/>
                  <a:gd name="T15" fmla="*/ 91 h 153"/>
                  <a:gd name="T16" fmla="*/ 127 w 223"/>
                  <a:gd name="T17" fmla="*/ 81 h 153"/>
                  <a:gd name="T18" fmla="*/ 113 w 223"/>
                  <a:gd name="T19" fmla="*/ 73 h 153"/>
                  <a:gd name="T20" fmla="*/ 99 w 223"/>
                  <a:gd name="T21" fmla="*/ 65 h 153"/>
                  <a:gd name="T22" fmla="*/ 83 w 223"/>
                  <a:gd name="T23" fmla="*/ 58 h 153"/>
                  <a:gd name="T24" fmla="*/ 65 w 223"/>
                  <a:gd name="T25" fmla="*/ 50 h 153"/>
                  <a:gd name="T26" fmla="*/ 49 w 223"/>
                  <a:gd name="T27" fmla="*/ 43 h 153"/>
                  <a:gd name="T28" fmla="*/ 32 w 223"/>
                  <a:gd name="T29" fmla="*/ 38 h 153"/>
                  <a:gd name="T30" fmla="*/ 14 w 223"/>
                  <a:gd name="T31" fmla="*/ 32 h 153"/>
                  <a:gd name="T32" fmla="*/ 0 w 223"/>
                  <a:gd name="T33" fmla="*/ 27 h 153"/>
                  <a:gd name="T34" fmla="*/ 0 w 223"/>
                  <a:gd name="T35" fmla="*/ 0 h 153"/>
                  <a:gd name="T36" fmla="*/ 25 w 223"/>
                  <a:gd name="T37" fmla="*/ 5 h 153"/>
                  <a:gd name="T38" fmla="*/ 60 w 223"/>
                  <a:gd name="T39" fmla="*/ 17 h 153"/>
                  <a:gd name="T40" fmla="*/ 105 w 223"/>
                  <a:gd name="T41" fmla="*/ 32 h 153"/>
                  <a:gd name="T42" fmla="*/ 139 w 223"/>
                  <a:gd name="T43" fmla="*/ 49 h 153"/>
                  <a:gd name="T44" fmla="*/ 169 w 223"/>
                  <a:gd name="T45" fmla="*/ 72 h 153"/>
                  <a:gd name="T46" fmla="*/ 199 w 223"/>
                  <a:gd name="T47" fmla="*/ 91 h 153"/>
                  <a:gd name="T48" fmla="*/ 222 w 223"/>
                  <a:gd name="T49" fmla="*/ 109 h 153"/>
                  <a:gd name="T50" fmla="*/ 222 w 223"/>
                  <a:gd name="T51" fmla="*/ 151 h 153"/>
                  <a:gd name="T52" fmla="*/ 222 w 223"/>
                  <a:gd name="T53" fmla="*/ 118 h 15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23"/>
                  <a:gd name="T82" fmla="*/ 0 h 153"/>
                  <a:gd name="T83" fmla="*/ 223 w 223"/>
                  <a:gd name="T84" fmla="*/ 153 h 153"/>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23" h="153">
                    <a:moveTo>
                      <a:pt x="222" y="118"/>
                    </a:moveTo>
                    <a:lnTo>
                      <a:pt x="222" y="152"/>
                    </a:lnTo>
                    <a:lnTo>
                      <a:pt x="213" y="143"/>
                    </a:lnTo>
                    <a:lnTo>
                      <a:pt x="203" y="134"/>
                    </a:lnTo>
                    <a:lnTo>
                      <a:pt x="190" y="125"/>
                    </a:lnTo>
                    <a:lnTo>
                      <a:pt x="173" y="114"/>
                    </a:lnTo>
                    <a:lnTo>
                      <a:pt x="158" y="102"/>
                    </a:lnTo>
                    <a:lnTo>
                      <a:pt x="141" y="91"/>
                    </a:lnTo>
                    <a:lnTo>
                      <a:pt x="127" y="81"/>
                    </a:lnTo>
                    <a:lnTo>
                      <a:pt x="113" y="73"/>
                    </a:lnTo>
                    <a:lnTo>
                      <a:pt x="99" y="65"/>
                    </a:lnTo>
                    <a:lnTo>
                      <a:pt x="83" y="58"/>
                    </a:lnTo>
                    <a:lnTo>
                      <a:pt x="65" y="50"/>
                    </a:lnTo>
                    <a:lnTo>
                      <a:pt x="49" y="43"/>
                    </a:lnTo>
                    <a:lnTo>
                      <a:pt x="32" y="38"/>
                    </a:lnTo>
                    <a:lnTo>
                      <a:pt x="14" y="32"/>
                    </a:lnTo>
                    <a:lnTo>
                      <a:pt x="0" y="27"/>
                    </a:lnTo>
                    <a:lnTo>
                      <a:pt x="0" y="0"/>
                    </a:lnTo>
                    <a:lnTo>
                      <a:pt x="25" y="5"/>
                    </a:lnTo>
                    <a:lnTo>
                      <a:pt x="60" y="17"/>
                    </a:lnTo>
                    <a:lnTo>
                      <a:pt x="105" y="32"/>
                    </a:lnTo>
                    <a:lnTo>
                      <a:pt x="139" y="49"/>
                    </a:lnTo>
                    <a:lnTo>
                      <a:pt x="169" y="72"/>
                    </a:lnTo>
                    <a:lnTo>
                      <a:pt x="199" y="91"/>
                    </a:lnTo>
                    <a:lnTo>
                      <a:pt x="222" y="109"/>
                    </a:lnTo>
                    <a:lnTo>
                      <a:pt x="222" y="151"/>
                    </a:lnTo>
                    <a:lnTo>
                      <a:pt x="222" y="118"/>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08" name="Freeform 31"/>
              <p:cNvSpPr/>
              <p:nvPr/>
            </p:nvSpPr>
            <p:spPr bwMode="auto">
              <a:xfrm>
                <a:off x="2303" y="1587"/>
                <a:ext cx="265" cy="95"/>
              </a:xfrm>
              <a:custGeom>
                <a:avLst/>
                <a:gdLst>
                  <a:gd name="T0" fmla="*/ 264 w 265"/>
                  <a:gd name="T1" fmla="*/ 0 h 95"/>
                  <a:gd name="T2" fmla="*/ 264 w 265"/>
                  <a:gd name="T3" fmla="*/ 29 h 95"/>
                  <a:gd name="T4" fmla="*/ 246 w 265"/>
                  <a:gd name="T5" fmla="*/ 31 h 95"/>
                  <a:gd name="T6" fmla="*/ 229 w 265"/>
                  <a:gd name="T7" fmla="*/ 34 h 95"/>
                  <a:gd name="T8" fmla="*/ 213 w 265"/>
                  <a:gd name="T9" fmla="*/ 37 h 95"/>
                  <a:gd name="T10" fmla="*/ 195 w 265"/>
                  <a:gd name="T11" fmla="*/ 41 h 95"/>
                  <a:gd name="T12" fmla="*/ 175 w 265"/>
                  <a:gd name="T13" fmla="*/ 44 h 95"/>
                  <a:gd name="T14" fmla="*/ 154 w 265"/>
                  <a:gd name="T15" fmla="*/ 49 h 95"/>
                  <a:gd name="T16" fmla="*/ 127 w 265"/>
                  <a:gd name="T17" fmla="*/ 55 h 95"/>
                  <a:gd name="T18" fmla="*/ 102 w 265"/>
                  <a:gd name="T19" fmla="*/ 60 h 95"/>
                  <a:gd name="T20" fmla="*/ 84 w 265"/>
                  <a:gd name="T21" fmla="*/ 65 h 95"/>
                  <a:gd name="T22" fmla="*/ 64 w 265"/>
                  <a:gd name="T23" fmla="*/ 71 h 95"/>
                  <a:gd name="T24" fmla="*/ 42 w 265"/>
                  <a:gd name="T25" fmla="*/ 78 h 95"/>
                  <a:gd name="T26" fmla="*/ 22 w 265"/>
                  <a:gd name="T27" fmla="*/ 85 h 95"/>
                  <a:gd name="T28" fmla="*/ 8 w 265"/>
                  <a:gd name="T29" fmla="*/ 91 h 95"/>
                  <a:gd name="T30" fmla="*/ 0 w 265"/>
                  <a:gd name="T31" fmla="*/ 94 h 95"/>
                  <a:gd name="T32" fmla="*/ 0 w 265"/>
                  <a:gd name="T33" fmla="*/ 58 h 95"/>
                  <a:gd name="T34" fmla="*/ 16 w 265"/>
                  <a:gd name="T35" fmla="*/ 50 h 95"/>
                  <a:gd name="T36" fmla="*/ 49 w 265"/>
                  <a:gd name="T37" fmla="*/ 37 h 95"/>
                  <a:gd name="T38" fmla="*/ 88 w 265"/>
                  <a:gd name="T39" fmla="*/ 24 h 95"/>
                  <a:gd name="T40" fmla="*/ 122 w 265"/>
                  <a:gd name="T41" fmla="*/ 17 h 95"/>
                  <a:gd name="T42" fmla="*/ 162 w 265"/>
                  <a:gd name="T43" fmla="*/ 9 h 95"/>
                  <a:gd name="T44" fmla="*/ 202 w 265"/>
                  <a:gd name="T45" fmla="*/ 3 h 95"/>
                  <a:gd name="T46" fmla="*/ 231 w 265"/>
                  <a:gd name="T47" fmla="*/ 1 h 95"/>
                  <a:gd name="T48" fmla="*/ 264 w 265"/>
                  <a:gd name="T49" fmla="*/ 0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65"/>
                  <a:gd name="T76" fmla="*/ 0 h 95"/>
                  <a:gd name="T77" fmla="*/ 265 w 265"/>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65" h="95">
                    <a:moveTo>
                      <a:pt x="264" y="0"/>
                    </a:moveTo>
                    <a:lnTo>
                      <a:pt x="264" y="29"/>
                    </a:lnTo>
                    <a:lnTo>
                      <a:pt x="246" y="31"/>
                    </a:lnTo>
                    <a:lnTo>
                      <a:pt x="229" y="34"/>
                    </a:lnTo>
                    <a:lnTo>
                      <a:pt x="213" y="37"/>
                    </a:lnTo>
                    <a:lnTo>
                      <a:pt x="195" y="41"/>
                    </a:lnTo>
                    <a:lnTo>
                      <a:pt x="175" y="44"/>
                    </a:lnTo>
                    <a:lnTo>
                      <a:pt x="154" y="49"/>
                    </a:lnTo>
                    <a:lnTo>
                      <a:pt x="127" y="55"/>
                    </a:lnTo>
                    <a:lnTo>
                      <a:pt x="102" y="60"/>
                    </a:lnTo>
                    <a:lnTo>
                      <a:pt x="84" y="65"/>
                    </a:lnTo>
                    <a:lnTo>
                      <a:pt x="64" y="71"/>
                    </a:lnTo>
                    <a:lnTo>
                      <a:pt x="42" y="78"/>
                    </a:lnTo>
                    <a:lnTo>
                      <a:pt x="22" y="85"/>
                    </a:lnTo>
                    <a:lnTo>
                      <a:pt x="8" y="91"/>
                    </a:lnTo>
                    <a:lnTo>
                      <a:pt x="0" y="94"/>
                    </a:lnTo>
                    <a:lnTo>
                      <a:pt x="0" y="58"/>
                    </a:lnTo>
                    <a:lnTo>
                      <a:pt x="16" y="50"/>
                    </a:lnTo>
                    <a:lnTo>
                      <a:pt x="49" y="37"/>
                    </a:lnTo>
                    <a:lnTo>
                      <a:pt x="88" y="24"/>
                    </a:lnTo>
                    <a:lnTo>
                      <a:pt x="122" y="17"/>
                    </a:lnTo>
                    <a:lnTo>
                      <a:pt x="162" y="9"/>
                    </a:lnTo>
                    <a:lnTo>
                      <a:pt x="202" y="3"/>
                    </a:lnTo>
                    <a:lnTo>
                      <a:pt x="231" y="1"/>
                    </a:lnTo>
                    <a:lnTo>
                      <a:pt x="264" y="0"/>
                    </a:lnTo>
                  </a:path>
                </a:pathLst>
              </a:custGeom>
              <a:solidFill>
                <a:srgbClr val="000099"/>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sp>
            <p:nvSpPr>
              <p:cNvPr id="42009" name="Freeform 32"/>
              <p:cNvSpPr/>
              <p:nvPr/>
            </p:nvSpPr>
            <p:spPr bwMode="auto">
              <a:xfrm>
                <a:off x="2082" y="1359"/>
                <a:ext cx="737" cy="288"/>
              </a:xfrm>
              <a:custGeom>
                <a:avLst/>
                <a:gdLst>
                  <a:gd name="T0" fmla="*/ 696 w 737"/>
                  <a:gd name="T1" fmla="*/ 0 h 288"/>
                  <a:gd name="T2" fmla="*/ 652 w 737"/>
                  <a:gd name="T3" fmla="*/ 0 h 288"/>
                  <a:gd name="T4" fmla="*/ 606 w 737"/>
                  <a:gd name="T5" fmla="*/ 1 h 288"/>
                  <a:gd name="T6" fmla="*/ 564 w 737"/>
                  <a:gd name="T7" fmla="*/ 7 h 288"/>
                  <a:gd name="T8" fmla="*/ 514 w 737"/>
                  <a:gd name="T9" fmla="*/ 15 h 288"/>
                  <a:gd name="T10" fmla="*/ 467 w 737"/>
                  <a:gd name="T11" fmla="*/ 27 h 288"/>
                  <a:gd name="T12" fmla="*/ 418 w 737"/>
                  <a:gd name="T13" fmla="*/ 42 h 288"/>
                  <a:gd name="T14" fmla="*/ 373 w 737"/>
                  <a:gd name="T15" fmla="*/ 59 h 288"/>
                  <a:gd name="T16" fmla="*/ 331 w 737"/>
                  <a:gd name="T17" fmla="*/ 75 h 288"/>
                  <a:gd name="T18" fmla="*/ 288 w 737"/>
                  <a:gd name="T19" fmla="*/ 94 h 288"/>
                  <a:gd name="T20" fmla="*/ 247 w 737"/>
                  <a:gd name="T21" fmla="*/ 115 h 288"/>
                  <a:gd name="T22" fmla="*/ 209 w 737"/>
                  <a:gd name="T23" fmla="*/ 139 h 288"/>
                  <a:gd name="T24" fmla="*/ 177 w 737"/>
                  <a:gd name="T25" fmla="*/ 163 h 288"/>
                  <a:gd name="T26" fmla="*/ 156 w 737"/>
                  <a:gd name="T27" fmla="*/ 186 h 288"/>
                  <a:gd name="T28" fmla="*/ 21 w 737"/>
                  <a:gd name="T29" fmla="*/ 179 h 288"/>
                  <a:gd name="T30" fmla="*/ 68 w 737"/>
                  <a:gd name="T31" fmla="*/ 194 h 288"/>
                  <a:gd name="T32" fmla="*/ 99 w 737"/>
                  <a:gd name="T33" fmla="*/ 207 h 288"/>
                  <a:gd name="T34" fmla="*/ 125 w 737"/>
                  <a:gd name="T35" fmla="*/ 219 h 288"/>
                  <a:gd name="T36" fmla="*/ 151 w 737"/>
                  <a:gd name="T37" fmla="*/ 236 h 288"/>
                  <a:gd name="T38" fmla="*/ 181 w 737"/>
                  <a:gd name="T39" fmla="*/ 257 h 288"/>
                  <a:gd name="T40" fmla="*/ 209 w 737"/>
                  <a:gd name="T41" fmla="*/ 278 h 288"/>
                  <a:gd name="T42" fmla="*/ 233 w 737"/>
                  <a:gd name="T43" fmla="*/ 283 h 288"/>
                  <a:gd name="T44" fmla="*/ 258 w 737"/>
                  <a:gd name="T45" fmla="*/ 273 h 288"/>
                  <a:gd name="T46" fmla="*/ 289 w 737"/>
                  <a:gd name="T47" fmla="*/ 263 h 288"/>
                  <a:gd name="T48" fmla="*/ 317 w 737"/>
                  <a:gd name="T49" fmla="*/ 256 h 288"/>
                  <a:gd name="T50" fmla="*/ 349 w 737"/>
                  <a:gd name="T51" fmla="*/ 249 h 288"/>
                  <a:gd name="T52" fmla="*/ 382 w 737"/>
                  <a:gd name="T53" fmla="*/ 243 h 288"/>
                  <a:gd name="T54" fmla="*/ 414 w 737"/>
                  <a:gd name="T55" fmla="*/ 237 h 288"/>
                  <a:gd name="T56" fmla="*/ 444 w 737"/>
                  <a:gd name="T57" fmla="*/ 232 h 288"/>
                  <a:gd name="T58" fmla="*/ 485 w 737"/>
                  <a:gd name="T59" fmla="*/ 227 h 288"/>
                  <a:gd name="T60" fmla="*/ 335 w 737"/>
                  <a:gd name="T61" fmla="*/ 189 h 288"/>
                  <a:gd name="T62" fmla="*/ 370 w 737"/>
                  <a:gd name="T63" fmla="*/ 153 h 288"/>
                  <a:gd name="T64" fmla="*/ 397 w 737"/>
                  <a:gd name="T65" fmla="*/ 132 h 288"/>
                  <a:gd name="T66" fmla="*/ 436 w 737"/>
                  <a:gd name="T67" fmla="*/ 104 h 288"/>
                  <a:gd name="T68" fmla="*/ 470 w 737"/>
                  <a:gd name="T69" fmla="*/ 82 h 288"/>
                  <a:gd name="T70" fmla="*/ 497 w 737"/>
                  <a:gd name="T71" fmla="*/ 65 h 288"/>
                  <a:gd name="T72" fmla="*/ 530 w 737"/>
                  <a:gd name="T73" fmla="*/ 49 h 288"/>
                  <a:gd name="T74" fmla="*/ 564 w 737"/>
                  <a:gd name="T75" fmla="*/ 35 h 288"/>
                  <a:gd name="T76" fmla="*/ 606 w 737"/>
                  <a:gd name="T77" fmla="*/ 23 h 288"/>
                  <a:gd name="T78" fmla="*/ 651 w 737"/>
                  <a:gd name="T79" fmla="*/ 15 h 288"/>
                  <a:gd name="T80" fmla="*/ 697 w 737"/>
                  <a:gd name="T81" fmla="*/ 8 h 28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37"/>
                  <a:gd name="T124" fmla="*/ 0 h 288"/>
                  <a:gd name="T125" fmla="*/ 737 w 737"/>
                  <a:gd name="T126" fmla="*/ 288 h 288"/>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37" h="288">
                    <a:moveTo>
                      <a:pt x="736" y="1"/>
                    </a:moveTo>
                    <a:lnTo>
                      <a:pt x="696" y="0"/>
                    </a:lnTo>
                    <a:lnTo>
                      <a:pt x="676" y="0"/>
                    </a:lnTo>
                    <a:lnTo>
                      <a:pt x="652" y="0"/>
                    </a:lnTo>
                    <a:lnTo>
                      <a:pt x="628" y="0"/>
                    </a:lnTo>
                    <a:lnTo>
                      <a:pt x="606" y="1"/>
                    </a:lnTo>
                    <a:lnTo>
                      <a:pt x="584" y="4"/>
                    </a:lnTo>
                    <a:lnTo>
                      <a:pt x="564" y="7"/>
                    </a:lnTo>
                    <a:lnTo>
                      <a:pt x="541" y="10"/>
                    </a:lnTo>
                    <a:lnTo>
                      <a:pt x="514" y="15"/>
                    </a:lnTo>
                    <a:lnTo>
                      <a:pt x="490" y="21"/>
                    </a:lnTo>
                    <a:lnTo>
                      <a:pt x="467" y="27"/>
                    </a:lnTo>
                    <a:lnTo>
                      <a:pt x="442" y="34"/>
                    </a:lnTo>
                    <a:lnTo>
                      <a:pt x="418" y="42"/>
                    </a:lnTo>
                    <a:lnTo>
                      <a:pt x="393" y="51"/>
                    </a:lnTo>
                    <a:lnTo>
                      <a:pt x="373" y="59"/>
                    </a:lnTo>
                    <a:lnTo>
                      <a:pt x="350" y="67"/>
                    </a:lnTo>
                    <a:lnTo>
                      <a:pt x="331" y="75"/>
                    </a:lnTo>
                    <a:lnTo>
                      <a:pt x="309" y="85"/>
                    </a:lnTo>
                    <a:lnTo>
                      <a:pt x="288" y="94"/>
                    </a:lnTo>
                    <a:lnTo>
                      <a:pt x="267" y="106"/>
                    </a:lnTo>
                    <a:lnTo>
                      <a:pt x="247" y="115"/>
                    </a:lnTo>
                    <a:lnTo>
                      <a:pt x="227" y="128"/>
                    </a:lnTo>
                    <a:lnTo>
                      <a:pt x="209" y="139"/>
                    </a:lnTo>
                    <a:lnTo>
                      <a:pt x="192" y="151"/>
                    </a:lnTo>
                    <a:lnTo>
                      <a:pt x="177" y="163"/>
                    </a:lnTo>
                    <a:lnTo>
                      <a:pt x="165" y="174"/>
                    </a:lnTo>
                    <a:lnTo>
                      <a:pt x="156" y="186"/>
                    </a:lnTo>
                    <a:lnTo>
                      <a:pt x="0" y="170"/>
                    </a:lnTo>
                    <a:lnTo>
                      <a:pt x="21" y="179"/>
                    </a:lnTo>
                    <a:lnTo>
                      <a:pt x="47" y="187"/>
                    </a:lnTo>
                    <a:lnTo>
                      <a:pt x="68" y="194"/>
                    </a:lnTo>
                    <a:lnTo>
                      <a:pt x="83" y="200"/>
                    </a:lnTo>
                    <a:lnTo>
                      <a:pt x="99" y="207"/>
                    </a:lnTo>
                    <a:lnTo>
                      <a:pt x="112" y="213"/>
                    </a:lnTo>
                    <a:lnTo>
                      <a:pt x="125" y="219"/>
                    </a:lnTo>
                    <a:lnTo>
                      <a:pt x="139" y="228"/>
                    </a:lnTo>
                    <a:lnTo>
                      <a:pt x="151" y="236"/>
                    </a:lnTo>
                    <a:lnTo>
                      <a:pt x="166" y="246"/>
                    </a:lnTo>
                    <a:lnTo>
                      <a:pt x="181" y="257"/>
                    </a:lnTo>
                    <a:lnTo>
                      <a:pt x="194" y="266"/>
                    </a:lnTo>
                    <a:lnTo>
                      <a:pt x="209" y="278"/>
                    </a:lnTo>
                    <a:lnTo>
                      <a:pt x="221" y="287"/>
                    </a:lnTo>
                    <a:lnTo>
                      <a:pt x="233" y="283"/>
                    </a:lnTo>
                    <a:lnTo>
                      <a:pt x="245" y="278"/>
                    </a:lnTo>
                    <a:lnTo>
                      <a:pt x="258" y="273"/>
                    </a:lnTo>
                    <a:lnTo>
                      <a:pt x="274" y="268"/>
                    </a:lnTo>
                    <a:lnTo>
                      <a:pt x="289" y="263"/>
                    </a:lnTo>
                    <a:lnTo>
                      <a:pt x="303" y="259"/>
                    </a:lnTo>
                    <a:lnTo>
                      <a:pt x="317" y="256"/>
                    </a:lnTo>
                    <a:lnTo>
                      <a:pt x="333" y="252"/>
                    </a:lnTo>
                    <a:lnTo>
                      <a:pt x="349" y="249"/>
                    </a:lnTo>
                    <a:lnTo>
                      <a:pt x="367" y="246"/>
                    </a:lnTo>
                    <a:lnTo>
                      <a:pt x="382" y="243"/>
                    </a:lnTo>
                    <a:lnTo>
                      <a:pt x="397" y="239"/>
                    </a:lnTo>
                    <a:lnTo>
                      <a:pt x="414" y="237"/>
                    </a:lnTo>
                    <a:lnTo>
                      <a:pt x="429" y="235"/>
                    </a:lnTo>
                    <a:lnTo>
                      <a:pt x="444" y="232"/>
                    </a:lnTo>
                    <a:lnTo>
                      <a:pt x="462" y="229"/>
                    </a:lnTo>
                    <a:lnTo>
                      <a:pt x="485" y="227"/>
                    </a:lnTo>
                    <a:lnTo>
                      <a:pt x="325" y="205"/>
                    </a:lnTo>
                    <a:lnTo>
                      <a:pt x="335" y="189"/>
                    </a:lnTo>
                    <a:lnTo>
                      <a:pt x="347" y="176"/>
                    </a:lnTo>
                    <a:lnTo>
                      <a:pt x="370" y="153"/>
                    </a:lnTo>
                    <a:lnTo>
                      <a:pt x="384" y="142"/>
                    </a:lnTo>
                    <a:lnTo>
                      <a:pt x="397" y="132"/>
                    </a:lnTo>
                    <a:lnTo>
                      <a:pt x="422" y="114"/>
                    </a:lnTo>
                    <a:lnTo>
                      <a:pt x="436" y="104"/>
                    </a:lnTo>
                    <a:lnTo>
                      <a:pt x="453" y="91"/>
                    </a:lnTo>
                    <a:lnTo>
                      <a:pt x="470" y="82"/>
                    </a:lnTo>
                    <a:lnTo>
                      <a:pt x="483" y="73"/>
                    </a:lnTo>
                    <a:lnTo>
                      <a:pt x="497" y="65"/>
                    </a:lnTo>
                    <a:lnTo>
                      <a:pt x="513" y="57"/>
                    </a:lnTo>
                    <a:lnTo>
                      <a:pt x="530" y="49"/>
                    </a:lnTo>
                    <a:lnTo>
                      <a:pt x="548" y="42"/>
                    </a:lnTo>
                    <a:lnTo>
                      <a:pt x="564" y="35"/>
                    </a:lnTo>
                    <a:lnTo>
                      <a:pt x="586" y="29"/>
                    </a:lnTo>
                    <a:lnTo>
                      <a:pt x="606" y="23"/>
                    </a:lnTo>
                    <a:lnTo>
                      <a:pt x="628" y="20"/>
                    </a:lnTo>
                    <a:lnTo>
                      <a:pt x="651" y="15"/>
                    </a:lnTo>
                    <a:lnTo>
                      <a:pt x="673" y="11"/>
                    </a:lnTo>
                    <a:lnTo>
                      <a:pt x="697" y="8"/>
                    </a:lnTo>
                    <a:lnTo>
                      <a:pt x="736" y="1"/>
                    </a:lnTo>
                  </a:path>
                </a:pathLst>
              </a:custGeom>
              <a:solidFill>
                <a:srgbClr val="6699FF"/>
              </a:solidFill>
              <a:ln>
                <a:noFill/>
              </a:ln>
              <a:extLst>
                <a:ext uri="{91240B29-F687-4F45-9708-019B960494DF}">
                  <a14:hiddenLine xmlns:a14="http://schemas.microsoft.com/office/drawing/2010/main" w="12700">
                    <a:solidFill>
                      <a:srgbClr val="000000"/>
                    </a:solidFill>
                    <a:round/>
                  </a14:hiddenLine>
                </a:ext>
              </a:extLst>
            </p:spPr>
            <p:txBody>
              <a:bodyPr/>
              <a:lstStyle/>
              <a:p>
                <a:endParaRPr lang="zh-CN" altLang="en-US"/>
              </a:p>
            </p:txBody>
          </p:sp>
        </p:grpSp>
      </p:grpSp>
      <p:sp>
        <p:nvSpPr>
          <p:cNvPr id="42005" name="Rectangle 33"/>
          <p:cNvSpPr>
            <a:spLocks noGrp="1" noChangeArrowheads="1"/>
          </p:cNvSpPr>
          <p:nvPr>
            <p:ph type="title"/>
          </p:nvPr>
        </p:nvSpPr>
        <p:spPr/>
        <p:txBody>
          <a:bodyPr/>
          <a:lstStyle/>
          <a:p>
            <a:pPr eaLnBrk="1" hangingPunct="1"/>
            <a:r>
              <a:rPr lang="zh-CN" altLang="en-US" smtClean="0"/>
              <a:t>一个迭代周期：一个小的瀑布模型</a:t>
            </a:r>
            <a:endParaRPr lang="zh-CN" altLang="en-US" smtClean="0"/>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207177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软件生命周期模型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软件过程概述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324597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统一软件过程 </a:t>
            </a:r>
            <a:r>
              <a:rPr lang="en-US" altLang="zh-CN" sz="3000" spc="300" dirty="0" smtClean="0">
                <a:solidFill>
                  <a:srgbClr val="000000"/>
                </a:solidFill>
                <a:latin typeface="微软雅黑" panose="020B0503020204020204" pitchFamily="34" charset="-122"/>
                <a:ea typeface="微软雅黑" panose="020B0503020204020204" pitchFamily="34" charset="-122"/>
              </a:rPr>
              <a:t>RUP</a:t>
            </a:r>
            <a:endParaRPr lang="en-US" altLang="zh-CN"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4430518"/>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76346" y="4430369"/>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敏捷</a:t>
            </a:r>
            <a:r>
              <a:rPr lang="zh-CN" altLang="en-US" sz="3000" spc="300" dirty="0" smtClean="0">
                <a:solidFill>
                  <a:srgbClr val="000000"/>
                </a:solidFill>
                <a:latin typeface="微软雅黑" panose="020B0503020204020204" pitchFamily="34" charset="-122"/>
                <a:ea typeface="微软雅黑" panose="020B0503020204020204" pitchFamily="34" charset="-122"/>
              </a:rPr>
              <a:t>过程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敏捷过程</a:t>
            </a:r>
            <a:endParaRPr lang="zh-CN" altLang="en-US" smtClean="0"/>
          </a:p>
        </p:txBody>
      </p:sp>
      <p:sp>
        <p:nvSpPr>
          <p:cNvPr id="44035" name="Rectangle 3"/>
          <p:cNvSpPr>
            <a:spLocks noGrp="1" noChangeArrowheads="1"/>
          </p:cNvSpPr>
          <p:nvPr>
            <p:ph type="body" idx="1"/>
          </p:nvPr>
        </p:nvSpPr>
        <p:spPr/>
        <p:txBody>
          <a:bodyPr/>
          <a:lstStyle/>
          <a:p>
            <a:r>
              <a:rPr lang="zh-CN" altLang="en-US" smtClean="0"/>
              <a:t>敏捷过程很容易适应变化并迅速做出自我调整，在保证质量的前提下，实现企业效益的最大化。</a:t>
            </a:r>
            <a:endParaRPr lang="zh-CN" altLang="en-US" smtClean="0"/>
          </a:p>
          <a:p>
            <a:r>
              <a:rPr lang="zh-CN" altLang="en-US" smtClean="0"/>
              <a:t>敏捷过程在保证软件开发有成功产出的前提下，尽量减少开发过程中的活动和制品，</a:t>
            </a:r>
            <a:r>
              <a:rPr lang="en-US" altLang="zh-CN" smtClean="0"/>
              <a:t>Just enough</a:t>
            </a:r>
            <a:endParaRPr lang="en-US" altLang="zh-CN" smtClean="0"/>
          </a:p>
          <a:p>
            <a:r>
              <a:rPr lang="en-US" altLang="zh-CN" smtClean="0"/>
              <a:t>2001</a:t>
            </a:r>
            <a:r>
              <a:rPr lang="zh-CN" altLang="en-US" smtClean="0"/>
              <a:t>年</a:t>
            </a:r>
            <a:r>
              <a:rPr lang="en-US" altLang="zh-CN" smtClean="0"/>
              <a:t>2</a:t>
            </a:r>
            <a:r>
              <a:rPr lang="zh-CN" altLang="en-US" smtClean="0"/>
              <a:t>月，新方法的一些创始人在美国犹他州成立</a:t>
            </a:r>
            <a:r>
              <a:rPr lang="en-US" altLang="zh-CN" smtClean="0"/>
              <a:t>Agile </a:t>
            </a:r>
            <a:r>
              <a:rPr lang="zh-CN" altLang="en-US" smtClean="0"/>
              <a:t>联盟 </a:t>
            </a:r>
            <a:r>
              <a:rPr lang="en-US" altLang="zh-CN" smtClean="0"/>
              <a:t>(www.agilealliance.org)</a:t>
            </a:r>
            <a:endParaRPr lang="en-US" altLang="zh-CN"/>
          </a:p>
        </p:txBody>
      </p:sp>
      <p:sp>
        <p:nvSpPr>
          <p:cNvPr id="44036" name="Text Box 7"/>
          <p:cNvSpPr txBox="1">
            <a:spLocks noChangeArrowheads="1"/>
          </p:cNvSpPr>
          <p:nvPr/>
        </p:nvSpPr>
        <p:spPr bwMode="auto">
          <a:xfrm>
            <a:off x="2208214" y="4868864"/>
            <a:ext cx="6445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3200">
                <a:latin typeface="Tahoma" panose="020B0604030504040204" pitchFamily="34" charset="0"/>
                <a:ea typeface="宋体" panose="02010600030101010101" pitchFamily="2" charset="-122"/>
              </a:rPr>
              <a:t>XP</a:t>
            </a:r>
            <a:endParaRPr kumimoji="1" lang="en-US" altLang="zh-CN" sz="3200">
              <a:latin typeface="Tahoma" panose="020B0604030504040204" pitchFamily="34" charset="0"/>
              <a:ea typeface="宋体" panose="02010600030101010101" pitchFamily="2" charset="-122"/>
            </a:endParaRPr>
          </a:p>
        </p:txBody>
      </p:sp>
      <p:sp>
        <p:nvSpPr>
          <p:cNvPr id="44037" name="Text Box 8"/>
          <p:cNvSpPr txBox="1">
            <a:spLocks noChangeArrowheads="1"/>
          </p:cNvSpPr>
          <p:nvPr/>
        </p:nvSpPr>
        <p:spPr bwMode="auto">
          <a:xfrm>
            <a:off x="3733801" y="4945063"/>
            <a:ext cx="13255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SCRUM</a:t>
            </a:r>
            <a:endParaRPr kumimoji="1" lang="en-US" altLang="zh-CN" sz="2800">
              <a:latin typeface="Tahoma" panose="020B0604030504040204" pitchFamily="34" charset="0"/>
              <a:ea typeface="宋体" panose="02010600030101010101" pitchFamily="2" charset="-122"/>
            </a:endParaRPr>
          </a:p>
        </p:txBody>
      </p:sp>
      <p:sp>
        <p:nvSpPr>
          <p:cNvPr id="44038" name="Text Box 9"/>
          <p:cNvSpPr txBox="1">
            <a:spLocks noChangeArrowheads="1"/>
          </p:cNvSpPr>
          <p:nvPr/>
        </p:nvSpPr>
        <p:spPr bwMode="auto">
          <a:xfrm>
            <a:off x="5257800" y="5173663"/>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Crystal</a:t>
            </a:r>
            <a:endParaRPr kumimoji="1" lang="en-US" altLang="zh-CN" sz="2800">
              <a:latin typeface="Tahoma" panose="020B0604030504040204" pitchFamily="34" charset="0"/>
              <a:ea typeface="宋体" panose="02010600030101010101" pitchFamily="2" charset="-122"/>
            </a:endParaRPr>
          </a:p>
        </p:txBody>
      </p:sp>
      <p:sp>
        <p:nvSpPr>
          <p:cNvPr id="44039" name="Text Box 10"/>
          <p:cNvSpPr txBox="1">
            <a:spLocks noChangeArrowheads="1"/>
          </p:cNvSpPr>
          <p:nvPr/>
        </p:nvSpPr>
        <p:spPr bwMode="auto">
          <a:xfrm>
            <a:off x="4038600" y="5707063"/>
            <a:ext cx="8524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FDD</a:t>
            </a:r>
            <a:endParaRPr kumimoji="1" lang="en-US" altLang="zh-CN" sz="2800">
              <a:latin typeface="Tahoma" panose="020B0604030504040204" pitchFamily="34" charset="0"/>
              <a:ea typeface="宋体" panose="02010600030101010101" pitchFamily="2" charset="-122"/>
            </a:endParaRPr>
          </a:p>
        </p:txBody>
      </p:sp>
      <p:sp>
        <p:nvSpPr>
          <p:cNvPr id="44040" name="Text Box 11"/>
          <p:cNvSpPr txBox="1">
            <a:spLocks noChangeArrowheads="1"/>
          </p:cNvSpPr>
          <p:nvPr/>
        </p:nvSpPr>
        <p:spPr bwMode="auto">
          <a:xfrm>
            <a:off x="5638801" y="5783263"/>
            <a:ext cx="1139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DSDM</a:t>
            </a:r>
            <a:endParaRPr kumimoji="1" lang="en-US" altLang="zh-CN" sz="2800">
              <a:latin typeface="Tahoma" panose="020B0604030504040204" pitchFamily="34" charset="0"/>
              <a:ea typeface="宋体" panose="02010600030101010101" pitchFamily="2" charset="-122"/>
            </a:endParaRPr>
          </a:p>
        </p:txBody>
      </p:sp>
      <p:sp>
        <p:nvSpPr>
          <p:cNvPr id="44041" name="Text Box 12"/>
          <p:cNvSpPr txBox="1">
            <a:spLocks noChangeArrowheads="1"/>
          </p:cNvSpPr>
          <p:nvPr/>
        </p:nvSpPr>
        <p:spPr bwMode="auto">
          <a:xfrm>
            <a:off x="7467600" y="4868863"/>
            <a:ext cx="251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ASD          dx</a:t>
            </a:r>
            <a:endParaRPr kumimoji="1" lang="en-US" altLang="zh-CN" sz="2800">
              <a:latin typeface="Tahoma" panose="020B0604030504040204" pitchFamily="34" charset="0"/>
              <a:ea typeface="宋体" panose="02010600030101010101" pitchFamily="2" charset="-122"/>
            </a:endParaRPr>
          </a:p>
        </p:txBody>
      </p:sp>
      <p:sp>
        <p:nvSpPr>
          <p:cNvPr id="44042" name="Text Box 13"/>
          <p:cNvSpPr txBox="1">
            <a:spLocks noChangeArrowheads="1"/>
          </p:cNvSpPr>
          <p:nvPr/>
        </p:nvSpPr>
        <p:spPr bwMode="auto">
          <a:xfrm>
            <a:off x="7086601" y="5554663"/>
            <a:ext cx="32242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a:latin typeface="Tahoma" panose="020B0604030504040204" pitchFamily="34" charset="0"/>
                <a:ea typeface="宋体" panose="02010600030101010101" pitchFamily="2" charset="-122"/>
              </a:rPr>
              <a:t>Lean Development </a:t>
            </a:r>
            <a:endParaRPr kumimoji="1" lang="en-US" altLang="zh-CN" sz="2800">
              <a:latin typeface="Tahoma" panose="020B0604030504040204" pitchFamily="34" charset="0"/>
              <a:ea typeface="宋体" panose="02010600030101010101" pitchFamily="2" charset="-122"/>
            </a:endParaRPr>
          </a:p>
        </p:txBody>
      </p:sp>
      <p:sp>
        <p:nvSpPr>
          <p:cNvPr id="44043" name="Text Box 14"/>
          <p:cNvSpPr txBox="1">
            <a:spLocks noChangeArrowheads="1"/>
          </p:cNvSpPr>
          <p:nvPr/>
        </p:nvSpPr>
        <p:spPr bwMode="auto">
          <a:xfrm>
            <a:off x="2279651" y="5805488"/>
            <a:ext cx="136620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eaLnBrk="1" hangingPunct="1"/>
            <a:r>
              <a:rPr kumimoji="1" lang="en-US" altLang="zh-CN" sz="2800" dirty="0" smtClean="0">
                <a:latin typeface="Tahoma" panose="020B0604030504040204" pitchFamily="34" charset="0"/>
                <a:ea typeface="宋体" panose="02010600030101010101" pitchFamily="2" charset="-122"/>
              </a:rPr>
              <a:t>Kanban</a:t>
            </a:r>
            <a:endParaRPr kumimoji="1" lang="en-US" altLang="zh-CN" sz="2800" dirty="0">
              <a:latin typeface="Tahoma" panose="020B0604030504040204" pitchFamily="34" charset="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zh-CN" altLang="en-US" smtClean="0"/>
              <a:t>敏捷宣言</a:t>
            </a:r>
            <a:endParaRPr lang="zh-CN" altLang="en-US" smtClean="0"/>
          </a:p>
        </p:txBody>
      </p:sp>
      <p:sp>
        <p:nvSpPr>
          <p:cNvPr id="45059" name="Rectangle 3"/>
          <p:cNvSpPr>
            <a:spLocks noGrp="1" noChangeArrowheads="1"/>
          </p:cNvSpPr>
          <p:nvPr>
            <p:ph type="body" idx="1"/>
          </p:nvPr>
        </p:nvSpPr>
        <p:spPr>
          <a:xfrm>
            <a:off x="1590827" y="1646239"/>
            <a:ext cx="10163175" cy="4630737"/>
          </a:xfrm>
        </p:spPr>
        <p:txBody>
          <a:bodyPr/>
          <a:lstStyle/>
          <a:p>
            <a:pPr eaLnBrk="1" hangingPunct="1">
              <a:spcBef>
                <a:spcPct val="50000"/>
              </a:spcBef>
              <a:buClrTx/>
              <a:buFont typeface="Wingdings" panose="05000000000000000000" pitchFamily="2" charset="2"/>
              <a:buChar char="§"/>
            </a:pPr>
            <a:r>
              <a:rPr lang="zh-CN" altLang="en-US" sz="2800" b="1" dirty="0">
                <a:latin typeface="+mn-ea"/>
              </a:rPr>
              <a:t>较之于</a:t>
            </a:r>
            <a:r>
              <a:rPr lang="zh-CN" altLang="en-US" sz="2800" b="1" dirty="0">
                <a:solidFill>
                  <a:srgbClr val="EB7C1F"/>
                </a:solidFill>
                <a:latin typeface="+mn-ea"/>
              </a:rPr>
              <a:t>过程和工具</a:t>
            </a:r>
            <a:r>
              <a:rPr lang="zh-CN" altLang="en-US" sz="2800" b="1" dirty="0">
                <a:latin typeface="+mn-ea"/>
              </a:rPr>
              <a:t>，更注重</a:t>
            </a:r>
            <a:r>
              <a:rPr lang="zh-CN" altLang="en-US" sz="2800" b="1" dirty="0">
                <a:solidFill>
                  <a:srgbClr val="EB7C1F"/>
                </a:solidFill>
                <a:latin typeface="+mn-ea"/>
              </a:rPr>
              <a:t>人及其相互作用</a:t>
            </a:r>
            <a:r>
              <a:rPr lang="zh-CN" altLang="en-US" sz="2800" b="1" dirty="0">
                <a:latin typeface="+mn-ea"/>
              </a:rPr>
              <a:t>的价值</a:t>
            </a:r>
            <a:endParaRPr lang="zh-CN" altLang="en-US" sz="2800" b="1" dirty="0">
              <a:latin typeface="+mn-ea"/>
            </a:endParaRPr>
          </a:p>
          <a:p>
            <a:pPr eaLnBrk="1" hangingPunct="1">
              <a:spcBef>
                <a:spcPct val="50000"/>
              </a:spcBef>
              <a:buClrTx/>
              <a:buFont typeface="Wingdings" panose="05000000000000000000" pitchFamily="2" charset="2"/>
              <a:buChar char="§"/>
            </a:pPr>
            <a:r>
              <a:rPr lang="zh-CN" altLang="en-US" sz="2800" b="1" dirty="0">
                <a:latin typeface="+mn-ea"/>
              </a:rPr>
              <a:t>较之于无所不及的各类</a:t>
            </a:r>
            <a:r>
              <a:rPr lang="zh-CN" altLang="en-US" sz="2800" b="1" dirty="0">
                <a:solidFill>
                  <a:srgbClr val="EB7C1F"/>
                </a:solidFill>
                <a:latin typeface="+mn-ea"/>
              </a:rPr>
              <a:t>文档</a:t>
            </a:r>
            <a:r>
              <a:rPr lang="zh-CN" altLang="en-US" sz="2800" b="1" dirty="0">
                <a:latin typeface="+mn-ea"/>
              </a:rPr>
              <a:t>，更注重</a:t>
            </a:r>
            <a:r>
              <a:rPr lang="zh-CN" altLang="en-US" sz="2800" b="1" dirty="0">
                <a:solidFill>
                  <a:srgbClr val="EB7C1F"/>
                </a:solidFill>
                <a:latin typeface="+mn-ea"/>
              </a:rPr>
              <a:t>可运行的软件</a:t>
            </a:r>
            <a:r>
              <a:rPr lang="zh-CN" altLang="en-US" sz="2800" b="1" dirty="0">
                <a:latin typeface="+mn-ea"/>
              </a:rPr>
              <a:t>的价值</a:t>
            </a:r>
            <a:endParaRPr lang="zh-CN" altLang="en-US" sz="2800" b="1" dirty="0">
              <a:latin typeface="+mn-ea"/>
            </a:endParaRPr>
          </a:p>
          <a:p>
            <a:pPr eaLnBrk="1" hangingPunct="1">
              <a:spcBef>
                <a:spcPct val="50000"/>
              </a:spcBef>
              <a:buClrTx/>
              <a:buFont typeface="Wingdings" panose="05000000000000000000" pitchFamily="2" charset="2"/>
              <a:buChar char="§"/>
            </a:pPr>
            <a:r>
              <a:rPr lang="zh-CN" altLang="en-US" sz="2800" b="1" dirty="0">
                <a:latin typeface="+mn-ea"/>
              </a:rPr>
              <a:t>较之于</a:t>
            </a:r>
            <a:r>
              <a:rPr lang="zh-CN" altLang="en-US" sz="2800" b="1" dirty="0">
                <a:solidFill>
                  <a:srgbClr val="EB7C1F"/>
                </a:solidFill>
                <a:latin typeface="+mn-ea"/>
              </a:rPr>
              <a:t>合同谈判</a:t>
            </a:r>
            <a:r>
              <a:rPr lang="zh-CN" altLang="en-US" sz="2800" b="1" dirty="0">
                <a:latin typeface="+mn-ea"/>
              </a:rPr>
              <a:t>，更注重</a:t>
            </a:r>
            <a:r>
              <a:rPr lang="zh-CN" altLang="en-US" sz="2800" b="1" dirty="0">
                <a:solidFill>
                  <a:srgbClr val="EB7C1F"/>
                </a:solidFill>
                <a:latin typeface="+mn-ea"/>
              </a:rPr>
              <a:t>与客户合作</a:t>
            </a:r>
            <a:r>
              <a:rPr lang="zh-CN" altLang="en-US" sz="2800" b="1" dirty="0">
                <a:latin typeface="+mn-ea"/>
              </a:rPr>
              <a:t>的价值</a:t>
            </a:r>
            <a:endParaRPr lang="zh-CN" altLang="en-US" sz="2800" b="1" dirty="0">
              <a:latin typeface="+mn-ea"/>
            </a:endParaRPr>
          </a:p>
          <a:p>
            <a:pPr eaLnBrk="1" hangingPunct="1">
              <a:spcBef>
                <a:spcPct val="50000"/>
              </a:spcBef>
              <a:buClrTx/>
              <a:buFont typeface="Wingdings" panose="05000000000000000000" pitchFamily="2" charset="2"/>
              <a:buChar char="§"/>
            </a:pPr>
            <a:r>
              <a:rPr lang="zh-CN" altLang="en-US" sz="2800" b="1" dirty="0">
                <a:latin typeface="+mn-ea"/>
              </a:rPr>
              <a:t>较之于</a:t>
            </a:r>
            <a:r>
              <a:rPr lang="zh-CN" altLang="en-US" sz="2800" b="1" dirty="0">
                <a:solidFill>
                  <a:srgbClr val="EB7C1F"/>
                </a:solidFill>
                <a:latin typeface="+mn-ea"/>
              </a:rPr>
              <a:t>按计划行事</a:t>
            </a:r>
            <a:r>
              <a:rPr lang="zh-CN" altLang="en-US" sz="2800" b="1" dirty="0">
                <a:latin typeface="+mn-ea"/>
              </a:rPr>
              <a:t>，更注重</a:t>
            </a:r>
            <a:r>
              <a:rPr lang="zh-CN" altLang="en-US" sz="2800" b="1" dirty="0">
                <a:solidFill>
                  <a:srgbClr val="EB7C1F"/>
                </a:solidFill>
                <a:latin typeface="+mn-ea"/>
              </a:rPr>
              <a:t>响应需求变化</a:t>
            </a:r>
            <a:r>
              <a:rPr lang="zh-CN" altLang="en-US" sz="2800" b="1" dirty="0">
                <a:latin typeface="+mn-ea"/>
              </a:rPr>
              <a:t>的价值</a:t>
            </a:r>
            <a:endParaRPr lang="zh-CN" altLang="en-US" sz="2800" b="1" dirty="0">
              <a:latin typeface="+mn-ea"/>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敏捷过程的适用范围</a:t>
            </a:r>
            <a:endParaRPr lang="zh-CN" altLang="en-US" smtClean="0"/>
          </a:p>
        </p:txBody>
      </p:sp>
      <p:sp>
        <p:nvSpPr>
          <p:cNvPr id="46083" name="Rectangle 3"/>
          <p:cNvSpPr>
            <a:spLocks noGrp="1" noChangeArrowheads="1"/>
          </p:cNvSpPr>
          <p:nvPr>
            <p:ph type="body" idx="1"/>
          </p:nvPr>
        </p:nvSpPr>
        <p:spPr/>
        <p:txBody>
          <a:bodyPr/>
          <a:lstStyle/>
          <a:p>
            <a:r>
              <a:rPr lang="en-US" altLang="zh-CN" dirty="0" smtClean="0"/>
              <a:t>Martin Fowler</a:t>
            </a:r>
            <a:r>
              <a:rPr lang="zh-CN" altLang="en-US" dirty="0" smtClean="0"/>
              <a:t>认为：</a:t>
            </a:r>
            <a:r>
              <a:rPr lang="zh-CN" altLang="en-US" b="1" dirty="0" smtClean="0">
                <a:solidFill>
                  <a:srgbClr val="EB7C1F"/>
                </a:solidFill>
              </a:rPr>
              <a:t>新方法不是到处可适用的</a:t>
            </a:r>
            <a:endParaRPr lang="zh-CN" altLang="en-US" b="1" dirty="0" smtClean="0">
              <a:solidFill>
                <a:srgbClr val="EB7C1F"/>
              </a:solidFill>
            </a:endParaRPr>
          </a:p>
          <a:p>
            <a:endParaRPr lang="zh-CN" altLang="en-US" dirty="0" smtClean="0"/>
          </a:p>
          <a:p>
            <a:r>
              <a:rPr lang="zh-CN" altLang="en-US" dirty="0" smtClean="0"/>
              <a:t>适合采用敏捷过程的情况：</a:t>
            </a:r>
            <a:endParaRPr lang="zh-CN" altLang="en-US" dirty="0" smtClean="0"/>
          </a:p>
          <a:p>
            <a:pPr lvl="1"/>
            <a:r>
              <a:rPr lang="zh-CN" altLang="en-US" sz="2400" dirty="0" smtClean="0"/>
              <a:t>需求不确定、易挥发</a:t>
            </a:r>
            <a:endParaRPr lang="zh-CN" altLang="en-US" sz="2400" dirty="0" smtClean="0"/>
          </a:p>
          <a:p>
            <a:pPr lvl="1"/>
            <a:r>
              <a:rPr lang="zh-CN" altLang="en-US" sz="2400" dirty="0" smtClean="0"/>
              <a:t>有责任感和积极向上的开发人员</a:t>
            </a:r>
            <a:endParaRPr lang="zh-CN" altLang="en-US" sz="2400" dirty="0" smtClean="0"/>
          </a:p>
          <a:p>
            <a:pPr lvl="1"/>
            <a:r>
              <a:rPr lang="zh-CN" altLang="en-US" sz="2400" dirty="0" smtClean="0"/>
              <a:t>用户容易沟通并能参与</a:t>
            </a:r>
            <a:endParaRPr lang="zh-CN" altLang="en-US" sz="2400" dirty="0" smtClean="0"/>
          </a:p>
          <a:p>
            <a:pPr lvl="1"/>
            <a:r>
              <a:rPr lang="zh-CN" altLang="en-US" sz="2400" dirty="0" smtClean="0"/>
              <a:t>小于</a:t>
            </a:r>
            <a:r>
              <a:rPr lang="en-US" altLang="zh-CN" sz="2400" dirty="0" smtClean="0"/>
              <a:t>10</a:t>
            </a:r>
            <a:r>
              <a:rPr lang="zh-CN" altLang="en-US" sz="2400" dirty="0" smtClean="0"/>
              <a:t>个人的项目团队</a:t>
            </a:r>
            <a:endParaRPr lang="zh-CN" altLang="en-US" sz="2400" dirty="0" smtClean="0"/>
          </a:p>
          <a:p>
            <a:endParaRPr lang="en-US" altLang="zh-CN"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t>Scrum </a:t>
            </a:r>
            <a:r>
              <a:rPr lang="zh-CN" altLang="en-US" smtClean="0"/>
              <a:t>－敏捷的软件项目管理</a:t>
            </a:r>
            <a:endParaRPr lang="zh-CN" altLang="en-US" smtClean="0"/>
          </a:p>
        </p:txBody>
      </p:sp>
      <p:sp>
        <p:nvSpPr>
          <p:cNvPr id="726019" name="Rectangle 3"/>
          <p:cNvSpPr>
            <a:spLocks noGrp="1" noChangeArrowheads="1"/>
          </p:cNvSpPr>
          <p:nvPr>
            <p:ph type="body" idx="1"/>
          </p:nvPr>
        </p:nvSpPr>
        <p:spPr>
          <a:xfrm>
            <a:off x="612000" y="1638300"/>
            <a:ext cx="5569726" cy="4831949"/>
          </a:xfrm>
        </p:spPr>
        <p:txBody>
          <a:bodyPr/>
          <a:lstStyle/>
          <a:p>
            <a:pPr>
              <a:spcAft>
                <a:spcPts val="0"/>
              </a:spcAft>
            </a:pPr>
            <a:r>
              <a:rPr lang="en-US" altLang="zh-CN" dirty="0" smtClean="0"/>
              <a:t>1994</a:t>
            </a:r>
            <a:r>
              <a:rPr lang="zh-CN" altLang="en-US" dirty="0" smtClean="0"/>
              <a:t>年由</a:t>
            </a:r>
            <a:r>
              <a:rPr lang="en-US" altLang="zh-CN" dirty="0" smtClean="0"/>
              <a:t>Ken </a:t>
            </a:r>
            <a:r>
              <a:rPr lang="en-US" altLang="zh-CN" dirty="0" err="1" smtClean="0"/>
              <a:t>Schwaber</a:t>
            </a:r>
            <a:r>
              <a:rPr lang="zh-CN" altLang="en-US" dirty="0" smtClean="0"/>
              <a:t>和 </a:t>
            </a:r>
            <a:r>
              <a:rPr lang="en-US" altLang="zh-CN" dirty="0" smtClean="0"/>
              <a:t>Jeff Sutherland </a:t>
            </a:r>
            <a:r>
              <a:rPr lang="zh-CN" altLang="en-US" dirty="0" smtClean="0"/>
              <a:t>提出</a:t>
            </a:r>
            <a:endParaRPr lang="zh-CN" altLang="en-US" dirty="0" smtClean="0"/>
          </a:p>
          <a:p>
            <a:pPr>
              <a:spcAft>
                <a:spcPts val="0"/>
              </a:spcAft>
            </a:pPr>
            <a:r>
              <a:rPr lang="en-US" altLang="zh-CN" dirty="0" smtClean="0"/>
              <a:t>Scrum</a:t>
            </a:r>
            <a:r>
              <a:rPr lang="zh-CN" altLang="en-US" dirty="0" smtClean="0"/>
              <a:t>一词来源于橄榄球运动，意为两队并列争球</a:t>
            </a:r>
            <a:endParaRPr lang="zh-CN" altLang="en-US" dirty="0" smtClean="0"/>
          </a:p>
          <a:p>
            <a:pPr>
              <a:spcAft>
                <a:spcPts val="0"/>
              </a:spcAft>
            </a:pPr>
            <a:r>
              <a:rPr lang="en-US" altLang="zh-CN" dirty="0" smtClean="0"/>
              <a:t>Scrum</a:t>
            </a:r>
            <a:r>
              <a:rPr lang="zh-CN" altLang="en-US" dirty="0" smtClean="0"/>
              <a:t>过程的核心：</a:t>
            </a:r>
            <a:endParaRPr lang="zh-CN" altLang="en-US" dirty="0" smtClean="0"/>
          </a:p>
          <a:p>
            <a:pPr lvl="1">
              <a:spcAft>
                <a:spcPts val="0"/>
              </a:spcAft>
            </a:pPr>
            <a:r>
              <a:rPr lang="zh-CN" altLang="en-US" dirty="0" smtClean="0"/>
              <a:t>一个体育队</a:t>
            </a:r>
            <a:r>
              <a:rPr lang="zh-CN" altLang="zh-CN" dirty="0" smtClean="0"/>
              <a:t>加</a:t>
            </a:r>
            <a:r>
              <a:rPr lang="zh-CN" altLang="en-US" dirty="0" smtClean="0"/>
              <a:t>小队长</a:t>
            </a:r>
            <a:r>
              <a:rPr lang="en-US" altLang="zh-CN" dirty="0" smtClean="0"/>
              <a:t>,</a:t>
            </a:r>
            <a:r>
              <a:rPr lang="zh-CN" altLang="en-US" dirty="0" smtClean="0"/>
              <a:t>全体团队负责拿球向前冲</a:t>
            </a:r>
            <a:endParaRPr lang="zh-CN" altLang="en-US" dirty="0" smtClean="0"/>
          </a:p>
          <a:p>
            <a:pPr lvl="1">
              <a:spcAft>
                <a:spcPts val="0"/>
              </a:spcAft>
            </a:pPr>
            <a:r>
              <a:rPr lang="zh-CN" altLang="en-US" dirty="0" smtClean="0"/>
              <a:t>团队成员能够独立地、集中地在创造性的环境下工作</a:t>
            </a:r>
            <a:endParaRPr lang="zh-CN" altLang="en-US" dirty="0" smtClean="0"/>
          </a:p>
          <a:p>
            <a:pPr>
              <a:spcAft>
                <a:spcPts val="0"/>
              </a:spcAft>
            </a:pPr>
            <a:endParaRPr lang="zh-CN" altLang="en-US" dirty="0"/>
          </a:p>
        </p:txBody>
      </p:sp>
      <p:pic>
        <p:nvPicPr>
          <p:cNvPr id="47108" name="Picture 4" descr="scrum1"/>
          <p:cNvPicPr>
            <a:picLocks noChangeAspect="1" noChangeArrowheads="1"/>
          </p:cNvPicPr>
          <p:nvPr/>
        </p:nvPicPr>
        <p:blipFill>
          <a:blip r:embed="rId1">
            <a:extLst>
              <a:ext uri="{28A0092B-C50C-407E-A947-70E740481C1C}">
                <a14:useLocalDpi xmlns:a14="http://schemas.microsoft.com/office/drawing/2010/main" val="0"/>
              </a:ext>
            </a:extLst>
          </a:blip>
          <a:srcRect b="23622"/>
          <a:stretch>
            <a:fillRect/>
          </a:stretch>
        </p:blipFill>
        <p:spPr bwMode="auto">
          <a:xfrm>
            <a:off x="6432550" y="2195080"/>
            <a:ext cx="5759450" cy="326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smtClean="0"/>
              <a:t>Review: </a:t>
            </a:r>
            <a:r>
              <a:rPr lang="zh-CN" altLang="en-US" smtClean="0"/>
              <a:t>软件工程的金三角</a:t>
            </a:r>
            <a:endParaRPr lang="zh-CN" altLang="en-US" sz="2300"/>
          </a:p>
        </p:txBody>
      </p:sp>
      <p:sp>
        <p:nvSpPr>
          <p:cNvPr id="19" name="Text Box 3"/>
          <p:cNvSpPr txBox="1">
            <a:spLocks noChangeArrowheads="1"/>
          </p:cNvSpPr>
          <p:nvPr/>
        </p:nvSpPr>
        <p:spPr bwMode="auto">
          <a:xfrm>
            <a:off x="6822320" y="1646415"/>
            <a:ext cx="4557803" cy="4664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400" b="1" dirty="0">
                <a:solidFill>
                  <a:srgbClr val="EB7C1F"/>
                </a:solidFill>
                <a:latin typeface="+mn-ea"/>
              </a:rPr>
              <a:t>人</a:t>
            </a:r>
            <a:endParaRPr lang="zh-CN" altLang="en-US" sz="2400" b="1" dirty="0">
              <a:solidFill>
                <a:srgbClr val="EB7C1F"/>
              </a:solidFill>
              <a:latin typeface="+mn-ea"/>
            </a:endParaRPr>
          </a:p>
          <a:p>
            <a:pPr lvl="1"/>
            <a:r>
              <a:rPr lang="zh-CN" altLang="en-US" sz="2000" dirty="0">
                <a:latin typeface="+mn-ea"/>
              </a:rPr>
              <a:t>完成软件开发的主体</a:t>
            </a:r>
            <a:endParaRPr lang="zh-CN" altLang="en-US" sz="2000" dirty="0">
              <a:latin typeface="+mn-ea"/>
            </a:endParaRPr>
          </a:p>
          <a:p>
            <a:endParaRPr lang="zh-CN" altLang="en-US" sz="2000" dirty="0">
              <a:latin typeface="+mn-ea"/>
            </a:endParaRPr>
          </a:p>
          <a:p>
            <a:r>
              <a:rPr lang="zh-CN" altLang="en-US" sz="2400" b="1" dirty="0">
                <a:solidFill>
                  <a:srgbClr val="EB7C1F"/>
                </a:solidFill>
                <a:latin typeface="+mn-ea"/>
              </a:rPr>
              <a:t>技术</a:t>
            </a:r>
            <a:endParaRPr lang="zh-CN" altLang="en-US" sz="2400" b="1" dirty="0">
              <a:solidFill>
                <a:srgbClr val="EB7C1F"/>
              </a:solidFill>
              <a:latin typeface="+mn-ea"/>
            </a:endParaRPr>
          </a:p>
          <a:p>
            <a:pPr lvl="1"/>
            <a:r>
              <a:rPr lang="zh-CN" altLang="en-US" sz="2000" dirty="0">
                <a:latin typeface="+mn-ea"/>
              </a:rPr>
              <a:t>提供了建造软件在技术上需要   “如何做”的方法</a:t>
            </a:r>
            <a:endParaRPr lang="zh-CN" altLang="en-US" sz="2000" dirty="0">
              <a:latin typeface="+mn-ea"/>
            </a:endParaRPr>
          </a:p>
          <a:p>
            <a:pPr lvl="1"/>
            <a:endParaRPr lang="zh-CN" altLang="en-US" sz="2000" dirty="0">
              <a:latin typeface="+mn-ea"/>
            </a:endParaRPr>
          </a:p>
          <a:p>
            <a:r>
              <a:rPr lang="zh-CN" altLang="en-US" sz="2400" b="1" dirty="0">
                <a:solidFill>
                  <a:srgbClr val="EB7C1F"/>
                </a:solidFill>
                <a:latin typeface="+mn-ea"/>
              </a:rPr>
              <a:t>管理</a:t>
            </a:r>
            <a:endParaRPr lang="zh-CN" altLang="en-US" sz="2400" b="1" dirty="0">
              <a:solidFill>
                <a:srgbClr val="EB7C1F"/>
              </a:solidFill>
              <a:latin typeface="+mn-ea"/>
            </a:endParaRPr>
          </a:p>
          <a:p>
            <a:pPr marL="449580" indent="-449580"/>
            <a:r>
              <a:rPr lang="zh-CN" altLang="en-US" sz="2000" dirty="0">
                <a:latin typeface="+mn-ea"/>
              </a:rPr>
              <a:t>      提供了质量管理、成本</a:t>
            </a:r>
            <a:r>
              <a:rPr lang="zh-CN" altLang="en-US" sz="2000" dirty="0" smtClean="0">
                <a:latin typeface="+mn-ea"/>
              </a:rPr>
              <a:t>管理、</a:t>
            </a:r>
            <a:r>
              <a:rPr lang="zh-CN" altLang="en-US" sz="2000" dirty="0">
                <a:latin typeface="+mn-ea"/>
              </a:rPr>
              <a:t>时间管理、范围管理等</a:t>
            </a:r>
            <a:r>
              <a:rPr lang="zh-CN" altLang="en-US" sz="2000" dirty="0" smtClean="0">
                <a:latin typeface="+mn-ea"/>
              </a:rPr>
              <a:t>知识</a:t>
            </a:r>
            <a:r>
              <a:rPr lang="zh-CN" altLang="en-US" sz="2000" dirty="0">
                <a:latin typeface="+mn-ea"/>
              </a:rPr>
              <a:t>和技能</a:t>
            </a:r>
            <a:endParaRPr lang="zh-CN" altLang="en-US" sz="2000" dirty="0">
              <a:latin typeface="+mn-ea"/>
            </a:endParaRPr>
          </a:p>
          <a:p>
            <a:pPr lvl="1"/>
            <a:endParaRPr lang="zh-CN" altLang="en-US" sz="2000" dirty="0">
              <a:latin typeface="+mn-ea"/>
            </a:endParaRPr>
          </a:p>
          <a:p>
            <a:r>
              <a:rPr lang="zh-CN" altLang="en-US" sz="2400" b="1" dirty="0">
                <a:solidFill>
                  <a:srgbClr val="EB7C1F"/>
                </a:solidFill>
                <a:latin typeface="+mn-ea"/>
              </a:rPr>
              <a:t>过程</a:t>
            </a:r>
            <a:endParaRPr lang="zh-CN" altLang="en-US" sz="2400" b="1" dirty="0">
              <a:solidFill>
                <a:srgbClr val="EB7C1F"/>
              </a:solidFill>
              <a:latin typeface="+mn-ea"/>
            </a:endParaRPr>
          </a:p>
          <a:p>
            <a:pPr lvl="1"/>
            <a:r>
              <a:rPr lang="zh-CN" altLang="en-US" sz="2000" dirty="0">
                <a:latin typeface="+mn-ea"/>
              </a:rPr>
              <a:t>这是将人、技术、管理结合在一起的凝聚力</a:t>
            </a:r>
            <a:endParaRPr lang="zh-CN" altLang="en-US" sz="2000" dirty="0">
              <a:latin typeface="+mn-ea"/>
            </a:endParaRPr>
          </a:p>
        </p:txBody>
      </p:sp>
      <p:grpSp>
        <p:nvGrpSpPr>
          <p:cNvPr id="20" name="Group 4"/>
          <p:cNvGrpSpPr/>
          <p:nvPr/>
        </p:nvGrpSpPr>
        <p:grpSpPr bwMode="auto">
          <a:xfrm>
            <a:off x="773946" y="1433514"/>
            <a:ext cx="5183188" cy="5184775"/>
            <a:chOff x="114" y="663"/>
            <a:chExt cx="3265" cy="3266"/>
          </a:xfrm>
        </p:grpSpPr>
        <p:sp>
          <p:nvSpPr>
            <p:cNvPr id="21" name="Oval 5"/>
            <p:cNvSpPr>
              <a:spLocks noChangeArrowheads="1"/>
            </p:cNvSpPr>
            <p:nvPr/>
          </p:nvSpPr>
          <p:spPr bwMode="auto">
            <a:xfrm>
              <a:off x="114" y="663"/>
              <a:ext cx="3265" cy="3266"/>
            </a:xfrm>
            <a:prstGeom prst="ellipse">
              <a:avLst/>
            </a:prstGeom>
            <a:solidFill>
              <a:srgbClr val="CCFFFF"/>
            </a:solidFill>
            <a:ln w="9525">
              <a:solidFill>
                <a:srgbClr val="CCFFFF"/>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22" name="AutoShape 6"/>
            <p:cNvSpPr>
              <a:spLocks noChangeArrowheads="1"/>
            </p:cNvSpPr>
            <p:nvPr/>
          </p:nvSpPr>
          <p:spPr bwMode="auto">
            <a:xfrm>
              <a:off x="703" y="1298"/>
              <a:ext cx="2064" cy="1678"/>
            </a:xfrm>
            <a:prstGeom prst="triangle">
              <a:avLst>
                <a:gd name="adj" fmla="val 50000"/>
              </a:avLst>
            </a:prstGeom>
            <a:noFill/>
            <a:ln w="38100">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latin typeface="+mn-ea"/>
              </a:endParaRPr>
            </a:p>
          </p:txBody>
        </p:sp>
        <p:sp>
          <p:nvSpPr>
            <p:cNvPr id="23" name="Oval 7"/>
            <p:cNvSpPr>
              <a:spLocks noChangeArrowheads="1"/>
            </p:cNvSpPr>
            <p:nvPr/>
          </p:nvSpPr>
          <p:spPr bwMode="auto">
            <a:xfrm>
              <a:off x="476" y="2614"/>
              <a:ext cx="703" cy="657"/>
            </a:xfrm>
            <a:prstGeom prst="ellipse">
              <a:avLst/>
            </a:prstGeom>
            <a:solidFill>
              <a:srgbClr val="FFFFCC"/>
            </a:solidFill>
            <a:ln w="9525">
              <a:solidFill>
                <a:schemeClr val="accent1"/>
              </a:solidFill>
              <a:round/>
            </a:ln>
          </p:spPr>
          <p:txBody>
            <a:bodyPr wrap="none" lIns="107950" tIns="53975" rIns="107950" bIns="53975" anchor="ctr"/>
            <a:lstStyle/>
            <a:p>
              <a:pPr algn="ctr"/>
              <a:r>
                <a:rPr lang="zh-CN" altLang="en-US" sz="2400" b="1" dirty="0">
                  <a:latin typeface="+mn-ea"/>
                </a:rPr>
                <a:t>技术</a:t>
              </a:r>
              <a:endParaRPr lang="zh-CN" altLang="en-US" sz="2400" b="1" dirty="0">
                <a:latin typeface="+mn-ea"/>
              </a:endParaRPr>
            </a:p>
          </p:txBody>
        </p:sp>
        <p:sp>
          <p:nvSpPr>
            <p:cNvPr id="24" name="Oval 8"/>
            <p:cNvSpPr>
              <a:spLocks noChangeArrowheads="1"/>
            </p:cNvSpPr>
            <p:nvPr/>
          </p:nvSpPr>
          <p:spPr bwMode="auto">
            <a:xfrm>
              <a:off x="1338" y="981"/>
              <a:ext cx="703" cy="657"/>
            </a:xfrm>
            <a:prstGeom prst="ellipse">
              <a:avLst/>
            </a:prstGeom>
            <a:solidFill>
              <a:srgbClr val="FFFFCC"/>
            </a:solidFill>
            <a:ln w="9525">
              <a:solidFill>
                <a:schemeClr val="accent1"/>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2400" b="1">
                  <a:latin typeface="+mn-ea"/>
                </a:rPr>
                <a:t>人</a:t>
              </a:r>
              <a:endParaRPr lang="zh-CN" altLang="en-US" sz="2400" b="1">
                <a:latin typeface="+mn-ea"/>
              </a:endParaRPr>
            </a:p>
          </p:txBody>
        </p:sp>
        <p:sp>
          <p:nvSpPr>
            <p:cNvPr id="25" name="Oval 9"/>
            <p:cNvSpPr>
              <a:spLocks noChangeArrowheads="1"/>
            </p:cNvSpPr>
            <p:nvPr/>
          </p:nvSpPr>
          <p:spPr bwMode="auto">
            <a:xfrm>
              <a:off x="2336" y="2614"/>
              <a:ext cx="703" cy="657"/>
            </a:xfrm>
            <a:prstGeom prst="ellipse">
              <a:avLst/>
            </a:prstGeom>
            <a:solidFill>
              <a:srgbClr val="FFFFCC"/>
            </a:solidFill>
            <a:ln w="9525">
              <a:solidFill>
                <a:schemeClr val="accent1"/>
              </a:solidFill>
              <a:round/>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pPr algn="ctr"/>
              <a:r>
                <a:rPr lang="zh-CN" altLang="en-US" sz="2400" b="1">
                  <a:latin typeface="+mn-ea"/>
                </a:rPr>
                <a:t>管理</a:t>
              </a:r>
              <a:endParaRPr lang="zh-CN" altLang="en-US" sz="2400" b="1">
                <a:latin typeface="+mn-ea"/>
              </a:endParaRPr>
            </a:p>
          </p:txBody>
        </p:sp>
        <p:sp>
          <p:nvSpPr>
            <p:cNvPr id="26" name="Text Box 10"/>
            <p:cNvSpPr txBox="1">
              <a:spLocks noChangeArrowheads="1"/>
            </p:cNvSpPr>
            <p:nvPr/>
          </p:nvSpPr>
          <p:spPr bwMode="auto">
            <a:xfrm>
              <a:off x="1519" y="3475"/>
              <a:ext cx="52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r>
                <a:rPr lang="zh-CN" altLang="en-US" sz="2400" b="1" dirty="0">
                  <a:solidFill>
                    <a:srgbClr val="FF0000"/>
                  </a:solidFill>
                  <a:latin typeface="+mn-ea"/>
                </a:rPr>
                <a:t>过程</a:t>
              </a:r>
              <a:endParaRPr lang="zh-CN" altLang="en-US" sz="2400" b="1" dirty="0">
                <a:solidFill>
                  <a:srgbClr val="FF0000"/>
                </a:solidFill>
                <a:latin typeface="+mn-ea"/>
              </a:endParaRPr>
            </a:p>
          </p:txBody>
        </p:sp>
      </p:grpSp>
      <p:sp>
        <p:nvSpPr>
          <p:cNvPr id="27" name="灯片编号占位符 1"/>
          <p:cNvSpPr>
            <a:spLocks noGrp="1"/>
          </p:cNvSpPr>
          <p:nvPr>
            <p:ph type="sldNum" sz="quarter" idx="4"/>
          </p:nvPr>
        </p:nvSpPr>
        <p:spPr>
          <a:xfrm>
            <a:off x="10147541" y="6413501"/>
            <a:ext cx="1037230" cy="342900"/>
          </a:xfrm>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smtClean="0"/>
              <a:t>Scrum</a:t>
            </a:r>
            <a:r>
              <a:rPr lang="zh-CN" altLang="en-US" smtClean="0"/>
              <a:t>的核心准则</a:t>
            </a:r>
            <a:endParaRPr lang="zh-CN" altLang="en-US" smtClean="0"/>
          </a:p>
        </p:txBody>
      </p:sp>
      <p:sp>
        <p:nvSpPr>
          <p:cNvPr id="48131" name="Rectangle 3"/>
          <p:cNvSpPr>
            <a:spLocks noGrp="1" noChangeArrowheads="1"/>
          </p:cNvSpPr>
          <p:nvPr>
            <p:ph type="body" idx="1"/>
          </p:nvPr>
        </p:nvSpPr>
        <p:spPr/>
        <p:txBody>
          <a:bodyPr/>
          <a:lstStyle/>
          <a:p>
            <a:r>
              <a:rPr lang="en-US" altLang="zh-CN" smtClean="0"/>
              <a:t>Iterative Development  </a:t>
            </a:r>
            <a:r>
              <a:rPr lang="zh-CN" altLang="en-US" smtClean="0"/>
              <a:t>迭代开发 </a:t>
            </a:r>
            <a:endParaRPr lang="zh-CN" altLang="en-US" smtClean="0"/>
          </a:p>
          <a:p>
            <a:pPr lvl="1"/>
            <a:r>
              <a:rPr lang="en-US" altLang="zh-CN" smtClean="0"/>
              <a:t>The project deliverables are built over several iterative development cycles, each adding additional features, and each resulting in demonstratable results:  working code, written documentation, viewable designs, etc.  </a:t>
            </a:r>
            <a:endParaRPr lang="en-US" altLang="zh-CN" smtClean="0"/>
          </a:p>
          <a:p>
            <a:pPr lvl="1"/>
            <a:endParaRPr lang="en-US" altLang="zh-CN" smtClean="0"/>
          </a:p>
          <a:p>
            <a:pPr lvl="1"/>
            <a:endParaRPr lang="en-US" altLang="zh-CN" smtClean="0"/>
          </a:p>
          <a:p>
            <a:r>
              <a:rPr lang="en-US" altLang="zh-CN" smtClean="0"/>
              <a:t>Team Empowerment   </a:t>
            </a:r>
            <a:r>
              <a:rPr lang="zh-CN" altLang="en-US" smtClean="0"/>
              <a:t>自我管理</a:t>
            </a:r>
            <a:endParaRPr lang="zh-CN" altLang="en-US" smtClean="0"/>
          </a:p>
          <a:p>
            <a:pPr lvl="1"/>
            <a:r>
              <a:rPr lang="en-US" altLang="zh-CN" smtClean="0"/>
              <a:t>The project team is divided into self-managing multi-function units called Sprint Teams consisting of up to six or seven people.  The team is empowered to use whatever development methods or tools they think best to prepare their deliverables</a:t>
            </a:r>
            <a:endParaRPr lang="en-US" altLang="zh-CN" smtClean="0"/>
          </a:p>
          <a:p>
            <a:endParaRPr lang="en-US" altLang="zh-CN" smtClean="0"/>
          </a:p>
          <a:p>
            <a:endParaRPr lang="zh-CN" altLang="en-US" dirty="0"/>
          </a:p>
        </p:txBody>
      </p:sp>
      <p:sp>
        <p:nvSpPr>
          <p:cNvPr id="2" name="矩形 1"/>
          <p:cNvSpPr/>
          <p:nvPr/>
        </p:nvSpPr>
        <p:spPr>
          <a:xfrm>
            <a:off x="3253408" y="3406245"/>
            <a:ext cx="4368504" cy="369332"/>
          </a:xfrm>
          <a:prstGeom prst="rect">
            <a:avLst/>
          </a:prstGeom>
        </p:spPr>
        <p:txBody>
          <a:bodyPr wrap="none">
            <a:spAutoFit/>
          </a:bodyPr>
          <a:lstStyle/>
          <a:p>
            <a:r>
              <a:rPr lang="zh-CN" altLang="en-US" b="1" dirty="0">
                <a:solidFill>
                  <a:srgbClr val="EB7C1F"/>
                </a:solidFill>
                <a:latin typeface="+mj-ea"/>
                <a:ea typeface="+mj-ea"/>
              </a:rPr>
              <a:t>可持续的、小批量、高质量、快速地发布</a:t>
            </a:r>
            <a:endParaRPr lang="zh-CN" altLang="en-US" dirty="0">
              <a:solidFill>
                <a:srgbClr val="EB7C1F"/>
              </a:solidFill>
              <a:latin typeface="+mj-ea"/>
              <a:ea typeface="+mj-ea"/>
            </a:endParaRPr>
          </a:p>
        </p:txBody>
      </p:sp>
      <p:sp>
        <p:nvSpPr>
          <p:cNvPr id="3" name="灯片编号占位符 2"/>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t>Scrum</a:t>
            </a:r>
            <a:r>
              <a:rPr lang="zh-CN" altLang="en-US" smtClean="0"/>
              <a:t>过程框架</a:t>
            </a:r>
            <a:endParaRPr lang="zh-CN" altLang="en-US" smtClean="0"/>
          </a:p>
        </p:txBody>
      </p:sp>
      <p:sp>
        <p:nvSpPr>
          <p:cNvPr id="50179" name="Rectangle 3"/>
          <p:cNvSpPr>
            <a:spLocks noGrp="1" noChangeArrowheads="1"/>
          </p:cNvSpPr>
          <p:nvPr>
            <p:ph type="body" sz="half" idx="4294967295"/>
          </p:nvPr>
        </p:nvSpPr>
        <p:spPr>
          <a:xfrm>
            <a:off x="8791575" y="2416124"/>
            <a:ext cx="3190875" cy="4156126"/>
          </a:xfrm>
          <a:prstGeom prst="rect">
            <a:avLst/>
          </a:prstGeom>
        </p:spPr>
        <p:txBody>
          <a:bodyPr/>
          <a:lstStyle/>
          <a:p>
            <a:pPr marL="0" indent="0">
              <a:buNone/>
            </a:pPr>
            <a:r>
              <a:rPr lang="en-US" altLang="zh-CN" sz="2400" b="1" dirty="0">
                <a:solidFill>
                  <a:srgbClr val="EB7C1F"/>
                </a:solidFill>
                <a:latin typeface="+mn-ea"/>
              </a:rPr>
              <a:t>Sprint </a:t>
            </a:r>
            <a:endParaRPr lang="en-US" altLang="zh-CN" sz="2400" b="1" dirty="0">
              <a:solidFill>
                <a:srgbClr val="EB7C1F"/>
              </a:solidFill>
              <a:latin typeface="+mn-ea"/>
            </a:endParaRPr>
          </a:p>
          <a:p>
            <a:pPr marL="0" indent="0">
              <a:buNone/>
            </a:pPr>
            <a:r>
              <a:rPr lang="zh-CN" altLang="en-US" sz="2400" dirty="0">
                <a:latin typeface="+mn-ea"/>
              </a:rPr>
              <a:t>周期为</a:t>
            </a:r>
            <a:r>
              <a:rPr lang="en-US" altLang="zh-CN" sz="2400" dirty="0">
                <a:latin typeface="+mn-ea"/>
              </a:rPr>
              <a:t>30</a:t>
            </a:r>
            <a:r>
              <a:rPr lang="zh-CN" altLang="en-US" sz="2400" dirty="0">
                <a:latin typeface="+mn-ea"/>
              </a:rPr>
              <a:t>天的迭代</a:t>
            </a:r>
            <a:endParaRPr lang="zh-CN" altLang="en-US" sz="2400" dirty="0">
              <a:latin typeface="+mn-ea"/>
            </a:endParaRPr>
          </a:p>
          <a:p>
            <a:pPr marL="0" indent="0">
              <a:buNone/>
            </a:pPr>
            <a:endParaRPr lang="zh-CN" altLang="en-US" sz="2400" dirty="0">
              <a:latin typeface="+mn-ea"/>
            </a:endParaRPr>
          </a:p>
          <a:p>
            <a:pPr marL="0" indent="0">
              <a:buNone/>
            </a:pPr>
            <a:r>
              <a:rPr lang="en-US" altLang="zh-CN" sz="2400" b="1" dirty="0">
                <a:solidFill>
                  <a:srgbClr val="EB7C1F"/>
                </a:solidFill>
                <a:latin typeface="+mn-ea"/>
              </a:rPr>
              <a:t>Backlog</a:t>
            </a:r>
            <a:endParaRPr lang="en-US" altLang="zh-CN" sz="2400" b="1" dirty="0">
              <a:solidFill>
                <a:srgbClr val="EB7C1F"/>
              </a:solidFill>
              <a:latin typeface="+mn-ea"/>
            </a:endParaRPr>
          </a:p>
          <a:p>
            <a:pPr marL="0" indent="0">
              <a:lnSpc>
                <a:spcPct val="100000"/>
              </a:lnSpc>
              <a:buNone/>
            </a:pPr>
            <a:r>
              <a:rPr lang="zh-CN" altLang="en-US" sz="2400" dirty="0">
                <a:latin typeface="+mn-ea"/>
              </a:rPr>
              <a:t>待办事项表（功能和非功能需求清单）</a:t>
            </a:r>
            <a:endParaRPr lang="zh-CN" altLang="en-US" sz="2400" dirty="0">
              <a:latin typeface="+mn-ea"/>
            </a:endParaRPr>
          </a:p>
          <a:p>
            <a:pPr marL="0" indent="0">
              <a:buNone/>
            </a:pPr>
            <a:endParaRPr lang="zh-CN" altLang="en-US" sz="2400" dirty="0">
              <a:latin typeface="+mn-ea"/>
            </a:endParaRPr>
          </a:p>
          <a:p>
            <a:pPr marL="0" indent="0">
              <a:buNone/>
            </a:pPr>
            <a:r>
              <a:rPr lang="en-US" altLang="zh-CN" sz="2400" b="1" dirty="0">
                <a:solidFill>
                  <a:srgbClr val="EB7C1F"/>
                </a:solidFill>
                <a:latin typeface="+mn-ea"/>
              </a:rPr>
              <a:t>Daily Scrum</a:t>
            </a:r>
            <a:endParaRPr lang="en-US" altLang="zh-CN" sz="2400" b="1" dirty="0">
              <a:solidFill>
                <a:srgbClr val="EB7C1F"/>
              </a:solidFill>
              <a:latin typeface="+mn-ea"/>
            </a:endParaRPr>
          </a:p>
          <a:p>
            <a:pPr marL="0" indent="0">
              <a:buNone/>
            </a:pPr>
            <a:r>
              <a:rPr lang="zh-CN" altLang="en-US" sz="2400" dirty="0">
                <a:latin typeface="+mn-ea"/>
              </a:rPr>
              <a:t>每日</a:t>
            </a:r>
            <a:r>
              <a:rPr lang="en-US" altLang="zh-CN" sz="2400" dirty="0">
                <a:latin typeface="+mn-ea"/>
              </a:rPr>
              <a:t>15</a:t>
            </a:r>
            <a:r>
              <a:rPr lang="zh-CN" altLang="en-US" sz="2400" dirty="0">
                <a:latin typeface="+mn-ea"/>
              </a:rPr>
              <a:t>分钟简会</a:t>
            </a:r>
            <a:endParaRPr lang="zh-CN" altLang="en-US" sz="2400" dirty="0">
              <a:latin typeface="+mn-ea"/>
            </a:endParaRPr>
          </a:p>
        </p:txBody>
      </p:sp>
      <p:pic>
        <p:nvPicPr>
          <p:cNvPr id="50180" name="Picture 4" descr="scr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85800" y="1230312"/>
            <a:ext cx="7962900" cy="5479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dirty="0" smtClean="0"/>
              <a:t>Scrum Players</a:t>
            </a:r>
            <a:endParaRPr lang="en-US" altLang="zh-CN" dirty="0" smtClean="0"/>
          </a:p>
        </p:txBody>
      </p:sp>
      <p:sp>
        <p:nvSpPr>
          <p:cNvPr id="52227" name="Rectangle 3"/>
          <p:cNvSpPr>
            <a:spLocks noGrp="1" noChangeArrowheads="1"/>
          </p:cNvSpPr>
          <p:nvPr>
            <p:ph type="body" idx="1"/>
          </p:nvPr>
        </p:nvSpPr>
        <p:spPr>
          <a:xfrm>
            <a:off x="357447" y="1401083"/>
            <a:ext cx="6469578" cy="5288241"/>
          </a:xfrm>
        </p:spPr>
        <p:txBody>
          <a:bodyPr/>
          <a:lstStyle/>
          <a:p>
            <a:r>
              <a:rPr lang="en-US" altLang="zh-CN" dirty="0" smtClean="0"/>
              <a:t>Scrum </a:t>
            </a:r>
            <a:r>
              <a:rPr lang="zh-CN" altLang="en-US" dirty="0" smtClean="0"/>
              <a:t>项目组</a:t>
            </a:r>
            <a:endParaRPr lang="zh-CN" altLang="en-US" dirty="0" smtClean="0"/>
          </a:p>
          <a:p>
            <a:pPr lvl="1"/>
            <a:r>
              <a:rPr lang="en-US" altLang="zh-CN" dirty="0" smtClean="0"/>
              <a:t>Product Owner</a:t>
            </a:r>
            <a:endParaRPr lang="en-US" altLang="zh-CN" dirty="0" smtClean="0"/>
          </a:p>
          <a:p>
            <a:pPr lvl="2"/>
            <a:r>
              <a:rPr lang="en-US" altLang="zh-CN" dirty="0" smtClean="0"/>
              <a:t>Adds items to product backlog list</a:t>
            </a:r>
            <a:endParaRPr lang="en-US" altLang="zh-CN" dirty="0" smtClean="0"/>
          </a:p>
          <a:p>
            <a:pPr lvl="2"/>
            <a:r>
              <a:rPr lang="en-US" altLang="zh-CN" dirty="0" smtClean="0"/>
              <a:t>Set priorities</a:t>
            </a:r>
            <a:endParaRPr lang="en-US" altLang="zh-CN" dirty="0" smtClean="0"/>
          </a:p>
          <a:p>
            <a:pPr lvl="1"/>
            <a:r>
              <a:rPr lang="en-US" altLang="zh-CN" dirty="0" smtClean="0"/>
              <a:t>Team</a:t>
            </a:r>
            <a:endParaRPr lang="en-US" altLang="zh-CN" dirty="0" smtClean="0"/>
          </a:p>
          <a:p>
            <a:pPr lvl="2"/>
            <a:r>
              <a:rPr lang="en-US" altLang="zh-CN" dirty="0" smtClean="0"/>
              <a:t>Determines sprint list  (determine what can be done )</a:t>
            </a:r>
            <a:endParaRPr lang="en-US" altLang="zh-CN" dirty="0" smtClean="0"/>
          </a:p>
          <a:p>
            <a:pPr lvl="2"/>
            <a:r>
              <a:rPr lang="en-US" altLang="zh-CN" dirty="0" smtClean="0"/>
              <a:t>Develops software</a:t>
            </a:r>
            <a:endParaRPr lang="en-US" altLang="zh-CN" dirty="0" smtClean="0"/>
          </a:p>
          <a:p>
            <a:pPr lvl="1"/>
            <a:r>
              <a:rPr lang="en-US" altLang="zh-CN" dirty="0" err="1" smtClean="0"/>
              <a:t>ScrumMaster</a:t>
            </a:r>
            <a:r>
              <a:rPr lang="en-US" altLang="zh-CN" dirty="0" smtClean="0"/>
              <a:t> </a:t>
            </a:r>
            <a:r>
              <a:rPr lang="zh-CN" altLang="en-US" dirty="0" smtClean="0"/>
              <a:t>（相当于传统的项目经理角色）</a:t>
            </a:r>
            <a:endParaRPr lang="zh-CN" altLang="en-US" dirty="0" smtClean="0"/>
          </a:p>
          <a:p>
            <a:pPr lvl="2"/>
            <a:r>
              <a:rPr lang="en-US" altLang="zh-CN" dirty="0" smtClean="0"/>
              <a:t>Responsible for Scrum process</a:t>
            </a:r>
            <a:endParaRPr lang="en-US" altLang="zh-CN" dirty="0" smtClean="0"/>
          </a:p>
          <a:p>
            <a:pPr lvl="2"/>
            <a:r>
              <a:rPr lang="en-US" altLang="zh-CN" dirty="0" smtClean="0"/>
              <a:t>Removes impediments</a:t>
            </a:r>
            <a:endParaRPr lang="en-US" altLang="zh-CN" dirty="0" smtClean="0"/>
          </a:p>
        </p:txBody>
      </p:sp>
      <p:sp>
        <p:nvSpPr>
          <p:cNvPr id="6" name="Rectangle 3"/>
          <p:cNvSpPr txBox="1">
            <a:spLocks noChangeArrowheads="1"/>
          </p:cNvSpPr>
          <p:nvPr/>
        </p:nvSpPr>
        <p:spPr>
          <a:xfrm>
            <a:off x="6698323" y="1401083"/>
            <a:ext cx="5493677" cy="5288241"/>
          </a:xfrm>
          <a:prstGeom prst="rect">
            <a:avLst/>
          </a:prstGeom>
        </p:spPr>
        <p:txBody>
          <a:bodyPr/>
          <a:lstStyle>
            <a:lvl1pPr marL="446405" indent="-446405" algn="l" defTabSz="914400" rtl="0" eaLnBrk="1" latinLnBrk="0" hangingPunct="1">
              <a:lnSpc>
                <a:spcPct val="130000"/>
              </a:lnSpc>
              <a:spcBef>
                <a:spcPts val="0"/>
              </a:spcBef>
              <a:spcAft>
                <a:spcPts val="300"/>
              </a:spcAft>
              <a:buClr>
                <a:srgbClr val="92D050"/>
              </a:buClr>
              <a:buFont typeface="Wingdings" panose="05000000000000000000" pitchFamily="2" charset="2"/>
              <a:buChar char="p"/>
              <a:defRPr sz="2400" kern="1200">
                <a:solidFill>
                  <a:schemeClr val="tx1"/>
                </a:solidFill>
                <a:latin typeface="+mn-lt"/>
                <a:ea typeface="+mn-ea"/>
                <a:cs typeface="+mn-cs"/>
              </a:defRPr>
            </a:lvl1pPr>
            <a:lvl2pPr marL="805180" indent="-347980" algn="l" defTabSz="914400" rtl="0" eaLnBrk="1" latinLnBrk="0" hangingPunct="1">
              <a:lnSpc>
                <a:spcPct val="130000"/>
              </a:lnSpc>
              <a:spcBef>
                <a:spcPts val="0"/>
              </a:spcBef>
              <a:spcAft>
                <a:spcPts val="300"/>
              </a:spcAft>
              <a:buClr>
                <a:srgbClr val="92D050"/>
              </a:buClr>
              <a:buFont typeface="Wingdings" panose="05000000000000000000" pitchFamily="2" charset="2"/>
              <a:buChar char="n"/>
              <a:defRPr sz="2200" kern="1200">
                <a:solidFill>
                  <a:schemeClr val="tx1"/>
                </a:solidFill>
                <a:latin typeface="+mn-lt"/>
                <a:ea typeface="+mn-ea"/>
                <a:cs typeface="+mn-cs"/>
              </a:defRPr>
            </a:lvl2pPr>
            <a:lvl3pPr marL="1252855" indent="-33845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800" kern="1200">
                <a:solidFill>
                  <a:schemeClr val="tx1"/>
                </a:solidFill>
                <a:latin typeface="+mn-lt"/>
                <a:ea typeface="+mn-ea"/>
                <a:cs typeface="+mn-cs"/>
              </a:defRPr>
            </a:lvl3pPr>
            <a:lvl4pPr marL="16986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600" kern="1200">
                <a:solidFill>
                  <a:schemeClr val="tx1"/>
                </a:solidFill>
                <a:latin typeface="+mn-lt"/>
                <a:ea typeface="+mn-ea"/>
                <a:cs typeface="+mn-cs"/>
              </a:defRPr>
            </a:lvl4pPr>
            <a:lvl5pPr marL="2155825" indent="-327025" algn="l" defTabSz="914400" rtl="0" eaLnBrk="1" latinLnBrk="0" hangingPunct="1">
              <a:lnSpc>
                <a:spcPct val="130000"/>
              </a:lnSpc>
              <a:spcBef>
                <a:spcPts val="0"/>
              </a:spcBef>
              <a:spcAft>
                <a:spcPts val="300"/>
              </a:spcAft>
              <a:buClr>
                <a:srgbClr val="92D050"/>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Other interested parties</a:t>
            </a:r>
            <a:endParaRPr lang="en-US" altLang="zh-CN" dirty="0" smtClean="0"/>
          </a:p>
          <a:p>
            <a:pPr lvl="1"/>
            <a:r>
              <a:rPr lang="en-US" altLang="zh-CN" dirty="0" smtClean="0"/>
              <a:t>Stakeholder</a:t>
            </a:r>
            <a:endParaRPr lang="en-US" altLang="zh-CN" dirty="0" smtClean="0"/>
          </a:p>
          <a:p>
            <a:pPr lvl="2"/>
            <a:r>
              <a:rPr lang="en-US" altLang="zh-CN" dirty="0" smtClean="0"/>
              <a:t>Funded project, will use it, affected by it</a:t>
            </a:r>
            <a:endParaRPr lang="en-US" altLang="zh-CN" dirty="0" smtClean="0"/>
          </a:p>
          <a:p>
            <a:pPr lvl="2"/>
            <a:r>
              <a:rPr lang="en-US" altLang="zh-CN" dirty="0" smtClean="0"/>
              <a:t>Requests enhancements</a:t>
            </a:r>
            <a:endParaRPr lang="en-US" altLang="zh-CN" dirty="0" smtClean="0"/>
          </a:p>
          <a:p>
            <a:pPr lvl="1"/>
            <a:r>
              <a:rPr lang="en-US" altLang="zh-CN" dirty="0" smtClean="0"/>
              <a:t>IT Management</a:t>
            </a:r>
            <a:endParaRPr lang="en-US" altLang="zh-CN" dirty="0" smtClean="0"/>
          </a:p>
          <a:p>
            <a:pPr lvl="2"/>
            <a:r>
              <a:rPr lang="en-US" altLang="zh-CN" dirty="0" smtClean="0"/>
              <a:t>Manpower allocation</a:t>
            </a:r>
            <a:endParaRPr lang="en-US" altLang="zh-CN" dirty="0" smtClean="0"/>
          </a:p>
          <a:p>
            <a:pPr lvl="2"/>
            <a:r>
              <a:rPr lang="en-US" altLang="zh-CN" dirty="0" smtClean="0"/>
              <a:t>Budgets &amp; Billing</a:t>
            </a:r>
            <a:endParaRPr lang="en-US" altLang="zh-CN" dirty="0" smtClean="0"/>
          </a:p>
          <a:p>
            <a:pPr lvl="1"/>
            <a:r>
              <a:rPr lang="en-US" altLang="zh-CN" dirty="0" smtClean="0"/>
              <a:t>Senior Business Management</a:t>
            </a:r>
            <a:endParaRPr lang="en-US" altLang="zh-CN" dirty="0" smtClean="0"/>
          </a:p>
          <a:p>
            <a:pPr lvl="2"/>
            <a:r>
              <a:rPr lang="en-US" altLang="zh-CN" dirty="0" smtClean="0"/>
              <a:t>Best use of corporate resources</a:t>
            </a:r>
            <a:endParaRPr lang="en-US" altLang="zh-CN" dirty="0" smtClean="0"/>
          </a:p>
          <a:p>
            <a:pPr lvl="3"/>
            <a:endParaRPr lang="zh-CN" altLang="en-US" dirty="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3"/>
          <p:cNvSpPr>
            <a:spLocks noGrp="1"/>
          </p:cNvSpPr>
          <p:nvPr>
            <p:ph type="title"/>
          </p:nvPr>
        </p:nvSpPr>
        <p:spPr/>
        <p:txBody>
          <a:bodyPr/>
          <a:lstStyle/>
          <a:p>
            <a:r>
              <a:rPr lang="en-US" altLang="zh-CN" dirty="0" smtClean="0"/>
              <a:t>Sprint </a:t>
            </a:r>
            <a:r>
              <a:rPr lang="zh-CN" altLang="en-US" dirty="0" smtClean="0"/>
              <a:t>任务板</a:t>
            </a:r>
            <a:endParaRPr lang="zh-CN" altLang="en-US" dirty="0" smtClean="0"/>
          </a:p>
        </p:txBody>
      </p:sp>
      <p:pic>
        <p:nvPicPr>
          <p:cNvPr id="604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24112" y="1487977"/>
            <a:ext cx="8205787" cy="5119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27"/>
          <p:cNvGraphicFramePr>
            <a:graphicFrameLocks noGrp="1"/>
          </p:cNvGraphicFramePr>
          <p:nvPr/>
        </p:nvGraphicFramePr>
        <p:xfrm>
          <a:off x="1652588" y="457201"/>
          <a:ext cx="2089150" cy="3854447"/>
        </p:xfrm>
        <a:graphic>
          <a:graphicData uri="http://schemas.openxmlformats.org/drawingml/2006/table">
            <a:tbl>
              <a:tblPr/>
              <a:tblGrid>
                <a:gridCol w="393700"/>
                <a:gridCol w="1335087"/>
                <a:gridCol w="360363"/>
              </a:tblGrid>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1</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用户注册</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登入商品</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68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展示商品</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68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4</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搜索商品</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62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在线交易</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944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6</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交易状态确认</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62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7</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特色商品推广</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第三方支付</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62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9</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高级搜索功能</a:t>
                      </a:r>
                      <a:endParaRPr kumimoji="0" lang="zh-CN" altLang="en-US"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信用评价</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62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11</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返点活动支持</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3</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12</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虚拟商品支持</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13</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物流跟踪</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8</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743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14</a:t>
                      </a:r>
                      <a:endParaRPr kumimoji="0" lang="en-US" altLang="zh-CN"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投诉处理</a:t>
                      </a:r>
                      <a:endParaRPr kumimoji="0" lang="zh-CN" altLang="en-US" sz="12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5</a:t>
                      </a:r>
                      <a:endParaRPr kumimoji="0" lang="en-US" altLang="zh-CN" sz="12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a:txBody>
                  <a:tcPr marT="45728" marB="45728"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5" name="Line 27"/>
          <p:cNvSpPr>
            <a:spLocks noChangeShapeType="1"/>
          </p:cNvSpPr>
          <p:nvPr/>
        </p:nvSpPr>
        <p:spPr bwMode="auto">
          <a:xfrm>
            <a:off x="4464051" y="4300538"/>
            <a:ext cx="5973763" cy="0"/>
          </a:xfrm>
          <a:prstGeom prst="line">
            <a:avLst/>
          </a:prstGeom>
          <a:noFill/>
          <a:ln w="28575">
            <a:solidFill>
              <a:schemeClr val="accent1">
                <a:lumMod val="75000"/>
              </a:schemeClr>
            </a:solidFill>
            <a:round/>
            <a:headEnd type="none" w="med" len="med"/>
            <a:tailEnd type="triangle" w="med" len="med"/>
          </a:ln>
        </p:spPr>
        <p:txBody>
          <a:bodyPr rot="10800000" wrap="none" anchor="ctr"/>
          <a:lstStyle/>
          <a:p>
            <a:pPr>
              <a:defRPr/>
            </a:pPr>
            <a:endParaRPr lang="en-US">
              <a:latin typeface="+mn-ea"/>
            </a:endParaRPr>
          </a:p>
        </p:txBody>
      </p:sp>
      <p:sp>
        <p:nvSpPr>
          <p:cNvPr id="6" name="AutoShape 41"/>
          <p:cNvSpPr/>
          <p:nvPr/>
        </p:nvSpPr>
        <p:spPr bwMode="auto">
          <a:xfrm>
            <a:off x="3789363" y="466726"/>
            <a:ext cx="107950" cy="506413"/>
          </a:xfrm>
          <a:prstGeom prst="rightBrace">
            <a:avLst>
              <a:gd name="adj1" fmla="val 19547"/>
              <a:gd name="adj2" fmla="val 50000"/>
            </a:avLst>
          </a:prstGeom>
          <a:noFill/>
          <a:ln w="9525" algn="ctr">
            <a:solidFill>
              <a:schemeClr val="tx1">
                <a:lumMod val="50000"/>
                <a:lumOff val="50000"/>
              </a:schemeClr>
            </a:solidFill>
            <a:round/>
          </a:ln>
        </p:spPr>
        <p:txBody>
          <a:bodyPr wrap="none" anchor="ctr"/>
          <a:lstStyle/>
          <a:p>
            <a:pPr>
              <a:defRPr/>
            </a:pPr>
            <a:endParaRPr lang="en-US" altLang="zh-CN">
              <a:latin typeface="+mn-ea"/>
            </a:endParaRPr>
          </a:p>
        </p:txBody>
      </p:sp>
      <p:sp>
        <p:nvSpPr>
          <p:cNvPr id="7" name="AutoShape 42"/>
          <p:cNvSpPr/>
          <p:nvPr/>
        </p:nvSpPr>
        <p:spPr bwMode="auto">
          <a:xfrm>
            <a:off x="3789363" y="1038225"/>
            <a:ext cx="107950" cy="1055688"/>
          </a:xfrm>
          <a:prstGeom prst="rightBrace">
            <a:avLst>
              <a:gd name="adj1" fmla="val 71082"/>
              <a:gd name="adj2" fmla="val 50000"/>
            </a:avLst>
          </a:prstGeom>
          <a:noFill/>
          <a:ln w="9525" algn="ctr">
            <a:solidFill>
              <a:schemeClr val="tx1">
                <a:lumMod val="50000"/>
                <a:lumOff val="50000"/>
              </a:schemeClr>
            </a:solidFill>
            <a:round/>
          </a:ln>
        </p:spPr>
        <p:txBody>
          <a:bodyPr wrap="none" anchor="ctr"/>
          <a:lstStyle/>
          <a:p>
            <a:pPr>
              <a:defRPr/>
            </a:pPr>
            <a:endParaRPr lang="en-US" altLang="zh-CN">
              <a:latin typeface="+mn-ea"/>
            </a:endParaRPr>
          </a:p>
        </p:txBody>
      </p:sp>
      <p:sp>
        <p:nvSpPr>
          <p:cNvPr id="8" name="AutoShape 43"/>
          <p:cNvSpPr/>
          <p:nvPr/>
        </p:nvSpPr>
        <p:spPr bwMode="auto">
          <a:xfrm>
            <a:off x="3789363" y="2146300"/>
            <a:ext cx="107950" cy="1327150"/>
          </a:xfrm>
          <a:prstGeom prst="rightBrace">
            <a:avLst>
              <a:gd name="adj1" fmla="val 76611"/>
              <a:gd name="adj2" fmla="val 50000"/>
            </a:avLst>
          </a:prstGeom>
          <a:noFill/>
          <a:ln w="9525" algn="ctr">
            <a:solidFill>
              <a:schemeClr val="tx1">
                <a:lumMod val="50000"/>
                <a:lumOff val="50000"/>
              </a:schemeClr>
            </a:solidFill>
            <a:prstDash val="dash"/>
            <a:round/>
          </a:ln>
        </p:spPr>
        <p:txBody>
          <a:bodyPr wrap="none" anchor="ctr"/>
          <a:lstStyle/>
          <a:p>
            <a:pPr>
              <a:defRPr/>
            </a:pPr>
            <a:endParaRPr lang="en-US" altLang="zh-CN">
              <a:latin typeface="+mn-ea"/>
            </a:endParaRPr>
          </a:p>
        </p:txBody>
      </p:sp>
      <p:sp>
        <p:nvSpPr>
          <p:cNvPr id="9" name="Line 107"/>
          <p:cNvSpPr>
            <a:spLocks noChangeShapeType="1"/>
          </p:cNvSpPr>
          <p:nvPr/>
        </p:nvSpPr>
        <p:spPr bwMode="auto">
          <a:xfrm>
            <a:off x="5913438" y="4159250"/>
            <a:ext cx="0" cy="139700"/>
          </a:xfrm>
          <a:prstGeom prst="line">
            <a:avLst/>
          </a:prstGeom>
          <a:noFill/>
          <a:ln w="28575">
            <a:solidFill>
              <a:schemeClr val="accent1">
                <a:lumMod val="75000"/>
              </a:schemeClr>
            </a:solidFill>
            <a:round/>
          </a:ln>
        </p:spPr>
        <p:txBody>
          <a:bodyPr/>
          <a:lstStyle/>
          <a:p>
            <a:pPr>
              <a:defRPr/>
            </a:pPr>
            <a:endParaRPr lang="en-US">
              <a:latin typeface="+mn-ea"/>
            </a:endParaRPr>
          </a:p>
        </p:txBody>
      </p:sp>
      <p:sp>
        <p:nvSpPr>
          <p:cNvPr id="10" name="Line 109"/>
          <p:cNvSpPr>
            <a:spLocks noChangeShapeType="1"/>
          </p:cNvSpPr>
          <p:nvPr/>
        </p:nvSpPr>
        <p:spPr bwMode="auto">
          <a:xfrm>
            <a:off x="8794750" y="4157664"/>
            <a:ext cx="0" cy="142875"/>
          </a:xfrm>
          <a:prstGeom prst="line">
            <a:avLst/>
          </a:prstGeom>
          <a:noFill/>
          <a:ln w="28575">
            <a:solidFill>
              <a:schemeClr val="accent1">
                <a:lumMod val="75000"/>
              </a:schemeClr>
            </a:solidFill>
            <a:round/>
          </a:ln>
        </p:spPr>
        <p:txBody>
          <a:bodyPr/>
          <a:lstStyle/>
          <a:p>
            <a:pPr>
              <a:defRPr/>
            </a:pPr>
            <a:endParaRPr lang="en-US">
              <a:latin typeface="+mn-ea"/>
            </a:endParaRPr>
          </a:p>
        </p:txBody>
      </p:sp>
      <p:sp>
        <p:nvSpPr>
          <p:cNvPr id="11" name="Line 110"/>
          <p:cNvSpPr>
            <a:spLocks noChangeShapeType="1"/>
          </p:cNvSpPr>
          <p:nvPr/>
        </p:nvSpPr>
        <p:spPr bwMode="auto">
          <a:xfrm>
            <a:off x="7354888" y="4157664"/>
            <a:ext cx="0" cy="142875"/>
          </a:xfrm>
          <a:prstGeom prst="line">
            <a:avLst/>
          </a:prstGeom>
          <a:noFill/>
          <a:ln w="28575">
            <a:solidFill>
              <a:schemeClr val="accent1">
                <a:lumMod val="75000"/>
              </a:schemeClr>
            </a:solidFill>
            <a:round/>
          </a:ln>
        </p:spPr>
        <p:txBody>
          <a:bodyPr/>
          <a:lstStyle/>
          <a:p>
            <a:pPr>
              <a:defRPr/>
            </a:pPr>
            <a:endParaRPr lang="en-US">
              <a:latin typeface="+mn-ea"/>
            </a:endParaRPr>
          </a:p>
        </p:txBody>
      </p:sp>
      <p:sp>
        <p:nvSpPr>
          <p:cNvPr id="12" name="Line 111"/>
          <p:cNvSpPr>
            <a:spLocks noChangeShapeType="1"/>
          </p:cNvSpPr>
          <p:nvPr/>
        </p:nvSpPr>
        <p:spPr bwMode="auto">
          <a:xfrm>
            <a:off x="10233025" y="4157664"/>
            <a:ext cx="0" cy="142875"/>
          </a:xfrm>
          <a:prstGeom prst="line">
            <a:avLst/>
          </a:prstGeom>
          <a:noFill/>
          <a:ln w="28575">
            <a:solidFill>
              <a:schemeClr val="accent1">
                <a:lumMod val="75000"/>
              </a:schemeClr>
            </a:solidFill>
            <a:round/>
          </a:ln>
        </p:spPr>
        <p:txBody>
          <a:bodyPr/>
          <a:lstStyle/>
          <a:p>
            <a:pPr>
              <a:defRPr/>
            </a:pPr>
            <a:endParaRPr lang="en-US">
              <a:latin typeface="+mn-ea"/>
            </a:endParaRPr>
          </a:p>
        </p:txBody>
      </p:sp>
      <p:sp>
        <p:nvSpPr>
          <p:cNvPr id="13" name="Arc 113"/>
          <p:cNvSpPr/>
          <p:nvPr/>
        </p:nvSpPr>
        <p:spPr bwMode="auto">
          <a:xfrm flipV="1">
            <a:off x="4632325" y="3516314"/>
            <a:ext cx="946150" cy="758825"/>
          </a:xfrm>
          <a:custGeom>
            <a:avLst/>
            <a:gdLst>
              <a:gd name="T0" fmla="*/ 14993871 w 43200"/>
              <a:gd name="T1" fmla="*/ 0 h 40921"/>
              <a:gd name="T2" fmla="*/ 5601711 w 43200"/>
              <a:gd name="T3" fmla="*/ 46225 h 40921"/>
              <a:gd name="T4" fmla="*/ 10361108 w 43200"/>
              <a:gd name="T5" fmla="*/ 6616103 h 40921"/>
              <a:gd name="T6" fmla="*/ 0 60000 65536"/>
              <a:gd name="T7" fmla="*/ 0 60000 65536"/>
              <a:gd name="T8" fmla="*/ 0 60000 65536"/>
              <a:gd name="T9" fmla="*/ 0 w 43200"/>
              <a:gd name="T10" fmla="*/ 0 h 40921"/>
              <a:gd name="T11" fmla="*/ 43200 w 43200"/>
              <a:gd name="T12" fmla="*/ 40921 h 40921"/>
            </a:gdLst>
            <a:ahLst/>
            <a:cxnLst>
              <a:cxn ang="T6">
                <a:pos x="T0" y="T1"/>
              </a:cxn>
              <a:cxn ang="T7">
                <a:pos x="T2" y="T3"/>
              </a:cxn>
              <a:cxn ang="T8">
                <a:pos x="T4" y="T5"/>
              </a:cxn>
            </a:cxnLst>
            <a:rect l="T9" t="T10" r="T11" b="T12"/>
            <a:pathLst>
              <a:path w="43200" h="40921" fill="none"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path>
              <a:path w="43200" h="40921" stroke="0"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lnTo>
                  <a:pt x="21600" y="19321"/>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14" name="Arc 131"/>
          <p:cNvSpPr/>
          <p:nvPr/>
        </p:nvSpPr>
        <p:spPr bwMode="auto">
          <a:xfrm rot="4591678" flipV="1">
            <a:off x="5399088" y="3429000"/>
            <a:ext cx="292100" cy="304800"/>
          </a:xfrm>
          <a:custGeom>
            <a:avLst/>
            <a:gdLst>
              <a:gd name="T0" fmla="*/ 1967411 w 43200"/>
              <a:gd name="T1" fmla="*/ 812743 h 42834"/>
              <a:gd name="T2" fmla="*/ 815314 w 43200"/>
              <a:gd name="T3" fmla="*/ 0 h 42834"/>
              <a:gd name="T4" fmla="*/ 998291 w 43200"/>
              <a:gd name="T5" fmla="*/ 1075190 h 42834"/>
              <a:gd name="T6" fmla="*/ 0 60000 65536"/>
              <a:gd name="T7" fmla="*/ 0 60000 65536"/>
              <a:gd name="T8" fmla="*/ 0 60000 65536"/>
              <a:gd name="T9" fmla="*/ 0 w 43200"/>
              <a:gd name="T10" fmla="*/ 0 h 42834"/>
              <a:gd name="T11" fmla="*/ 43200 w 43200"/>
              <a:gd name="T12" fmla="*/ 42834 h 42834"/>
            </a:gdLst>
            <a:ahLst/>
            <a:cxnLst>
              <a:cxn ang="T6">
                <a:pos x="T0" y="T1"/>
              </a:cxn>
              <a:cxn ang="T7">
                <a:pos x="T2" y="T3"/>
              </a:cxn>
              <a:cxn ang="T8">
                <a:pos x="T4" y="T5"/>
              </a:cxn>
            </a:cxnLst>
            <a:rect l="T9" t="T10" r="T11" b="T12"/>
            <a:pathLst>
              <a:path w="43200" h="42834" fill="none"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path>
              <a:path w="43200" h="42834" stroke="0"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lnTo>
                  <a:pt x="21600" y="21234"/>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53322" name="Text Box 132"/>
          <p:cNvSpPr txBox="1">
            <a:spLocks noChangeArrowheads="1"/>
          </p:cNvSpPr>
          <p:nvPr/>
        </p:nvSpPr>
        <p:spPr bwMode="auto">
          <a:xfrm>
            <a:off x="4748214" y="274639"/>
            <a:ext cx="10826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a:latin typeface="+mn-ea"/>
              </a:rPr>
              <a:t>发布燃尽图</a:t>
            </a:r>
            <a:endParaRPr lang="zh-CN" altLang="en-US" sz="1400">
              <a:latin typeface="+mn-ea"/>
            </a:endParaRPr>
          </a:p>
        </p:txBody>
      </p:sp>
      <p:sp>
        <p:nvSpPr>
          <p:cNvPr id="16" name="AutoShape 133"/>
          <p:cNvSpPr>
            <a:spLocks noChangeArrowheads="1"/>
          </p:cNvSpPr>
          <p:nvPr/>
        </p:nvSpPr>
        <p:spPr bwMode="auto">
          <a:xfrm>
            <a:off x="4689476" y="4370388"/>
            <a:ext cx="976313" cy="215900"/>
          </a:xfrm>
          <a:prstGeom prst="homePlate">
            <a:avLst>
              <a:gd name="adj" fmla="val 113052"/>
            </a:avLst>
          </a:prstGeom>
          <a:solidFill>
            <a:srgbClr val="CC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zh-CN" sz="1200">
                <a:solidFill>
                  <a:schemeClr val="tx1"/>
                </a:solidFill>
                <a:latin typeface="+mn-ea"/>
              </a:rPr>
              <a:t>Sprint 1</a:t>
            </a:r>
            <a:endParaRPr lang="en-US" altLang="zh-CN" sz="1200">
              <a:solidFill>
                <a:schemeClr val="tx1"/>
              </a:solidFill>
              <a:latin typeface="+mn-ea"/>
            </a:endParaRPr>
          </a:p>
        </p:txBody>
      </p:sp>
      <p:sp>
        <p:nvSpPr>
          <p:cNvPr id="17" name="AutoShape 134"/>
          <p:cNvSpPr>
            <a:spLocks noChangeArrowheads="1"/>
          </p:cNvSpPr>
          <p:nvPr/>
        </p:nvSpPr>
        <p:spPr bwMode="auto">
          <a:xfrm>
            <a:off x="6161088" y="4370388"/>
            <a:ext cx="976312" cy="215900"/>
          </a:xfrm>
          <a:prstGeom prst="homePlate">
            <a:avLst>
              <a:gd name="adj" fmla="val 113051"/>
            </a:avLst>
          </a:prstGeom>
          <a:solidFill>
            <a:srgbClr val="CC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zh-CN" sz="1200">
                <a:solidFill>
                  <a:schemeClr val="tx1"/>
                </a:solidFill>
                <a:latin typeface="+mn-ea"/>
              </a:rPr>
              <a:t>Sprint 2</a:t>
            </a:r>
            <a:endParaRPr lang="en-US" altLang="zh-CN" sz="1200">
              <a:solidFill>
                <a:schemeClr val="tx1"/>
              </a:solidFill>
              <a:latin typeface="+mn-ea"/>
            </a:endParaRPr>
          </a:p>
        </p:txBody>
      </p:sp>
      <p:sp>
        <p:nvSpPr>
          <p:cNvPr id="18" name="AutoShape 135"/>
          <p:cNvSpPr>
            <a:spLocks noChangeArrowheads="1"/>
          </p:cNvSpPr>
          <p:nvPr/>
        </p:nvSpPr>
        <p:spPr bwMode="auto">
          <a:xfrm>
            <a:off x="7640638" y="4365625"/>
            <a:ext cx="976312" cy="215900"/>
          </a:xfrm>
          <a:prstGeom prst="homePlate">
            <a:avLst>
              <a:gd name="adj" fmla="val 113051"/>
            </a:avLst>
          </a:prstGeom>
          <a:solidFill>
            <a:srgbClr val="CC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zh-CN" sz="1200">
                <a:solidFill>
                  <a:schemeClr val="tx1"/>
                </a:solidFill>
                <a:latin typeface="+mn-ea"/>
              </a:rPr>
              <a:t>Sprint ….</a:t>
            </a:r>
            <a:endParaRPr lang="en-US" altLang="zh-CN" sz="1200">
              <a:solidFill>
                <a:schemeClr val="tx1"/>
              </a:solidFill>
              <a:latin typeface="+mn-ea"/>
            </a:endParaRPr>
          </a:p>
        </p:txBody>
      </p:sp>
      <p:sp>
        <p:nvSpPr>
          <p:cNvPr id="19" name="AutoShape 136"/>
          <p:cNvSpPr>
            <a:spLocks noChangeArrowheads="1"/>
          </p:cNvSpPr>
          <p:nvPr/>
        </p:nvSpPr>
        <p:spPr bwMode="auto">
          <a:xfrm>
            <a:off x="9113838" y="4370388"/>
            <a:ext cx="976312" cy="215900"/>
          </a:xfrm>
          <a:prstGeom prst="homePlate">
            <a:avLst>
              <a:gd name="adj" fmla="val 113051"/>
            </a:avLst>
          </a:prstGeom>
          <a:solidFill>
            <a:srgbClr val="CC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en-US" altLang="zh-CN" sz="1200" dirty="0">
                <a:solidFill>
                  <a:schemeClr val="tx1"/>
                </a:solidFill>
                <a:latin typeface="+mn-ea"/>
              </a:rPr>
              <a:t>Sprint n </a:t>
            </a:r>
            <a:endParaRPr lang="en-US" altLang="zh-CN" sz="1200" dirty="0">
              <a:solidFill>
                <a:schemeClr val="tx1"/>
              </a:solidFill>
              <a:latin typeface="+mn-ea"/>
            </a:endParaRPr>
          </a:p>
        </p:txBody>
      </p:sp>
      <p:sp>
        <p:nvSpPr>
          <p:cNvPr id="53327" name="Text Box 202"/>
          <p:cNvSpPr txBox="1">
            <a:spLocks noChangeArrowheads="1"/>
          </p:cNvSpPr>
          <p:nvPr/>
        </p:nvSpPr>
        <p:spPr bwMode="auto">
          <a:xfrm>
            <a:off x="1774826" y="4306889"/>
            <a:ext cx="1262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400" b="1">
                <a:latin typeface="+mn-ea"/>
              </a:rPr>
              <a:t>产品代办事项</a:t>
            </a:r>
            <a:endParaRPr lang="zh-CN" altLang="en-US" sz="1400" b="1">
              <a:latin typeface="+mn-ea"/>
            </a:endParaRPr>
          </a:p>
        </p:txBody>
      </p:sp>
      <p:sp>
        <p:nvSpPr>
          <p:cNvPr id="21" name="Arc 204"/>
          <p:cNvSpPr/>
          <p:nvPr/>
        </p:nvSpPr>
        <p:spPr bwMode="auto">
          <a:xfrm flipV="1">
            <a:off x="6145213" y="3514725"/>
            <a:ext cx="946150" cy="757238"/>
          </a:xfrm>
          <a:custGeom>
            <a:avLst/>
            <a:gdLst>
              <a:gd name="T0" fmla="*/ 14993871 w 43200"/>
              <a:gd name="T1" fmla="*/ 0 h 40921"/>
              <a:gd name="T2" fmla="*/ 5601711 w 43200"/>
              <a:gd name="T3" fmla="*/ 46225 h 40921"/>
              <a:gd name="T4" fmla="*/ 10361108 w 43200"/>
              <a:gd name="T5" fmla="*/ 6616076 h 40921"/>
              <a:gd name="T6" fmla="*/ 0 60000 65536"/>
              <a:gd name="T7" fmla="*/ 0 60000 65536"/>
              <a:gd name="T8" fmla="*/ 0 60000 65536"/>
              <a:gd name="T9" fmla="*/ 0 w 43200"/>
              <a:gd name="T10" fmla="*/ 0 h 40921"/>
              <a:gd name="T11" fmla="*/ 43200 w 43200"/>
              <a:gd name="T12" fmla="*/ 40921 h 40921"/>
            </a:gdLst>
            <a:ahLst/>
            <a:cxnLst>
              <a:cxn ang="T6">
                <a:pos x="T0" y="T1"/>
              </a:cxn>
              <a:cxn ang="T7">
                <a:pos x="T2" y="T3"/>
              </a:cxn>
              <a:cxn ang="T8">
                <a:pos x="T4" y="T5"/>
              </a:cxn>
            </a:cxnLst>
            <a:rect l="T9" t="T10" r="T11" b="T12"/>
            <a:pathLst>
              <a:path w="43200" h="40921" fill="none"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path>
              <a:path w="43200" h="40921" stroke="0"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lnTo>
                  <a:pt x="21600" y="19321"/>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2" name="Arc 205"/>
          <p:cNvSpPr/>
          <p:nvPr/>
        </p:nvSpPr>
        <p:spPr bwMode="auto">
          <a:xfrm rot="4591678" flipV="1">
            <a:off x="6911182" y="3428207"/>
            <a:ext cx="293687" cy="304800"/>
          </a:xfrm>
          <a:custGeom>
            <a:avLst/>
            <a:gdLst>
              <a:gd name="T0" fmla="*/ 1967431 w 43200"/>
              <a:gd name="T1" fmla="*/ 812743 h 42834"/>
              <a:gd name="T2" fmla="*/ 815320 w 43200"/>
              <a:gd name="T3" fmla="*/ 0 h 42834"/>
              <a:gd name="T4" fmla="*/ 998298 w 43200"/>
              <a:gd name="T5" fmla="*/ 1075190 h 42834"/>
              <a:gd name="T6" fmla="*/ 0 60000 65536"/>
              <a:gd name="T7" fmla="*/ 0 60000 65536"/>
              <a:gd name="T8" fmla="*/ 0 60000 65536"/>
              <a:gd name="T9" fmla="*/ 0 w 43200"/>
              <a:gd name="T10" fmla="*/ 0 h 42834"/>
              <a:gd name="T11" fmla="*/ 43200 w 43200"/>
              <a:gd name="T12" fmla="*/ 42834 h 42834"/>
            </a:gdLst>
            <a:ahLst/>
            <a:cxnLst>
              <a:cxn ang="T6">
                <a:pos x="T0" y="T1"/>
              </a:cxn>
              <a:cxn ang="T7">
                <a:pos x="T2" y="T3"/>
              </a:cxn>
              <a:cxn ang="T8">
                <a:pos x="T4" y="T5"/>
              </a:cxn>
            </a:cxnLst>
            <a:rect l="T9" t="T10" r="T11" b="T12"/>
            <a:pathLst>
              <a:path w="43200" h="42834" fill="none"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path>
              <a:path w="43200" h="42834" stroke="0"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lnTo>
                  <a:pt x="21600" y="21234"/>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3" name="Arc 206"/>
          <p:cNvSpPr/>
          <p:nvPr/>
        </p:nvSpPr>
        <p:spPr bwMode="auto">
          <a:xfrm flipV="1">
            <a:off x="7585075" y="3514725"/>
            <a:ext cx="946150" cy="757238"/>
          </a:xfrm>
          <a:custGeom>
            <a:avLst/>
            <a:gdLst>
              <a:gd name="T0" fmla="*/ 14993871 w 43200"/>
              <a:gd name="T1" fmla="*/ 0 h 40921"/>
              <a:gd name="T2" fmla="*/ 5601711 w 43200"/>
              <a:gd name="T3" fmla="*/ 46225 h 40921"/>
              <a:gd name="T4" fmla="*/ 10361108 w 43200"/>
              <a:gd name="T5" fmla="*/ 6616076 h 40921"/>
              <a:gd name="T6" fmla="*/ 0 60000 65536"/>
              <a:gd name="T7" fmla="*/ 0 60000 65536"/>
              <a:gd name="T8" fmla="*/ 0 60000 65536"/>
              <a:gd name="T9" fmla="*/ 0 w 43200"/>
              <a:gd name="T10" fmla="*/ 0 h 40921"/>
              <a:gd name="T11" fmla="*/ 43200 w 43200"/>
              <a:gd name="T12" fmla="*/ 40921 h 40921"/>
            </a:gdLst>
            <a:ahLst/>
            <a:cxnLst>
              <a:cxn ang="T6">
                <a:pos x="T0" y="T1"/>
              </a:cxn>
              <a:cxn ang="T7">
                <a:pos x="T2" y="T3"/>
              </a:cxn>
              <a:cxn ang="T8">
                <a:pos x="T4" y="T5"/>
              </a:cxn>
            </a:cxnLst>
            <a:rect l="T9" t="T10" r="T11" b="T12"/>
            <a:pathLst>
              <a:path w="43200" h="40921" fill="none"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path>
              <a:path w="43200" h="40921" stroke="0"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lnTo>
                  <a:pt x="21600" y="19321"/>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4" name="Arc 207"/>
          <p:cNvSpPr/>
          <p:nvPr/>
        </p:nvSpPr>
        <p:spPr bwMode="auto">
          <a:xfrm rot="4591678" flipV="1">
            <a:off x="8351045" y="3428207"/>
            <a:ext cx="293687" cy="304800"/>
          </a:xfrm>
          <a:custGeom>
            <a:avLst/>
            <a:gdLst>
              <a:gd name="T0" fmla="*/ 1967431 w 43200"/>
              <a:gd name="T1" fmla="*/ 812743 h 42834"/>
              <a:gd name="T2" fmla="*/ 815320 w 43200"/>
              <a:gd name="T3" fmla="*/ 0 h 42834"/>
              <a:gd name="T4" fmla="*/ 998298 w 43200"/>
              <a:gd name="T5" fmla="*/ 1075190 h 42834"/>
              <a:gd name="T6" fmla="*/ 0 60000 65536"/>
              <a:gd name="T7" fmla="*/ 0 60000 65536"/>
              <a:gd name="T8" fmla="*/ 0 60000 65536"/>
              <a:gd name="T9" fmla="*/ 0 w 43200"/>
              <a:gd name="T10" fmla="*/ 0 h 42834"/>
              <a:gd name="T11" fmla="*/ 43200 w 43200"/>
              <a:gd name="T12" fmla="*/ 42834 h 42834"/>
            </a:gdLst>
            <a:ahLst/>
            <a:cxnLst>
              <a:cxn ang="T6">
                <a:pos x="T0" y="T1"/>
              </a:cxn>
              <a:cxn ang="T7">
                <a:pos x="T2" y="T3"/>
              </a:cxn>
              <a:cxn ang="T8">
                <a:pos x="T4" y="T5"/>
              </a:cxn>
            </a:cxnLst>
            <a:rect l="T9" t="T10" r="T11" b="T12"/>
            <a:pathLst>
              <a:path w="43200" h="42834" fill="none"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path>
              <a:path w="43200" h="42834" stroke="0"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lnTo>
                  <a:pt x="21600" y="21234"/>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5" name="Arc 208"/>
          <p:cNvSpPr/>
          <p:nvPr/>
        </p:nvSpPr>
        <p:spPr bwMode="auto">
          <a:xfrm flipV="1">
            <a:off x="8932863" y="3524251"/>
            <a:ext cx="946150" cy="758825"/>
          </a:xfrm>
          <a:custGeom>
            <a:avLst/>
            <a:gdLst>
              <a:gd name="T0" fmla="*/ 14993871 w 43200"/>
              <a:gd name="T1" fmla="*/ 0 h 40921"/>
              <a:gd name="T2" fmla="*/ 5601711 w 43200"/>
              <a:gd name="T3" fmla="*/ 46225 h 40921"/>
              <a:gd name="T4" fmla="*/ 10361108 w 43200"/>
              <a:gd name="T5" fmla="*/ 6616076 h 40921"/>
              <a:gd name="T6" fmla="*/ 0 60000 65536"/>
              <a:gd name="T7" fmla="*/ 0 60000 65536"/>
              <a:gd name="T8" fmla="*/ 0 60000 65536"/>
              <a:gd name="T9" fmla="*/ 0 w 43200"/>
              <a:gd name="T10" fmla="*/ 0 h 40921"/>
              <a:gd name="T11" fmla="*/ 43200 w 43200"/>
              <a:gd name="T12" fmla="*/ 40921 h 40921"/>
            </a:gdLst>
            <a:ahLst/>
            <a:cxnLst>
              <a:cxn ang="T6">
                <a:pos x="T0" y="T1"/>
              </a:cxn>
              <a:cxn ang="T7">
                <a:pos x="T2" y="T3"/>
              </a:cxn>
              <a:cxn ang="T8">
                <a:pos x="T4" y="T5"/>
              </a:cxn>
            </a:cxnLst>
            <a:rect l="T9" t="T10" r="T11" b="T12"/>
            <a:pathLst>
              <a:path w="43200" h="40921" fill="none"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path>
              <a:path w="43200" h="40921" stroke="0" extrusionOk="0">
                <a:moveTo>
                  <a:pt x="31257" y="0"/>
                </a:moveTo>
                <a:cubicBezTo>
                  <a:pt x="38576" y="3658"/>
                  <a:pt x="43200" y="11138"/>
                  <a:pt x="43200" y="19321"/>
                </a:cubicBezTo>
                <a:cubicBezTo>
                  <a:pt x="43200" y="31250"/>
                  <a:pt x="33529" y="40921"/>
                  <a:pt x="21600" y="40921"/>
                </a:cubicBezTo>
                <a:cubicBezTo>
                  <a:pt x="9670" y="40921"/>
                  <a:pt x="0" y="31250"/>
                  <a:pt x="0" y="19321"/>
                </a:cubicBezTo>
                <a:cubicBezTo>
                  <a:pt x="-1" y="11245"/>
                  <a:pt x="4504" y="3844"/>
                  <a:pt x="11677" y="134"/>
                </a:cubicBezTo>
                <a:lnTo>
                  <a:pt x="21600" y="19321"/>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6" name="Arc 209"/>
          <p:cNvSpPr/>
          <p:nvPr/>
        </p:nvSpPr>
        <p:spPr bwMode="auto">
          <a:xfrm rot="4591678" flipV="1">
            <a:off x="9699625" y="3436938"/>
            <a:ext cx="292100" cy="304800"/>
          </a:xfrm>
          <a:custGeom>
            <a:avLst/>
            <a:gdLst>
              <a:gd name="T0" fmla="*/ 1967431 w 43200"/>
              <a:gd name="T1" fmla="*/ 812743 h 42834"/>
              <a:gd name="T2" fmla="*/ 815320 w 43200"/>
              <a:gd name="T3" fmla="*/ 0 h 42834"/>
              <a:gd name="T4" fmla="*/ 998298 w 43200"/>
              <a:gd name="T5" fmla="*/ 1075190 h 42834"/>
              <a:gd name="T6" fmla="*/ 0 60000 65536"/>
              <a:gd name="T7" fmla="*/ 0 60000 65536"/>
              <a:gd name="T8" fmla="*/ 0 60000 65536"/>
              <a:gd name="T9" fmla="*/ 0 w 43200"/>
              <a:gd name="T10" fmla="*/ 0 h 42834"/>
              <a:gd name="T11" fmla="*/ 43200 w 43200"/>
              <a:gd name="T12" fmla="*/ 42834 h 42834"/>
            </a:gdLst>
            <a:ahLst/>
            <a:cxnLst>
              <a:cxn ang="T6">
                <a:pos x="T0" y="T1"/>
              </a:cxn>
              <a:cxn ang="T7">
                <a:pos x="T2" y="T3"/>
              </a:cxn>
              <a:cxn ang="T8">
                <a:pos x="T4" y="T5"/>
              </a:cxn>
            </a:cxnLst>
            <a:rect l="T9" t="T10" r="T11" b="T12"/>
            <a:pathLst>
              <a:path w="43200" h="42834" fill="none"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path>
              <a:path w="43200" h="42834" stroke="0" extrusionOk="0">
                <a:moveTo>
                  <a:pt x="42568" y="16051"/>
                </a:moveTo>
                <a:cubicBezTo>
                  <a:pt x="42988" y="17746"/>
                  <a:pt x="43200" y="19487"/>
                  <a:pt x="43200" y="21234"/>
                </a:cubicBezTo>
                <a:cubicBezTo>
                  <a:pt x="43200" y="33163"/>
                  <a:pt x="33529" y="42834"/>
                  <a:pt x="21600" y="42834"/>
                </a:cubicBezTo>
                <a:cubicBezTo>
                  <a:pt x="9670" y="42834"/>
                  <a:pt x="0" y="33163"/>
                  <a:pt x="0" y="21234"/>
                </a:cubicBezTo>
                <a:cubicBezTo>
                  <a:pt x="-1" y="10831"/>
                  <a:pt x="7414" y="1906"/>
                  <a:pt x="17640" y="-1"/>
                </a:cubicBezTo>
                <a:lnTo>
                  <a:pt x="21600" y="21234"/>
                </a:lnTo>
                <a:close/>
              </a:path>
            </a:pathLst>
          </a:custGeom>
          <a:noFill/>
          <a:ln w="28575">
            <a:solidFill>
              <a:schemeClr val="accent1">
                <a:lumMod val="75000"/>
              </a:schemeClr>
            </a:solidFill>
            <a:round/>
            <a:headEnd type="triangle" w="med" len="med"/>
          </a:ln>
        </p:spPr>
        <p:txBody>
          <a:bodyPr rot="10800000" wrap="none" anchor="ctr"/>
          <a:lstStyle/>
          <a:p>
            <a:pPr>
              <a:defRPr/>
            </a:pPr>
            <a:endParaRPr lang="en-US" altLang="zh-CN">
              <a:latin typeface="+mn-ea"/>
            </a:endParaRPr>
          </a:p>
        </p:txBody>
      </p:sp>
      <p:sp>
        <p:nvSpPr>
          <p:cNvPr id="27" name="AutoShape 228"/>
          <p:cNvSpPr/>
          <p:nvPr/>
        </p:nvSpPr>
        <p:spPr bwMode="auto">
          <a:xfrm>
            <a:off x="3781425" y="3500438"/>
            <a:ext cx="109538" cy="792162"/>
          </a:xfrm>
          <a:prstGeom prst="rightBrace">
            <a:avLst>
              <a:gd name="adj1" fmla="val 45065"/>
              <a:gd name="adj2" fmla="val 50000"/>
            </a:avLst>
          </a:prstGeom>
          <a:noFill/>
          <a:ln w="9525" algn="ctr">
            <a:solidFill>
              <a:schemeClr val="tx1">
                <a:lumMod val="50000"/>
                <a:lumOff val="50000"/>
              </a:schemeClr>
            </a:solidFill>
            <a:prstDash val="dash"/>
            <a:round/>
          </a:ln>
        </p:spPr>
        <p:txBody>
          <a:bodyPr wrap="none" anchor="ctr"/>
          <a:lstStyle/>
          <a:p>
            <a:pPr>
              <a:defRPr/>
            </a:pPr>
            <a:endParaRPr lang="en-US" altLang="zh-CN">
              <a:latin typeface="+mn-ea"/>
            </a:endParaRPr>
          </a:p>
        </p:txBody>
      </p:sp>
      <p:sp>
        <p:nvSpPr>
          <p:cNvPr id="28" name="Line 229"/>
          <p:cNvSpPr>
            <a:spLocks noChangeShapeType="1"/>
          </p:cNvSpPr>
          <p:nvPr/>
        </p:nvSpPr>
        <p:spPr bwMode="auto">
          <a:xfrm>
            <a:off x="4459288" y="436564"/>
            <a:ext cx="1454150" cy="549275"/>
          </a:xfrm>
          <a:prstGeom prst="line">
            <a:avLst/>
          </a:prstGeom>
          <a:noFill/>
          <a:ln w="38100" algn="ctr">
            <a:solidFill>
              <a:srgbClr val="993300"/>
            </a:solidFill>
            <a:round/>
          </a:ln>
          <a:effectLst>
            <a:outerShdw dist="20000" dir="5400000" rotWithShape="0">
              <a:srgbClr val="000000">
                <a:alpha val="37999"/>
              </a:srgbClr>
            </a:outerShdw>
          </a:effectLst>
        </p:spPr>
        <p:txBody>
          <a:bodyPr/>
          <a:lstStyle/>
          <a:p>
            <a:pPr>
              <a:defRPr/>
            </a:pPr>
            <a:endParaRPr lang="en-US">
              <a:latin typeface="+mn-ea"/>
            </a:endParaRPr>
          </a:p>
        </p:txBody>
      </p:sp>
      <p:sp>
        <p:nvSpPr>
          <p:cNvPr id="29" name="Line 230"/>
          <p:cNvSpPr>
            <a:spLocks noChangeShapeType="1"/>
          </p:cNvSpPr>
          <p:nvPr/>
        </p:nvSpPr>
        <p:spPr bwMode="auto">
          <a:xfrm>
            <a:off x="5913438" y="985839"/>
            <a:ext cx="1439862" cy="1150937"/>
          </a:xfrm>
          <a:prstGeom prst="line">
            <a:avLst/>
          </a:prstGeom>
          <a:noFill/>
          <a:ln w="38100" algn="ctr">
            <a:solidFill>
              <a:srgbClr val="993300"/>
            </a:solidFill>
            <a:round/>
          </a:ln>
          <a:effectLst>
            <a:outerShdw dist="20000" dir="5400000" rotWithShape="0">
              <a:srgbClr val="000000">
                <a:alpha val="37999"/>
              </a:srgbClr>
            </a:outerShdw>
          </a:effectLst>
        </p:spPr>
        <p:txBody>
          <a:bodyPr/>
          <a:lstStyle/>
          <a:p>
            <a:pPr>
              <a:defRPr/>
            </a:pPr>
            <a:endParaRPr lang="en-US">
              <a:latin typeface="+mn-ea"/>
            </a:endParaRPr>
          </a:p>
        </p:txBody>
      </p:sp>
      <p:sp>
        <p:nvSpPr>
          <p:cNvPr id="30" name="Line 231"/>
          <p:cNvSpPr>
            <a:spLocks noChangeShapeType="1"/>
          </p:cNvSpPr>
          <p:nvPr/>
        </p:nvSpPr>
        <p:spPr bwMode="auto">
          <a:xfrm>
            <a:off x="7353301" y="2136775"/>
            <a:ext cx="1439863" cy="1366838"/>
          </a:xfrm>
          <a:prstGeom prst="line">
            <a:avLst/>
          </a:prstGeom>
          <a:noFill/>
          <a:ln w="38100" algn="ctr">
            <a:solidFill>
              <a:srgbClr val="993300"/>
            </a:solidFill>
            <a:round/>
          </a:ln>
          <a:effectLst>
            <a:outerShdw dist="20000" dir="5400000" rotWithShape="0">
              <a:srgbClr val="000000">
                <a:alpha val="37999"/>
              </a:srgbClr>
            </a:outerShdw>
          </a:effectLst>
        </p:spPr>
        <p:txBody>
          <a:bodyPr/>
          <a:lstStyle/>
          <a:p>
            <a:pPr>
              <a:defRPr/>
            </a:pPr>
            <a:endParaRPr lang="en-US">
              <a:latin typeface="+mn-ea"/>
            </a:endParaRPr>
          </a:p>
        </p:txBody>
      </p:sp>
      <p:sp>
        <p:nvSpPr>
          <p:cNvPr id="31" name="Line 232"/>
          <p:cNvSpPr>
            <a:spLocks noChangeShapeType="1"/>
          </p:cNvSpPr>
          <p:nvPr/>
        </p:nvSpPr>
        <p:spPr bwMode="auto">
          <a:xfrm>
            <a:off x="8793163" y="3503614"/>
            <a:ext cx="1441450" cy="795337"/>
          </a:xfrm>
          <a:prstGeom prst="line">
            <a:avLst/>
          </a:prstGeom>
          <a:noFill/>
          <a:ln w="38100" algn="ctr">
            <a:solidFill>
              <a:srgbClr val="993300"/>
            </a:solidFill>
            <a:round/>
          </a:ln>
          <a:effectLst>
            <a:outerShdw dist="20000" dir="5400000" rotWithShape="0">
              <a:srgbClr val="000000">
                <a:alpha val="37999"/>
              </a:srgbClr>
            </a:outerShdw>
          </a:effectLst>
        </p:spPr>
        <p:txBody>
          <a:bodyPr/>
          <a:lstStyle/>
          <a:p>
            <a:pPr>
              <a:defRPr/>
            </a:pPr>
            <a:endParaRPr lang="en-US">
              <a:latin typeface="+mn-ea"/>
            </a:endParaRPr>
          </a:p>
        </p:txBody>
      </p:sp>
      <p:sp>
        <p:nvSpPr>
          <p:cNvPr id="53339" name="Line 233"/>
          <p:cNvSpPr>
            <a:spLocks noChangeShapeType="1"/>
          </p:cNvSpPr>
          <p:nvPr/>
        </p:nvSpPr>
        <p:spPr bwMode="auto">
          <a:xfrm>
            <a:off x="3968751" y="771525"/>
            <a:ext cx="936625" cy="2662238"/>
          </a:xfrm>
          <a:prstGeom prst="line">
            <a:avLst/>
          </a:prstGeom>
          <a:noFill/>
          <a:ln w="9525">
            <a:solidFill>
              <a:srgbClr val="969696"/>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cxnSp>
        <p:nvCxnSpPr>
          <p:cNvPr id="33" name="Straight Connector 32"/>
          <p:cNvCxnSpPr/>
          <p:nvPr/>
        </p:nvCxnSpPr>
        <p:spPr>
          <a:xfrm rot="16200000" flipV="1">
            <a:off x="2513014" y="2366964"/>
            <a:ext cx="3887787" cy="158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V="1">
            <a:off x="4249738" y="2625725"/>
            <a:ext cx="3313112" cy="14288"/>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1" idx="1"/>
            <a:endCxn id="29" idx="1"/>
          </p:cNvCxnSpPr>
          <p:nvPr/>
        </p:nvCxnSpPr>
        <p:spPr>
          <a:xfrm rot="16200000" flipV="1">
            <a:off x="6272213" y="3217863"/>
            <a:ext cx="2163763" cy="1588"/>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767139" y="3490914"/>
            <a:ext cx="5026025" cy="158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9" idx="1"/>
          </p:cNvCxnSpPr>
          <p:nvPr/>
        </p:nvCxnSpPr>
        <p:spPr>
          <a:xfrm>
            <a:off x="3752850" y="2154239"/>
            <a:ext cx="3600450" cy="158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797301" y="984250"/>
            <a:ext cx="2087563" cy="1588"/>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8397876" y="3902076"/>
            <a:ext cx="792162" cy="158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3825875" y="436564"/>
            <a:ext cx="611188" cy="1587"/>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25875" y="4298950"/>
            <a:ext cx="611188" cy="1588"/>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53349" name="Line 233"/>
          <p:cNvSpPr>
            <a:spLocks noChangeShapeType="1"/>
          </p:cNvSpPr>
          <p:nvPr/>
        </p:nvSpPr>
        <p:spPr bwMode="auto">
          <a:xfrm>
            <a:off x="3968751" y="1563688"/>
            <a:ext cx="2271713" cy="1865312"/>
          </a:xfrm>
          <a:prstGeom prst="line">
            <a:avLst/>
          </a:prstGeom>
          <a:noFill/>
          <a:ln w="9525">
            <a:solidFill>
              <a:srgbClr val="969696"/>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53350" name="Oval 42"/>
          <p:cNvSpPr>
            <a:spLocks noChangeArrowheads="1"/>
          </p:cNvSpPr>
          <p:nvPr/>
        </p:nvSpPr>
        <p:spPr bwMode="auto">
          <a:xfrm>
            <a:off x="5842000" y="930275"/>
            <a:ext cx="90488" cy="90488"/>
          </a:xfrm>
          <a:prstGeom prst="ellipse">
            <a:avLst/>
          </a:prstGeom>
          <a:solidFill>
            <a:srgbClr val="993300"/>
          </a:solidFill>
          <a:ln>
            <a:noFill/>
          </a:ln>
          <a:effectLst>
            <a:outerShdw dist="20000" dir="5400000" rotWithShape="0">
              <a:srgbClr val="000000">
                <a:alpha val="37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en-US" altLang="zh-CN">
              <a:latin typeface="+mn-ea"/>
            </a:endParaRPr>
          </a:p>
        </p:txBody>
      </p:sp>
      <p:sp>
        <p:nvSpPr>
          <p:cNvPr id="53351" name="Oval 43"/>
          <p:cNvSpPr>
            <a:spLocks noChangeArrowheads="1"/>
          </p:cNvSpPr>
          <p:nvPr/>
        </p:nvSpPr>
        <p:spPr bwMode="auto">
          <a:xfrm>
            <a:off x="7281864" y="2065339"/>
            <a:ext cx="90487" cy="90487"/>
          </a:xfrm>
          <a:prstGeom prst="ellipse">
            <a:avLst/>
          </a:prstGeom>
          <a:solidFill>
            <a:srgbClr val="993300"/>
          </a:solidFill>
          <a:ln>
            <a:noFill/>
          </a:ln>
          <a:effectLst>
            <a:outerShdw dist="20000" dir="5400000" rotWithShape="0">
              <a:srgbClr val="000000">
                <a:alpha val="37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en-US" altLang="zh-CN">
              <a:latin typeface="+mn-ea"/>
            </a:endParaRPr>
          </a:p>
        </p:txBody>
      </p:sp>
      <p:sp>
        <p:nvSpPr>
          <p:cNvPr id="53352" name="Oval 44"/>
          <p:cNvSpPr>
            <a:spLocks noChangeArrowheads="1"/>
          </p:cNvSpPr>
          <p:nvPr/>
        </p:nvSpPr>
        <p:spPr bwMode="auto">
          <a:xfrm>
            <a:off x="8736014" y="3438525"/>
            <a:ext cx="90487" cy="90488"/>
          </a:xfrm>
          <a:prstGeom prst="ellipse">
            <a:avLst/>
          </a:prstGeom>
          <a:solidFill>
            <a:srgbClr val="993300"/>
          </a:solidFill>
          <a:ln>
            <a:noFill/>
          </a:ln>
          <a:effectLst>
            <a:outerShdw dist="20000" dir="5400000" rotWithShape="0">
              <a:srgbClr val="000000">
                <a:alpha val="37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en-US" altLang="zh-CN">
              <a:latin typeface="+mn-ea"/>
            </a:endParaRPr>
          </a:p>
        </p:txBody>
      </p:sp>
      <p:sp>
        <p:nvSpPr>
          <p:cNvPr id="53353" name="TextBox 70"/>
          <p:cNvSpPr txBox="1">
            <a:spLocks noChangeArrowheads="1"/>
          </p:cNvSpPr>
          <p:nvPr/>
        </p:nvSpPr>
        <p:spPr bwMode="auto">
          <a:xfrm>
            <a:off x="1524001" y="127001"/>
            <a:ext cx="64611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latin typeface="+mn-ea"/>
              </a:rPr>
              <a:t>优先级</a:t>
            </a:r>
            <a:endParaRPr lang="zh-CN" altLang="en-US">
              <a:latin typeface="+mn-ea"/>
            </a:endParaRPr>
          </a:p>
        </p:txBody>
      </p:sp>
      <p:sp>
        <p:nvSpPr>
          <p:cNvPr id="53354" name="TextBox 71"/>
          <p:cNvSpPr txBox="1">
            <a:spLocks noChangeArrowheads="1"/>
          </p:cNvSpPr>
          <p:nvPr/>
        </p:nvSpPr>
        <p:spPr bwMode="auto">
          <a:xfrm>
            <a:off x="2355851" y="115888"/>
            <a:ext cx="492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latin typeface="+mn-ea"/>
              </a:rPr>
              <a:t>内容</a:t>
            </a:r>
            <a:endParaRPr lang="en-US" altLang="en-US" sz="1200">
              <a:latin typeface="+mn-ea"/>
            </a:endParaRPr>
          </a:p>
        </p:txBody>
      </p:sp>
      <p:sp>
        <p:nvSpPr>
          <p:cNvPr id="53355" name="TextBox 72"/>
          <p:cNvSpPr txBox="1">
            <a:spLocks noChangeArrowheads="1"/>
          </p:cNvSpPr>
          <p:nvPr/>
        </p:nvSpPr>
        <p:spPr bwMode="auto">
          <a:xfrm>
            <a:off x="3392489" y="115888"/>
            <a:ext cx="4921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200">
                <a:latin typeface="+mn-ea"/>
              </a:rPr>
              <a:t>大小</a:t>
            </a:r>
            <a:endParaRPr lang="en-US" altLang="en-US" sz="1200">
              <a:latin typeface="+mn-ea"/>
            </a:endParaRPr>
          </a:p>
        </p:txBody>
      </p:sp>
      <p:pic>
        <p:nvPicPr>
          <p:cNvPr id="53356" name="Picture 8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009064" y="458789"/>
            <a:ext cx="13239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57" name="Line 233"/>
          <p:cNvSpPr>
            <a:spLocks noChangeShapeType="1"/>
          </p:cNvSpPr>
          <p:nvPr/>
        </p:nvSpPr>
        <p:spPr bwMode="auto">
          <a:xfrm flipV="1">
            <a:off x="8132764" y="2349500"/>
            <a:ext cx="484187" cy="1093788"/>
          </a:xfrm>
          <a:prstGeom prst="line">
            <a:avLst/>
          </a:prstGeom>
          <a:noFill/>
          <a:ln w="9525">
            <a:solidFill>
              <a:srgbClr val="969696"/>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53358" name="TextBox 51"/>
          <p:cNvSpPr txBox="1">
            <a:spLocks noChangeArrowheads="1"/>
          </p:cNvSpPr>
          <p:nvPr/>
        </p:nvSpPr>
        <p:spPr bwMode="auto">
          <a:xfrm>
            <a:off x="7415213" y="1641476"/>
            <a:ext cx="128432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a:latin typeface="+mn-ea"/>
              </a:rPr>
              <a:t>Sprint </a:t>
            </a:r>
            <a:r>
              <a:rPr lang="zh-CN" altLang="en-US" sz="1200">
                <a:latin typeface="+mn-ea"/>
              </a:rPr>
              <a:t>待办事项</a:t>
            </a:r>
            <a:endParaRPr lang="zh-CN" altLang="en-US" sz="1200">
              <a:latin typeface="+mn-ea"/>
            </a:endParaRPr>
          </a:p>
        </p:txBody>
      </p:sp>
      <p:sp>
        <p:nvSpPr>
          <p:cNvPr id="53359" name="Rectangle 51"/>
          <p:cNvSpPr>
            <a:spLocks noChangeArrowheads="1"/>
          </p:cNvSpPr>
          <p:nvPr/>
        </p:nvSpPr>
        <p:spPr bwMode="auto">
          <a:xfrm>
            <a:off x="7353300" y="420689"/>
            <a:ext cx="3003550" cy="1501775"/>
          </a:xfrm>
          <a:prstGeom prst="rect">
            <a:avLst/>
          </a:prstGeom>
          <a:noFill/>
          <a:ln w="19050" cap="rnd" algn="ctr">
            <a:solidFill>
              <a:srgbClr val="969696"/>
            </a:solidFill>
            <a:prstDash val="sysDot"/>
            <a:miter lim="800000"/>
          </a:ln>
          <a:extLst>
            <a:ext uri="{909E8E84-426E-40DD-AFC4-6F175D3DCCD1}">
              <a14:hiddenFill xmlns:a14="http://schemas.microsoft.com/office/drawing/2010/main">
                <a:solidFill>
                  <a:srgbClr val="FFFFFF"/>
                </a:solidFill>
              </a14:hiddenFill>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buFont typeface="Arial" panose="020B0604020202020204" pitchFamily="34" charset="0"/>
              <a:buChar char="•"/>
            </a:pPr>
            <a:endParaRPr lang="en-US" altLang="zh-CN" sz="1400">
              <a:latin typeface="+mn-ea"/>
            </a:endParaRPr>
          </a:p>
        </p:txBody>
      </p:sp>
      <p:sp>
        <p:nvSpPr>
          <p:cNvPr id="53360" name="TextBox 53"/>
          <p:cNvSpPr txBox="1">
            <a:spLocks noChangeArrowheads="1"/>
          </p:cNvSpPr>
          <p:nvPr/>
        </p:nvSpPr>
        <p:spPr bwMode="auto">
          <a:xfrm>
            <a:off x="9082089" y="1633538"/>
            <a:ext cx="11304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en-US" sz="1200">
                <a:latin typeface="+mn-ea"/>
              </a:rPr>
              <a:t>Sprint</a:t>
            </a:r>
            <a:r>
              <a:rPr lang="en-US" altLang="zh-CN" sz="1200">
                <a:latin typeface="+mn-ea"/>
              </a:rPr>
              <a:t> </a:t>
            </a:r>
            <a:r>
              <a:rPr lang="zh-CN" altLang="en-US" sz="1200">
                <a:latin typeface="+mn-ea"/>
              </a:rPr>
              <a:t>燃尽图</a:t>
            </a:r>
            <a:endParaRPr lang="zh-CN" altLang="en-US" sz="1200">
              <a:latin typeface="+mn-ea"/>
            </a:endParaRPr>
          </a:p>
        </p:txBody>
      </p:sp>
      <p:pic>
        <p:nvPicPr>
          <p:cNvPr id="5336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7763" y="482600"/>
            <a:ext cx="1185862" cy="115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62" name="TextBox 54"/>
          <p:cNvSpPr txBox="1">
            <a:spLocks noChangeArrowheads="1"/>
          </p:cNvSpPr>
          <p:nvPr/>
        </p:nvSpPr>
        <p:spPr bwMode="auto">
          <a:xfrm>
            <a:off x="8782051" y="2032001"/>
            <a:ext cx="1577975" cy="754063"/>
          </a:xfrm>
          <a:prstGeom prst="rect">
            <a:avLst/>
          </a:prstGeom>
          <a:noFill/>
          <a:ln w="19050" cap="rnd" algn="ctr">
            <a:solidFill>
              <a:srgbClr val="969696"/>
            </a:solidFill>
            <a:prstDash val="sysDot"/>
            <a:miter lim="800000"/>
          </a:ln>
          <a:extLst>
            <a:ext uri="{909E8E84-426E-40DD-AFC4-6F175D3DCCD1}">
              <a14:hiddenFill xmlns:a14="http://schemas.microsoft.com/office/drawing/2010/main">
                <a:solidFill>
                  <a:srgbClr val="FFFFFF"/>
                </a:solidFill>
              </a14:hiddenFill>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buFont typeface="Arial" panose="020B0604020202020204" pitchFamily="34" charset="0"/>
              <a:buChar char="•"/>
            </a:pPr>
            <a:r>
              <a:rPr lang="en-US" altLang="zh-CN" sz="1200">
                <a:latin typeface="+mn-ea"/>
              </a:rPr>
              <a:t>Sprint </a:t>
            </a:r>
            <a:r>
              <a:rPr lang="zh-CN" altLang="en-US" sz="1200">
                <a:latin typeface="+mn-ea"/>
              </a:rPr>
              <a:t>计划会议</a:t>
            </a:r>
            <a:endParaRPr lang="zh-CN" altLang="en-US" sz="1200">
              <a:latin typeface="+mn-ea"/>
            </a:endParaRPr>
          </a:p>
          <a:p>
            <a:pPr>
              <a:buFont typeface="Arial" panose="020B0604020202020204" pitchFamily="34" charset="0"/>
              <a:buChar char="•"/>
            </a:pPr>
            <a:r>
              <a:rPr lang="en-US" altLang="zh-CN" sz="1200">
                <a:latin typeface="+mn-ea"/>
              </a:rPr>
              <a:t>Sprint </a:t>
            </a:r>
            <a:r>
              <a:rPr lang="zh-CN" altLang="en-US" sz="1200">
                <a:latin typeface="+mn-ea"/>
              </a:rPr>
              <a:t>评审</a:t>
            </a:r>
            <a:endParaRPr lang="zh-CN" altLang="en-US" sz="1200">
              <a:latin typeface="+mn-ea"/>
            </a:endParaRPr>
          </a:p>
          <a:p>
            <a:pPr>
              <a:buFont typeface="Arial" panose="020B0604020202020204" pitchFamily="34" charset="0"/>
              <a:buChar char="•"/>
            </a:pPr>
            <a:r>
              <a:rPr lang="en-US" altLang="zh-CN" sz="1200">
                <a:latin typeface="+mn-ea"/>
              </a:rPr>
              <a:t>Sprint </a:t>
            </a:r>
            <a:r>
              <a:rPr lang="zh-CN" altLang="en-US" sz="1200">
                <a:latin typeface="+mn-ea"/>
              </a:rPr>
              <a:t>回顾</a:t>
            </a:r>
            <a:endParaRPr lang="zh-CN" altLang="en-US" sz="1200">
              <a:latin typeface="+mn-ea"/>
            </a:endParaRPr>
          </a:p>
          <a:p>
            <a:pPr>
              <a:buFont typeface="Arial" panose="020B0604020202020204" pitchFamily="34" charset="0"/>
              <a:buChar char="•"/>
            </a:pPr>
            <a:r>
              <a:rPr lang="zh-CN" altLang="en-US" sz="1200">
                <a:latin typeface="+mn-ea"/>
              </a:rPr>
              <a:t>每日</a:t>
            </a:r>
            <a:r>
              <a:rPr lang="en-US" altLang="zh-CN" sz="1200">
                <a:latin typeface="+mn-ea"/>
              </a:rPr>
              <a:t>scrum </a:t>
            </a:r>
            <a:r>
              <a:rPr lang="zh-CN" altLang="en-US" sz="1200">
                <a:latin typeface="+mn-ea"/>
              </a:rPr>
              <a:t>会议</a:t>
            </a:r>
            <a:endParaRPr lang="zh-CN" altLang="en-US" sz="1200">
              <a:latin typeface="+mn-ea"/>
            </a:endParaRPr>
          </a:p>
        </p:txBody>
      </p:sp>
      <p:sp>
        <p:nvSpPr>
          <p:cNvPr id="56" name="AutoShape 133"/>
          <p:cNvSpPr>
            <a:spLocks noChangeArrowheads="1"/>
          </p:cNvSpPr>
          <p:nvPr/>
        </p:nvSpPr>
        <p:spPr bwMode="auto">
          <a:xfrm>
            <a:off x="3216275" y="4379913"/>
            <a:ext cx="1263650" cy="214312"/>
          </a:xfrm>
          <a:prstGeom prst="homePlate">
            <a:avLst>
              <a:gd name="adj" fmla="val 113052"/>
            </a:avLst>
          </a:prstGeom>
          <a:solidFill>
            <a:srgbClr val="CCFFFF"/>
          </a:solidFill>
          <a:ln>
            <a:solidFill>
              <a:schemeClr val="tx1"/>
            </a:solidFill>
          </a:ln>
        </p:spPr>
        <p:style>
          <a:lnRef idx="1">
            <a:schemeClr val="accent1"/>
          </a:lnRef>
          <a:fillRef idx="2">
            <a:schemeClr val="accent1"/>
          </a:fillRef>
          <a:effectRef idx="1">
            <a:schemeClr val="accent1"/>
          </a:effectRef>
          <a:fontRef idx="minor">
            <a:schemeClr val="dk1"/>
          </a:fontRef>
        </p:style>
        <p:txBody>
          <a:bodyPr wrap="none" anchor="ctr"/>
          <a:lstStyle/>
          <a:p>
            <a:pPr algn="ctr">
              <a:defRPr/>
            </a:pPr>
            <a:r>
              <a:rPr lang="zh-CN" altLang="en-US" sz="1200">
                <a:solidFill>
                  <a:schemeClr val="tx1"/>
                </a:solidFill>
                <a:latin typeface="+mn-ea"/>
              </a:rPr>
              <a:t>项目启动</a:t>
            </a:r>
            <a:endParaRPr lang="zh-CN" altLang="en-US" sz="1200">
              <a:solidFill>
                <a:schemeClr val="tx1"/>
              </a:solidFill>
              <a:latin typeface="+mn-ea"/>
            </a:endParaRPr>
          </a:p>
        </p:txBody>
      </p:sp>
      <p:sp>
        <p:nvSpPr>
          <p:cNvPr id="53364" name="Oval 64"/>
          <p:cNvSpPr>
            <a:spLocks noChangeArrowheads="1"/>
          </p:cNvSpPr>
          <p:nvPr/>
        </p:nvSpPr>
        <p:spPr bwMode="auto">
          <a:xfrm>
            <a:off x="4389439" y="377825"/>
            <a:ext cx="90487" cy="90488"/>
          </a:xfrm>
          <a:prstGeom prst="ellipse">
            <a:avLst/>
          </a:prstGeom>
          <a:solidFill>
            <a:srgbClr val="993300"/>
          </a:solidFill>
          <a:ln>
            <a:noFill/>
          </a:ln>
          <a:effectLst>
            <a:outerShdw dist="20000" dir="5400000" rotWithShape="0">
              <a:srgbClr val="000000">
                <a:alpha val="37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en-US" altLang="zh-CN">
              <a:latin typeface="+mn-ea"/>
            </a:endParaRPr>
          </a:p>
        </p:txBody>
      </p:sp>
      <p:sp>
        <p:nvSpPr>
          <p:cNvPr id="53365" name="Oval 64"/>
          <p:cNvSpPr>
            <a:spLocks noChangeArrowheads="1"/>
          </p:cNvSpPr>
          <p:nvPr/>
        </p:nvSpPr>
        <p:spPr bwMode="auto">
          <a:xfrm>
            <a:off x="10150475" y="4213225"/>
            <a:ext cx="90488" cy="90488"/>
          </a:xfrm>
          <a:prstGeom prst="ellipse">
            <a:avLst/>
          </a:prstGeom>
          <a:solidFill>
            <a:srgbClr val="993300"/>
          </a:solidFill>
          <a:ln>
            <a:noFill/>
          </a:ln>
          <a:effectLst>
            <a:outerShdw dist="20000" dir="5400000" rotWithShape="0">
              <a:srgbClr val="000000">
                <a:alpha val="37999"/>
              </a:srgbClr>
            </a:outerShdw>
          </a:effectLst>
          <a:extLst>
            <a:ext uri="{91240B29-F687-4F45-9708-019B960494DF}">
              <a14:hiddenLine xmlns:a14="http://schemas.microsoft.com/office/drawing/2010/main" w="9525">
                <a:solidFill>
                  <a:srgbClr val="000000"/>
                </a:solidFill>
                <a:round/>
              </a14:hiddenLine>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endParaRPr lang="en-US" altLang="zh-CN">
              <a:latin typeface="+mn-ea"/>
            </a:endParaRPr>
          </a:p>
        </p:txBody>
      </p:sp>
      <p:sp>
        <p:nvSpPr>
          <p:cNvPr id="53366" name="TextBox 58"/>
          <p:cNvSpPr txBox="1">
            <a:spLocks noChangeArrowheads="1"/>
          </p:cNvSpPr>
          <p:nvPr/>
        </p:nvSpPr>
        <p:spPr bwMode="auto">
          <a:xfrm>
            <a:off x="4727575" y="1690689"/>
            <a:ext cx="2160588" cy="923925"/>
          </a:xfrm>
          <a:prstGeom prst="rect">
            <a:avLst/>
          </a:prstGeom>
          <a:solidFill>
            <a:srgbClr val="CCFFFF"/>
          </a:solidFill>
          <a:ln>
            <a:noFill/>
          </a:ln>
        </p:spPr>
        <p:txBody>
          <a:bodyPr wrap="none" lIns="360000" tIns="36000" rIns="0" bIns="36000" anchor="ctr"/>
          <a:lstStyle>
            <a:lvl1pPr indent="-34290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indent="0"/>
            <a:r>
              <a:rPr lang="en-US" altLang="zh-CN" sz="1600" dirty="0">
                <a:latin typeface="+mn-ea"/>
              </a:rPr>
              <a:t>1. </a:t>
            </a:r>
            <a:r>
              <a:rPr lang="zh-CN" altLang="en-US" sz="1600" dirty="0">
                <a:latin typeface="+mn-ea"/>
              </a:rPr>
              <a:t>产品开发过程</a:t>
            </a:r>
            <a:endParaRPr lang="en-US" altLang="zh-CN" sz="1600" dirty="0">
              <a:latin typeface="+mn-ea"/>
            </a:endParaRPr>
          </a:p>
          <a:p>
            <a:r>
              <a:rPr lang="en-US" altLang="zh-CN" sz="1600" dirty="0">
                <a:latin typeface="+mn-ea"/>
              </a:rPr>
              <a:t>    1.1 </a:t>
            </a:r>
            <a:r>
              <a:rPr lang="zh-CN" altLang="en-US" sz="1600" dirty="0">
                <a:latin typeface="+mn-ea"/>
              </a:rPr>
              <a:t>高度透明</a:t>
            </a:r>
            <a:endParaRPr lang="en-US" altLang="zh-CN" sz="1600" dirty="0">
              <a:latin typeface="+mn-ea"/>
            </a:endParaRPr>
          </a:p>
          <a:p>
            <a:r>
              <a:rPr lang="en-US" altLang="zh-CN" sz="1600" dirty="0">
                <a:latin typeface="+mn-ea"/>
              </a:rPr>
              <a:t>    1.2 </a:t>
            </a:r>
            <a:r>
              <a:rPr lang="zh-CN" altLang="en-US" sz="1600" dirty="0">
                <a:latin typeface="+mn-ea"/>
              </a:rPr>
              <a:t>不断反馈调整</a:t>
            </a:r>
            <a:endParaRPr lang="zh-CN" altLang="en-US" sz="1600" dirty="0">
              <a:latin typeface="+mn-ea"/>
            </a:endParaRPr>
          </a:p>
        </p:txBody>
      </p:sp>
      <p:pic>
        <p:nvPicPr>
          <p:cNvPr id="53367" name="Picture 2" descr="C:\Documents and Settings\HeMian\Local Settings\Temporary Internet Files\Content.IE5\EMA0RZTO\MC9004326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532923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68" name="Picture 3" descr="C:\Documents and Settings\HeMian\Local Settings\Temporary Internet Files\Content.IE5\G65BIJBL\MC90043261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50" y="532923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69" name="Picture 4" descr="C:\Documents and Settings\HeMian\Local Settings\Temporary Internet Files\Content.IE5\NCSKWEUM\MC900431601[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47850" y="593566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70" name="Picture 5" descr="C:\Documents and Settings\HeMian\Local Settings\Temporary Internet Files\Content.IE5\G65BIJBL\MC900431614[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088" y="593566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71" name="Picture 6" descr="C:\Documents and Settings\HeMian\Local Settings\Temporary Internet Files\Content.IE5\G65BIJBL\MC900431640[1].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504031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372" name="Picture 7" descr="C:\Documents and Settings\HeMian\Local Settings\Temporary Internet Files\Content.IE5\G65BIJBL\MC900431641[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55913" y="5935663"/>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73" name="Rectangle 65"/>
          <p:cNvSpPr>
            <a:spLocks noChangeArrowheads="1"/>
          </p:cNvSpPr>
          <p:nvPr/>
        </p:nvSpPr>
        <p:spPr bwMode="auto">
          <a:xfrm>
            <a:off x="1774826" y="5184775"/>
            <a:ext cx="1584325" cy="1339850"/>
          </a:xfrm>
          <a:prstGeom prst="rect">
            <a:avLst/>
          </a:prstGeom>
          <a:noFill/>
          <a:ln w="19050" cap="rnd" algn="ctr">
            <a:solidFill>
              <a:srgbClr val="969696"/>
            </a:solidFill>
            <a:prstDash val="sysDot"/>
            <a:miter lim="800000"/>
          </a:ln>
          <a:extLst>
            <a:ext uri="{909E8E84-426E-40DD-AFC4-6F175D3DCCD1}">
              <a14:hiddenFill xmlns:a14="http://schemas.microsoft.com/office/drawing/2010/main">
                <a:solidFill>
                  <a:srgbClr val="FFFFFF"/>
                </a:solidFill>
              </a14:hiddenFill>
            </a:ext>
          </a:extLst>
        </p:spPr>
        <p:txBody>
          <a:bodyPr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buFont typeface="Arial" panose="020B0604020202020204" pitchFamily="34" charset="0"/>
              <a:buChar char="•"/>
            </a:pPr>
            <a:endParaRPr lang="en-US" altLang="zh-CN" sz="1400">
              <a:latin typeface="+mn-ea"/>
            </a:endParaRPr>
          </a:p>
        </p:txBody>
      </p:sp>
      <p:pic>
        <p:nvPicPr>
          <p:cNvPr id="53374" name="Picture 2" descr="C:\Documents and Settings\HeMian\Local Settings\Temporary Internet Files\Content.IE5\EMA0RZTO\MC90043262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5329238"/>
            <a:ext cx="431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375" name="TextBox 67"/>
          <p:cNvSpPr txBox="1">
            <a:spLocks noChangeArrowheads="1"/>
          </p:cNvSpPr>
          <p:nvPr/>
        </p:nvSpPr>
        <p:spPr bwMode="auto">
          <a:xfrm>
            <a:off x="1481139" y="5427664"/>
            <a:ext cx="52387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200" dirty="0">
                <a:latin typeface="+mn-ea"/>
              </a:rPr>
              <a:t>PO</a:t>
            </a:r>
            <a:endParaRPr lang="en-US" altLang="zh-CN" sz="1200" dirty="0">
              <a:latin typeface="+mn-ea"/>
            </a:endParaRPr>
          </a:p>
        </p:txBody>
      </p:sp>
      <p:sp>
        <p:nvSpPr>
          <p:cNvPr id="53376" name="TextBox 68"/>
          <p:cNvSpPr txBox="1">
            <a:spLocks noChangeArrowheads="1"/>
          </p:cNvSpPr>
          <p:nvPr/>
        </p:nvSpPr>
        <p:spPr bwMode="auto">
          <a:xfrm>
            <a:off x="1957387" y="5711826"/>
            <a:ext cx="328613"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dirty="0">
                <a:latin typeface="+mn-ea"/>
              </a:rPr>
              <a:t>DEV</a:t>
            </a:r>
            <a:endParaRPr lang="en-US" altLang="zh-CN" dirty="0">
              <a:latin typeface="+mn-ea"/>
            </a:endParaRPr>
          </a:p>
        </p:txBody>
      </p:sp>
      <p:sp>
        <p:nvSpPr>
          <p:cNvPr id="53377" name="TextBox 69"/>
          <p:cNvSpPr txBox="1">
            <a:spLocks noChangeArrowheads="1"/>
          </p:cNvSpPr>
          <p:nvPr/>
        </p:nvSpPr>
        <p:spPr bwMode="auto">
          <a:xfrm>
            <a:off x="2419349" y="5711825"/>
            <a:ext cx="31908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dirty="0">
                <a:latin typeface="+mn-ea"/>
              </a:rPr>
              <a:t>DEV</a:t>
            </a:r>
            <a:endParaRPr lang="en-US" altLang="zh-CN" dirty="0">
              <a:latin typeface="+mn-ea"/>
            </a:endParaRPr>
          </a:p>
        </p:txBody>
      </p:sp>
      <p:sp>
        <p:nvSpPr>
          <p:cNvPr id="53378" name="TextBox 70"/>
          <p:cNvSpPr txBox="1">
            <a:spLocks noChangeArrowheads="1"/>
          </p:cNvSpPr>
          <p:nvPr/>
        </p:nvSpPr>
        <p:spPr bwMode="auto">
          <a:xfrm>
            <a:off x="2855914" y="5732464"/>
            <a:ext cx="579437"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a:latin typeface="+mn-ea"/>
              </a:rPr>
              <a:t>DEV/QA</a:t>
            </a:r>
            <a:endParaRPr lang="en-US" altLang="zh-CN">
              <a:latin typeface="+mn-ea"/>
            </a:endParaRPr>
          </a:p>
        </p:txBody>
      </p:sp>
      <p:sp>
        <p:nvSpPr>
          <p:cNvPr id="53379" name="TextBox 71"/>
          <p:cNvSpPr txBox="1">
            <a:spLocks noChangeArrowheads="1"/>
          </p:cNvSpPr>
          <p:nvPr/>
        </p:nvSpPr>
        <p:spPr bwMode="auto">
          <a:xfrm>
            <a:off x="1968500" y="6338889"/>
            <a:ext cx="2159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a:latin typeface="+mn-ea"/>
              </a:rPr>
              <a:t>QA</a:t>
            </a:r>
            <a:endParaRPr lang="en-US" altLang="zh-CN">
              <a:latin typeface="+mn-ea"/>
            </a:endParaRPr>
          </a:p>
        </p:txBody>
      </p:sp>
      <p:sp>
        <p:nvSpPr>
          <p:cNvPr id="53380" name="TextBox 72"/>
          <p:cNvSpPr txBox="1">
            <a:spLocks noChangeArrowheads="1"/>
          </p:cNvSpPr>
          <p:nvPr/>
        </p:nvSpPr>
        <p:spPr bwMode="auto">
          <a:xfrm>
            <a:off x="2470150" y="6323014"/>
            <a:ext cx="215900"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a:latin typeface="+mn-ea"/>
              </a:rPr>
              <a:t>SM</a:t>
            </a:r>
            <a:endParaRPr lang="en-US" altLang="zh-CN">
              <a:latin typeface="+mn-ea"/>
            </a:endParaRPr>
          </a:p>
        </p:txBody>
      </p:sp>
      <p:sp>
        <p:nvSpPr>
          <p:cNvPr id="53381" name="TextBox 73"/>
          <p:cNvSpPr txBox="1">
            <a:spLocks noChangeArrowheads="1"/>
          </p:cNvSpPr>
          <p:nvPr/>
        </p:nvSpPr>
        <p:spPr bwMode="auto">
          <a:xfrm>
            <a:off x="2844800" y="6338889"/>
            <a:ext cx="623888" cy="15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a:latin typeface="+mn-ea"/>
              </a:rPr>
              <a:t>DEV/QA</a:t>
            </a:r>
            <a:endParaRPr lang="en-US" altLang="zh-CN">
              <a:latin typeface="+mn-ea"/>
            </a:endParaRPr>
          </a:p>
        </p:txBody>
      </p:sp>
      <p:sp>
        <p:nvSpPr>
          <p:cNvPr id="53382" name="TextBox 76"/>
          <p:cNvSpPr txBox="1">
            <a:spLocks noChangeArrowheads="1"/>
          </p:cNvSpPr>
          <p:nvPr/>
        </p:nvSpPr>
        <p:spPr bwMode="auto">
          <a:xfrm>
            <a:off x="3575050" y="5583239"/>
            <a:ext cx="1728788" cy="923925"/>
          </a:xfrm>
          <a:prstGeom prst="rect">
            <a:avLst/>
          </a:prstGeom>
          <a:solidFill>
            <a:srgbClr val="CCFFFF"/>
          </a:solidFill>
          <a:ln>
            <a:noFill/>
          </a:ln>
        </p:spPr>
        <p:txBody>
          <a:bodyPr wrap="none" lIns="360000" tIns="36000" rIns="0" bIns="36000" anchor="ctr"/>
          <a:lstStyle>
            <a:lvl1pPr indent="-342900">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latin typeface="+mn-ea"/>
              </a:rPr>
              <a:t>2. </a:t>
            </a:r>
            <a:r>
              <a:rPr lang="zh-CN" altLang="en-US" sz="1600" dirty="0">
                <a:latin typeface="+mn-ea"/>
              </a:rPr>
              <a:t>团队</a:t>
            </a:r>
            <a:endParaRPr lang="en-US" altLang="zh-CN" sz="1600" dirty="0">
              <a:latin typeface="+mn-ea"/>
            </a:endParaRPr>
          </a:p>
          <a:p>
            <a:r>
              <a:rPr lang="en-US" altLang="zh-CN" sz="1600" dirty="0">
                <a:latin typeface="+mn-ea"/>
              </a:rPr>
              <a:t>    2.1 </a:t>
            </a:r>
            <a:r>
              <a:rPr lang="zh-CN" altLang="en-US" sz="1600" dirty="0">
                <a:latin typeface="+mn-ea"/>
              </a:rPr>
              <a:t>多功能</a:t>
            </a:r>
            <a:endParaRPr lang="en-US" altLang="zh-CN" sz="1600" dirty="0">
              <a:latin typeface="+mn-ea"/>
            </a:endParaRPr>
          </a:p>
          <a:p>
            <a:r>
              <a:rPr lang="en-US" altLang="zh-CN" sz="1600" dirty="0">
                <a:latin typeface="+mn-ea"/>
              </a:rPr>
              <a:t>    2.2 </a:t>
            </a:r>
            <a:r>
              <a:rPr lang="zh-CN" altLang="en-US" sz="1600" dirty="0">
                <a:latin typeface="+mn-ea"/>
              </a:rPr>
              <a:t>自组织</a:t>
            </a:r>
            <a:endParaRPr lang="zh-CN" altLang="en-US" sz="1600" dirty="0">
              <a:latin typeface="+mn-ea"/>
            </a:endParaRPr>
          </a:p>
        </p:txBody>
      </p:sp>
      <p:sp>
        <p:nvSpPr>
          <p:cNvPr id="53383" name="TextBox 82"/>
          <p:cNvSpPr txBox="1">
            <a:spLocks noChangeArrowheads="1"/>
          </p:cNvSpPr>
          <p:nvPr/>
        </p:nvSpPr>
        <p:spPr bwMode="auto">
          <a:xfrm>
            <a:off x="7896226" y="5583239"/>
            <a:ext cx="3076574" cy="923925"/>
          </a:xfrm>
          <a:prstGeom prst="rect">
            <a:avLst/>
          </a:prstGeom>
          <a:solidFill>
            <a:srgbClr val="CCFFFF"/>
          </a:solidFill>
          <a:ln>
            <a:noFill/>
          </a:ln>
        </p:spPr>
        <p:txBody>
          <a:bodyPr wrap="none" lIns="360000" tIns="36000" rIns="0" bIns="36000"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en-US" altLang="zh-CN" sz="1600" dirty="0">
                <a:latin typeface="+mn-ea"/>
              </a:rPr>
              <a:t>3.  </a:t>
            </a:r>
            <a:r>
              <a:rPr lang="zh-CN" altLang="en-US" sz="1600" dirty="0">
                <a:latin typeface="+mn-ea"/>
              </a:rPr>
              <a:t>持续改进</a:t>
            </a:r>
            <a:endParaRPr lang="en-US" altLang="zh-CN" sz="1600" dirty="0">
              <a:latin typeface="+mn-ea"/>
            </a:endParaRPr>
          </a:p>
          <a:p>
            <a:r>
              <a:rPr lang="en-US" altLang="zh-CN" sz="1600" dirty="0">
                <a:latin typeface="+mn-ea"/>
              </a:rPr>
              <a:t>   3.1  </a:t>
            </a:r>
            <a:r>
              <a:rPr lang="zh-CN" altLang="en-US" sz="1600" dirty="0">
                <a:latin typeface="+mn-ea"/>
              </a:rPr>
              <a:t>将改进嵌入开发过程</a:t>
            </a:r>
            <a:endParaRPr lang="zh-CN" altLang="en-US" sz="1600" dirty="0">
              <a:latin typeface="+mn-ea"/>
            </a:endParaRPr>
          </a:p>
          <a:p>
            <a:r>
              <a:rPr lang="en-US" altLang="zh-CN" sz="1600" dirty="0">
                <a:latin typeface="+mn-ea"/>
              </a:rPr>
              <a:t>   3.2 </a:t>
            </a:r>
            <a:r>
              <a:rPr lang="zh-CN" altLang="en-US" sz="1600" dirty="0">
                <a:latin typeface="+mn-ea"/>
              </a:rPr>
              <a:t>不断暴露和解决问题</a:t>
            </a:r>
            <a:endParaRPr lang="zh-CN" altLang="en-US" sz="1600" dirty="0">
              <a:latin typeface="+mn-ea"/>
            </a:endParaRPr>
          </a:p>
        </p:txBody>
      </p:sp>
      <p:sp>
        <p:nvSpPr>
          <p:cNvPr id="53384" name="Line 233"/>
          <p:cNvSpPr>
            <a:spLocks noChangeShapeType="1"/>
          </p:cNvSpPr>
          <p:nvPr/>
        </p:nvSpPr>
        <p:spPr bwMode="auto">
          <a:xfrm>
            <a:off x="5880100" y="4581526"/>
            <a:ext cx="863600" cy="574675"/>
          </a:xfrm>
          <a:prstGeom prst="line">
            <a:avLst/>
          </a:prstGeom>
          <a:noFill/>
          <a:ln w="9525">
            <a:solidFill>
              <a:srgbClr val="969696"/>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53385" name="Line 233"/>
          <p:cNvSpPr>
            <a:spLocks noChangeShapeType="1"/>
          </p:cNvSpPr>
          <p:nvPr/>
        </p:nvSpPr>
        <p:spPr bwMode="auto">
          <a:xfrm flipH="1">
            <a:off x="7175501" y="4581526"/>
            <a:ext cx="144463" cy="574675"/>
          </a:xfrm>
          <a:prstGeom prst="line">
            <a:avLst/>
          </a:prstGeom>
          <a:noFill/>
          <a:ln w="9525">
            <a:solidFill>
              <a:srgbClr val="969696"/>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53386" name="Line 233"/>
          <p:cNvSpPr>
            <a:spLocks noChangeShapeType="1"/>
          </p:cNvSpPr>
          <p:nvPr/>
        </p:nvSpPr>
        <p:spPr bwMode="auto">
          <a:xfrm flipH="1">
            <a:off x="7608888" y="4508500"/>
            <a:ext cx="1295400" cy="649288"/>
          </a:xfrm>
          <a:prstGeom prst="line">
            <a:avLst/>
          </a:prstGeom>
          <a:noFill/>
          <a:ln w="9525">
            <a:solidFill>
              <a:srgbClr val="969696"/>
            </a:solidFill>
            <a:prstDash val="sysDash"/>
            <a:round/>
            <a:tailEnd type="triangle" w="med" len="me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53387" name="TextBox 87"/>
          <p:cNvSpPr txBox="1">
            <a:spLocks noChangeArrowheads="1"/>
          </p:cNvSpPr>
          <p:nvPr/>
        </p:nvSpPr>
        <p:spPr bwMode="auto">
          <a:xfrm>
            <a:off x="6672263" y="5229225"/>
            <a:ext cx="696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2000" b="1">
                <a:latin typeface="+mn-ea"/>
              </a:rPr>
              <a:t>改善</a:t>
            </a:r>
            <a:endParaRPr lang="zh-CN" altLang="en-US" sz="2000" b="1">
              <a:latin typeface="+mn-ea"/>
            </a:endParaRPr>
          </a:p>
        </p:txBody>
      </p:sp>
      <p:sp>
        <p:nvSpPr>
          <p:cNvPr id="53388" name="Freeform 143"/>
          <p:cNvSpPr/>
          <p:nvPr/>
        </p:nvSpPr>
        <p:spPr bwMode="auto">
          <a:xfrm>
            <a:off x="7561263" y="5878513"/>
            <a:ext cx="114300" cy="106362"/>
          </a:xfrm>
          <a:custGeom>
            <a:avLst/>
            <a:gdLst>
              <a:gd name="T0" fmla="*/ 2147483646 w 214"/>
              <a:gd name="T1" fmla="*/ 2147483646 h 203"/>
              <a:gd name="T2" fmla="*/ 2147483646 w 214"/>
              <a:gd name="T3" fmla="*/ 2147483646 h 203"/>
              <a:gd name="T4" fmla="*/ 2147483646 w 214"/>
              <a:gd name="T5" fmla="*/ 2147483646 h 203"/>
              <a:gd name="T6" fmla="*/ 2147483646 w 214"/>
              <a:gd name="T7" fmla="*/ 2147483646 h 203"/>
              <a:gd name="T8" fmla="*/ 2147483646 w 214"/>
              <a:gd name="T9" fmla="*/ 2147483646 h 203"/>
              <a:gd name="T10" fmla="*/ 2147483646 w 214"/>
              <a:gd name="T11" fmla="*/ 2147483646 h 203"/>
              <a:gd name="T12" fmla="*/ 2147483646 w 214"/>
              <a:gd name="T13" fmla="*/ 2147483646 h 203"/>
              <a:gd name="T14" fmla="*/ 2147483646 w 214"/>
              <a:gd name="T15" fmla="*/ 2147483646 h 203"/>
              <a:gd name="T16" fmla="*/ 2147483646 w 214"/>
              <a:gd name="T17" fmla="*/ 2147483646 h 203"/>
              <a:gd name="T18" fmla="*/ 2147483646 w 214"/>
              <a:gd name="T19" fmla="*/ 2147483646 h 203"/>
              <a:gd name="T20" fmla="*/ 2147483646 w 214"/>
              <a:gd name="T21" fmla="*/ 2147483646 h 203"/>
              <a:gd name="T22" fmla="*/ 2147483646 w 214"/>
              <a:gd name="T23" fmla="*/ 2147483646 h 203"/>
              <a:gd name="T24" fmla="*/ 2147483646 w 214"/>
              <a:gd name="T25" fmla="*/ 2147483646 h 203"/>
              <a:gd name="T26" fmla="*/ 2147483646 w 214"/>
              <a:gd name="T27" fmla="*/ 2147483646 h 203"/>
              <a:gd name="T28" fmla="*/ 2147483646 w 214"/>
              <a:gd name="T29" fmla="*/ 2147483646 h 203"/>
              <a:gd name="T30" fmla="*/ 2147483646 w 214"/>
              <a:gd name="T31" fmla="*/ 0 h 203"/>
              <a:gd name="T32" fmla="*/ 2147483646 w 214"/>
              <a:gd name="T33" fmla="*/ 2147483646 h 203"/>
              <a:gd name="T34" fmla="*/ 2147483646 w 214"/>
              <a:gd name="T35" fmla="*/ 2147483646 h 203"/>
              <a:gd name="T36" fmla="*/ 2147483646 w 214"/>
              <a:gd name="T37" fmla="*/ 2147483646 h 203"/>
              <a:gd name="T38" fmla="*/ 2147483646 w 214"/>
              <a:gd name="T39" fmla="*/ 2147483646 h 203"/>
              <a:gd name="T40" fmla="*/ 2147483646 w 214"/>
              <a:gd name="T41" fmla="*/ 2147483646 h 203"/>
              <a:gd name="T42" fmla="*/ 2147483646 w 214"/>
              <a:gd name="T43" fmla="*/ 2147483646 h 203"/>
              <a:gd name="T44" fmla="*/ 2147483646 w 214"/>
              <a:gd name="T45" fmla="*/ 2147483646 h 203"/>
              <a:gd name="T46" fmla="*/ 0 w 214"/>
              <a:gd name="T47" fmla="*/ 2147483646 h 203"/>
              <a:gd name="T48" fmla="*/ 2147483646 w 214"/>
              <a:gd name="T49" fmla="*/ 2147483646 h 203"/>
              <a:gd name="T50" fmla="*/ 2147483646 w 214"/>
              <a:gd name="T51" fmla="*/ 2147483646 h 203"/>
              <a:gd name="T52" fmla="*/ 2147483646 w 214"/>
              <a:gd name="T53" fmla="*/ 2147483646 h 203"/>
              <a:gd name="T54" fmla="*/ 2147483646 w 214"/>
              <a:gd name="T55" fmla="*/ 2147483646 h 203"/>
              <a:gd name="T56" fmla="*/ 2147483646 w 214"/>
              <a:gd name="T57" fmla="*/ 2147483646 h 203"/>
              <a:gd name="T58" fmla="*/ 2147483646 w 214"/>
              <a:gd name="T59" fmla="*/ 2147483646 h 203"/>
              <a:gd name="T60" fmla="*/ 2147483646 w 214"/>
              <a:gd name="T61" fmla="*/ 2147483646 h 203"/>
              <a:gd name="T62" fmla="*/ 2147483646 w 214"/>
              <a:gd name="T63" fmla="*/ 2147483646 h 203"/>
              <a:gd name="T64" fmla="*/ 2147483646 w 214"/>
              <a:gd name="T65" fmla="*/ 2147483646 h 20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4"/>
              <a:gd name="T100" fmla="*/ 0 h 203"/>
              <a:gd name="T101" fmla="*/ 214 w 214"/>
              <a:gd name="T102" fmla="*/ 203 h 20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4" h="203">
                <a:moveTo>
                  <a:pt x="130" y="200"/>
                </a:moveTo>
                <a:lnTo>
                  <a:pt x="150" y="193"/>
                </a:lnTo>
                <a:lnTo>
                  <a:pt x="168" y="183"/>
                </a:lnTo>
                <a:lnTo>
                  <a:pt x="184" y="169"/>
                </a:lnTo>
                <a:lnTo>
                  <a:pt x="197" y="153"/>
                </a:lnTo>
                <a:lnTo>
                  <a:pt x="205" y="136"/>
                </a:lnTo>
                <a:lnTo>
                  <a:pt x="213" y="117"/>
                </a:lnTo>
                <a:lnTo>
                  <a:pt x="214" y="97"/>
                </a:lnTo>
                <a:lnTo>
                  <a:pt x="211" y="77"/>
                </a:lnTo>
                <a:lnTo>
                  <a:pt x="204" y="57"/>
                </a:lnTo>
                <a:lnTo>
                  <a:pt x="194" y="42"/>
                </a:lnTo>
                <a:lnTo>
                  <a:pt x="180" y="26"/>
                </a:lnTo>
                <a:lnTo>
                  <a:pt x="164" y="15"/>
                </a:lnTo>
                <a:lnTo>
                  <a:pt x="146" y="6"/>
                </a:lnTo>
                <a:lnTo>
                  <a:pt x="127" y="2"/>
                </a:lnTo>
                <a:lnTo>
                  <a:pt x="106" y="0"/>
                </a:lnTo>
                <a:lnTo>
                  <a:pt x="84" y="3"/>
                </a:lnTo>
                <a:lnTo>
                  <a:pt x="64" y="10"/>
                </a:lnTo>
                <a:lnTo>
                  <a:pt x="46" y="20"/>
                </a:lnTo>
                <a:lnTo>
                  <a:pt x="30" y="35"/>
                </a:lnTo>
                <a:lnTo>
                  <a:pt x="17" y="49"/>
                </a:lnTo>
                <a:lnTo>
                  <a:pt x="9" y="67"/>
                </a:lnTo>
                <a:lnTo>
                  <a:pt x="2" y="86"/>
                </a:lnTo>
                <a:lnTo>
                  <a:pt x="0" y="106"/>
                </a:lnTo>
                <a:lnTo>
                  <a:pt x="3" y="126"/>
                </a:lnTo>
                <a:lnTo>
                  <a:pt x="9" y="146"/>
                </a:lnTo>
                <a:lnTo>
                  <a:pt x="20" y="162"/>
                </a:lnTo>
                <a:lnTo>
                  <a:pt x="33" y="177"/>
                </a:lnTo>
                <a:lnTo>
                  <a:pt x="49" y="189"/>
                </a:lnTo>
                <a:lnTo>
                  <a:pt x="67" y="197"/>
                </a:lnTo>
                <a:lnTo>
                  <a:pt x="87" y="201"/>
                </a:lnTo>
                <a:lnTo>
                  <a:pt x="108" y="203"/>
                </a:lnTo>
                <a:lnTo>
                  <a:pt x="130" y="20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89" name="Freeform 144"/>
          <p:cNvSpPr/>
          <p:nvPr/>
        </p:nvSpPr>
        <p:spPr bwMode="auto">
          <a:xfrm>
            <a:off x="6948488" y="5976938"/>
            <a:ext cx="11112" cy="12700"/>
          </a:xfrm>
          <a:custGeom>
            <a:avLst/>
            <a:gdLst>
              <a:gd name="T0" fmla="*/ 2147483646 w 20"/>
              <a:gd name="T1" fmla="*/ 2147483646 h 24"/>
              <a:gd name="T2" fmla="*/ 0 w 20"/>
              <a:gd name="T3" fmla="*/ 0 h 24"/>
              <a:gd name="T4" fmla="*/ 2147483646 w 20"/>
              <a:gd name="T5" fmla="*/ 2147483646 h 24"/>
              <a:gd name="T6" fmla="*/ 2147483646 w 20"/>
              <a:gd name="T7" fmla="*/ 2147483646 h 24"/>
              <a:gd name="T8" fmla="*/ 2147483646 w 20"/>
              <a:gd name="T9" fmla="*/ 2147483646 h 24"/>
              <a:gd name="T10" fmla="*/ 2147483646 w 20"/>
              <a:gd name="T11" fmla="*/ 2147483646 h 24"/>
              <a:gd name="T12" fmla="*/ 2147483646 w 20"/>
              <a:gd name="T13" fmla="*/ 2147483646 h 24"/>
              <a:gd name="T14" fmla="*/ 0 60000 65536"/>
              <a:gd name="T15" fmla="*/ 0 60000 65536"/>
              <a:gd name="T16" fmla="*/ 0 60000 65536"/>
              <a:gd name="T17" fmla="*/ 0 60000 65536"/>
              <a:gd name="T18" fmla="*/ 0 60000 65536"/>
              <a:gd name="T19" fmla="*/ 0 60000 65536"/>
              <a:gd name="T20" fmla="*/ 0 60000 65536"/>
              <a:gd name="T21" fmla="*/ 0 w 20"/>
              <a:gd name="T22" fmla="*/ 0 h 24"/>
              <a:gd name="T23" fmla="*/ 20 w 20"/>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24">
                <a:moveTo>
                  <a:pt x="20" y="20"/>
                </a:moveTo>
                <a:lnTo>
                  <a:pt x="0" y="0"/>
                </a:lnTo>
                <a:lnTo>
                  <a:pt x="15" y="24"/>
                </a:lnTo>
                <a:lnTo>
                  <a:pt x="16" y="23"/>
                </a:lnTo>
                <a:lnTo>
                  <a:pt x="17" y="22"/>
                </a:lnTo>
                <a:lnTo>
                  <a:pt x="19" y="22"/>
                </a:lnTo>
                <a:lnTo>
                  <a:pt x="20" y="2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0" name="Freeform 145"/>
          <p:cNvSpPr/>
          <p:nvPr/>
        </p:nvSpPr>
        <p:spPr bwMode="auto">
          <a:xfrm>
            <a:off x="6972301" y="5672139"/>
            <a:ext cx="219075" cy="115887"/>
          </a:xfrm>
          <a:custGeom>
            <a:avLst/>
            <a:gdLst>
              <a:gd name="T0" fmla="*/ 2147483646 w 415"/>
              <a:gd name="T1" fmla="*/ 2147483646 h 220"/>
              <a:gd name="T2" fmla="*/ 2147483646 w 415"/>
              <a:gd name="T3" fmla="*/ 2147483646 h 220"/>
              <a:gd name="T4" fmla="*/ 2147483646 w 415"/>
              <a:gd name="T5" fmla="*/ 2147483646 h 220"/>
              <a:gd name="T6" fmla="*/ 2147483646 w 415"/>
              <a:gd name="T7" fmla="*/ 2147483646 h 220"/>
              <a:gd name="T8" fmla="*/ 2147483646 w 415"/>
              <a:gd name="T9" fmla="*/ 2147483646 h 220"/>
              <a:gd name="T10" fmla="*/ 2147483646 w 415"/>
              <a:gd name="T11" fmla="*/ 2147483646 h 220"/>
              <a:gd name="T12" fmla="*/ 2147483646 w 415"/>
              <a:gd name="T13" fmla="*/ 2147483646 h 220"/>
              <a:gd name="T14" fmla="*/ 2147483646 w 415"/>
              <a:gd name="T15" fmla="*/ 0 h 220"/>
              <a:gd name="T16" fmla="*/ 2147483646 w 415"/>
              <a:gd name="T17" fmla="*/ 2147483646 h 220"/>
              <a:gd name="T18" fmla="*/ 2147483646 w 415"/>
              <a:gd name="T19" fmla="*/ 2147483646 h 220"/>
              <a:gd name="T20" fmla="*/ 2147483646 w 415"/>
              <a:gd name="T21" fmla="*/ 2147483646 h 220"/>
              <a:gd name="T22" fmla="*/ 2147483646 w 415"/>
              <a:gd name="T23" fmla="*/ 2147483646 h 220"/>
              <a:gd name="T24" fmla="*/ 2147483646 w 415"/>
              <a:gd name="T25" fmla="*/ 2147483646 h 220"/>
              <a:gd name="T26" fmla="*/ 2147483646 w 415"/>
              <a:gd name="T27" fmla="*/ 2147483646 h 220"/>
              <a:gd name="T28" fmla="*/ 2147483646 w 415"/>
              <a:gd name="T29" fmla="*/ 2147483646 h 220"/>
              <a:gd name="T30" fmla="*/ 2147483646 w 415"/>
              <a:gd name="T31" fmla="*/ 2147483646 h 220"/>
              <a:gd name="T32" fmla="*/ 2147483646 w 415"/>
              <a:gd name="T33" fmla="*/ 2147483646 h 220"/>
              <a:gd name="T34" fmla="*/ 0 w 415"/>
              <a:gd name="T35" fmla="*/ 2147483646 h 220"/>
              <a:gd name="T36" fmla="*/ 2147483646 w 415"/>
              <a:gd name="T37" fmla="*/ 2147483646 h 220"/>
              <a:gd name="T38" fmla="*/ 2147483646 w 415"/>
              <a:gd name="T39" fmla="*/ 2147483646 h 220"/>
              <a:gd name="T40" fmla="*/ 2147483646 w 415"/>
              <a:gd name="T41" fmla="*/ 2147483646 h 220"/>
              <a:gd name="T42" fmla="*/ 2147483646 w 415"/>
              <a:gd name="T43" fmla="*/ 2147483646 h 220"/>
              <a:gd name="T44" fmla="*/ 2147483646 w 415"/>
              <a:gd name="T45" fmla="*/ 2147483646 h 220"/>
              <a:gd name="T46" fmla="*/ 2147483646 w 415"/>
              <a:gd name="T47" fmla="*/ 2147483646 h 220"/>
              <a:gd name="T48" fmla="*/ 2147483646 w 415"/>
              <a:gd name="T49" fmla="*/ 2147483646 h 220"/>
              <a:gd name="T50" fmla="*/ 2147483646 w 415"/>
              <a:gd name="T51" fmla="*/ 2147483646 h 220"/>
              <a:gd name="T52" fmla="*/ 2147483646 w 415"/>
              <a:gd name="T53" fmla="*/ 2147483646 h 220"/>
              <a:gd name="T54" fmla="*/ 2147483646 w 415"/>
              <a:gd name="T55" fmla="*/ 2147483646 h 220"/>
              <a:gd name="T56" fmla="*/ 2147483646 w 415"/>
              <a:gd name="T57" fmla="*/ 2147483646 h 220"/>
              <a:gd name="T58" fmla="*/ 2147483646 w 415"/>
              <a:gd name="T59" fmla="*/ 2147483646 h 220"/>
              <a:gd name="T60" fmla="*/ 2147483646 w 415"/>
              <a:gd name="T61" fmla="*/ 2147483646 h 220"/>
              <a:gd name="T62" fmla="*/ 2147483646 w 415"/>
              <a:gd name="T63" fmla="*/ 2147483646 h 220"/>
              <a:gd name="T64" fmla="*/ 2147483646 w 415"/>
              <a:gd name="T65" fmla="*/ 2147483646 h 220"/>
              <a:gd name="T66" fmla="*/ 2147483646 w 415"/>
              <a:gd name="T67" fmla="*/ 2147483646 h 22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15"/>
              <a:gd name="T103" fmla="*/ 0 h 220"/>
              <a:gd name="T104" fmla="*/ 415 w 415"/>
              <a:gd name="T105" fmla="*/ 220 h 22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15" h="220">
                <a:moveTo>
                  <a:pt x="415" y="117"/>
                </a:moveTo>
                <a:lnTo>
                  <a:pt x="407" y="89"/>
                </a:lnTo>
                <a:lnTo>
                  <a:pt x="391" y="63"/>
                </a:lnTo>
                <a:lnTo>
                  <a:pt x="371" y="42"/>
                </a:lnTo>
                <a:lnTo>
                  <a:pt x="347" y="23"/>
                </a:lnTo>
                <a:lnTo>
                  <a:pt x="320" y="10"/>
                </a:lnTo>
                <a:lnTo>
                  <a:pt x="290" y="3"/>
                </a:lnTo>
                <a:lnTo>
                  <a:pt x="257" y="0"/>
                </a:lnTo>
                <a:lnTo>
                  <a:pt x="223" y="3"/>
                </a:lnTo>
                <a:lnTo>
                  <a:pt x="193" y="10"/>
                </a:lnTo>
                <a:lnTo>
                  <a:pt x="166" y="23"/>
                </a:lnTo>
                <a:lnTo>
                  <a:pt x="142" y="39"/>
                </a:lnTo>
                <a:lnTo>
                  <a:pt x="122" y="57"/>
                </a:lnTo>
                <a:lnTo>
                  <a:pt x="105" y="79"/>
                </a:lnTo>
                <a:lnTo>
                  <a:pt x="93" y="103"/>
                </a:lnTo>
                <a:lnTo>
                  <a:pt x="86" y="127"/>
                </a:lnTo>
                <a:lnTo>
                  <a:pt x="83" y="154"/>
                </a:lnTo>
                <a:lnTo>
                  <a:pt x="0" y="220"/>
                </a:lnTo>
                <a:lnTo>
                  <a:pt x="5" y="218"/>
                </a:lnTo>
                <a:lnTo>
                  <a:pt x="19" y="216"/>
                </a:lnTo>
                <a:lnTo>
                  <a:pt x="39" y="211"/>
                </a:lnTo>
                <a:lnTo>
                  <a:pt x="65" y="204"/>
                </a:lnTo>
                <a:lnTo>
                  <a:pt x="96" y="197"/>
                </a:lnTo>
                <a:lnTo>
                  <a:pt x="132" y="189"/>
                </a:lnTo>
                <a:lnTo>
                  <a:pt x="169" y="180"/>
                </a:lnTo>
                <a:lnTo>
                  <a:pt x="209" y="170"/>
                </a:lnTo>
                <a:lnTo>
                  <a:pt x="247" y="161"/>
                </a:lnTo>
                <a:lnTo>
                  <a:pt x="284" y="153"/>
                </a:lnTo>
                <a:lnTo>
                  <a:pt x="320" y="143"/>
                </a:lnTo>
                <a:lnTo>
                  <a:pt x="351" y="136"/>
                </a:lnTo>
                <a:lnTo>
                  <a:pt x="377" y="129"/>
                </a:lnTo>
                <a:lnTo>
                  <a:pt x="397" y="123"/>
                </a:lnTo>
                <a:lnTo>
                  <a:pt x="411" y="119"/>
                </a:lnTo>
                <a:lnTo>
                  <a:pt x="415" y="117"/>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1" name="Freeform 146"/>
          <p:cNvSpPr/>
          <p:nvPr/>
        </p:nvSpPr>
        <p:spPr bwMode="auto">
          <a:xfrm>
            <a:off x="6303963" y="6091238"/>
            <a:ext cx="449262" cy="449262"/>
          </a:xfrm>
          <a:custGeom>
            <a:avLst/>
            <a:gdLst>
              <a:gd name="T0" fmla="*/ 2147483646 w 850"/>
              <a:gd name="T1" fmla="*/ 2147483646 h 849"/>
              <a:gd name="T2" fmla="*/ 2147483646 w 850"/>
              <a:gd name="T3" fmla="*/ 2147483646 h 849"/>
              <a:gd name="T4" fmla="*/ 2147483646 w 850"/>
              <a:gd name="T5" fmla="*/ 2147483646 h 849"/>
              <a:gd name="T6" fmla="*/ 2147483646 w 850"/>
              <a:gd name="T7" fmla="*/ 2147483646 h 849"/>
              <a:gd name="T8" fmla="*/ 2147483646 w 850"/>
              <a:gd name="T9" fmla="*/ 2147483646 h 849"/>
              <a:gd name="T10" fmla="*/ 2147483646 w 850"/>
              <a:gd name="T11" fmla="*/ 2147483646 h 849"/>
              <a:gd name="T12" fmla="*/ 2147483646 w 850"/>
              <a:gd name="T13" fmla="*/ 2147483646 h 849"/>
              <a:gd name="T14" fmla="*/ 2147483646 w 850"/>
              <a:gd name="T15" fmla="*/ 2147483646 h 849"/>
              <a:gd name="T16" fmla="*/ 2147483646 w 850"/>
              <a:gd name="T17" fmla="*/ 2147483646 h 849"/>
              <a:gd name="T18" fmla="*/ 2147483646 w 850"/>
              <a:gd name="T19" fmla="*/ 2147483646 h 849"/>
              <a:gd name="T20" fmla="*/ 2147483646 w 850"/>
              <a:gd name="T21" fmla="*/ 2147483646 h 849"/>
              <a:gd name="T22" fmla="*/ 2147483646 w 850"/>
              <a:gd name="T23" fmla="*/ 2147483646 h 849"/>
              <a:gd name="T24" fmla="*/ 2147483646 w 850"/>
              <a:gd name="T25" fmla="*/ 2147483646 h 849"/>
              <a:gd name="T26" fmla="*/ 2147483646 w 850"/>
              <a:gd name="T27" fmla="*/ 2147483646 h 849"/>
              <a:gd name="T28" fmla="*/ 2147483646 w 850"/>
              <a:gd name="T29" fmla="*/ 2147483646 h 849"/>
              <a:gd name="T30" fmla="*/ 2147483646 w 850"/>
              <a:gd name="T31" fmla="*/ 2147483646 h 849"/>
              <a:gd name="T32" fmla="*/ 2147483646 w 850"/>
              <a:gd name="T33" fmla="*/ 2147483646 h 849"/>
              <a:gd name="T34" fmla="*/ 2147483646 w 850"/>
              <a:gd name="T35" fmla="*/ 2147483646 h 849"/>
              <a:gd name="T36" fmla="*/ 2147483646 w 850"/>
              <a:gd name="T37" fmla="*/ 2147483646 h 849"/>
              <a:gd name="T38" fmla="*/ 2147483646 w 850"/>
              <a:gd name="T39" fmla="*/ 2147483646 h 849"/>
              <a:gd name="T40" fmla="*/ 2147483646 w 850"/>
              <a:gd name="T41" fmla="*/ 2147483646 h 849"/>
              <a:gd name="T42" fmla="*/ 2147483646 w 850"/>
              <a:gd name="T43" fmla="*/ 2147483646 h 849"/>
              <a:gd name="T44" fmla="*/ 2147483646 w 850"/>
              <a:gd name="T45" fmla="*/ 2147483646 h 849"/>
              <a:gd name="T46" fmla="*/ 2147483646 w 850"/>
              <a:gd name="T47" fmla="*/ 2147483646 h 849"/>
              <a:gd name="T48" fmla="*/ 2147483646 w 850"/>
              <a:gd name="T49" fmla="*/ 2147483646 h 849"/>
              <a:gd name="T50" fmla="*/ 2147483646 w 850"/>
              <a:gd name="T51" fmla="*/ 2147483646 h 849"/>
              <a:gd name="T52" fmla="*/ 2147483646 w 850"/>
              <a:gd name="T53" fmla="*/ 2147483646 h 849"/>
              <a:gd name="T54" fmla="*/ 2147483646 w 850"/>
              <a:gd name="T55" fmla="*/ 2147483646 h 849"/>
              <a:gd name="T56" fmla="*/ 2147483646 w 850"/>
              <a:gd name="T57" fmla="*/ 0 h 849"/>
              <a:gd name="T58" fmla="*/ 2147483646 w 850"/>
              <a:gd name="T59" fmla="*/ 2147483646 h 849"/>
              <a:gd name="T60" fmla="*/ 2147483646 w 850"/>
              <a:gd name="T61" fmla="*/ 2147483646 h 849"/>
              <a:gd name="T62" fmla="*/ 2147483646 w 850"/>
              <a:gd name="T63" fmla="*/ 2147483646 h 849"/>
              <a:gd name="T64" fmla="*/ 2147483646 w 850"/>
              <a:gd name="T65" fmla="*/ 2147483646 h 849"/>
              <a:gd name="T66" fmla="*/ 2147483646 w 850"/>
              <a:gd name="T67" fmla="*/ 2147483646 h 849"/>
              <a:gd name="T68" fmla="*/ 2147483646 w 850"/>
              <a:gd name="T69" fmla="*/ 2147483646 h 849"/>
              <a:gd name="T70" fmla="*/ 2147483646 w 850"/>
              <a:gd name="T71" fmla="*/ 2147483646 h 849"/>
              <a:gd name="T72" fmla="*/ 2147483646 w 850"/>
              <a:gd name="T73" fmla="*/ 2147483646 h 849"/>
              <a:gd name="T74" fmla="*/ 0 w 850"/>
              <a:gd name="T75" fmla="*/ 2147483646 h 849"/>
              <a:gd name="T76" fmla="*/ 2147483646 w 850"/>
              <a:gd name="T77" fmla="*/ 2147483646 h 849"/>
              <a:gd name="T78" fmla="*/ 2147483646 w 850"/>
              <a:gd name="T79" fmla="*/ 2147483646 h 849"/>
              <a:gd name="T80" fmla="*/ 2147483646 w 850"/>
              <a:gd name="T81" fmla="*/ 2147483646 h 849"/>
              <a:gd name="T82" fmla="*/ 2147483646 w 850"/>
              <a:gd name="T83" fmla="*/ 2147483646 h 849"/>
              <a:gd name="T84" fmla="*/ 2147483646 w 850"/>
              <a:gd name="T85" fmla="*/ 2147483646 h 849"/>
              <a:gd name="T86" fmla="*/ 2147483646 w 850"/>
              <a:gd name="T87" fmla="*/ 2147483646 h 849"/>
              <a:gd name="T88" fmla="*/ 2147483646 w 850"/>
              <a:gd name="T89" fmla="*/ 2147483646 h 849"/>
              <a:gd name="T90" fmla="*/ 2147483646 w 850"/>
              <a:gd name="T91" fmla="*/ 2147483646 h 849"/>
              <a:gd name="T92" fmla="*/ 2147483646 w 850"/>
              <a:gd name="T93" fmla="*/ 2147483646 h 849"/>
              <a:gd name="T94" fmla="*/ 2147483646 w 850"/>
              <a:gd name="T95" fmla="*/ 2147483646 h 849"/>
              <a:gd name="T96" fmla="*/ 2147483646 w 850"/>
              <a:gd name="T97" fmla="*/ 2147483646 h 849"/>
              <a:gd name="T98" fmla="*/ 2147483646 w 850"/>
              <a:gd name="T99" fmla="*/ 2147483646 h 849"/>
              <a:gd name="T100" fmla="*/ 2147483646 w 850"/>
              <a:gd name="T101" fmla="*/ 2147483646 h 849"/>
              <a:gd name="T102" fmla="*/ 2147483646 w 850"/>
              <a:gd name="T103" fmla="*/ 2147483646 h 849"/>
              <a:gd name="T104" fmla="*/ 2147483646 w 850"/>
              <a:gd name="T105" fmla="*/ 2147483646 h 849"/>
              <a:gd name="T106" fmla="*/ 2147483646 w 850"/>
              <a:gd name="T107" fmla="*/ 2147483646 h 849"/>
              <a:gd name="T108" fmla="*/ 2147483646 w 850"/>
              <a:gd name="T109" fmla="*/ 2147483646 h 849"/>
              <a:gd name="T110" fmla="*/ 2147483646 w 850"/>
              <a:gd name="T111" fmla="*/ 2147483646 h 84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50"/>
              <a:gd name="T169" fmla="*/ 0 h 849"/>
              <a:gd name="T170" fmla="*/ 850 w 850"/>
              <a:gd name="T171" fmla="*/ 849 h 84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50" h="849">
                <a:moveTo>
                  <a:pt x="850" y="524"/>
                </a:moveTo>
                <a:lnTo>
                  <a:pt x="850" y="420"/>
                </a:lnTo>
                <a:lnTo>
                  <a:pt x="589" y="420"/>
                </a:lnTo>
                <a:lnTo>
                  <a:pt x="589" y="422"/>
                </a:lnTo>
                <a:lnTo>
                  <a:pt x="589" y="423"/>
                </a:lnTo>
                <a:lnTo>
                  <a:pt x="589" y="424"/>
                </a:lnTo>
                <a:lnTo>
                  <a:pt x="586" y="457"/>
                </a:lnTo>
                <a:lnTo>
                  <a:pt x="576" y="489"/>
                </a:lnTo>
                <a:lnTo>
                  <a:pt x="560" y="517"/>
                </a:lnTo>
                <a:lnTo>
                  <a:pt x="539" y="541"/>
                </a:lnTo>
                <a:lnTo>
                  <a:pt x="515" y="563"/>
                </a:lnTo>
                <a:lnTo>
                  <a:pt x="486" y="578"/>
                </a:lnTo>
                <a:lnTo>
                  <a:pt x="455" y="588"/>
                </a:lnTo>
                <a:lnTo>
                  <a:pt x="421" y="591"/>
                </a:lnTo>
                <a:lnTo>
                  <a:pt x="387" y="588"/>
                </a:lnTo>
                <a:lnTo>
                  <a:pt x="355" y="578"/>
                </a:lnTo>
                <a:lnTo>
                  <a:pt x="327" y="563"/>
                </a:lnTo>
                <a:lnTo>
                  <a:pt x="302" y="541"/>
                </a:lnTo>
                <a:lnTo>
                  <a:pt x="282" y="517"/>
                </a:lnTo>
                <a:lnTo>
                  <a:pt x="267" y="489"/>
                </a:lnTo>
                <a:lnTo>
                  <a:pt x="257" y="457"/>
                </a:lnTo>
                <a:lnTo>
                  <a:pt x="254" y="424"/>
                </a:lnTo>
                <a:lnTo>
                  <a:pt x="257" y="390"/>
                </a:lnTo>
                <a:lnTo>
                  <a:pt x="267" y="359"/>
                </a:lnTo>
                <a:lnTo>
                  <a:pt x="282" y="330"/>
                </a:lnTo>
                <a:lnTo>
                  <a:pt x="302" y="306"/>
                </a:lnTo>
                <a:lnTo>
                  <a:pt x="327" y="285"/>
                </a:lnTo>
                <a:lnTo>
                  <a:pt x="355" y="269"/>
                </a:lnTo>
                <a:lnTo>
                  <a:pt x="387" y="259"/>
                </a:lnTo>
                <a:lnTo>
                  <a:pt x="421" y="256"/>
                </a:lnTo>
                <a:lnTo>
                  <a:pt x="454" y="259"/>
                </a:lnTo>
                <a:lnTo>
                  <a:pt x="483" y="268"/>
                </a:lnTo>
                <a:lnTo>
                  <a:pt x="512" y="282"/>
                </a:lnTo>
                <a:lnTo>
                  <a:pt x="536" y="302"/>
                </a:lnTo>
                <a:lnTo>
                  <a:pt x="556" y="326"/>
                </a:lnTo>
                <a:lnTo>
                  <a:pt x="572" y="353"/>
                </a:lnTo>
                <a:lnTo>
                  <a:pt x="583" y="386"/>
                </a:lnTo>
                <a:lnTo>
                  <a:pt x="589" y="420"/>
                </a:lnTo>
                <a:lnTo>
                  <a:pt x="850" y="420"/>
                </a:lnTo>
                <a:lnTo>
                  <a:pt x="850" y="325"/>
                </a:lnTo>
                <a:lnTo>
                  <a:pt x="742" y="325"/>
                </a:lnTo>
                <a:lnTo>
                  <a:pt x="737" y="310"/>
                </a:lnTo>
                <a:lnTo>
                  <a:pt x="732" y="298"/>
                </a:lnTo>
                <a:lnTo>
                  <a:pt x="724" y="283"/>
                </a:lnTo>
                <a:lnTo>
                  <a:pt x="719" y="271"/>
                </a:lnTo>
                <a:lnTo>
                  <a:pt x="796" y="194"/>
                </a:lnTo>
                <a:lnTo>
                  <a:pt x="655" y="54"/>
                </a:lnTo>
                <a:lnTo>
                  <a:pt x="579" y="129"/>
                </a:lnTo>
                <a:lnTo>
                  <a:pt x="572" y="125"/>
                </a:lnTo>
                <a:lnTo>
                  <a:pt x="566" y="122"/>
                </a:lnTo>
                <a:lnTo>
                  <a:pt x="559" y="119"/>
                </a:lnTo>
                <a:lnTo>
                  <a:pt x="552" y="117"/>
                </a:lnTo>
                <a:lnTo>
                  <a:pt x="545" y="114"/>
                </a:lnTo>
                <a:lnTo>
                  <a:pt x="538" y="111"/>
                </a:lnTo>
                <a:lnTo>
                  <a:pt x="531" y="108"/>
                </a:lnTo>
                <a:lnTo>
                  <a:pt x="523" y="105"/>
                </a:lnTo>
                <a:lnTo>
                  <a:pt x="523" y="0"/>
                </a:lnTo>
                <a:lnTo>
                  <a:pt x="325" y="0"/>
                </a:lnTo>
                <a:lnTo>
                  <a:pt x="325" y="104"/>
                </a:lnTo>
                <a:lnTo>
                  <a:pt x="318" y="107"/>
                </a:lnTo>
                <a:lnTo>
                  <a:pt x="311" y="108"/>
                </a:lnTo>
                <a:lnTo>
                  <a:pt x="302" y="111"/>
                </a:lnTo>
                <a:lnTo>
                  <a:pt x="295" y="114"/>
                </a:lnTo>
                <a:lnTo>
                  <a:pt x="288" y="117"/>
                </a:lnTo>
                <a:lnTo>
                  <a:pt x="281" y="119"/>
                </a:lnTo>
                <a:lnTo>
                  <a:pt x="275" y="122"/>
                </a:lnTo>
                <a:lnTo>
                  <a:pt x="268" y="127"/>
                </a:lnTo>
                <a:lnTo>
                  <a:pt x="194" y="54"/>
                </a:lnTo>
                <a:lnTo>
                  <a:pt x="53" y="194"/>
                </a:lnTo>
                <a:lnTo>
                  <a:pt x="126" y="266"/>
                </a:lnTo>
                <a:lnTo>
                  <a:pt x="118" y="281"/>
                </a:lnTo>
                <a:lnTo>
                  <a:pt x="111" y="295"/>
                </a:lnTo>
                <a:lnTo>
                  <a:pt x="106" y="310"/>
                </a:lnTo>
                <a:lnTo>
                  <a:pt x="101" y="325"/>
                </a:lnTo>
                <a:lnTo>
                  <a:pt x="0" y="325"/>
                </a:lnTo>
                <a:lnTo>
                  <a:pt x="0" y="524"/>
                </a:lnTo>
                <a:lnTo>
                  <a:pt x="101" y="524"/>
                </a:lnTo>
                <a:lnTo>
                  <a:pt x="107" y="539"/>
                </a:lnTo>
                <a:lnTo>
                  <a:pt x="113" y="554"/>
                </a:lnTo>
                <a:lnTo>
                  <a:pt x="118" y="568"/>
                </a:lnTo>
                <a:lnTo>
                  <a:pt x="126" y="581"/>
                </a:lnTo>
                <a:lnTo>
                  <a:pt x="53" y="654"/>
                </a:lnTo>
                <a:lnTo>
                  <a:pt x="194" y="795"/>
                </a:lnTo>
                <a:lnTo>
                  <a:pt x="268" y="721"/>
                </a:lnTo>
                <a:lnTo>
                  <a:pt x="275" y="725"/>
                </a:lnTo>
                <a:lnTo>
                  <a:pt x="282" y="728"/>
                </a:lnTo>
                <a:lnTo>
                  <a:pt x="290" y="731"/>
                </a:lnTo>
                <a:lnTo>
                  <a:pt x="297" y="734"/>
                </a:lnTo>
                <a:lnTo>
                  <a:pt x="304" y="737"/>
                </a:lnTo>
                <a:lnTo>
                  <a:pt x="311" y="739"/>
                </a:lnTo>
                <a:lnTo>
                  <a:pt x="318" y="741"/>
                </a:lnTo>
                <a:lnTo>
                  <a:pt x="325" y="744"/>
                </a:lnTo>
                <a:lnTo>
                  <a:pt x="325" y="849"/>
                </a:lnTo>
                <a:lnTo>
                  <a:pt x="523" y="849"/>
                </a:lnTo>
                <a:lnTo>
                  <a:pt x="523" y="742"/>
                </a:lnTo>
                <a:lnTo>
                  <a:pt x="531" y="739"/>
                </a:lnTo>
                <a:lnTo>
                  <a:pt x="538" y="738"/>
                </a:lnTo>
                <a:lnTo>
                  <a:pt x="545" y="735"/>
                </a:lnTo>
                <a:lnTo>
                  <a:pt x="552" y="732"/>
                </a:lnTo>
                <a:lnTo>
                  <a:pt x="559" y="729"/>
                </a:lnTo>
                <a:lnTo>
                  <a:pt x="566" y="725"/>
                </a:lnTo>
                <a:lnTo>
                  <a:pt x="572" y="722"/>
                </a:lnTo>
                <a:lnTo>
                  <a:pt x="579" y="720"/>
                </a:lnTo>
                <a:lnTo>
                  <a:pt x="655" y="795"/>
                </a:lnTo>
                <a:lnTo>
                  <a:pt x="796" y="654"/>
                </a:lnTo>
                <a:lnTo>
                  <a:pt x="719" y="577"/>
                </a:lnTo>
                <a:lnTo>
                  <a:pt x="724" y="564"/>
                </a:lnTo>
                <a:lnTo>
                  <a:pt x="730" y="551"/>
                </a:lnTo>
                <a:lnTo>
                  <a:pt x="736" y="539"/>
                </a:lnTo>
                <a:lnTo>
                  <a:pt x="740" y="524"/>
                </a:lnTo>
                <a:lnTo>
                  <a:pt x="850" y="52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2" name="Freeform 147"/>
          <p:cNvSpPr/>
          <p:nvPr/>
        </p:nvSpPr>
        <p:spPr bwMode="auto">
          <a:xfrm>
            <a:off x="6167438" y="5734051"/>
            <a:ext cx="368300" cy="366713"/>
          </a:xfrm>
          <a:custGeom>
            <a:avLst/>
            <a:gdLst>
              <a:gd name="T0" fmla="*/ 2147483646 w 697"/>
              <a:gd name="T1" fmla="*/ 2147483646 h 694"/>
              <a:gd name="T2" fmla="*/ 2147483646 w 697"/>
              <a:gd name="T3" fmla="*/ 2147483646 h 694"/>
              <a:gd name="T4" fmla="*/ 2147483646 w 697"/>
              <a:gd name="T5" fmla="*/ 2147483646 h 694"/>
              <a:gd name="T6" fmla="*/ 2147483646 w 697"/>
              <a:gd name="T7" fmla="*/ 2147483646 h 694"/>
              <a:gd name="T8" fmla="*/ 2147483646 w 697"/>
              <a:gd name="T9" fmla="*/ 2147483646 h 694"/>
              <a:gd name="T10" fmla="*/ 2147483646 w 697"/>
              <a:gd name="T11" fmla="*/ 2147483646 h 694"/>
              <a:gd name="T12" fmla="*/ 2147483646 w 697"/>
              <a:gd name="T13" fmla="*/ 2147483646 h 694"/>
              <a:gd name="T14" fmla="*/ 2147483646 w 697"/>
              <a:gd name="T15" fmla="*/ 2147483646 h 694"/>
              <a:gd name="T16" fmla="*/ 2147483646 w 697"/>
              <a:gd name="T17" fmla="*/ 2147483646 h 694"/>
              <a:gd name="T18" fmla="*/ 2147483646 w 697"/>
              <a:gd name="T19" fmla="*/ 2147483646 h 694"/>
              <a:gd name="T20" fmla="*/ 2147483646 w 697"/>
              <a:gd name="T21" fmla="*/ 2147483646 h 694"/>
              <a:gd name="T22" fmla="*/ 2147483646 w 697"/>
              <a:gd name="T23" fmla="*/ 2147483646 h 694"/>
              <a:gd name="T24" fmla="*/ 2147483646 w 697"/>
              <a:gd name="T25" fmla="*/ 2147483646 h 694"/>
              <a:gd name="T26" fmla="*/ 2147483646 w 697"/>
              <a:gd name="T27" fmla="*/ 2147483646 h 694"/>
              <a:gd name="T28" fmla="*/ 2147483646 w 697"/>
              <a:gd name="T29" fmla="*/ 2147483646 h 694"/>
              <a:gd name="T30" fmla="*/ 2147483646 w 697"/>
              <a:gd name="T31" fmla="*/ 2147483646 h 694"/>
              <a:gd name="T32" fmla="*/ 2147483646 w 697"/>
              <a:gd name="T33" fmla="*/ 2147483646 h 694"/>
              <a:gd name="T34" fmla="*/ 2147483646 w 697"/>
              <a:gd name="T35" fmla="*/ 2147483646 h 694"/>
              <a:gd name="T36" fmla="*/ 2147483646 w 697"/>
              <a:gd name="T37" fmla="*/ 2147483646 h 694"/>
              <a:gd name="T38" fmla="*/ 2147483646 w 697"/>
              <a:gd name="T39" fmla="*/ 2147483646 h 694"/>
              <a:gd name="T40" fmla="*/ 2147483646 w 697"/>
              <a:gd name="T41" fmla="*/ 2147483646 h 694"/>
              <a:gd name="T42" fmla="*/ 2147483646 w 697"/>
              <a:gd name="T43" fmla="*/ 2147483646 h 694"/>
              <a:gd name="T44" fmla="*/ 2147483646 w 697"/>
              <a:gd name="T45" fmla="*/ 2147483646 h 694"/>
              <a:gd name="T46" fmla="*/ 2147483646 w 697"/>
              <a:gd name="T47" fmla="*/ 0 h 694"/>
              <a:gd name="T48" fmla="*/ 2147483646 w 697"/>
              <a:gd name="T49" fmla="*/ 2147483646 h 694"/>
              <a:gd name="T50" fmla="*/ 2147483646 w 697"/>
              <a:gd name="T51" fmla="*/ 2147483646 h 694"/>
              <a:gd name="T52" fmla="*/ 2147483646 w 697"/>
              <a:gd name="T53" fmla="*/ 2147483646 h 694"/>
              <a:gd name="T54" fmla="*/ 2147483646 w 697"/>
              <a:gd name="T55" fmla="*/ 2147483646 h 694"/>
              <a:gd name="T56" fmla="*/ 2147483646 w 697"/>
              <a:gd name="T57" fmla="*/ 2147483646 h 694"/>
              <a:gd name="T58" fmla="*/ 2147483646 w 697"/>
              <a:gd name="T59" fmla="*/ 2147483646 h 694"/>
              <a:gd name="T60" fmla="*/ 2147483646 w 697"/>
              <a:gd name="T61" fmla="*/ 2147483646 h 694"/>
              <a:gd name="T62" fmla="*/ 2147483646 w 697"/>
              <a:gd name="T63" fmla="*/ 2147483646 h 694"/>
              <a:gd name="T64" fmla="*/ 0 w 697"/>
              <a:gd name="T65" fmla="*/ 2147483646 h 694"/>
              <a:gd name="T66" fmla="*/ 2147483646 w 697"/>
              <a:gd name="T67" fmla="*/ 2147483646 h 694"/>
              <a:gd name="T68" fmla="*/ 2147483646 w 697"/>
              <a:gd name="T69" fmla="*/ 2147483646 h 694"/>
              <a:gd name="T70" fmla="*/ 2147483646 w 697"/>
              <a:gd name="T71" fmla="*/ 2147483646 h 694"/>
              <a:gd name="T72" fmla="*/ 2147483646 w 697"/>
              <a:gd name="T73" fmla="*/ 2147483646 h 694"/>
              <a:gd name="T74" fmla="*/ 2147483646 w 697"/>
              <a:gd name="T75" fmla="*/ 2147483646 h 694"/>
              <a:gd name="T76" fmla="*/ 2147483646 w 697"/>
              <a:gd name="T77" fmla="*/ 2147483646 h 694"/>
              <a:gd name="T78" fmla="*/ 2147483646 w 697"/>
              <a:gd name="T79" fmla="*/ 2147483646 h 694"/>
              <a:gd name="T80" fmla="*/ 2147483646 w 697"/>
              <a:gd name="T81" fmla="*/ 2147483646 h 694"/>
              <a:gd name="T82" fmla="*/ 2147483646 w 697"/>
              <a:gd name="T83" fmla="*/ 2147483646 h 694"/>
              <a:gd name="T84" fmla="*/ 2147483646 w 697"/>
              <a:gd name="T85" fmla="*/ 2147483646 h 694"/>
              <a:gd name="T86" fmla="*/ 2147483646 w 697"/>
              <a:gd name="T87" fmla="*/ 2147483646 h 694"/>
              <a:gd name="T88" fmla="*/ 2147483646 w 697"/>
              <a:gd name="T89" fmla="*/ 2147483646 h 694"/>
              <a:gd name="T90" fmla="*/ 2147483646 w 697"/>
              <a:gd name="T91" fmla="*/ 2147483646 h 694"/>
              <a:gd name="T92" fmla="*/ 2147483646 w 697"/>
              <a:gd name="T93" fmla="*/ 2147483646 h 694"/>
              <a:gd name="T94" fmla="*/ 2147483646 w 697"/>
              <a:gd name="T95" fmla="*/ 2147483646 h 694"/>
              <a:gd name="T96" fmla="*/ 2147483646 w 697"/>
              <a:gd name="T97" fmla="*/ 2147483646 h 694"/>
              <a:gd name="T98" fmla="*/ 2147483646 w 697"/>
              <a:gd name="T99" fmla="*/ 2147483646 h 694"/>
              <a:gd name="T100" fmla="*/ 2147483646 w 697"/>
              <a:gd name="T101" fmla="*/ 2147483646 h 694"/>
              <a:gd name="T102" fmla="*/ 2147483646 w 697"/>
              <a:gd name="T103" fmla="*/ 2147483646 h 69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697"/>
              <a:gd name="T157" fmla="*/ 0 h 694"/>
              <a:gd name="T158" fmla="*/ 697 w 697"/>
              <a:gd name="T159" fmla="*/ 694 h 69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697" h="694">
                <a:moveTo>
                  <a:pt x="686" y="258"/>
                </a:moveTo>
                <a:lnTo>
                  <a:pt x="647" y="186"/>
                </a:lnTo>
                <a:lnTo>
                  <a:pt x="462" y="284"/>
                </a:lnTo>
                <a:lnTo>
                  <a:pt x="463" y="284"/>
                </a:lnTo>
                <a:lnTo>
                  <a:pt x="463" y="285"/>
                </a:lnTo>
                <a:lnTo>
                  <a:pt x="473" y="311"/>
                </a:lnTo>
                <a:lnTo>
                  <a:pt x="479" y="337"/>
                </a:lnTo>
                <a:lnTo>
                  <a:pt x="479" y="362"/>
                </a:lnTo>
                <a:lnTo>
                  <a:pt x="473" y="388"/>
                </a:lnTo>
                <a:lnTo>
                  <a:pt x="463" y="412"/>
                </a:lnTo>
                <a:lnTo>
                  <a:pt x="449" y="434"/>
                </a:lnTo>
                <a:lnTo>
                  <a:pt x="432" y="452"/>
                </a:lnTo>
                <a:lnTo>
                  <a:pt x="409" y="468"/>
                </a:lnTo>
                <a:lnTo>
                  <a:pt x="384" y="478"/>
                </a:lnTo>
                <a:lnTo>
                  <a:pt x="358" y="482"/>
                </a:lnTo>
                <a:lnTo>
                  <a:pt x="332" y="482"/>
                </a:lnTo>
                <a:lnTo>
                  <a:pt x="307" y="478"/>
                </a:lnTo>
                <a:lnTo>
                  <a:pt x="284" y="468"/>
                </a:lnTo>
                <a:lnTo>
                  <a:pt x="262" y="453"/>
                </a:lnTo>
                <a:lnTo>
                  <a:pt x="242" y="435"/>
                </a:lnTo>
                <a:lnTo>
                  <a:pt x="228" y="412"/>
                </a:lnTo>
                <a:lnTo>
                  <a:pt x="218" y="386"/>
                </a:lnTo>
                <a:lnTo>
                  <a:pt x="212" y="361"/>
                </a:lnTo>
                <a:lnTo>
                  <a:pt x="212" y="335"/>
                </a:lnTo>
                <a:lnTo>
                  <a:pt x="218" y="310"/>
                </a:lnTo>
                <a:lnTo>
                  <a:pt x="228" y="287"/>
                </a:lnTo>
                <a:lnTo>
                  <a:pt x="242" y="264"/>
                </a:lnTo>
                <a:lnTo>
                  <a:pt x="260" y="245"/>
                </a:lnTo>
                <a:lnTo>
                  <a:pt x="282" y="231"/>
                </a:lnTo>
                <a:lnTo>
                  <a:pt x="307" y="221"/>
                </a:lnTo>
                <a:lnTo>
                  <a:pt x="332" y="215"/>
                </a:lnTo>
                <a:lnTo>
                  <a:pt x="356" y="215"/>
                </a:lnTo>
                <a:lnTo>
                  <a:pt x="381" y="220"/>
                </a:lnTo>
                <a:lnTo>
                  <a:pt x="405" y="228"/>
                </a:lnTo>
                <a:lnTo>
                  <a:pt x="426" y="243"/>
                </a:lnTo>
                <a:lnTo>
                  <a:pt x="445" y="261"/>
                </a:lnTo>
                <a:lnTo>
                  <a:pt x="462" y="284"/>
                </a:lnTo>
                <a:lnTo>
                  <a:pt x="647" y="186"/>
                </a:lnTo>
                <a:lnTo>
                  <a:pt x="610" y="117"/>
                </a:lnTo>
                <a:lnTo>
                  <a:pt x="535" y="158"/>
                </a:lnTo>
                <a:lnTo>
                  <a:pt x="526" y="150"/>
                </a:lnTo>
                <a:lnTo>
                  <a:pt x="516" y="143"/>
                </a:lnTo>
                <a:lnTo>
                  <a:pt x="508" y="136"/>
                </a:lnTo>
                <a:lnTo>
                  <a:pt x="498" y="129"/>
                </a:lnTo>
                <a:lnTo>
                  <a:pt x="523" y="46"/>
                </a:lnTo>
                <a:lnTo>
                  <a:pt x="371" y="0"/>
                </a:lnTo>
                <a:lnTo>
                  <a:pt x="347" y="81"/>
                </a:lnTo>
                <a:lnTo>
                  <a:pt x="341" y="81"/>
                </a:lnTo>
                <a:lnTo>
                  <a:pt x="335" y="81"/>
                </a:lnTo>
                <a:lnTo>
                  <a:pt x="328" y="81"/>
                </a:lnTo>
                <a:lnTo>
                  <a:pt x="322" y="83"/>
                </a:lnTo>
                <a:lnTo>
                  <a:pt x="317" y="83"/>
                </a:lnTo>
                <a:lnTo>
                  <a:pt x="309" y="84"/>
                </a:lnTo>
                <a:lnTo>
                  <a:pt x="304" y="84"/>
                </a:lnTo>
                <a:lnTo>
                  <a:pt x="298" y="86"/>
                </a:lnTo>
                <a:lnTo>
                  <a:pt x="258" y="10"/>
                </a:lnTo>
                <a:lnTo>
                  <a:pt x="118" y="86"/>
                </a:lnTo>
                <a:lnTo>
                  <a:pt x="157" y="158"/>
                </a:lnTo>
                <a:lnTo>
                  <a:pt x="148" y="168"/>
                </a:lnTo>
                <a:lnTo>
                  <a:pt x="141" y="177"/>
                </a:lnTo>
                <a:lnTo>
                  <a:pt x="133" y="187"/>
                </a:lnTo>
                <a:lnTo>
                  <a:pt x="125" y="197"/>
                </a:lnTo>
                <a:lnTo>
                  <a:pt x="46" y="173"/>
                </a:lnTo>
                <a:lnTo>
                  <a:pt x="0" y="325"/>
                </a:lnTo>
                <a:lnTo>
                  <a:pt x="78" y="349"/>
                </a:lnTo>
                <a:lnTo>
                  <a:pt x="78" y="361"/>
                </a:lnTo>
                <a:lnTo>
                  <a:pt x="80" y="374"/>
                </a:lnTo>
                <a:lnTo>
                  <a:pt x="81" y="386"/>
                </a:lnTo>
                <a:lnTo>
                  <a:pt x="83" y="399"/>
                </a:lnTo>
                <a:lnTo>
                  <a:pt x="11" y="438"/>
                </a:lnTo>
                <a:lnTo>
                  <a:pt x="86" y="577"/>
                </a:lnTo>
                <a:lnTo>
                  <a:pt x="158" y="540"/>
                </a:lnTo>
                <a:lnTo>
                  <a:pt x="167" y="549"/>
                </a:lnTo>
                <a:lnTo>
                  <a:pt x="177" y="556"/>
                </a:lnTo>
                <a:lnTo>
                  <a:pt x="187" y="563"/>
                </a:lnTo>
                <a:lnTo>
                  <a:pt x="197" y="570"/>
                </a:lnTo>
                <a:lnTo>
                  <a:pt x="173" y="649"/>
                </a:lnTo>
                <a:lnTo>
                  <a:pt x="325" y="694"/>
                </a:lnTo>
                <a:lnTo>
                  <a:pt x="349" y="615"/>
                </a:lnTo>
                <a:lnTo>
                  <a:pt x="355" y="615"/>
                </a:lnTo>
                <a:lnTo>
                  <a:pt x="362" y="615"/>
                </a:lnTo>
                <a:lnTo>
                  <a:pt x="368" y="615"/>
                </a:lnTo>
                <a:lnTo>
                  <a:pt x="375" y="613"/>
                </a:lnTo>
                <a:lnTo>
                  <a:pt x="381" y="613"/>
                </a:lnTo>
                <a:lnTo>
                  <a:pt x="386" y="612"/>
                </a:lnTo>
                <a:lnTo>
                  <a:pt x="394" y="612"/>
                </a:lnTo>
                <a:lnTo>
                  <a:pt x="399" y="610"/>
                </a:lnTo>
                <a:lnTo>
                  <a:pt x="438" y="684"/>
                </a:lnTo>
                <a:lnTo>
                  <a:pt x="579" y="609"/>
                </a:lnTo>
                <a:lnTo>
                  <a:pt x="539" y="535"/>
                </a:lnTo>
                <a:lnTo>
                  <a:pt x="546" y="526"/>
                </a:lnTo>
                <a:lnTo>
                  <a:pt x="555" y="516"/>
                </a:lnTo>
                <a:lnTo>
                  <a:pt x="562" y="508"/>
                </a:lnTo>
                <a:lnTo>
                  <a:pt x="569" y="498"/>
                </a:lnTo>
                <a:lnTo>
                  <a:pt x="650" y="523"/>
                </a:lnTo>
                <a:lnTo>
                  <a:pt x="697" y="371"/>
                </a:lnTo>
                <a:lnTo>
                  <a:pt x="613" y="345"/>
                </a:lnTo>
                <a:lnTo>
                  <a:pt x="613" y="334"/>
                </a:lnTo>
                <a:lnTo>
                  <a:pt x="612" y="322"/>
                </a:lnTo>
                <a:lnTo>
                  <a:pt x="610" y="311"/>
                </a:lnTo>
                <a:lnTo>
                  <a:pt x="609" y="300"/>
                </a:lnTo>
                <a:lnTo>
                  <a:pt x="686" y="258"/>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3" name="Freeform 148"/>
          <p:cNvSpPr/>
          <p:nvPr/>
        </p:nvSpPr>
        <p:spPr bwMode="auto">
          <a:xfrm>
            <a:off x="6564313" y="5661026"/>
            <a:ext cx="290512" cy="290513"/>
          </a:xfrm>
          <a:custGeom>
            <a:avLst/>
            <a:gdLst>
              <a:gd name="T0" fmla="*/ 2147483646 w 550"/>
              <a:gd name="T1" fmla="*/ 2147483646 h 550"/>
              <a:gd name="T2" fmla="*/ 2147483646 w 550"/>
              <a:gd name="T3" fmla="*/ 2147483646 h 550"/>
              <a:gd name="T4" fmla="*/ 2147483646 w 550"/>
              <a:gd name="T5" fmla="*/ 2147483646 h 550"/>
              <a:gd name="T6" fmla="*/ 2147483646 w 550"/>
              <a:gd name="T7" fmla="*/ 2147483646 h 550"/>
              <a:gd name="T8" fmla="*/ 2147483646 w 550"/>
              <a:gd name="T9" fmla="*/ 2147483646 h 550"/>
              <a:gd name="T10" fmla="*/ 2147483646 w 550"/>
              <a:gd name="T11" fmla="*/ 2147483646 h 550"/>
              <a:gd name="T12" fmla="*/ 2147483646 w 550"/>
              <a:gd name="T13" fmla="*/ 2147483646 h 550"/>
              <a:gd name="T14" fmla="*/ 2147483646 w 550"/>
              <a:gd name="T15" fmla="*/ 2147483646 h 550"/>
              <a:gd name="T16" fmla="*/ 2147483646 w 550"/>
              <a:gd name="T17" fmla="*/ 2147483646 h 550"/>
              <a:gd name="T18" fmla="*/ 2147483646 w 550"/>
              <a:gd name="T19" fmla="*/ 2147483646 h 550"/>
              <a:gd name="T20" fmla="*/ 2147483646 w 550"/>
              <a:gd name="T21" fmla="*/ 2147483646 h 550"/>
              <a:gd name="T22" fmla="*/ 2147483646 w 550"/>
              <a:gd name="T23" fmla="*/ 2147483646 h 550"/>
              <a:gd name="T24" fmla="*/ 2147483646 w 550"/>
              <a:gd name="T25" fmla="*/ 2147483646 h 550"/>
              <a:gd name="T26" fmla="*/ 2147483646 w 550"/>
              <a:gd name="T27" fmla="*/ 2147483646 h 550"/>
              <a:gd name="T28" fmla="*/ 2147483646 w 550"/>
              <a:gd name="T29" fmla="*/ 2147483646 h 550"/>
              <a:gd name="T30" fmla="*/ 2147483646 w 550"/>
              <a:gd name="T31" fmla="*/ 2147483646 h 550"/>
              <a:gd name="T32" fmla="*/ 2147483646 w 550"/>
              <a:gd name="T33" fmla="*/ 2147483646 h 550"/>
              <a:gd name="T34" fmla="*/ 2147483646 w 550"/>
              <a:gd name="T35" fmla="*/ 2147483646 h 550"/>
              <a:gd name="T36" fmla="*/ 2147483646 w 550"/>
              <a:gd name="T37" fmla="*/ 2147483646 h 550"/>
              <a:gd name="T38" fmla="*/ 2147483646 w 550"/>
              <a:gd name="T39" fmla="*/ 2147483646 h 550"/>
              <a:gd name="T40" fmla="*/ 2147483646 w 550"/>
              <a:gd name="T41" fmla="*/ 2147483646 h 550"/>
              <a:gd name="T42" fmla="*/ 2147483646 w 550"/>
              <a:gd name="T43" fmla="*/ 2147483646 h 550"/>
              <a:gd name="T44" fmla="*/ 2147483646 w 550"/>
              <a:gd name="T45" fmla="*/ 2147483646 h 550"/>
              <a:gd name="T46" fmla="*/ 2147483646 w 550"/>
              <a:gd name="T47" fmla="*/ 0 h 550"/>
              <a:gd name="T48" fmla="*/ 2147483646 w 550"/>
              <a:gd name="T49" fmla="*/ 2147483646 h 550"/>
              <a:gd name="T50" fmla="*/ 2147483646 w 550"/>
              <a:gd name="T51" fmla="*/ 2147483646 h 550"/>
              <a:gd name="T52" fmla="*/ 2147483646 w 550"/>
              <a:gd name="T53" fmla="*/ 2147483646 h 550"/>
              <a:gd name="T54" fmla="*/ 2147483646 w 550"/>
              <a:gd name="T55" fmla="*/ 2147483646 h 550"/>
              <a:gd name="T56" fmla="*/ 2147483646 w 550"/>
              <a:gd name="T57" fmla="*/ 2147483646 h 550"/>
              <a:gd name="T58" fmla="*/ 2147483646 w 550"/>
              <a:gd name="T59" fmla="*/ 2147483646 h 550"/>
              <a:gd name="T60" fmla="*/ 0 w 550"/>
              <a:gd name="T61" fmla="*/ 2147483646 h 550"/>
              <a:gd name="T62" fmla="*/ 2147483646 w 550"/>
              <a:gd name="T63" fmla="*/ 2147483646 h 550"/>
              <a:gd name="T64" fmla="*/ 2147483646 w 550"/>
              <a:gd name="T65" fmla="*/ 2147483646 h 550"/>
              <a:gd name="T66" fmla="*/ 2147483646 w 550"/>
              <a:gd name="T67" fmla="*/ 2147483646 h 550"/>
              <a:gd name="T68" fmla="*/ 2147483646 w 550"/>
              <a:gd name="T69" fmla="*/ 2147483646 h 550"/>
              <a:gd name="T70" fmla="*/ 2147483646 w 550"/>
              <a:gd name="T71" fmla="*/ 2147483646 h 550"/>
              <a:gd name="T72" fmla="*/ 2147483646 w 550"/>
              <a:gd name="T73" fmla="*/ 2147483646 h 550"/>
              <a:gd name="T74" fmla="*/ 2147483646 w 550"/>
              <a:gd name="T75" fmla="*/ 2147483646 h 550"/>
              <a:gd name="T76" fmla="*/ 2147483646 w 550"/>
              <a:gd name="T77" fmla="*/ 2147483646 h 550"/>
              <a:gd name="T78" fmla="*/ 2147483646 w 550"/>
              <a:gd name="T79" fmla="*/ 2147483646 h 550"/>
              <a:gd name="T80" fmla="*/ 2147483646 w 550"/>
              <a:gd name="T81" fmla="*/ 2147483646 h 550"/>
              <a:gd name="T82" fmla="*/ 2147483646 w 550"/>
              <a:gd name="T83" fmla="*/ 2147483646 h 550"/>
              <a:gd name="T84" fmla="*/ 2147483646 w 550"/>
              <a:gd name="T85" fmla="*/ 2147483646 h 550"/>
              <a:gd name="T86" fmla="*/ 2147483646 w 550"/>
              <a:gd name="T87" fmla="*/ 2147483646 h 550"/>
              <a:gd name="T88" fmla="*/ 2147483646 w 550"/>
              <a:gd name="T89" fmla="*/ 2147483646 h 550"/>
              <a:gd name="T90" fmla="*/ 2147483646 w 550"/>
              <a:gd name="T91" fmla="*/ 2147483646 h 550"/>
              <a:gd name="T92" fmla="*/ 2147483646 w 550"/>
              <a:gd name="T93" fmla="*/ 2147483646 h 550"/>
              <a:gd name="T94" fmla="*/ 2147483646 w 550"/>
              <a:gd name="T95" fmla="*/ 2147483646 h 55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550"/>
              <a:gd name="T145" fmla="*/ 0 h 550"/>
              <a:gd name="T146" fmla="*/ 550 w 550"/>
              <a:gd name="T147" fmla="*/ 550 h 550"/>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550" h="550">
                <a:moveTo>
                  <a:pt x="522" y="141"/>
                </a:moveTo>
                <a:lnTo>
                  <a:pt x="478" y="93"/>
                </a:lnTo>
                <a:lnTo>
                  <a:pt x="352" y="204"/>
                </a:lnTo>
                <a:lnTo>
                  <a:pt x="354" y="204"/>
                </a:lnTo>
                <a:lnTo>
                  <a:pt x="354" y="205"/>
                </a:lnTo>
                <a:lnTo>
                  <a:pt x="367" y="222"/>
                </a:lnTo>
                <a:lnTo>
                  <a:pt x="375" y="242"/>
                </a:lnTo>
                <a:lnTo>
                  <a:pt x="381" y="262"/>
                </a:lnTo>
                <a:lnTo>
                  <a:pt x="381" y="282"/>
                </a:lnTo>
                <a:lnTo>
                  <a:pt x="378" y="302"/>
                </a:lnTo>
                <a:lnTo>
                  <a:pt x="371" y="322"/>
                </a:lnTo>
                <a:lnTo>
                  <a:pt x="359" y="341"/>
                </a:lnTo>
                <a:lnTo>
                  <a:pt x="345" y="356"/>
                </a:lnTo>
                <a:lnTo>
                  <a:pt x="328" y="369"/>
                </a:lnTo>
                <a:lnTo>
                  <a:pt x="308" y="378"/>
                </a:lnTo>
                <a:lnTo>
                  <a:pt x="288" y="382"/>
                </a:lnTo>
                <a:lnTo>
                  <a:pt x="268" y="383"/>
                </a:lnTo>
                <a:lnTo>
                  <a:pt x="248" y="381"/>
                </a:lnTo>
                <a:lnTo>
                  <a:pt x="228" y="373"/>
                </a:lnTo>
                <a:lnTo>
                  <a:pt x="210" y="362"/>
                </a:lnTo>
                <a:lnTo>
                  <a:pt x="194" y="348"/>
                </a:lnTo>
                <a:lnTo>
                  <a:pt x="181" y="331"/>
                </a:lnTo>
                <a:lnTo>
                  <a:pt x="173" y="311"/>
                </a:lnTo>
                <a:lnTo>
                  <a:pt x="167" y="291"/>
                </a:lnTo>
                <a:lnTo>
                  <a:pt x="167" y="269"/>
                </a:lnTo>
                <a:lnTo>
                  <a:pt x="170" y="249"/>
                </a:lnTo>
                <a:lnTo>
                  <a:pt x="177" y="231"/>
                </a:lnTo>
                <a:lnTo>
                  <a:pt x="188" y="212"/>
                </a:lnTo>
                <a:lnTo>
                  <a:pt x="203" y="197"/>
                </a:lnTo>
                <a:lnTo>
                  <a:pt x="220" y="184"/>
                </a:lnTo>
                <a:lnTo>
                  <a:pt x="238" y="175"/>
                </a:lnTo>
                <a:lnTo>
                  <a:pt x="257" y="171"/>
                </a:lnTo>
                <a:lnTo>
                  <a:pt x="277" y="170"/>
                </a:lnTo>
                <a:lnTo>
                  <a:pt x="297" y="172"/>
                </a:lnTo>
                <a:lnTo>
                  <a:pt x="317" y="178"/>
                </a:lnTo>
                <a:lnTo>
                  <a:pt x="335" y="190"/>
                </a:lnTo>
                <a:lnTo>
                  <a:pt x="352" y="204"/>
                </a:lnTo>
                <a:lnTo>
                  <a:pt x="478" y="93"/>
                </a:lnTo>
                <a:lnTo>
                  <a:pt x="436" y="47"/>
                </a:lnTo>
                <a:lnTo>
                  <a:pt x="385" y="93"/>
                </a:lnTo>
                <a:lnTo>
                  <a:pt x="376" y="88"/>
                </a:lnTo>
                <a:lnTo>
                  <a:pt x="368" y="84"/>
                </a:lnTo>
                <a:lnTo>
                  <a:pt x="359" y="80"/>
                </a:lnTo>
                <a:lnTo>
                  <a:pt x="351" y="77"/>
                </a:lnTo>
                <a:lnTo>
                  <a:pt x="355" y="7"/>
                </a:lnTo>
                <a:lnTo>
                  <a:pt x="228" y="0"/>
                </a:lnTo>
                <a:lnTo>
                  <a:pt x="224" y="68"/>
                </a:lnTo>
                <a:lnTo>
                  <a:pt x="214" y="71"/>
                </a:lnTo>
                <a:lnTo>
                  <a:pt x="205" y="73"/>
                </a:lnTo>
                <a:lnTo>
                  <a:pt x="197" y="76"/>
                </a:lnTo>
                <a:lnTo>
                  <a:pt x="188" y="80"/>
                </a:lnTo>
                <a:lnTo>
                  <a:pt x="143" y="30"/>
                </a:lnTo>
                <a:lnTo>
                  <a:pt x="47" y="114"/>
                </a:lnTo>
                <a:lnTo>
                  <a:pt x="91" y="164"/>
                </a:lnTo>
                <a:lnTo>
                  <a:pt x="86" y="172"/>
                </a:lnTo>
                <a:lnTo>
                  <a:pt x="81" y="181"/>
                </a:lnTo>
                <a:lnTo>
                  <a:pt x="77" y="190"/>
                </a:lnTo>
                <a:lnTo>
                  <a:pt x="74" y="200"/>
                </a:lnTo>
                <a:lnTo>
                  <a:pt x="9" y="195"/>
                </a:lnTo>
                <a:lnTo>
                  <a:pt x="0" y="322"/>
                </a:lnTo>
                <a:lnTo>
                  <a:pt x="66" y="326"/>
                </a:lnTo>
                <a:lnTo>
                  <a:pt x="68" y="336"/>
                </a:lnTo>
                <a:lnTo>
                  <a:pt x="71" y="345"/>
                </a:lnTo>
                <a:lnTo>
                  <a:pt x="74" y="355"/>
                </a:lnTo>
                <a:lnTo>
                  <a:pt x="78" y="365"/>
                </a:lnTo>
                <a:lnTo>
                  <a:pt x="30" y="408"/>
                </a:lnTo>
                <a:lnTo>
                  <a:pt x="114" y="503"/>
                </a:lnTo>
                <a:lnTo>
                  <a:pt x="164" y="460"/>
                </a:lnTo>
                <a:lnTo>
                  <a:pt x="173" y="465"/>
                </a:lnTo>
                <a:lnTo>
                  <a:pt x="181" y="469"/>
                </a:lnTo>
                <a:lnTo>
                  <a:pt x="190" y="473"/>
                </a:lnTo>
                <a:lnTo>
                  <a:pt x="200" y="477"/>
                </a:lnTo>
                <a:lnTo>
                  <a:pt x="197" y="543"/>
                </a:lnTo>
                <a:lnTo>
                  <a:pt x="324" y="550"/>
                </a:lnTo>
                <a:lnTo>
                  <a:pt x="328" y="483"/>
                </a:lnTo>
                <a:lnTo>
                  <a:pt x="337" y="480"/>
                </a:lnTo>
                <a:lnTo>
                  <a:pt x="347" y="477"/>
                </a:lnTo>
                <a:lnTo>
                  <a:pt x="355" y="475"/>
                </a:lnTo>
                <a:lnTo>
                  <a:pt x="365" y="470"/>
                </a:lnTo>
                <a:lnTo>
                  <a:pt x="409" y="520"/>
                </a:lnTo>
                <a:lnTo>
                  <a:pt x="505" y="436"/>
                </a:lnTo>
                <a:lnTo>
                  <a:pt x="459" y="385"/>
                </a:lnTo>
                <a:lnTo>
                  <a:pt x="463" y="376"/>
                </a:lnTo>
                <a:lnTo>
                  <a:pt x="468" y="368"/>
                </a:lnTo>
                <a:lnTo>
                  <a:pt x="472" y="359"/>
                </a:lnTo>
                <a:lnTo>
                  <a:pt x="475" y="351"/>
                </a:lnTo>
                <a:lnTo>
                  <a:pt x="543" y="355"/>
                </a:lnTo>
                <a:lnTo>
                  <a:pt x="550" y="227"/>
                </a:lnTo>
                <a:lnTo>
                  <a:pt x="482" y="224"/>
                </a:lnTo>
                <a:lnTo>
                  <a:pt x="479" y="214"/>
                </a:lnTo>
                <a:lnTo>
                  <a:pt x="476" y="205"/>
                </a:lnTo>
                <a:lnTo>
                  <a:pt x="473" y="197"/>
                </a:lnTo>
                <a:lnTo>
                  <a:pt x="469" y="188"/>
                </a:lnTo>
                <a:lnTo>
                  <a:pt x="522" y="14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4" name="Freeform 149"/>
          <p:cNvSpPr/>
          <p:nvPr/>
        </p:nvSpPr>
        <p:spPr bwMode="auto">
          <a:xfrm>
            <a:off x="6813551" y="6146800"/>
            <a:ext cx="98425" cy="103188"/>
          </a:xfrm>
          <a:custGeom>
            <a:avLst/>
            <a:gdLst>
              <a:gd name="T0" fmla="*/ 2147483646 w 185"/>
              <a:gd name="T1" fmla="*/ 2147483646 h 195"/>
              <a:gd name="T2" fmla="*/ 2147483646 w 185"/>
              <a:gd name="T3" fmla="*/ 2147483646 h 195"/>
              <a:gd name="T4" fmla="*/ 0 w 185"/>
              <a:gd name="T5" fmla="*/ 2147483646 h 195"/>
              <a:gd name="T6" fmla="*/ 2147483646 w 185"/>
              <a:gd name="T7" fmla="*/ 2147483646 h 195"/>
              <a:gd name="T8" fmla="*/ 2147483646 w 185"/>
              <a:gd name="T9" fmla="*/ 2147483646 h 195"/>
              <a:gd name="T10" fmla="*/ 2147483646 w 185"/>
              <a:gd name="T11" fmla="*/ 2147483646 h 195"/>
              <a:gd name="T12" fmla="*/ 2147483646 w 185"/>
              <a:gd name="T13" fmla="*/ 2147483646 h 195"/>
              <a:gd name="T14" fmla="*/ 2147483646 w 185"/>
              <a:gd name="T15" fmla="*/ 2147483646 h 195"/>
              <a:gd name="T16" fmla="*/ 2147483646 w 185"/>
              <a:gd name="T17" fmla="*/ 2147483646 h 195"/>
              <a:gd name="T18" fmla="*/ 2147483646 w 185"/>
              <a:gd name="T19" fmla="*/ 2147483646 h 195"/>
              <a:gd name="T20" fmla="*/ 2147483646 w 185"/>
              <a:gd name="T21" fmla="*/ 2147483646 h 195"/>
              <a:gd name="T22" fmla="*/ 2147483646 w 185"/>
              <a:gd name="T23" fmla="*/ 2147483646 h 195"/>
              <a:gd name="T24" fmla="*/ 2147483646 w 185"/>
              <a:gd name="T25" fmla="*/ 2147483646 h 195"/>
              <a:gd name="T26" fmla="*/ 2147483646 w 185"/>
              <a:gd name="T27" fmla="*/ 2147483646 h 195"/>
              <a:gd name="T28" fmla="*/ 2147483646 w 185"/>
              <a:gd name="T29" fmla="*/ 2147483646 h 195"/>
              <a:gd name="T30" fmla="*/ 2147483646 w 185"/>
              <a:gd name="T31" fmla="*/ 2147483646 h 195"/>
              <a:gd name="T32" fmla="*/ 2147483646 w 185"/>
              <a:gd name="T33" fmla="*/ 2147483646 h 195"/>
              <a:gd name="T34" fmla="*/ 2147483646 w 185"/>
              <a:gd name="T35" fmla="*/ 2147483646 h 195"/>
              <a:gd name="T36" fmla="*/ 2147483646 w 185"/>
              <a:gd name="T37" fmla="*/ 2147483646 h 195"/>
              <a:gd name="T38" fmla="*/ 2147483646 w 185"/>
              <a:gd name="T39" fmla="*/ 2147483646 h 195"/>
              <a:gd name="T40" fmla="*/ 2147483646 w 185"/>
              <a:gd name="T41" fmla="*/ 2147483646 h 195"/>
              <a:gd name="T42" fmla="*/ 2147483646 w 185"/>
              <a:gd name="T43" fmla="*/ 2147483646 h 195"/>
              <a:gd name="T44" fmla="*/ 2147483646 w 185"/>
              <a:gd name="T45" fmla="*/ 2147483646 h 195"/>
              <a:gd name="T46" fmla="*/ 2147483646 w 185"/>
              <a:gd name="T47" fmla="*/ 2147483646 h 195"/>
              <a:gd name="T48" fmla="*/ 2147483646 w 185"/>
              <a:gd name="T49" fmla="*/ 2147483646 h 195"/>
              <a:gd name="T50" fmla="*/ 2147483646 w 185"/>
              <a:gd name="T51" fmla="*/ 0 h 195"/>
              <a:gd name="T52" fmla="*/ 2147483646 w 185"/>
              <a:gd name="T53" fmla="*/ 0 h 195"/>
              <a:gd name="T54" fmla="*/ 2147483646 w 185"/>
              <a:gd name="T55" fmla="*/ 2147483646 h 195"/>
              <a:gd name="T56" fmla="*/ 2147483646 w 185"/>
              <a:gd name="T57" fmla="*/ 2147483646 h 195"/>
              <a:gd name="T58" fmla="*/ 2147483646 w 185"/>
              <a:gd name="T59" fmla="*/ 2147483646 h 195"/>
              <a:gd name="T60" fmla="*/ 2147483646 w 185"/>
              <a:gd name="T61" fmla="*/ 2147483646 h 195"/>
              <a:gd name="T62" fmla="*/ 2147483646 w 185"/>
              <a:gd name="T63" fmla="*/ 2147483646 h 195"/>
              <a:gd name="T64" fmla="*/ 2147483646 w 185"/>
              <a:gd name="T65" fmla="*/ 2147483646 h 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85"/>
              <a:gd name="T100" fmla="*/ 0 h 195"/>
              <a:gd name="T101" fmla="*/ 185 w 185"/>
              <a:gd name="T102" fmla="*/ 195 h 195"/>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85" h="195">
                <a:moveTo>
                  <a:pt x="5" y="70"/>
                </a:moveTo>
                <a:lnTo>
                  <a:pt x="1" y="90"/>
                </a:lnTo>
                <a:lnTo>
                  <a:pt x="0" y="109"/>
                </a:lnTo>
                <a:lnTo>
                  <a:pt x="2" y="127"/>
                </a:lnTo>
                <a:lnTo>
                  <a:pt x="10" y="144"/>
                </a:lnTo>
                <a:lnTo>
                  <a:pt x="18" y="160"/>
                </a:lnTo>
                <a:lnTo>
                  <a:pt x="31" y="173"/>
                </a:lnTo>
                <a:lnTo>
                  <a:pt x="45" y="184"/>
                </a:lnTo>
                <a:lnTo>
                  <a:pt x="62" y="191"/>
                </a:lnTo>
                <a:lnTo>
                  <a:pt x="81" y="195"/>
                </a:lnTo>
                <a:lnTo>
                  <a:pt x="99" y="195"/>
                </a:lnTo>
                <a:lnTo>
                  <a:pt x="117" y="191"/>
                </a:lnTo>
                <a:lnTo>
                  <a:pt x="134" y="184"/>
                </a:lnTo>
                <a:lnTo>
                  <a:pt x="148" y="173"/>
                </a:lnTo>
                <a:lnTo>
                  <a:pt x="162" y="160"/>
                </a:lnTo>
                <a:lnTo>
                  <a:pt x="172" y="144"/>
                </a:lnTo>
                <a:lnTo>
                  <a:pt x="181" y="126"/>
                </a:lnTo>
                <a:lnTo>
                  <a:pt x="185" y="106"/>
                </a:lnTo>
                <a:lnTo>
                  <a:pt x="185" y="87"/>
                </a:lnTo>
                <a:lnTo>
                  <a:pt x="182" y="69"/>
                </a:lnTo>
                <a:lnTo>
                  <a:pt x="175" y="52"/>
                </a:lnTo>
                <a:lnTo>
                  <a:pt x="166" y="36"/>
                </a:lnTo>
                <a:lnTo>
                  <a:pt x="154" y="23"/>
                </a:lnTo>
                <a:lnTo>
                  <a:pt x="139" y="12"/>
                </a:lnTo>
                <a:lnTo>
                  <a:pt x="122" y="5"/>
                </a:lnTo>
                <a:lnTo>
                  <a:pt x="104" y="0"/>
                </a:lnTo>
                <a:lnTo>
                  <a:pt x="87" y="0"/>
                </a:lnTo>
                <a:lnTo>
                  <a:pt x="69" y="5"/>
                </a:lnTo>
                <a:lnTo>
                  <a:pt x="52" y="12"/>
                </a:lnTo>
                <a:lnTo>
                  <a:pt x="38" y="23"/>
                </a:lnTo>
                <a:lnTo>
                  <a:pt x="24" y="36"/>
                </a:lnTo>
                <a:lnTo>
                  <a:pt x="14" y="52"/>
                </a:lnTo>
                <a:lnTo>
                  <a:pt x="5" y="7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5" name="Freeform 150"/>
          <p:cNvSpPr/>
          <p:nvPr/>
        </p:nvSpPr>
        <p:spPr bwMode="auto">
          <a:xfrm>
            <a:off x="6761163" y="5959476"/>
            <a:ext cx="241300" cy="246063"/>
          </a:xfrm>
          <a:custGeom>
            <a:avLst/>
            <a:gdLst>
              <a:gd name="T0" fmla="*/ 2147483646 w 458"/>
              <a:gd name="T1" fmla="*/ 2147483646 h 465"/>
              <a:gd name="T2" fmla="*/ 2147483646 w 458"/>
              <a:gd name="T3" fmla="*/ 2147483646 h 465"/>
              <a:gd name="T4" fmla="*/ 2147483646 w 458"/>
              <a:gd name="T5" fmla="*/ 2147483646 h 465"/>
              <a:gd name="T6" fmla="*/ 2147483646 w 458"/>
              <a:gd name="T7" fmla="*/ 2147483646 h 465"/>
              <a:gd name="T8" fmla="*/ 2147483646 w 458"/>
              <a:gd name="T9" fmla="*/ 2147483646 h 465"/>
              <a:gd name="T10" fmla="*/ 2147483646 w 458"/>
              <a:gd name="T11" fmla="*/ 2147483646 h 465"/>
              <a:gd name="T12" fmla="*/ 2147483646 w 458"/>
              <a:gd name="T13" fmla="*/ 2147483646 h 465"/>
              <a:gd name="T14" fmla="*/ 2147483646 w 458"/>
              <a:gd name="T15" fmla="*/ 2147483646 h 465"/>
              <a:gd name="T16" fmla="*/ 2147483646 w 458"/>
              <a:gd name="T17" fmla="*/ 2147483646 h 465"/>
              <a:gd name="T18" fmla="*/ 2147483646 w 458"/>
              <a:gd name="T19" fmla="*/ 2147483646 h 465"/>
              <a:gd name="T20" fmla="*/ 2147483646 w 458"/>
              <a:gd name="T21" fmla="*/ 0 h 465"/>
              <a:gd name="T22" fmla="*/ 2147483646 w 458"/>
              <a:gd name="T23" fmla="*/ 2147483646 h 465"/>
              <a:gd name="T24" fmla="*/ 2147483646 w 458"/>
              <a:gd name="T25" fmla="*/ 2147483646 h 465"/>
              <a:gd name="T26" fmla="*/ 2147483646 w 458"/>
              <a:gd name="T27" fmla="*/ 2147483646 h 465"/>
              <a:gd name="T28" fmla="*/ 2147483646 w 458"/>
              <a:gd name="T29" fmla="*/ 2147483646 h 465"/>
              <a:gd name="T30" fmla="*/ 2147483646 w 458"/>
              <a:gd name="T31" fmla="*/ 2147483646 h 465"/>
              <a:gd name="T32" fmla="*/ 2147483646 w 458"/>
              <a:gd name="T33" fmla="*/ 2147483646 h 465"/>
              <a:gd name="T34" fmla="*/ 2147483646 w 458"/>
              <a:gd name="T35" fmla="*/ 2147483646 h 465"/>
              <a:gd name="T36" fmla="*/ 2147483646 w 458"/>
              <a:gd name="T37" fmla="*/ 2147483646 h 465"/>
              <a:gd name="T38" fmla="*/ 2147483646 w 458"/>
              <a:gd name="T39" fmla="*/ 2147483646 h 465"/>
              <a:gd name="T40" fmla="*/ 2147483646 w 458"/>
              <a:gd name="T41" fmla="*/ 2147483646 h 465"/>
              <a:gd name="T42" fmla="*/ 2147483646 w 458"/>
              <a:gd name="T43" fmla="*/ 2147483646 h 465"/>
              <a:gd name="T44" fmla="*/ 0 w 458"/>
              <a:gd name="T45" fmla="*/ 2147483646 h 465"/>
              <a:gd name="T46" fmla="*/ 2147483646 w 458"/>
              <a:gd name="T47" fmla="*/ 2147483646 h 465"/>
              <a:gd name="T48" fmla="*/ 2147483646 w 458"/>
              <a:gd name="T49" fmla="*/ 2147483646 h 465"/>
              <a:gd name="T50" fmla="*/ 2147483646 w 458"/>
              <a:gd name="T51" fmla="*/ 2147483646 h 465"/>
              <a:gd name="T52" fmla="*/ 2147483646 w 458"/>
              <a:gd name="T53" fmla="*/ 2147483646 h 465"/>
              <a:gd name="T54" fmla="*/ 2147483646 w 458"/>
              <a:gd name="T55" fmla="*/ 2147483646 h 465"/>
              <a:gd name="T56" fmla="*/ 2147483646 w 458"/>
              <a:gd name="T57" fmla="*/ 2147483646 h 465"/>
              <a:gd name="T58" fmla="*/ 2147483646 w 458"/>
              <a:gd name="T59" fmla="*/ 2147483646 h 465"/>
              <a:gd name="T60" fmla="*/ 2147483646 w 458"/>
              <a:gd name="T61" fmla="*/ 2147483646 h 465"/>
              <a:gd name="T62" fmla="*/ 2147483646 w 458"/>
              <a:gd name="T63" fmla="*/ 2147483646 h 465"/>
              <a:gd name="T64" fmla="*/ 2147483646 w 458"/>
              <a:gd name="T65" fmla="*/ 2147483646 h 465"/>
              <a:gd name="T66" fmla="*/ 2147483646 w 458"/>
              <a:gd name="T67" fmla="*/ 2147483646 h 465"/>
              <a:gd name="T68" fmla="*/ 2147483646 w 458"/>
              <a:gd name="T69" fmla="*/ 2147483646 h 465"/>
              <a:gd name="T70" fmla="*/ 2147483646 w 458"/>
              <a:gd name="T71" fmla="*/ 2147483646 h 465"/>
              <a:gd name="T72" fmla="*/ 2147483646 w 458"/>
              <a:gd name="T73" fmla="*/ 2147483646 h 465"/>
              <a:gd name="T74" fmla="*/ 2147483646 w 458"/>
              <a:gd name="T75" fmla="*/ 2147483646 h 465"/>
              <a:gd name="T76" fmla="*/ 2147483646 w 458"/>
              <a:gd name="T77" fmla="*/ 2147483646 h 465"/>
              <a:gd name="T78" fmla="*/ 2147483646 w 458"/>
              <a:gd name="T79" fmla="*/ 2147483646 h 465"/>
              <a:gd name="T80" fmla="*/ 2147483646 w 458"/>
              <a:gd name="T81" fmla="*/ 2147483646 h 465"/>
              <a:gd name="T82" fmla="*/ 2147483646 w 458"/>
              <a:gd name="T83" fmla="*/ 2147483646 h 465"/>
              <a:gd name="T84" fmla="*/ 2147483646 w 458"/>
              <a:gd name="T85" fmla="*/ 2147483646 h 465"/>
              <a:gd name="T86" fmla="*/ 2147483646 w 458"/>
              <a:gd name="T87" fmla="*/ 2147483646 h 465"/>
              <a:gd name="T88" fmla="*/ 2147483646 w 458"/>
              <a:gd name="T89" fmla="*/ 2147483646 h 465"/>
              <a:gd name="T90" fmla="*/ 2147483646 w 458"/>
              <a:gd name="T91" fmla="*/ 2147483646 h 465"/>
              <a:gd name="T92" fmla="*/ 2147483646 w 458"/>
              <a:gd name="T93" fmla="*/ 2147483646 h 465"/>
              <a:gd name="T94" fmla="*/ 2147483646 w 458"/>
              <a:gd name="T95" fmla="*/ 2147483646 h 465"/>
              <a:gd name="T96" fmla="*/ 2147483646 w 458"/>
              <a:gd name="T97" fmla="*/ 2147483646 h 465"/>
              <a:gd name="T98" fmla="*/ 2147483646 w 458"/>
              <a:gd name="T99" fmla="*/ 2147483646 h 465"/>
              <a:gd name="T100" fmla="*/ 2147483646 w 458"/>
              <a:gd name="T101" fmla="*/ 2147483646 h 465"/>
              <a:gd name="T102" fmla="*/ 2147483646 w 458"/>
              <a:gd name="T103" fmla="*/ 2147483646 h 465"/>
              <a:gd name="T104" fmla="*/ 2147483646 w 458"/>
              <a:gd name="T105" fmla="*/ 2147483646 h 465"/>
              <a:gd name="T106" fmla="*/ 2147483646 w 458"/>
              <a:gd name="T107" fmla="*/ 2147483646 h 465"/>
              <a:gd name="T108" fmla="*/ 2147483646 w 458"/>
              <a:gd name="T109" fmla="*/ 2147483646 h 465"/>
              <a:gd name="T110" fmla="*/ 2147483646 w 458"/>
              <a:gd name="T111" fmla="*/ 2147483646 h 465"/>
              <a:gd name="T112" fmla="*/ 2147483646 w 458"/>
              <a:gd name="T113" fmla="*/ 2147483646 h 465"/>
              <a:gd name="T114" fmla="*/ 2147483646 w 458"/>
              <a:gd name="T115" fmla="*/ 2147483646 h 465"/>
              <a:gd name="T116" fmla="*/ 2147483646 w 458"/>
              <a:gd name="T117" fmla="*/ 2147483646 h 465"/>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458"/>
              <a:gd name="T178" fmla="*/ 0 h 465"/>
              <a:gd name="T179" fmla="*/ 458 w 458"/>
              <a:gd name="T180" fmla="*/ 465 h 465"/>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458" h="465">
                <a:moveTo>
                  <a:pt x="458" y="66"/>
                </a:moveTo>
                <a:lnTo>
                  <a:pt x="452" y="63"/>
                </a:lnTo>
                <a:lnTo>
                  <a:pt x="440" y="57"/>
                </a:lnTo>
                <a:lnTo>
                  <a:pt x="423" y="50"/>
                </a:lnTo>
                <a:lnTo>
                  <a:pt x="400" y="41"/>
                </a:lnTo>
                <a:lnTo>
                  <a:pt x="375" y="31"/>
                </a:lnTo>
                <a:lnTo>
                  <a:pt x="345" y="21"/>
                </a:lnTo>
                <a:lnTo>
                  <a:pt x="313" y="14"/>
                </a:lnTo>
                <a:lnTo>
                  <a:pt x="279" y="7"/>
                </a:lnTo>
                <a:lnTo>
                  <a:pt x="244" y="1"/>
                </a:lnTo>
                <a:lnTo>
                  <a:pt x="208" y="0"/>
                </a:lnTo>
                <a:lnTo>
                  <a:pt x="174" y="3"/>
                </a:lnTo>
                <a:lnTo>
                  <a:pt x="138" y="9"/>
                </a:lnTo>
                <a:lnTo>
                  <a:pt x="105" y="20"/>
                </a:lnTo>
                <a:lnTo>
                  <a:pt x="75" y="37"/>
                </a:lnTo>
                <a:lnTo>
                  <a:pt x="48" y="60"/>
                </a:lnTo>
                <a:lnTo>
                  <a:pt x="24" y="91"/>
                </a:lnTo>
                <a:lnTo>
                  <a:pt x="18" y="101"/>
                </a:lnTo>
                <a:lnTo>
                  <a:pt x="13" y="113"/>
                </a:lnTo>
                <a:lnTo>
                  <a:pt x="7" y="127"/>
                </a:lnTo>
                <a:lnTo>
                  <a:pt x="4" y="141"/>
                </a:lnTo>
                <a:lnTo>
                  <a:pt x="1" y="160"/>
                </a:lnTo>
                <a:lnTo>
                  <a:pt x="0" y="178"/>
                </a:lnTo>
                <a:lnTo>
                  <a:pt x="1" y="199"/>
                </a:lnTo>
                <a:lnTo>
                  <a:pt x="4" y="222"/>
                </a:lnTo>
                <a:lnTo>
                  <a:pt x="11" y="247"/>
                </a:lnTo>
                <a:lnTo>
                  <a:pt x="21" y="272"/>
                </a:lnTo>
                <a:lnTo>
                  <a:pt x="35" y="301"/>
                </a:lnTo>
                <a:lnTo>
                  <a:pt x="54" y="329"/>
                </a:lnTo>
                <a:lnTo>
                  <a:pt x="77" y="361"/>
                </a:lnTo>
                <a:lnTo>
                  <a:pt x="105" y="393"/>
                </a:lnTo>
                <a:lnTo>
                  <a:pt x="140" y="429"/>
                </a:lnTo>
                <a:lnTo>
                  <a:pt x="179" y="465"/>
                </a:lnTo>
                <a:lnTo>
                  <a:pt x="202" y="439"/>
                </a:lnTo>
                <a:lnTo>
                  <a:pt x="135" y="375"/>
                </a:lnTo>
                <a:lnTo>
                  <a:pt x="87" y="318"/>
                </a:lnTo>
                <a:lnTo>
                  <a:pt x="57" y="266"/>
                </a:lnTo>
                <a:lnTo>
                  <a:pt x="40" y="221"/>
                </a:lnTo>
                <a:lnTo>
                  <a:pt x="34" y="184"/>
                </a:lnTo>
                <a:lnTo>
                  <a:pt x="37" y="152"/>
                </a:lnTo>
                <a:lnTo>
                  <a:pt x="44" y="128"/>
                </a:lnTo>
                <a:lnTo>
                  <a:pt x="53" y="110"/>
                </a:lnTo>
                <a:lnTo>
                  <a:pt x="74" y="84"/>
                </a:lnTo>
                <a:lnTo>
                  <a:pt x="98" y="64"/>
                </a:lnTo>
                <a:lnTo>
                  <a:pt x="125" y="50"/>
                </a:lnTo>
                <a:lnTo>
                  <a:pt x="155" y="40"/>
                </a:lnTo>
                <a:lnTo>
                  <a:pt x="187" y="36"/>
                </a:lnTo>
                <a:lnTo>
                  <a:pt x="219" y="36"/>
                </a:lnTo>
                <a:lnTo>
                  <a:pt x="251" y="38"/>
                </a:lnTo>
                <a:lnTo>
                  <a:pt x="284" y="43"/>
                </a:lnTo>
                <a:lnTo>
                  <a:pt x="315" y="50"/>
                </a:lnTo>
                <a:lnTo>
                  <a:pt x="343" y="57"/>
                </a:lnTo>
                <a:lnTo>
                  <a:pt x="371" y="67"/>
                </a:lnTo>
                <a:lnTo>
                  <a:pt x="393" y="75"/>
                </a:lnTo>
                <a:lnTo>
                  <a:pt x="413" y="83"/>
                </a:lnTo>
                <a:lnTo>
                  <a:pt x="429" y="90"/>
                </a:lnTo>
                <a:lnTo>
                  <a:pt x="438" y="94"/>
                </a:lnTo>
                <a:lnTo>
                  <a:pt x="442" y="95"/>
                </a:lnTo>
                <a:lnTo>
                  <a:pt x="458" y="66"/>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6" name="Freeform 151"/>
          <p:cNvSpPr/>
          <p:nvPr/>
        </p:nvSpPr>
        <p:spPr bwMode="auto">
          <a:xfrm>
            <a:off x="7323138" y="5895975"/>
            <a:ext cx="347662" cy="255588"/>
          </a:xfrm>
          <a:custGeom>
            <a:avLst/>
            <a:gdLst>
              <a:gd name="T0" fmla="*/ 2147483646 w 657"/>
              <a:gd name="T1" fmla="*/ 2147483646 h 485"/>
              <a:gd name="T2" fmla="*/ 2147483646 w 657"/>
              <a:gd name="T3" fmla="*/ 2147483646 h 485"/>
              <a:gd name="T4" fmla="*/ 2147483646 w 657"/>
              <a:gd name="T5" fmla="*/ 2147483646 h 485"/>
              <a:gd name="T6" fmla="*/ 2147483646 w 657"/>
              <a:gd name="T7" fmla="*/ 2147483646 h 485"/>
              <a:gd name="T8" fmla="*/ 2147483646 w 657"/>
              <a:gd name="T9" fmla="*/ 2147483646 h 485"/>
              <a:gd name="T10" fmla="*/ 2147483646 w 657"/>
              <a:gd name="T11" fmla="*/ 2147483646 h 485"/>
              <a:gd name="T12" fmla="*/ 2147483646 w 657"/>
              <a:gd name="T13" fmla="*/ 2147483646 h 485"/>
              <a:gd name="T14" fmla="*/ 2147483646 w 657"/>
              <a:gd name="T15" fmla="*/ 2147483646 h 485"/>
              <a:gd name="T16" fmla="*/ 2147483646 w 657"/>
              <a:gd name="T17" fmla="*/ 2147483646 h 485"/>
              <a:gd name="T18" fmla="*/ 2147483646 w 657"/>
              <a:gd name="T19" fmla="*/ 2147483646 h 485"/>
              <a:gd name="T20" fmla="*/ 2147483646 w 657"/>
              <a:gd name="T21" fmla="*/ 2147483646 h 485"/>
              <a:gd name="T22" fmla="*/ 2147483646 w 657"/>
              <a:gd name="T23" fmla="*/ 2147483646 h 485"/>
              <a:gd name="T24" fmla="*/ 2147483646 w 657"/>
              <a:gd name="T25" fmla="*/ 2147483646 h 485"/>
              <a:gd name="T26" fmla="*/ 2147483646 w 657"/>
              <a:gd name="T27" fmla="*/ 2147483646 h 485"/>
              <a:gd name="T28" fmla="*/ 2147483646 w 657"/>
              <a:gd name="T29" fmla="*/ 2147483646 h 485"/>
              <a:gd name="T30" fmla="*/ 2147483646 w 657"/>
              <a:gd name="T31" fmla="*/ 2147483646 h 485"/>
              <a:gd name="T32" fmla="*/ 2147483646 w 657"/>
              <a:gd name="T33" fmla="*/ 2147483646 h 485"/>
              <a:gd name="T34" fmla="*/ 2147483646 w 657"/>
              <a:gd name="T35" fmla="*/ 2147483646 h 485"/>
              <a:gd name="T36" fmla="*/ 2147483646 w 657"/>
              <a:gd name="T37" fmla="*/ 2147483646 h 485"/>
              <a:gd name="T38" fmla="*/ 2147483646 w 657"/>
              <a:gd name="T39" fmla="*/ 2147483646 h 485"/>
              <a:gd name="T40" fmla="*/ 2147483646 w 657"/>
              <a:gd name="T41" fmla="*/ 2147483646 h 485"/>
              <a:gd name="T42" fmla="*/ 2147483646 w 657"/>
              <a:gd name="T43" fmla="*/ 2147483646 h 485"/>
              <a:gd name="T44" fmla="*/ 2147483646 w 657"/>
              <a:gd name="T45" fmla="*/ 2147483646 h 485"/>
              <a:gd name="T46" fmla="*/ 2147483646 w 657"/>
              <a:gd name="T47" fmla="*/ 2147483646 h 485"/>
              <a:gd name="T48" fmla="*/ 2147483646 w 657"/>
              <a:gd name="T49" fmla="*/ 2147483646 h 485"/>
              <a:gd name="T50" fmla="*/ 2147483646 w 657"/>
              <a:gd name="T51" fmla="*/ 2147483646 h 485"/>
              <a:gd name="T52" fmla="*/ 2147483646 w 657"/>
              <a:gd name="T53" fmla="*/ 2147483646 h 485"/>
              <a:gd name="T54" fmla="*/ 2147483646 w 657"/>
              <a:gd name="T55" fmla="*/ 2147483646 h 485"/>
              <a:gd name="T56" fmla="*/ 2147483646 w 657"/>
              <a:gd name="T57" fmla="*/ 2147483646 h 485"/>
              <a:gd name="T58" fmla="*/ 2147483646 w 657"/>
              <a:gd name="T59" fmla="*/ 2147483646 h 485"/>
              <a:gd name="T60" fmla="*/ 2147483646 w 657"/>
              <a:gd name="T61" fmla="*/ 2147483646 h 485"/>
              <a:gd name="T62" fmla="*/ 2147483646 w 657"/>
              <a:gd name="T63" fmla="*/ 2147483646 h 485"/>
              <a:gd name="T64" fmla="*/ 2147483646 w 657"/>
              <a:gd name="T65" fmla="*/ 2147483646 h 485"/>
              <a:gd name="T66" fmla="*/ 2147483646 w 657"/>
              <a:gd name="T67" fmla="*/ 2147483646 h 485"/>
              <a:gd name="T68" fmla="*/ 2147483646 w 657"/>
              <a:gd name="T69" fmla="*/ 2147483646 h 485"/>
              <a:gd name="T70" fmla="*/ 2147483646 w 657"/>
              <a:gd name="T71" fmla="*/ 2147483646 h 485"/>
              <a:gd name="T72" fmla="*/ 2147483646 w 657"/>
              <a:gd name="T73" fmla="*/ 2147483646 h 485"/>
              <a:gd name="T74" fmla="*/ 2147483646 w 657"/>
              <a:gd name="T75" fmla="*/ 2147483646 h 485"/>
              <a:gd name="T76" fmla="*/ 2147483646 w 657"/>
              <a:gd name="T77" fmla="*/ 2147483646 h 485"/>
              <a:gd name="T78" fmla="*/ 2147483646 w 657"/>
              <a:gd name="T79" fmla="*/ 2147483646 h 485"/>
              <a:gd name="T80" fmla="*/ 2147483646 w 657"/>
              <a:gd name="T81" fmla="*/ 2147483646 h 485"/>
              <a:gd name="T82" fmla="*/ 2147483646 w 657"/>
              <a:gd name="T83" fmla="*/ 2147483646 h 485"/>
              <a:gd name="T84" fmla="*/ 2147483646 w 657"/>
              <a:gd name="T85" fmla="*/ 2147483646 h 485"/>
              <a:gd name="T86" fmla="*/ 2147483646 w 657"/>
              <a:gd name="T87" fmla="*/ 2147483646 h 485"/>
              <a:gd name="T88" fmla="*/ 2147483646 w 657"/>
              <a:gd name="T89" fmla="*/ 2147483646 h 485"/>
              <a:gd name="T90" fmla="*/ 2147483646 w 657"/>
              <a:gd name="T91" fmla="*/ 2147483646 h 485"/>
              <a:gd name="T92" fmla="*/ 2147483646 w 657"/>
              <a:gd name="T93" fmla="*/ 2147483646 h 485"/>
              <a:gd name="T94" fmla="*/ 2147483646 w 657"/>
              <a:gd name="T95" fmla="*/ 0 h 485"/>
              <a:gd name="T96" fmla="*/ 0 w 657"/>
              <a:gd name="T97" fmla="*/ 2147483646 h 48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657"/>
              <a:gd name="T148" fmla="*/ 0 h 485"/>
              <a:gd name="T149" fmla="*/ 657 w 657"/>
              <a:gd name="T150" fmla="*/ 485 h 485"/>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657" h="485">
                <a:moveTo>
                  <a:pt x="7" y="40"/>
                </a:moveTo>
                <a:lnTo>
                  <a:pt x="31" y="36"/>
                </a:lnTo>
                <a:lnTo>
                  <a:pt x="57" y="34"/>
                </a:lnTo>
                <a:lnTo>
                  <a:pt x="79" y="34"/>
                </a:lnTo>
                <a:lnTo>
                  <a:pt x="102" y="37"/>
                </a:lnTo>
                <a:lnTo>
                  <a:pt x="124" y="43"/>
                </a:lnTo>
                <a:lnTo>
                  <a:pt x="144" y="50"/>
                </a:lnTo>
                <a:lnTo>
                  <a:pt x="164" y="60"/>
                </a:lnTo>
                <a:lnTo>
                  <a:pt x="181" y="73"/>
                </a:lnTo>
                <a:lnTo>
                  <a:pt x="198" y="89"/>
                </a:lnTo>
                <a:lnTo>
                  <a:pt x="213" y="106"/>
                </a:lnTo>
                <a:lnTo>
                  <a:pt x="226" y="126"/>
                </a:lnTo>
                <a:lnTo>
                  <a:pt x="238" y="147"/>
                </a:lnTo>
                <a:lnTo>
                  <a:pt x="246" y="171"/>
                </a:lnTo>
                <a:lnTo>
                  <a:pt x="252" y="198"/>
                </a:lnTo>
                <a:lnTo>
                  <a:pt x="256" y="225"/>
                </a:lnTo>
                <a:lnTo>
                  <a:pt x="259" y="255"/>
                </a:lnTo>
                <a:lnTo>
                  <a:pt x="262" y="290"/>
                </a:lnTo>
                <a:lnTo>
                  <a:pt x="270" y="322"/>
                </a:lnTo>
                <a:lnTo>
                  <a:pt x="282" y="354"/>
                </a:lnTo>
                <a:lnTo>
                  <a:pt x="298" y="384"/>
                </a:lnTo>
                <a:lnTo>
                  <a:pt x="316" y="411"/>
                </a:lnTo>
                <a:lnTo>
                  <a:pt x="337" y="433"/>
                </a:lnTo>
                <a:lnTo>
                  <a:pt x="363" y="453"/>
                </a:lnTo>
                <a:lnTo>
                  <a:pt x="390" y="469"/>
                </a:lnTo>
                <a:lnTo>
                  <a:pt x="414" y="478"/>
                </a:lnTo>
                <a:lnTo>
                  <a:pt x="439" y="483"/>
                </a:lnTo>
                <a:lnTo>
                  <a:pt x="463" y="485"/>
                </a:lnTo>
                <a:lnTo>
                  <a:pt x="487" y="483"/>
                </a:lnTo>
                <a:lnTo>
                  <a:pt x="510" y="479"/>
                </a:lnTo>
                <a:lnTo>
                  <a:pt x="534" y="471"/>
                </a:lnTo>
                <a:lnTo>
                  <a:pt x="557" y="458"/>
                </a:lnTo>
                <a:lnTo>
                  <a:pt x="578" y="443"/>
                </a:lnTo>
                <a:lnTo>
                  <a:pt x="596" y="428"/>
                </a:lnTo>
                <a:lnTo>
                  <a:pt x="613" y="409"/>
                </a:lnTo>
                <a:lnTo>
                  <a:pt x="626" y="389"/>
                </a:lnTo>
                <a:lnTo>
                  <a:pt x="637" y="367"/>
                </a:lnTo>
                <a:lnTo>
                  <a:pt x="645" y="344"/>
                </a:lnTo>
                <a:lnTo>
                  <a:pt x="653" y="319"/>
                </a:lnTo>
                <a:lnTo>
                  <a:pt x="655" y="295"/>
                </a:lnTo>
                <a:lnTo>
                  <a:pt x="657" y="270"/>
                </a:lnTo>
                <a:lnTo>
                  <a:pt x="655" y="245"/>
                </a:lnTo>
                <a:lnTo>
                  <a:pt x="651" y="223"/>
                </a:lnTo>
                <a:lnTo>
                  <a:pt x="644" y="201"/>
                </a:lnTo>
                <a:lnTo>
                  <a:pt x="635" y="180"/>
                </a:lnTo>
                <a:lnTo>
                  <a:pt x="624" y="161"/>
                </a:lnTo>
                <a:lnTo>
                  <a:pt x="610" y="143"/>
                </a:lnTo>
                <a:lnTo>
                  <a:pt x="594" y="126"/>
                </a:lnTo>
                <a:lnTo>
                  <a:pt x="577" y="111"/>
                </a:lnTo>
                <a:lnTo>
                  <a:pt x="557" y="140"/>
                </a:lnTo>
                <a:lnTo>
                  <a:pt x="571" y="151"/>
                </a:lnTo>
                <a:lnTo>
                  <a:pt x="584" y="164"/>
                </a:lnTo>
                <a:lnTo>
                  <a:pt x="596" y="180"/>
                </a:lnTo>
                <a:lnTo>
                  <a:pt x="606" y="195"/>
                </a:lnTo>
                <a:lnTo>
                  <a:pt x="613" y="213"/>
                </a:lnTo>
                <a:lnTo>
                  <a:pt x="617" y="231"/>
                </a:lnTo>
                <a:lnTo>
                  <a:pt x="621" y="250"/>
                </a:lnTo>
                <a:lnTo>
                  <a:pt x="623" y="270"/>
                </a:lnTo>
                <a:lnTo>
                  <a:pt x="623" y="291"/>
                </a:lnTo>
                <a:lnTo>
                  <a:pt x="618" y="312"/>
                </a:lnTo>
                <a:lnTo>
                  <a:pt x="614" y="334"/>
                </a:lnTo>
                <a:lnTo>
                  <a:pt x="606" y="352"/>
                </a:lnTo>
                <a:lnTo>
                  <a:pt x="597" y="371"/>
                </a:lnTo>
                <a:lnTo>
                  <a:pt x="586" y="388"/>
                </a:lnTo>
                <a:lnTo>
                  <a:pt x="571" y="404"/>
                </a:lnTo>
                <a:lnTo>
                  <a:pt x="557" y="416"/>
                </a:lnTo>
                <a:lnTo>
                  <a:pt x="539" y="429"/>
                </a:lnTo>
                <a:lnTo>
                  <a:pt x="520" y="439"/>
                </a:lnTo>
                <a:lnTo>
                  <a:pt x="501" y="445"/>
                </a:lnTo>
                <a:lnTo>
                  <a:pt x="483" y="449"/>
                </a:lnTo>
                <a:lnTo>
                  <a:pt x="463" y="451"/>
                </a:lnTo>
                <a:lnTo>
                  <a:pt x="443" y="449"/>
                </a:lnTo>
                <a:lnTo>
                  <a:pt x="424" y="445"/>
                </a:lnTo>
                <a:lnTo>
                  <a:pt x="404" y="438"/>
                </a:lnTo>
                <a:lnTo>
                  <a:pt x="382" y="425"/>
                </a:lnTo>
                <a:lnTo>
                  <a:pt x="360" y="408"/>
                </a:lnTo>
                <a:lnTo>
                  <a:pt x="342" y="388"/>
                </a:lnTo>
                <a:lnTo>
                  <a:pt x="325" y="365"/>
                </a:lnTo>
                <a:lnTo>
                  <a:pt x="312" y="339"/>
                </a:lnTo>
                <a:lnTo>
                  <a:pt x="302" y="312"/>
                </a:lnTo>
                <a:lnTo>
                  <a:pt x="295" y="284"/>
                </a:lnTo>
                <a:lnTo>
                  <a:pt x="292" y="254"/>
                </a:lnTo>
                <a:lnTo>
                  <a:pt x="289" y="220"/>
                </a:lnTo>
                <a:lnTo>
                  <a:pt x="285" y="188"/>
                </a:lnTo>
                <a:lnTo>
                  <a:pt x="276" y="158"/>
                </a:lnTo>
                <a:lnTo>
                  <a:pt x="266" y="131"/>
                </a:lnTo>
                <a:lnTo>
                  <a:pt x="255" y="107"/>
                </a:lnTo>
                <a:lnTo>
                  <a:pt x="239" y="84"/>
                </a:lnTo>
                <a:lnTo>
                  <a:pt x="222" y="64"/>
                </a:lnTo>
                <a:lnTo>
                  <a:pt x="202" y="46"/>
                </a:lnTo>
                <a:lnTo>
                  <a:pt x="181" y="32"/>
                </a:lnTo>
                <a:lnTo>
                  <a:pt x="159" y="20"/>
                </a:lnTo>
                <a:lnTo>
                  <a:pt x="135" y="12"/>
                </a:lnTo>
                <a:lnTo>
                  <a:pt x="109" y="5"/>
                </a:lnTo>
                <a:lnTo>
                  <a:pt x="84" y="2"/>
                </a:lnTo>
                <a:lnTo>
                  <a:pt x="57" y="0"/>
                </a:lnTo>
                <a:lnTo>
                  <a:pt x="28" y="3"/>
                </a:lnTo>
                <a:lnTo>
                  <a:pt x="0" y="7"/>
                </a:lnTo>
                <a:lnTo>
                  <a:pt x="7" y="4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7" name="Freeform 152"/>
          <p:cNvSpPr/>
          <p:nvPr/>
        </p:nvSpPr>
        <p:spPr bwMode="auto">
          <a:xfrm>
            <a:off x="6915151" y="5842000"/>
            <a:ext cx="512763" cy="274638"/>
          </a:xfrm>
          <a:custGeom>
            <a:avLst/>
            <a:gdLst>
              <a:gd name="T0" fmla="*/ 2147483646 w 971"/>
              <a:gd name="T1" fmla="*/ 0 h 521"/>
              <a:gd name="T2" fmla="*/ 0 w 971"/>
              <a:gd name="T3" fmla="*/ 2147483646 h 521"/>
              <a:gd name="T4" fmla="*/ 2147483646 w 971"/>
              <a:gd name="T5" fmla="*/ 2147483646 h 521"/>
              <a:gd name="T6" fmla="*/ 2147483646 w 971"/>
              <a:gd name="T7" fmla="*/ 2147483646 h 521"/>
              <a:gd name="T8" fmla="*/ 2147483646 w 971"/>
              <a:gd name="T9" fmla="*/ 0 h 521"/>
              <a:gd name="T10" fmla="*/ 0 60000 65536"/>
              <a:gd name="T11" fmla="*/ 0 60000 65536"/>
              <a:gd name="T12" fmla="*/ 0 60000 65536"/>
              <a:gd name="T13" fmla="*/ 0 60000 65536"/>
              <a:gd name="T14" fmla="*/ 0 60000 65536"/>
              <a:gd name="T15" fmla="*/ 0 w 971"/>
              <a:gd name="T16" fmla="*/ 0 h 521"/>
              <a:gd name="T17" fmla="*/ 971 w 971"/>
              <a:gd name="T18" fmla="*/ 521 h 521"/>
            </a:gdLst>
            <a:ahLst/>
            <a:cxnLst>
              <a:cxn ang="T10">
                <a:pos x="T0" y="T1"/>
              </a:cxn>
              <a:cxn ang="T11">
                <a:pos x="T2" y="T3"/>
              </a:cxn>
              <a:cxn ang="T12">
                <a:pos x="T4" y="T5"/>
              </a:cxn>
              <a:cxn ang="T13">
                <a:pos x="T6" y="T7"/>
              </a:cxn>
              <a:cxn ang="T14">
                <a:pos x="T8" y="T9"/>
              </a:cxn>
            </a:cxnLst>
            <a:rect l="T15" t="T16" r="T17" b="T18"/>
            <a:pathLst>
              <a:path w="971" h="521">
                <a:moveTo>
                  <a:pt x="971" y="0"/>
                </a:moveTo>
                <a:lnTo>
                  <a:pt x="0" y="165"/>
                </a:lnTo>
                <a:lnTo>
                  <a:pt x="222" y="521"/>
                </a:lnTo>
                <a:lnTo>
                  <a:pt x="897" y="288"/>
                </a:lnTo>
                <a:lnTo>
                  <a:pt x="971" y="0"/>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8" name="Freeform 153"/>
          <p:cNvSpPr/>
          <p:nvPr/>
        </p:nvSpPr>
        <p:spPr bwMode="auto">
          <a:xfrm>
            <a:off x="6762750" y="6034088"/>
            <a:ext cx="858838" cy="519112"/>
          </a:xfrm>
          <a:custGeom>
            <a:avLst/>
            <a:gdLst>
              <a:gd name="T0" fmla="*/ 2147483646 w 1622"/>
              <a:gd name="T1" fmla="*/ 2147483646 h 981"/>
              <a:gd name="T2" fmla="*/ 2147483646 w 1622"/>
              <a:gd name="T3" fmla="*/ 2147483646 h 981"/>
              <a:gd name="T4" fmla="*/ 2147483646 w 1622"/>
              <a:gd name="T5" fmla="*/ 2147483646 h 981"/>
              <a:gd name="T6" fmla="*/ 2147483646 w 1622"/>
              <a:gd name="T7" fmla="*/ 2147483646 h 981"/>
              <a:gd name="T8" fmla="*/ 2147483646 w 1622"/>
              <a:gd name="T9" fmla="*/ 2147483646 h 981"/>
              <a:gd name="T10" fmla="*/ 2147483646 w 1622"/>
              <a:gd name="T11" fmla="*/ 2147483646 h 981"/>
              <a:gd name="T12" fmla="*/ 2147483646 w 1622"/>
              <a:gd name="T13" fmla="*/ 2147483646 h 981"/>
              <a:gd name="T14" fmla="*/ 2147483646 w 1622"/>
              <a:gd name="T15" fmla="*/ 2147483646 h 981"/>
              <a:gd name="T16" fmla="*/ 2147483646 w 1622"/>
              <a:gd name="T17" fmla="*/ 0 h 981"/>
              <a:gd name="T18" fmla="*/ 2147483646 w 1622"/>
              <a:gd name="T19" fmla="*/ 2147483646 h 981"/>
              <a:gd name="T20" fmla="*/ 2147483646 w 1622"/>
              <a:gd name="T21" fmla="*/ 2147483646 h 981"/>
              <a:gd name="T22" fmla="*/ 2147483646 w 1622"/>
              <a:gd name="T23" fmla="*/ 2147483646 h 981"/>
              <a:gd name="T24" fmla="*/ 2147483646 w 1622"/>
              <a:gd name="T25" fmla="*/ 2147483646 h 981"/>
              <a:gd name="T26" fmla="*/ 2147483646 w 1622"/>
              <a:gd name="T27" fmla="*/ 2147483646 h 981"/>
              <a:gd name="T28" fmla="*/ 2147483646 w 1622"/>
              <a:gd name="T29" fmla="*/ 2147483646 h 981"/>
              <a:gd name="T30" fmla="*/ 2147483646 w 1622"/>
              <a:gd name="T31" fmla="*/ 2147483646 h 981"/>
              <a:gd name="T32" fmla="*/ 2147483646 w 1622"/>
              <a:gd name="T33" fmla="*/ 2147483646 h 981"/>
              <a:gd name="T34" fmla="*/ 2147483646 w 1622"/>
              <a:gd name="T35" fmla="*/ 2147483646 h 981"/>
              <a:gd name="T36" fmla="*/ 2147483646 w 1622"/>
              <a:gd name="T37" fmla="*/ 2147483646 h 981"/>
              <a:gd name="T38" fmla="*/ 2147483646 w 1622"/>
              <a:gd name="T39" fmla="*/ 2147483646 h 981"/>
              <a:gd name="T40" fmla="*/ 2147483646 w 1622"/>
              <a:gd name="T41" fmla="*/ 2147483646 h 981"/>
              <a:gd name="T42" fmla="*/ 2147483646 w 1622"/>
              <a:gd name="T43" fmla="*/ 2147483646 h 981"/>
              <a:gd name="T44" fmla="*/ 2147483646 w 1622"/>
              <a:gd name="T45" fmla="*/ 2147483646 h 981"/>
              <a:gd name="T46" fmla="*/ 2147483646 w 1622"/>
              <a:gd name="T47" fmla="*/ 2147483646 h 981"/>
              <a:gd name="T48" fmla="*/ 2147483646 w 1622"/>
              <a:gd name="T49" fmla="*/ 2147483646 h 981"/>
              <a:gd name="T50" fmla="*/ 2147483646 w 1622"/>
              <a:gd name="T51" fmla="*/ 2147483646 h 981"/>
              <a:gd name="T52" fmla="*/ 2147483646 w 1622"/>
              <a:gd name="T53" fmla="*/ 2147483646 h 981"/>
              <a:gd name="T54" fmla="*/ 2147483646 w 1622"/>
              <a:gd name="T55" fmla="*/ 2147483646 h 981"/>
              <a:gd name="T56" fmla="*/ 2147483646 w 1622"/>
              <a:gd name="T57" fmla="*/ 2147483646 h 981"/>
              <a:gd name="T58" fmla="*/ 2147483646 w 1622"/>
              <a:gd name="T59" fmla="*/ 2147483646 h 981"/>
              <a:gd name="T60" fmla="*/ 2147483646 w 1622"/>
              <a:gd name="T61" fmla="*/ 2147483646 h 981"/>
              <a:gd name="T62" fmla="*/ 2147483646 w 1622"/>
              <a:gd name="T63" fmla="*/ 2147483646 h 981"/>
              <a:gd name="T64" fmla="*/ 2147483646 w 1622"/>
              <a:gd name="T65" fmla="*/ 2147483646 h 981"/>
              <a:gd name="T66" fmla="*/ 2147483646 w 1622"/>
              <a:gd name="T67" fmla="*/ 2147483646 h 981"/>
              <a:gd name="T68" fmla="*/ 2147483646 w 1622"/>
              <a:gd name="T69" fmla="*/ 2147483646 h 981"/>
              <a:gd name="T70" fmla="*/ 2147483646 w 1622"/>
              <a:gd name="T71" fmla="*/ 2147483646 h 9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22"/>
              <a:gd name="T109" fmla="*/ 0 h 981"/>
              <a:gd name="T110" fmla="*/ 1622 w 1622"/>
              <a:gd name="T111" fmla="*/ 981 h 9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22" h="981">
                <a:moveTo>
                  <a:pt x="1431" y="884"/>
                </a:moveTo>
                <a:lnTo>
                  <a:pt x="1431" y="866"/>
                </a:lnTo>
                <a:lnTo>
                  <a:pt x="1431" y="841"/>
                </a:lnTo>
                <a:lnTo>
                  <a:pt x="1428" y="813"/>
                </a:lnTo>
                <a:lnTo>
                  <a:pt x="1425" y="781"/>
                </a:lnTo>
                <a:lnTo>
                  <a:pt x="1418" y="747"/>
                </a:lnTo>
                <a:lnTo>
                  <a:pt x="1409" y="710"/>
                </a:lnTo>
                <a:lnTo>
                  <a:pt x="1396" y="672"/>
                </a:lnTo>
                <a:lnTo>
                  <a:pt x="1381" y="632"/>
                </a:lnTo>
                <a:lnTo>
                  <a:pt x="1362" y="590"/>
                </a:lnTo>
                <a:lnTo>
                  <a:pt x="1338" y="549"/>
                </a:lnTo>
                <a:lnTo>
                  <a:pt x="1309" y="509"/>
                </a:lnTo>
                <a:lnTo>
                  <a:pt x="1275" y="469"/>
                </a:lnTo>
                <a:lnTo>
                  <a:pt x="1235" y="431"/>
                </a:lnTo>
                <a:lnTo>
                  <a:pt x="1190" y="394"/>
                </a:lnTo>
                <a:lnTo>
                  <a:pt x="1137" y="360"/>
                </a:lnTo>
                <a:lnTo>
                  <a:pt x="1078" y="328"/>
                </a:lnTo>
                <a:lnTo>
                  <a:pt x="1163" y="0"/>
                </a:lnTo>
                <a:lnTo>
                  <a:pt x="542" y="217"/>
                </a:lnTo>
                <a:lnTo>
                  <a:pt x="595" y="307"/>
                </a:lnTo>
                <a:lnTo>
                  <a:pt x="528" y="337"/>
                </a:lnTo>
                <a:lnTo>
                  <a:pt x="468" y="371"/>
                </a:lnTo>
                <a:lnTo>
                  <a:pt x="415" y="407"/>
                </a:lnTo>
                <a:lnTo>
                  <a:pt x="370" y="447"/>
                </a:lnTo>
                <a:lnTo>
                  <a:pt x="331" y="488"/>
                </a:lnTo>
                <a:lnTo>
                  <a:pt x="299" y="531"/>
                </a:lnTo>
                <a:lnTo>
                  <a:pt x="271" y="573"/>
                </a:lnTo>
                <a:lnTo>
                  <a:pt x="249" y="616"/>
                </a:lnTo>
                <a:lnTo>
                  <a:pt x="231" y="659"/>
                </a:lnTo>
                <a:lnTo>
                  <a:pt x="217" y="700"/>
                </a:lnTo>
                <a:lnTo>
                  <a:pt x="207" y="739"/>
                </a:lnTo>
                <a:lnTo>
                  <a:pt x="200" y="776"/>
                </a:lnTo>
                <a:lnTo>
                  <a:pt x="196" y="809"/>
                </a:lnTo>
                <a:lnTo>
                  <a:pt x="193" y="838"/>
                </a:lnTo>
                <a:lnTo>
                  <a:pt x="193" y="864"/>
                </a:lnTo>
                <a:lnTo>
                  <a:pt x="193" y="884"/>
                </a:lnTo>
                <a:lnTo>
                  <a:pt x="0" y="980"/>
                </a:lnTo>
                <a:lnTo>
                  <a:pt x="484" y="981"/>
                </a:lnTo>
                <a:lnTo>
                  <a:pt x="484" y="977"/>
                </a:lnTo>
                <a:lnTo>
                  <a:pt x="485" y="967"/>
                </a:lnTo>
                <a:lnTo>
                  <a:pt x="487" y="951"/>
                </a:lnTo>
                <a:lnTo>
                  <a:pt x="490" y="930"/>
                </a:lnTo>
                <a:lnTo>
                  <a:pt x="494" y="905"/>
                </a:lnTo>
                <a:lnTo>
                  <a:pt x="501" y="878"/>
                </a:lnTo>
                <a:lnTo>
                  <a:pt x="511" y="848"/>
                </a:lnTo>
                <a:lnTo>
                  <a:pt x="524" y="819"/>
                </a:lnTo>
                <a:lnTo>
                  <a:pt x="541" y="789"/>
                </a:lnTo>
                <a:lnTo>
                  <a:pt x="562" y="759"/>
                </a:lnTo>
                <a:lnTo>
                  <a:pt x="588" y="732"/>
                </a:lnTo>
                <a:lnTo>
                  <a:pt x="618" y="707"/>
                </a:lnTo>
                <a:lnTo>
                  <a:pt x="654" y="686"/>
                </a:lnTo>
                <a:lnTo>
                  <a:pt x="696" y="670"/>
                </a:lnTo>
                <a:lnTo>
                  <a:pt x="743" y="660"/>
                </a:lnTo>
                <a:lnTo>
                  <a:pt x="799" y="656"/>
                </a:lnTo>
                <a:lnTo>
                  <a:pt x="855" y="660"/>
                </a:lnTo>
                <a:lnTo>
                  <a:pt x="903" y="670"/>
                </a:lnTo>
                <a:lnTo>
                  <a:pt x="946" y="686"/>
                </a:lnTo>
                <a:lnTo>
                  <a:pt x="983" y="707"/>
                </a:lnTo>
                <a:lnTo>
                  <a:pt x="1016" y="732"/>
                </a:lnTo>
                <a:lnTo>
                  <a:pt x="1043" y="760"/>
                </a:lnTo>
                <a:lnTo>
                  <a:pt x="1067" y="789"/>
                </a:lnTo>
                <a:lnTo>
                  <a:pt x="1086" y="819"/>
                </a:lnTo>
                <a:lnTo>
                  <a:pt x="1101" y="850"/>
                </a:lnTo>
                <a:lnTo>
                  <a:pt x="1114" y="878"/>
                </a:lnTo>
                <a:lnTo>
                  <a:pt x="1123" y="905"/>
                </a:lnTo>
                <a:lnTo>
                  <a:pt x="1130" y="931"/>
                </a:lnTo>
                <a:lnTo>
                  <a:pt x="1136" y="951"/>
                </a:lnTo>
                <a:lnTo>
                  <a:pt x="1138" y="967"/>
                </a:lnTo>
                <a:lnTo>
                  <a:pt x="1140" y="977"/>
                </a:lnTo>
                <a:lnTo>
                  <a:pt x="1140" y="981"/>
                </a:lnTo>
                <a:lnTo>
                  <a:pt x="1622" y="980"/>
                </a:lnTo>
                <a:lnTo>
                  <a:pt x="1431" y="88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399" name="Freeform 154"/>
          <p:cNvSpPr/>
          <p:nvPr/>
        </p:nvSpPr>
        <p:spPr bwMode="auto">
          <a:xfrm>
            <a:off x="6515100" y="6116638"/>
            <a:ext cx="534988" cy="215900"/>
          </a:xfrm>
          <a:custGeom>
            <a:avLst/>
            <a:gdLst>
              <a:gd name="T0" fmla="*/ 0 w 1011"/>
              <a:gd name="T1" fmla="*/ 2147483646 h 406"/>
              <a:gd name="T2" fmla="*/ 2147483646 w 1011"/>
              <a:gd name="T3" fmla="*/ 2147483646 h 406"/>
              <a:gd name="T4" fmla="*/ 2147483646 w 1011"/>
              <a:gd name="T5" fmla="*/ 2147483646 h 406"/>
              <a:gd name="T6" fmla="*/ 2147483646 w 1011"/>
              <a:gd name="T7" fmla="*/ 0 h 406"/>
              <a:gd name="T8" fmla="*/ 0 w 1011"/>
              <a:gd name="T9" fmla="*/ 2147483646 h 406"/>
              <a:gd name="T10" fmla="*/ 0 60000 65536"/>
              <a:gd name="T11" fmla="*/ 0 60000 65536"/>
              <a:gd name="T12" fmla="*/ 0 60000 65536"/>
              <a:gd name="T13" fmla="*/ 0 60000 65536"/>
              <a:gd name="T14" fmla="*/ 0 60000 65536"/>
              <a:gd name="T15" fmla="*/ 0 w 1011"/>
              <a:gd name="T16" fmla="*/ 0 h 406"/>
              <a:gd name="T17" fmla="*/ 1011 w 1011"/>
              <a:gd name="T18" fmla="*/ 406 h 406"/>
            </a:gdLst>
            <a:ahLst/>
            <a:cxnLst>
              <a:cxn ang="T10">
                <a:pos x="T0" y="T1"/>
              </a:cxn>
              <a:cxn ang="T11">
                <a:pos x="T2" y="T3"/>
              </a:cxn>
              <a:cxn ang="T12">
                <a:pos x="T4" y="T5"/>
              </a:cxn>
              <a:cxn ang="T13">
                <a:pos x="T6" y="T7"/>
              </a:cxn>
              <a:cxn ang="T14">
                <a:pos x="T8" y="T9"/>
              </a:cxn>
            </a:cxnLst>
            <a:rect l="T15" t="T16" r="T17" b="T18"/>
            <a:pathLst>
              <a:path w="1011" h="406">
                <a:moveTo>
                  <a:pt x="0" y="341"/>
                </a:moveTo>
                <a:lnTo>
                  <a:pt x="20" y="406"/>
                </a:lnTo>
                <a:lnTo>
                  <a:pt x="1011" y="60"/>
                </a:lnTo>
                <a:lnTo>
                  <a:pt x="977" y="0"/>
                </a:lnTo>
                <a:lnTo>
                  <a:pt x="0" y="34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400" name="Freeform 155"/>
          <p:cNvSpPr/>
          <p:nvPr/>
        </p:nvSpPr>
        <p:spPr bwMode="auto">
          <a:xfrm>
            <a:off x="7378700" y="5922964"/>
            <a:ext cx="222250" cy="111125"/>
          </a:xfrm>
          <a:custGeom>
            <a:avLst/>
            <a:gdLst>
              <a:gd name="T0" fmla="*/ 2147483646 w 420"/>
              <a:gd name="T1" fmla="*/ 2147483646 h 209"/>
              <a:gd name="T2" fmla="*/ 2147483646 w 420"/>
              <a:gd name="T3" fmla="*/ 0 h 209"/>
              <a:gd name="T4" fmla="*/ 2147483646 w 420"/>
              <a:gd name="T5" fmla="*/ 2147483646 h 209"/>
              <a:gd name="T6" fmla="*/ 0 w 420"/>
              <a:gd name="T7" fmla="*/ 2147483646 h 209"/>
              <a:gd name="T8" fmla="*/ 2147483646 w 420"/>
              <a:gd name="T9" fmla="*/ 2147483646 h 209"/>
              <a:gd name="T10" fmla="*/ 0 60000 65536"/>
              <a:gd name="T11" fmla="*/ 0 60000 65536"/>
              <a:gd name="T12" fmla="*/ 0 60000 65536"/>
              <a:gd name="T13" fmla="*/ 0 60000 65536"/>
              <a:gd name="T14" fmla="*/ 0 60000 65536"/>
              <a:gd name="T15" fmla="*/ 0 w 420"/>
              <a:gd name="T16" fmla="*/ 0 h 209"/>
              <a:gd name="T17" fmla="*/ 420 w 420"/>
              <a:gd name="T18" fmla="*/ 209 h 209"/>
            </a:gdLst>
            <a:ahLst/>
            <a:cxnLst>
              <a:cxn ang="T10">
                <a:pos x="T0" y="T1"/>
              </a:cxn>
              <a:cxn ang="T11">
                <a:pos x="T2" y="T3"/>
              </a:cxn>
              <a:cxn ang="T12">
                <a:pos x="T4" y="T5"/>
              </a:cxn>
              <a:cxn ang="T13">
                <a:pos x="T6" y="T7"/>
              </a:cxn>
              <a:cxn ang="T14">
                <a:pos x="T8" y="T9"/>
              </a:cxn>
            </a:cxnLst>
            <a:rect l="T15" t="T16" r="T17" b="T18"/>
            <a:pathLst>
              <a:path w="420" h="209">
                <a:moveTo>
                  <a:pt x="420" y="64"/>
                </a:moveTo>
                <a:lnTo>
                  <a:pt x="399" y="0"/>
                </a:lnTo>
                <a:lnTo>
                  <a:pt x="20" y="133"/>
                </a:lnTo>
                <a:lnTo>
                  <a:pt x="0" y="209"/>
                </a:lnTo>
                <a:lnTo>
                  <a:pt x="420" y="64"/>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401" name="Freeform 156"/>
          <p:cNvSpPr/>
          <p:nvPr/>
        </p:nvSpPr>
        <p:spPr bwMode="auto">
          <a:xfrm>
            <a:off x="7042151" y="5700714"/>
            <a:ext cx="142875" cy="173037"/>
          </a:xfrm>
          <a:custGeom>
            <a:avLst/>
            <a:gdLst>
              <a:gd name="T0" fmla="*/ 2147483646 w 268"/>
              <a:gd name="T1" fmla="*/ 2147483646 h 328"/>
              <a:gd name="T2" fmla="*/ 2147483646 w 268"/>
              <a:gd name="T3" fmla="*/ 2147483646 h 328"/>
              <a:gd name="T4" fmla="*/ 2147483646 w 268"/>
              <a:gd name="T5" fmla="*/ 2147483646 h 328"/>
              <a:gd name="T6" fmla="*/ 2147483646 w 268"/>
              <a:gd name="T7" fmla="*/ 2147483646 h 328"/>
              <a:gd name="T8" fmla="*/ 2147483646 w 268"/>
              <a:gd name="T9" fmla="*/ 2147483646 h 328"/>
              <a:gd name="T10" fmla="*/ 2147483646 w 268"/>
              <a:gd name="T11" fmla="*/ 2147483646 h 328"/>
              <a:gd name="T12" fmla="*/ 2147483646 w 268"/>
              <a:gd name="T13" fmla="*/ 2147483646 h 328"/>
              <a:gd name="T14" fmla="*/ 2147483646 w 268"/>
              <a:gd name="T15" fmla="*/ 0 h 328"/>
              <a:gd name="T16" fmla="*/ 2147483646 w 268"/>
              <a:gd name="T17" fmla="*/ 2147483646 h 328"/>
              <a:gd name="T18" fmla="*/ 2147483646 w 268"/>
              <a:gd name="T19" fmla="*/ 2147483646 h 328"/>
              <a:gd name="T20" fmla="*/ 2147483646 w 268"/>
              <a:gd name="T21" fmla="*/ 2147483646 h 328"/>
              <a:gd name="T22" fmla="*/ 2147483646 w 268"/>
              <a:gd name="T23" fmla="*/ 2147483646 h 328"/>
              <a:gd name="T24" fmla="*/ 2147483646 w 268"/>
              <a:gd name="T25" fmla="*/ 2147483646 h 328"/>
              <a:gd name="T26" fmla="*/ 2147483646 w 268"/>
              <a:gd name="T27" fmla="*/ 2147483646 h 328"/>
              <a:gd name="T28" fmla="*/ 0 w 268"/>
              <a:gd name="T29" fmla="*/ 2147483646 h 328"/>
              <a:gd name="T30" fmla="*/ 0 w 268"/>
              <a:gd name="T31" fmla="*/ 2147483646 h 328"/>
              <a:gd name="T32" fmla="*/ 0 w 268"/>
              <a:gd name="T33" fmla="*/ 2147483646 h 328"/>
              <a:gd name="T34" fmla="*/ 2147483646 w 268"/>
              <a:gd name="T35" fmla="*/ 2147483646 h 328"/>
              <a:gd name="T36" fmla="*/ 2147483646 w 268"/>
              <a:gd name="T37" fmla="*/ 2147483646 h 328"/>
              <a:gd name="T38" fmla="*/ 2147483646 w 268"/>
              <a:gd name="T39" fmla="*/ 2147483646 h 328"/>
              <a:gd name="T40" fmla="*/ 2147483646 w 268"/>
              <a:gd name="T41" fmla="*/ 2147483646 h 328"/>
              <a:gd name="T42" fmla="*/ 2147483646 w 268"/>
              <a:gd name="T43" fmla="*/ 2147483646 h 328"/>
              <a:gd name="T44" fmla="*/ 2147483646 w 268"/>
              <a:gd name="T45" fmla="*/ 2147483646 h 328"/>
              <a:gd name="T46" fmla="*/ 2147483646 w 268"/>
              <a:gd name="T47" fmla="*/ 2147483646 h 328"/>
              <a:gd name="T48" fmla="*/ 2147483646 w 268"/>
              <a:gd name="T49" fmla="*/ 2147483646 h 328"/>
              <a:gd name="T50" fmla="*/ 2147483646 w 268"/>
              <a:gd name="T51" fmla="*/ 2147483646 h 328"/>
              <a:gd name="T52" fmla="*/ 2147483646 w 268"/>
              <a:gd name="T53" fmla="*/ 2147483646 h 328"/>
              <a:gd name="T54" fmla="*/ 2147483646 w 268"/>
              <a:gd name="T55" fmla="*/ 2147483646 h 328"/>
              <a:gd name="T56" fmla="*/ 2147483646 w 268"/>
              <a:gd name="T57" fmla="*/ 2147483646 h 328"/>
              <a:gd name="T58" fmla="*/ 2147483646 w 268"/>
              <a:gd name="T59" fmla="*/ 2147483646 h 328"/>
              <a:gd name="T60" fmla="*/ 2147483646 w 268"/>
              <a:gd name="T61" fmla="*/ 2147483646 h 328"/>
              <a:gd name="T62" fmla="*/ 2147483646 w 268"/>
              <a:gd name="T63" fmla="*/ 2147483646 h 328"/>
              <a:gd name="T64" fmla="*/ 2147483646 w 268"/>
              <a:gd name="T65" fmla="*/ 2147483646 h 328"/>
              <a:gd name="T66" fmla="*/ 2147483646 w 268"/>
              <a:gd name="T67" fmla="*/ 2147483646 h 328"/>
              <a:gd name="T68" fmla="*/ 2147483646 w 268"/>
              <a:gd name="T69" fmla="*/ 2147483646 h 328"/>
              <a:gd name="T70" fmla="*/ 2147483646 w 268"/>
              <a:gd name="T71" fmla="*/ 2147483646 h 328"/>
              <a:gd name="T72" fmla="*/ 2147483646 w 268"/>
              <a:gd name="T73" fmla="*/ 2147483646 h 328"/>
              <a:gd name="T74" fmla="*/ 2147483646 w 268"/>
              <a:gd name="T75" fmla="*/ 2147483646 h 328"/>
              <a:gd name="T76" fmla="*/ 2147483646 w 268"/>
              <a:gd name="T77" fmla="*/ 2147483646 h 328"/>
              <a:gd name="T78" fmla="*/ 2147483646 w 268"/>
              <a:gd name="T79" fmla="*/ 2147483646 h 328"/>
              <a:gd name="T80" fmla="*/ 2147483646 w 268"/>
              <a:gd name="T81" fmla="*/ 2147483646 h 328"/>
              <a:gd name="T82" fmla="*/ 2147483646 w 268"/>
              <a:gd name="T83" fmla="*/ 2147483646 h 328"/>
              <a:gd name="T84" fmla="*/ 2147483646 w 268"/>
              <a:gd name="T85" fmla="*/ 2147483646 h 328"/>
              <a:gd name="T86" fmla="*/ 2147483646 w 268"/>
              <a:gd name="T87" fmla="*/ 2147483646 h 328"/>
              <a:gd name="T88" fmla="*/ 2147483646 w 268"/>
              <a:gd name="T89" fmla="*/ 2147483646 h 328"/>
              <a:gd name="T90" fmla="*/ 2147483646 w 268"/>
              <a:gd name="T91" fmla="*/ 2147483646 h 328"/>
              <a:gd name="T92" fmla="*/ 2147483646 w 268"/>
              <a:gd name="T93" fmla="*/ 2147483646 h 328"/>
              <a:gd name="T94" fmla="*/ 2147483646 w 268"/>
              <a:gd name="T95" fmla="*/ 2147483646 h 328"/>
              <a:gd name="T96" fmla="*/ 2147483646 w 268"/>
              <a:gd name="T97" fmla="*/ 2147483646 h 328"/>
              <a:gd name="T98" fmla="*/ 2147483646 w 268"/>
              <a:gd name="T99" fmla="*/ 2147483646 h 328"/>
              <a:gd name="T100" fmla="*/ 2147483646 w 268"/>
              <a:gd name="T101" fmla="*/ 2147483646 h 328"/>
              <a:gd name="T102" fmla="*/ 2147483646 w 268"/>
              <a:gd name="T103" fmla="*/ 2147483646 h 328"/>
              <a:gd name="T104" fmla="*/ 2147483646 w 268"/>
              <a:gd name="T105" fmla="*/ 2147483646 h 328"/>
              <a:gd name="T106" fmla="*/ 2147483646 w 268"/>
              <a:gd name="T107" fmla="*/ 2147483646 h 328"/>
              <a:gd name="T108" fmla="*/ 2147483646 w 268"/>
              <a:gd name="T109" fmla="*/ 2147483646 h 328"/>
              <a:gd name="T110" fmla="*/ 2147483646 w 268"/>
              <a:gd name="T111" fmla="*/ 2147483646 h 328"/>
              <a:gd name="T112" fmla="*/ 2147483646 w 268"/>
              <a:gd name="T113" fmla="*/ 2147483646 h 328"/>
              <a:gd name="T114" fmla="*/ 2147483646 w 268"/>
              <a:gd name="T115" fmla="*/ 2147483646 h 32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68"/>
              <a:gd name="T175" fmla="*/ 0 h 328"/>
              <a:gd name="T176" fmla="*/ 268 w 268"/>
              <a:gd name="T177" fmla="*/ 328 h 32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68" h="328">
                <a:moveTo>
                  <a:pt x="268" y="181"/>
                </a:moveTo>
                <a:lnTo>
                  <a:pt x="258" y="126"/>
                </a:lnTo>
                <a:lnTo>
                  <a:pt x="241" y="81"/>
                </a:lnTo>
                <a:lnTo>
                  <a:pt x="220" y="49"/>
                </a:lnTo>
                <a:lnTo>
                  <a:pt x="195" y="24"/>
                </a:lnTo>
                <a:lnTo>
                  <a:pt x="168" y="10"/>
                </a:lnTo>
                <a:lnTo>
                  <a:pt x="141" y="2"/>
                </a:lnTo>
                <a:lnTo>
                  <a:pt x="114" y="0"/>
                </a:lnTo>
                <a:lnTo>
                  <a:pt x="88" y="2"/>
                </a:lnTo>
                <a:lnTo>
                  <a:pt x="57" y="12"/>
                </a:lnTo>
                <a:lnTo>
                  <a:pt x="33" y="30"/>
                </a:lnTo>
                <a:lnTo>
                  <a:pt x="17" y="53"/>
                </a:lnTo>
                <a:lnTo>
                  <a:pt x="7" y="78"/>
                </a:lnTo>
                <a:lnTo>
                  <a:pt x="2" y="103"/>
                </a:lnTo>
                <a:lnTo>
                  <a:pt x="0" y="123"/>
                </a:lnTo>
                <a:lnTo>
                  <a:pt x="0" y="137"/>
                </a:lnTo>
                <a:lnTo>
                  <a:pt x="0" y="143"/>
                </a:lnTo>
                <a:lnTo>
                  <a:pt x="3" y="185"/>
                </a:lnTo>
                <a:lnTo>
                  <a:pt x="81" y="185"/>
                </a:lnTo>
                <a:lnTo>
                  <a:pt x="81" y="177"/>
                </a:lnTo>
                <a:lnTo>
                  <a:pt x="84" y="170"/>
                </a:lnTo>
                <a:lnTo>
                  <a:pt x="90" y="165"/>
                </a:lnTo>
                <a:lnTo>
                  <a:pt x="96" y="163"/>
                </a:lnTo>
                <a:lnTo>
                  <a:pt x="104" y="163"/>
                </a:lnTo>
                <a:lnTo>
                  <a:pt x="111" y="164"/>
                </a:lnTo>
                <a:lnTo>
                  <a:pt x="118" y="170"/>
                </a:lnTo>
                <a:lnTo>
                  <a:pt x="123" y="177"/>
                </a:lnTo>
                <a:lnTo>
                  <a:pt x="123" y="185"/>
                </a:lnTo>
                <a:lnTo>
                  <a:pt x="120" y="194"/>
                </a:lnTo>
                <a:lnTo>
                  <a:pt x="114" y="200"/>
                </a:lnTo>
                <a:lnTo>
                  <a:pt x="107" y="204"/>
                </a:lnTo>
                <a:lnTo>
                  <a:pt x="98" y="204"/>
                </a:lnTo>
                <a:lnTo>
                  <a:pt x="91" y="201"/>
                </a:lnTo>
                <a:lnTo>
                  <a:pt x="86" y="195"/>
                </a:lnTo>
                <a:lnTo>
                  <a:pt x="81" y="188"/>
                </a:lnTo>
                <a:lnTo>
                  <a:pt x="81" y="187"/>
                </a:lnTo>
                <a:lnTo>
                  <a:pt x="81" y="185"/>
                </a:lnTo>
                <a:lnTo>
                  <a:pt x="3" y="185"/>
                </a:lnTo>
                <a:lnTo>
                  <a:pt x="6" y="261"/>
                </a:lnTo>
                <a:lnTo>
                  <a:pt x="47" y="257"/>
                </a:lnTo>
                <a:lnTo>
                  <a:pt x="57" y="275"/>
                </a:lnTo>
                <a:lnTo>
                  <a:pt x="70" y="292"/>
                </a:lnTo>
                <a:lnTo>
                  <a:pt x="84" y="305"/>
                </a:lnTo>
                <a:lnTo>
                  <a:pt x="103" y="317"/>
                </a:lnTo>
                <a:lnTo>
                  <a:pt x="121" y="324"/>
                </a:lnTo>
                <a:lnTo>
                  <a:pt x="141" y="328"/>
                </a:lnTo>
                <a:lnTo>
                  <a:pt x="163" y="328"/>
                </a:lnTo>
                <a:lnTo>
                  <a:pt x="184" y="325"/>
                </a:lnTo>
                <a:lnTo>
                  <a:pt x="205" y="317"/>
                </a:lnTo>
                <a:lnTo>
                  <a:pt x="224" y="305"/>
                </a:lnTo>
                <a:lnTo>
                  <a:pt x="240" y="289"/>
                </a:lnTo>
                <a:lnTo>
                  <a:pt x="252" y="271"/>
                </a:lnTo>
                <a:lnTo>
                  <a:pt x="261" y="251"/>
                </a:lnTo>
                <a:lnTo>
                  <a:pt x="267" y="228"/>
                </a:lnTo>
                <a:lnTo>
                  <a:pt x="268" y="205"/>
                </a:lnTo>
                <a:lnTo>
                  <a:pt x="268" y="181"/>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53402" name="Freeform 157"/>
          <p:cNvSpPr/>
          <p:nvPr/>
        </p:nvSpPr>
        <p:spPr bwMode="auto">
          <a:xfrm>
            <a:off x="6486526" y="6275388"/>
            <a:ext cx="80963" cy="80962"/>
          </a:xfrm>
          <a:custGeom>
            <a:avLst/>
            <a:gdLst>
              <a:gd name="T0" fmla="*/ 2147483646 w 153"/>
              <a:gd name="T1" fmla="*/ 2147483646 h 153"/>
              <a:gd name="T2" fmla="*/ 2147483646 w 153"/>
              <a:gd name="T3" fmla="*/ 2147483646 h 153"/>
              <a:gd name="T4" fmla="*/ 2147483646 w 153"/>
              <a:gd name="T5" fmla="*/ 2147483646 h 153"/>
              <a:gd name="T6" fmla="*/ 2147483646 w 153"/>
              <a:gd name="T7" fmla="*/ 2147483646 h 153"/>
              <a:gd name="T8" fmla="*/ 2147483646 w 153"/>
              <a:gd name="T9" fmla="*/ 2147483646 h 153"/>
              <a:gd name="T10" fmla="*/ 2147483646 w 153"/>
              <a:gd name="T11" fmla="*/ 2147483646 h 153"/>
              <a:gd name="T12" fmla="*/ 2147483646 w 153"/>
              <a:gd name="T13" fmla="*/ 2147483646 h 153"/>
              <a:gd name="T14" fmla="*/ 2147483646 w 153"/>
              <a:gd name="T15" fmla="*/ 2147483646 h 153"/>
              <a:gd name="T16" fmla="*/ 2147483646 w 153"/>
              <a:gd name="T17" fmla="*/ 2147483646 h 153"/>
              <a:gd name="T18" fmla="*/ 2147483646 w 153"/>
              <a:gd name="T19" fmla="*/ 2147483646 h 153"/>
              <a:gd name="T20" fmla="*/ 2147483646 w 153"/>
              <a:gd name="T21" fmla="*/ 2147483646 h 153"/>
              <a:gd name="T22" fmla="*/ 2147483646 w 153"/>
              <a:gd name="T23" fmla="*/ 2147483646 h 153"/>
              <a:gd name="T24" fmla="*/ 2147483646 w 153"/>
              <a:gd name="T25" fmla="*/ 2147483646 h 153"/>
              <a:gd name="T26" fmla="*/ 2147483646 w 153"/>
              <a:gd name="T27" fmla="*/ 2147483646 h 153"/>
              <a:gd name="T28" fmla="*/ 2147483646 w 153"/>
              <a:gd name="T29" fmla="*/ 2147483646 h 153"/>
              <a:gd name="T30" fmla="*/ 2147483646 w 153"/>
              <a:gd name="T31" fmla="*/ 2147483646 h 153"/>
              <a:gd name="T32" fmla="*/ 2147483646 w 153"/>
              <a:gd name="T33" fmla="*/ 0 h 153"/>
              <a:gd name="T34" fmla="*/ 2147483646 w 153"/>
              <a:gd name="T35" fmla="*/ 2147483646 h 153"/>
              <a:gd name="T36" fmla="*/ 2147483646 w 153"/>
              <a:gd name="T37" fmla="*/ 2147483646 h 153"/>
              <a:gd name="T38" fmla="*/ 2147483646 w 153"/>
              <a:gd name="T39" fmla="*/ 2147483646 h 153"/>
              <a:gd name="T40" fmla="*/ 2147483646 w 153"/>
              <a:gd name="T41" fmla="*/ 2147483646 h 153"/>
              <a:gd name="T42" fmla="*/ 2147483646 w 153"/>
              <a:gd name="T43" fmla="*/ 2147483646 h 153"/>
              <a:gd name="T44" fmla="*/ 2147483646 w 153"/>
              <a:gd name="T45" fmla="*/ 2147483646 h 153"/>
              <a:gd name="T46" fmla="*/ 2147483646 w 153"/>
              <a:gd name="T47" fmla="*/ 2147483646 h 153"/>
              <a:gd name="T48" fmla="*/ 0 w 153"/>
              <a:gd name="T49" fmla="*/ 2147483646 h 153"/>
              <a:gd name="T50" fmla="*/ 2147483646 w 153"/>
              <a:gd name="T51" fmla="*/ 2147483646 h 153"/>
              <a:gd name="T52" fmla="*/ 2147483646 w 153"/>
              <a:gd name="T53" fmla="*/ 2147483646 h 153"/>
              <a:gd name="T54" fmla="*/ 2147483646 w 153"/>
              <a:gd name="T55" fmla="*/ 2147483646 h 153"/>
              <a:gd name="T56" fmla="*/ 2147483646 w 153"/>
              <a:gd name="T57" fmla="*/ 2147483646 h 153"/>
              <a:gd name="T58" fmla="*/ 2147483646 w 153"/>
              <a:gd name="T59" fmla="*/ 2147483646 h 153"/>
              <a:gd name="T60" fmla="*/ 2147483646 w 153"/>
              <a:gd name="T61" fmla="*/ 2147483646 h 153"/>
              <a:gd name="T62" fmla="*/ 2147483646 w 153"/>
              <a:gd name="T63" fmla="*/ 2147483646 h 153"/>
              <a:gd name="T64" fmla="*/ 2147483646 w 153"/>
              <a:gd name="T65" fmla="*/ 2147483646 h 15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53"/>
              <a:gd name="T100" fmla="*/ 0 h 153"/>
              <a:gd name="T101" fmla="*/ 153 w 153"/>
              <a:gd name="T102" fmla="*/ 153 h 15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53" h="153">
                <a:moveTo>
                  <a:pt x="76" y="153"/>
                </a:moveTo>
                <a:lnTo>
                  <a:pt x="91" y="151"/>
                </a:lnTo>
                <a:lnTo>
                  <a:pt x="106" y="147"/>
                </a:lnTo>
                <a:lnTo>
                  <a:pt x="119" y="140"/>
                </a:lnTo>
                <a:lnTo>
                  <a:pt x="130" y="130"/>
                </a:lnTo>
                <a:lnTo>
                  <a:pt x="140" y="120"/>
                </a:lnTo>
                <a:lnTo>
                  <a:pt x="147" y="107"/>
                </a:lnTo>
                <a:lnTo>
                  <a:pt x="151" y="93"/>
                </a:lnTo>
                <a:lnTo>
                  <a:pt x="153" y="77"/>
                </a:lnTo>
                <a:lnTo>
                  <a:pt x="151" y="61"/>
                </a:lnTo>
                <a:lnTo>
                  <a:pt x="147" y="47"/>
                </a:lnTo>
                <a:lnTo>
                  <a:pt x="140" y="34"/>
                </a:lnTo>
                <a:lnTo>
                  <a:pt x="130" y="23"/>
                </a:lnTo>
                <a:lnTo>
                  <a:pt x="119" y="13"/>
                </a:lnTo>
                <a:lnTo>
                  <a:pt x="106" y="6"/>
                </a:lnTo>
                <a:lnTo>
                  <a:pt x="91" y="2"/>
                </a:lnTo>
                <a:lnTo>
                  <a:pt x="76" y="0"/>
                </a:lnTo>
                <a:lnTo>
                  <a:pt x="60" y="2"/>
                </a:lnTo>
                <a:lnTo>
                  <a:pt x="46" y="6"/>
                </a:lnTo>
                <a:lnTo>
                  <a:pt x="33" y="13"/>
                </a:lnTo>
                <a:lnTo>
                  <a:pt x="23" y="23"/>
                </a:lnTo>
                <a:lnTo>
                  <a:pt x="13" y="34"/>
                </a:lnTo>
                <a:lnTo>
                  <a:pt x="6" y="47"/>
                </a:lnTo>
                <a:lnTo>
                  <a:pt x="2" y="61"/>
                </a:lnTo>
                <a:lnTo>
                  <a:pt x="0" y="77"/>
                </a:lnTo>
                <a:lnTo>
                  <a:pt x="2" y="93"/>
                </a:lnTo>
                <a:lnTo>
                  <a:pt x="6" y="107"/>
                </a:lnTo>
                <a:lnTo>
                  <a:pt x="13" y="120"/>
                </a:lnTo>
                <a:lnTo>
                  <a:pt x="23" y="130"/>
                </a:lnTo>
                <a:lnTo>
                  <a:pt x="33" y="140"/>
                </a:lnTo>
                <a:lnTo>
                  <a:pt x="46" y="147"/>
                </a:lnTo>
                <a:lnTo>
                  <a:pt x="60" y="151"/>
                </a:lnTo>
                <a:lnTo>
                  <a:pt x="76" y="15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mn-ea"/>
            </a:endParaRPr>
          </a:p>
        </p:txBody>
      </p:sp>
      <p:sp>
        <p:nvSpPr>
          <p:cNvPr id="2" name="灯片编号占位符 1"/>
          <p:cNvSpPr>
            <a:spLocks noGrp="1"/>
          </p:cNvSpPr>
          <p:nvPr>
            <p:ph type="sldNum" sz="quarter" idx="12"/>
          </p:nvPr>
        </p:nvSpPr>
        <p:spPr/>
        <p:txBody>
          <a:bodyPr/>
          <a:lstStyle/>
          <a:p>
            <a:pPr>
              <a:defRPr/>
            </a:pPr>
            <a:fld id="{E4579380-2EE9-4CFC-9157-CECA676A6020}" type="slidenum">
              <a:rPr lang="en-US" altLang="zh-CN" smtClean="0"/>
            </a:fld>
            <a:endParaRPr lang="en-US" altLang="zh-CN"/>
          </a:p>
        </p:txBody>
      </p:sp>
      <p:sp>
        <p:nvSpPr>
          <p:cNvPr id="3" name="矩形 2"/>
          <p:cNvSpPr/>
          <p:nvPr/>
        </p:nvSpPr>
        <p:spPr>
          <a:xfrm>
            <a:off x="203119" y="171360"/>
            <a:ext cx="1246771" cy="1200329"/>
          </a:xfrm>
          <a:prstGeom prst="rect">
            <a:avLst/>
          </a:prstGeom>
        </p:spPr>
        <p:txBody>
          <a:bodyPr wrap="square">
            <a:spAutoFit/>
          </a:bodyPr>
          <a:lstStyle/>
          <a:p>
            <a:r>
              <a:rPr lang="en-US" altLang="zh-CN" sz="2400" b="1" dirty="0">
                <a:solidFill>
                  <a:srgbClr val="175F8B"/>
                </a:solidFill>
                <a:latin typeface="微软雅黑" panose="020B0503020204020204" pitchFamily="34" charset="-122"/>
                <a:ea typeface="微软雅黑" panose="020B0503020204020204" pitchFamily="34" charset="-122"/>
              </a:rPr>
              <a:t>Scrum</a:t>
            </a:r>
            <a:r>
              <a:rPr lang="zh-CN" altLang="en-US" sz="2400" b="1" dirty="0">
                <a:solidFill>
                  <a:srgbClr val="175F8B"/>
                </a:solidFill>
                <a:latin typeface="微软雅黑" panose="020B0503020204020204" pitchFamily="34" charset="-122"/>
                <a:ea typeface="微软雅黑" panose="020B0503020204020204" pitchFamily="34" charset="-122"/>
              </a:rPr>
              <a:t>过程</a:t>
            </a:r>
            <a:endParaRPr lang="en-US" altLang="zh-CN" sz="2400" b="1" dirty="0">
              <a:solidFill>
                <a:srgbClr val="175F8B"/>
              </a:solidFill>
              <a:latin typeface="微软雅黑" panose="020B0503020204020204" pitchFamily="34" charset="-122"/>
              <a:ea typeface="微软雅黑" panose="020B0503020204020204" pitchFamily="34" charset="-122"/>
            </a:endParaRPr>
          </a:p>
          <a:p>
            <a:r>
              <a:rPr lang="zh-CN" altLang="en-US" sz="2400" b="1" dirty="0">
                <a:solidFill>
                  <a:srgbClr val="175F8B"/>
                </a:solidFill>
                <a:latin typeface="微软雅黑" panose="020B0503020204020204" pitchFamily="34" charset="-122"/>
                <a:ea typeface="微软雅黑" panose="020B0503020204020204" pitchFamily="34" charset="-122"/>
              </a:rPr>
              <a:t>示例 </a:t>
            </a:r>
            <a:r>
              <a:rPr lang="en-US" altLang="zh-CN" sz="2400" b="1" dirty="0">
                <a:solidFill>
                  <a:srgbClr val="175F8B"/>
                </a:solidFill>
                <a:latin typeface="微软雅黑" panose="020B0503020204020204" pitchFamily="34" charset="-122"/>
                <a:ea typeface="微软雅黑" panose="020B0503020204020204" pitchFamily="34" charset="-122"/>
              </a:rPr>
              <a:t> </a:t>
            </a:r>
            <a:endParaRPr lang="zh-CN" altLang="en-US" sz="2400" b="1" dirty="0">
              <a:solidFill>
                <a:srgbClr val="175F8B"/>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smtClean="0"/>
              <a:t>软件过程的杠杆作用点 </a:t>
            </a:r>
            <a:endParaRPr lang="zh-CN" altLang="en-US" smtClean="0"/>
          </a:p>
        </p:txBody>
      </p:sp>
      <p:sp>
        <p:nvSpPr>
          <p:cNvPr id="12291" name="Rectangle 3"/>
          <p:cNvSpPr>
            <a:spLocks noGrp="1" noChangeArrowheads="1"/>
          </p:cNvSpPr>
          <p:nvPr>
            <p:ph type="body" idx="1"/>
          </p:nvPr>
        </p:nvSpPr>
        <p:spPr/>
        <p:txBody>
          <a:bodyPr/>
          <a:lstStyle/>
          <a:p>
            <a:r>
              <a:rPr lang="zh-CN" altLang="en-US" dirty="0" smtClean="0"/>
              <a:t>每个人都体会到主动积极的优质劳动力的重要性，但是</a:t>
            </a:r>
            <a:r>
              <a:rPr lang="en-US" altLang="zh-CN" dirty="0" smtClean="0"/>
              <a:t>... </a:t>
            </a:r>
            <a:endParaRPr lang="en-US" altLang="zh-CN" dirty="0" smtClean="0"/>
          </a:p>
          <a:p>
            <a:r>
              <a:rPr lang="en-US" altLang="zh-CN" dirty="0" smtClean="0"/>
              <a:t>…</a:t>
            </a:r>
            <a:r>
              <a:rPr lang="zh-CN" altLang="en-US" dirty="0" smtClean="0"/>
              <a:t>如果不理解过程，或者过程不是在“最佳实践”下运行，即使我们的技术精英也无法使工作达到最佳的状态</a:t>
            </a:r>
            <a:endParaRPr lang="zh-CN" altLang="en-US" dirty="0" smtClean="0"/>
          </a:p>
          <a:p>
            <a:r>
              <a:rPr lang="zh-CN" altLang="en-US" dirty="0" smtClean="0"/>
              <a:t>过程是产品成本、进度和质量的主要决定因素</a:t>
            </a:r>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2" end="2"/>
                                            </p:txEl>
                                          </p:spTgt>
                                        </p:tgtEl>
                                        <p:attrNameLst>
                                          <p:attrName>style.visibility</p:attrName>
                                        </p:attrNameLst>
                                      </p:cBhvr>
                                      <p:to>
                                        <p:strVal val="visible"/>
                                      </p:to>
                                    </p:set>
                                    <p:anim calcmode="lin" valueType="num">
                                      <p:cBhvr additive="base">
                                        <p:cTn id="13"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1905001" y="3868739"/>
            <a:ext cx="1718419" cy="97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1pPr>
            <a:lvl2pPr marL="742950" indent="-28575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2pPr>
            <a:lvl3pPr marL="11430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3pPr>
            <a:lvl4pPr marL="16002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4pPr>
            <a:lvl5pPr marL="20574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9pPr>
          </a:lstStyle>
          <a:p>
            <a:pPr>
              <a:lnSpc>
                <a:spcPts val="2000"/>
              </a:lnSpc>
              <a:spcBef>
                <a:spcPts val="900"/>
              </a:spcBef>
            </a:pPr>
            <a:r>
              <a:rPr kumimoji="1" lang="en-US" altLang="zh-CN" sz="2000">
                <a:solidFill>
                  <a:schemeClr val="accent1"/>
                </a:solidFill>
                <a:latin typeface="Arial Narrow" panose="020B0606020202030204" pitchFamily="34" charset="0"/>
                <a:ea typeface="宋体" panose="02010600030101010101" pitchFamily="2" charset="-122"/>
              </a:rPr>
              <a:t>New or changed</a:t>
            </a:r>
            <a:br>
              <a:rPr kumimoji="1" lang="en-US" altLang="zh-CN" sz="2000">
                <a:solidFill>
                  <a:schemeClr val="accent1"/>
                </a:solidFill>
                <a:latin typeface="Arial Narrow" panose="020B0606020202030204" pitchFamily="34" charset="0"/>
                <a:ea typeface="宋体" panose="02010600030101010101" pitchFamily="2" charset="-122"/>
              </a:rPr>
            </a:br>
            <a:endParaRPr kumimoji="1" lang="en-US" altLang="zh-CN" sz="2000">
              <a:solidFill>
                <a:schemeClr val="accent1"/>
              </a:solidFill>
              <a:latin typeface="Arial Narrow" panose="020B0606020202030204" pitchFamily="34" charset="0"/>
              <a:ea typeface="宋体" panose="02010600030101010101" pitchFamily="2" charset="-122"/>
            </a:endParaRPr>
          </a:p>
          <a:p>
            <a:pPr>
              <a:lnSpc>
                <a:spcPts val="2000"/>
              </a:lnSpc>
              <a:spcBef>
                <a:spcPts val="900"/>
              </a:spcBef>
            </a:pPr>
            <a:r>
              <a:rPr kumimoji="1" lang="en-US" altLang="zh-CN" sz="2000">
                <a:solidFill>
                  <a:schemeClr val="accent1"/>
                </a:solidFill>
                <a:latin typeface="Arial Narrow" panose="020B0606020202030204" pitchFamily="34" charset="0"/>
                <a:ea typeface="宋体" panose="02010600030101010101" pitchFamily="2" charset="-122"/>
              </a:rPr>
              <a:t>requirements</a:t>
            </a:r>
            <a:endParaRPr kumimoji="1" lang="en-US" altLang="zh-CN" sz="2000">
              <a:solidFill>
                <a:schemeClr val="accent1"/>
              </a:solidFill>
              <a:latin typeface="Arial Narrow" panose="020B0606020202030204" pitchFamily="34" charset="0"/>
              <a:ea typeface="宋体" panose="02010600030101010101" pitchFamily="2" charset="-122"/>
            </a:endParaRPr>
          </a:p>
        </p:txBody>
      </p:sp>
      <p:sp>
        <p:nvSpPr>
          <p:cNvPr id="13315" name="Rectangle 3"/>
          <p:cNvSpPr>
            <a:spLocks noChangeArrowheads="1"/>
          </p:cNvSpPr>
          <p:nvPr/>
        </p:nvSpPr>
        <p:spPr bwMode="auto">
          <a:xfrm>
            <a:off x="8440739" y="3900489"/>
            <a:ext cx="1776127" cy="97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1pPr>
            <a:lvl2pPr marL="742950" indent="-28575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2pPr>
            <a:lvl3pPr marL="11430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3pPr>
            <a:lvl4pPr marL="16002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4pPr>
            <a:lvl5pPr marL="20574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9pPr>
          </a:lstStyle>
          <a:p>
            <a:pPr>
              <a:lnSpc>
                <a:spcPts val="2000"/>
              </a:lnSpc>
              <a:spcBef>
                <a:spcPts val="900"/>
              </a:spcBef>
            </a:pPr>
            <a:r>
              <a:rPr kumimoji="1" lang="en-US" altLang="zh-CN" sz="2000">
                <a:solidFill>
                  <a:schemeClr val="accent1"/>
                </a:solidFill>
                <a:latin typeface="Arial Narrow" panose="020B0606020202030204" pitchFamily="34" charset="0"/>
                <a:ea typeface="宋体" panose="02010600030101010101" pitchFamily="2" charset="-122"/>
              </a:rPr>
              <a:t>New or changed </a:t>
            </a:r>
            <a:endParaRPr kumimoji="1" lang="en-US" altLang="zh-CN" sz="2000">
              <a:solidFill>
                <a:schemeClr val="accent1"/>
              </a:solidFill>
              <a:latin typeface="Arial Narrow" panose="020B0606020202030204" pitchFamily="34" charset="0"/>
              <a:ea typeface="宋体" panose="02010600030101010101" pitchFamily="2" charset="-122"/>
            </a:endParaRPr>
          </a:p>
          <a:p>
            <a:pPr>
              <a:lnSpc>
                <a:spcPts val="2000"/>
              </a:lnSpc>
              <a:spcBef>
                <a:spcPts val="900"/>
              </a:spcBef>
            </a:pPr>
            <a:br>
              <a:rPr kumimoji="1" lang="en-US" altLang="zh-CN" sz="2000">
                <a:solidFill>
                  <a:schemeClr val="accent1"/>
                </a:solidFill>
                <a:latin typeface="Arial Narrow" panose="020B0606020202030204" pitchFamily="34" charset="0"/>
                <a:ea typeface="宋体" panose="02010600030101010101" pitchFamily="2" charset="-122"/>
              </a:rPr>
            </a:br>
            <a:r>
              <a:rPr kumimoji="1" lang="en-US" altLang="zh-CN" sz="2000">
                <a:solidFill>
                  <a:schemeClr val="accent1"/>
                </a:solidFill>
                <a:latin typeface="Arial Narrow" panose="020B0606020202030204" pitchFamily="34" charset="0"/>
                <a:ea typeface="宋体" panose="02010600030101010101" pitchFamily="2" charset="-122"/>
              </a:rPr>
              <a:t>system</a:t>
            </a:r>
            <a:endParaRPr kumimoji="1" lang="en-US" altLang="zh-CN" sz="2000">
              <a:solidFill>
                <a:schemeClr val="accent1"/>
              </a:solidFill>
              <a:latin typeface="Arial Narrow" panose="020B0606020202030204" pitchFamily="34" charset="0"/>
              <a:ea typeface="宋体" panose="02010600030101010101" pitchFamily="2" charset="-122"/>
            </a:endParaRPr>
          </a:p>
        </p:txBody>
      </p:sp>
      <p:sp>
        <p:nvSpPr>
          <p:cNvPr id="13316" name="Rectangle 4"/>
          <p:cNvSpPr>
            <a:spLocks noChangeArrowheads="1"/>
          </p:cNvSpPr>
          <p:nvPr/>
        </p:nvSpPr>
        <p:spPr bwMode="auto">
          <a:xfrm>
            <a:off x="4699000" y="3803650"/>
            <a:ext cx="3302000" cy="1225550"/>
          </a:xfrm>
          <a:prstGeom prst="rect">
            <a:avLst/>
          </a:prstGeom>
          <a:solidFill>
            <a:srgbClr val="0099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endParaRPr lang="zh-CN" altLang="en-US" sz="1600" dirty="0">
              <a:ea typeface="宋体" panose="02010600030101010101" pitchFamily="2" charset="-122"/>
            </a:endParaRPr>
          </a:p>
        </p:txBody>
      </p:sp>
      <p:sp>
        <p:nvSpPr>
          <p:cNvPr id="13317" name="Rectangle 5"/>
          <p:cNvSpPr>
            <a:spLocks noChangeArrowheads="1"/>
          </p:cNvSpPr>
          <p:nvPr/>
        </p:nvSpPr>
        <p:spPr bwMode="auto">
          <a:xfrm>
            <a:off x="5756103" y="4059238"/>
            <a:ext cx="1184620" cy="72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1pPr>
            <a:lvl2pPr marL="742950" indent="-28575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2pPr>
            <a:lvl3pPr marL="11430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3pPr>
            <a:lvl4pPr marL="16002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4pPr>
            <a:lvl5pPr marL="2057400" indent="-228600">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5pPr>
            <a:lvl6pPr marL="25146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6pPr>
            <a:lvl7pPr marL="29718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7pPr>
            <a:lvl8pPr marL="34290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8pPr>
            <a:lvl9pPr marL="3886200" indent="-228600" eaLnBrk="0" fontAlgn="base" hangingPunct="0">
              <a:spcBef>
                <a:spcPct val="0"/>
              </a:spcBef>
              <a:spcAft>
                <a:spcPct val="0"/>
              </a:spcAft>
              <a:tabLst>
                <a:tab pos="285750" algn="l"/>
                <a:tab pos="571500" algn="l"/>
                <a:tab pos="857250" algn="l"/>
                <a:tab pos="1143000" algn="l"/>
                <a:tab pos="1428750" algn="l"/>
                <a:tab pos="1714500" algn="l"/>
                <a:tab pos="2000250" algn="l"/>
                <a:tab pos="2286000" algn="l"/>
              </a:tabLst>
              <a:defRPr sz="1000">
                <a:solidFill>
                  <a:schemeClr val="tx1"/>
                </a:solidFill>
                <a:latin typeface="Arial" panose="020B0604020202020204" pitchFamily="34" charset="0"/>
              </a:defRPr>
            </a:lvl9pPr>
          </a:lstStyle>
          <a:p>
            <a:pPr algn="ctr">
              <a:lnSpc>
                <a:spcPts val="2000"/>
              </a:lnSpc>
              <a:spcBef>
                <a:spcPts val="900"/>
              </a:spcBef>
            </a:pPr>
            <a:r>
              <a:rPr kumimoji="1" lang="en-US" altLang="zh-CN" sz="2400" dirty="0">
                <a:latin typeface="Arial Narrow" panose="020B0606020202030204" pitchFamily="34" charset="0"/>
                <a:ea typeface="宋体" panose="02010600030101010101" pitchFamily="2" charset="-122"/>
              </a:rPr>
              <a:t>Software</a:t>
            </a:r>
            <a:endParaRPr kumimoji="1" lang="en-US" altLang="zh-CN" sz="2400" dirty="0">
              <a:latin typeface="Arial Narrow" panose="020B0606020202030204" pitchFamily="34" charset="0"/>
              <a:ea typeface="宋体" panose="02010600030101010101" pitchFamily="2" charset="-122"/>
            </a:endParaRPr>
          </a:p>
          <a:p>
            <a:pPr algn="ctr">
              <a:lnSpc>
                <a:spcPts val="2000"/>
              </a:lnSpc>
              <a:spcBef>
                <a:spcPts val="900"/>
              </a:spcBef>
            </a:pPr>
            <a:r>
              <a:rPr kumimoji="1" lang="en-US" altLang="zh-CN" sz="2400" dirty="0">
                <a:latin typeface="Arial Narrow" panose="020B0606020202030204" pitchFamily="34" charset="0"/>
                <a:ea typeface="宋体" panose="02010600030101010101" pitchFamily="2" charset="-122"/>
              </a:rPr>
              <a:t>Process</a:t>
            </a:r>
            <a:endParaRPr kumimoji="1" lang="en-US" altLang="zh-CN" sz="2400" dirty="0">
              <a:latin typeface="Arial Narrow" panose="020B0606020202030204" pitchFamily="34" charset="0"/>
              <a:ea typeface="宋体" panose="02010600030101010101" pitchFamily="2" charset="-122"/>
            </a:endParaRPr>
          </a:p>
        </p:txBody>
      </p:sp>
      <p:sp>
        <p:nvSpPr>
          <p:cNvPr id="13318" name="Line 6"/>
          <p:cNvSpPr>
            <a:spLocks noChangeShapeType="1"/>
          </p:cNvSpPr>
          <p:nvPr/>
        </p:nvSpPr>
        <p:spPr bwMode="auto">
          <a:xfrm>
            <a:off x="2222500" y="4386263"/>
            <a:ext cx="2438400" cy="0"/>
          </a:xfrm>
          <a:prstGeom prst="line">
            <a:avLst/>
          </a:prstGeom>
          <a:noFill/>
          <a:ln w="38100">
            <a:solidFill>
              <a:schemeClr val="folHlink"/>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9" name="Line 7"/>
          <p:cNvSpPr>
            <a:spLocks noChangeShapeType="1"/>
          </p:cNvSpPr>
          <p:nvPr/>
        </p:nvSpPr>
        <p:spPr bwMode="auto">
          <a:xfrm>
            <a:off x="8045450" y="4384675"/>
            <a:ext cx="1981200" cy="0"/>
          </a:xfrm>
          <a:prstGeom prst="line">
            <a:avLst/>
          </a:prstGeom>
          <a:noFill/>
          <a:ln w="381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0" name="Rectangle 8"/>
          <p:cNvSpPr>
            <a:spLocks noGrp="1" noChangeArrowheads="1"/>
          </p:cNvSpPr>
          <p:nvPr>
            <p:ph type="title"/>
          </p:nvPr>
        </p:nvSpPr>
        <p:spPr/>
        <p:txBody>
          <a:bodyPr/>
          <a:lstStyle/>
          <a:p>
            <a:pPr eaLnBrk="1" hangingPunct="1"/>
            <a:r>
              <a:rPr lang="zh-CN" altLang="en-US" smtClean="0"/>
              <a:t>什么是软件过程</a:t>
            </a:r>
            <a:endParaRPr lang="en-US" altLang="zh-CN" smtClean="0"/>
          </a:p>
        </p:txBody>
      </p:sp>
      <p:sp>
        <p:nvSpPr>
          <p:cNvPr id="13321" name="Rectangle 9"/>
          <p:cNvSpPr>
            <a:spLocks noGrp="1" noChangeArrowheads="1"/>
          </p:cNvSpPr>
          <p:nvPr>
            <p:ph type="body" idx="1"/>
          </p:nvPr>
        </p:nvSpPr>
        <p:spPr>
          <a:xfrm>
            <a:off x="612000" y="1453357"/>
            <a:ext cx="10815897" cy="1472724"/>
          </a:xfrm>
        </p:spPr>
        <p:txBody>
          <a:bodyPr/>
          <a:lstStyle/>
          <a:p>
            <a:pPr eaLnBrk="1" hangingPunct="1"/>
            <a:r>
              <a:rPr lang="en-US" altLang="zh-CN" dirty="0" smtClean="0">
                <a:ea typeface="宋体" panose="02010600030101010101" pitchFamily="2" charset="-122"/>
              </a:rPr>
              <a:t>Defines </a:t>
            </a:r>
            <a:r>
              <a:rPr lang="en-US" altLang="zh-CN" dirty="0" smtClean="0">
                <a:solidFill>
                  <a:schemeClr val="accent1"/>
                </a:solidFill>
                <a:ea typeface="宋体" panose="02010600030101010101" pitchFamily="2" charset="-122"/>
              </a:rPr>
              <a:t>Who</a:t>
            </a:r>
            <a:r>
              <a:rPr lang="en-US" altLang="zh-CN" dirty="0" smtClean="0">
                <a:solidFill>
                  <a:srgbClr val="FFFF00"/>
                </a:solidFill>
                <a:ea typeface="宋体" panose="02010600030101010101" pitchFamily="2" charset="-122"/>
              </a:rPr>
              <a:t> </a:t>
            </a:r>
            <a:r>
              <a:rPr lang="en-US" altLang="zh-CN" dirty="0" smtClean="0">
                <a:ea typeface="宋体" panose="02010600030101010101" pitchFamily="2" charset="-122"/>
              </a:rPr>
              <a:t>is doing </a:t>
            </a:r>
            <a:r>
              <a:rPr lang="en-US" altLang="zh-CN" dirty="0" smtClean="0">
                <a:solidFill>
                  <a:schemeClr val="accent1"/>
                </a:solidFill>
                <a:ea typeface="宋体" panose="02010600030101010101" pitchFamily="2" charset="-122"/>
              </a:rPr>
              <a:t>What</a:t>
            </a:r>
            <a:r>
              <a:rPr lang="en-US" altLang="zh-CN" dirty="0" smtClean="0">
                <a:ea typeface="宋体" panose="02010600030101010101" pitchFamily="2" charset="-122"/>
              </a:rPr>
              <a:t>, </a:t>
            </a:r>
            <a:r>
              <a:rPr lang="en-US" altLang="zh-CN" dirty="0" smtClean="0">
                <a:solidFill>
                  <a:schemeClr val="accent1"/>
                </a:solidFill>
                <a:ea typeface="宋体" panose="02010600030101010101" pitchFamily="2" charset="-122"/>
              </a:rPr>
              <a:t>When </a:t>
            </a:r>
            <a:r>
              <a:rPr lang="en-US" altLang="zh-CN" dirty="0" smtClean="0">
                <a:ea typeface="宋体" panose="02010600030101010101" pitchFamily="2" charset="-122"/>
              </a:rPr>
              <a:t>to do it, and </a:t>
            </a:r>
            <a:r>
              <a:rPr lang="en-US" altLang="zh-CN" dirty="0" smtClean="0">
                <a:solidFill>
                  <a:schemeClr val="accent1"/>
                </a:solidFill>
                <a:ea typeface="宋体" panose="02010600030101010101" pitchFamily="2" charset="-122"/>
              </a:rPr>
              <a:t>How</a:t>
            </a:r>
            <a:r>
              <a:rPr lang="en-US" altLang="zh-CN" dirty="0" smtClean="0">
                <a:ea typeface="宋体" panose="02010600030101010101" pitchFamily="2" charset="-122"/>
              </a:rPr>
              <a:t> to reach a certain goal.</a:t>
            </a:r>
            <a:endParaRPr lang="en-US" altLang="zh-CN" dirty="0" smtClean="0">
              <a:ea typeface="宋体" panose="02010600030101010101" pitchFamily="2" charset="-122"/>
            </a:endParaRPr>
          </a:p>
          <a:p>
            <a:pPr eaLnBrk="1" hangingPunct="1">
              <a:buFont typeface="Wingdings" panose="05000000000000000000" pitchFamily="2" charset="2"/>
              <a:buNone/>
            </a:pPr>
            <a:endParaRPr lang="zh-CN" altLang="en-US" dirty="0" smtClean="0">
              <a:ea typeface="宋体" panose="02010600030101010101" pitchFamily="2" charset="-122"/>
            </a:endParaRPr>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smtClean="0"/>
              <a:t>软件过程的组成</a:t>
            </a:r>
            <a:endParaRPr lang="en-US" altLang="zh-CN" smtClean="0"/>
          </a:p>
        </p:txBody>
      </p:sp>
      <p:sp>
        <p:nvSpPr>
          <p:cNvPr id="15363" name="Rectangle 3"/>
          <p:cNvSpPr>
            <a:spLocks noGrp="1" noChangeArrowheads="1"/>
          </p:cNvSpPr>
          <p:nvPr>
            <p:ph type="body" idx="1"/>
          </p:nvPr>
        </p:nvSpPr>
        <p:spPr/>
        <p:txBody>
          <a:bodyPr/>
          <a:lstStyle/>
          <a:p>
            <a:r>
              <a:rPr lang="zh-CN" altLang="en-US" smtClean="0"/>
              <a:t>软件过程，也称为软件生存周期过程，是指软件生存周期中的一系列相关过程，其中过程就是活动的集合，活动是任务的集合，任务要起到把输入加工成输出的作用。</a:t>
            </a:r>
            <a:endParaRPr lang="zh-CN" altLang="en-US" smtClean="0"/>
          </a:p>
          <a:p>
            <a:r>
              <a:rPr lang="zh-CN" altLang="en-US" smtClean="0"/>
              <a:t>活动的执行可以是顺序的、迭代的（重复的）、并行的、嵌套的，或者是有条件地引发的。</a:t>
            </a:r>
            <a:endParaRPr lang="zh-CN" altLang="en-US"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06"/>
          <p:cNvSpPr txBox="1"/>
          <p:nvPr/>
        </p:nvSpPr>
        <p:spPr>
          <a:xfrm>
            <a:off x="5757804" y="2849374"/>
            <a:ext cx="5204059" cy="533400"/>
          </a:xfrm>
          <a:prstGeom prst="rect">
            <a:avLst/>
          </a:prstGeom>
        </p:spPr>
        <p:txBody>
          <a:bodyPr vert="horz" rtlCol="0" anchor="t" anchorCtr="0">
            <a:noAutofit/>
          </a:bodyPr>
          <a:lstStyle/>
          <a:p>
            <a:pPr defTabSz="457200">
              <a:lnSpc>
                <a:spcPct val="125000"/>
              </a:lnSpc>
            </a:pPr>
            <a:endParaRPr lang="zh-CN" altLang="en-US" sz="9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5" name="Object 207"/>
          <p:cNvSpPr txBox="1"/>
          <p:nvPr/>
        </p:nvSpPr>
        <p:spPr>
          <a:xfrm>
            <a:off x="4944595" y="2071771"/>
            <a:ext cx="54635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02</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软件生命周期模型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7" name="Object 209"/>
          <p:cNvSpPr txBox="1"/>
          <p:nvPr/>
        </p:nvSpPr>
        <p:spPr>
          <a:xfrm>
            <a:off x="4944595" y="949491"/>
            <a:ext cx="5469940"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01</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软件过程概述</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
        <p:nvSpPr>
          <p:cNvPr id="9" name="Object 205"/>
          <p:cNvSpPr txBox="1"/>
          <p:nvPr/>
        </p:nvSpPr>
        <p:spPr>
          <a:xfrm>
            <a:off x="4969995" y="3245977"/>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03</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统一软件过程 </a:t>
            </a:r>
            <a:r>
              <a:rPr lang="en-US" altLang="zh-CN" sz="3000" spc="300" dirty="0" smtClean="0">
                <a:solidFill>
                  <a:srgbClr val="000000"/>
                </a:solidFill>
                <a:latin typeface="微软雅黑" panose="020B0503020204020204" pitchFamily="34" charset="-122"/>
                <a:ea typeface="微软雅黑" panose="020B0503020204020204" pitchFamily="34" charset="-122"/>
              </a:rPr>
              <a:t>RUP</a:t>
            </a:r>
            <a:endParaRPr lang="en-US" altLang="zh-CN" sz="3000" spc="300" dirty="0">
              <a:solidFill>
                <a:srgbClr val="000000"/>
              </a:solidFill>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4"/>
          </p:nvPr>
        </p:nvSpPr>
        <p:spPr/>
        <p:txBody>
          <a:bodyPr/>
          <a:lstStyle/>
          <a:p>
            <a:fld id="{548644C6-89F0-466C-949F-E70AD72679A8}" type="slidenum">
              <a:rPr lang="zh-CN" altLang="en-US" smtClean="0"/>
            </a:fld>
            <a:endParaRPr lang="zh-CN" altLang="en-US"/>
          </a:p>
        </p:txBody>
      </p:sp>
      <p:sp>
        <p:nvSpPr>
          <p:cNvPr id="12" name="AutoShape 4"/>
          <p:cNvSpPr>
            <a:spLocks noChangeArrowheads="1"/>
          </p:cNvSpPr>
          <p:nvPr/>
        </p:nvSpPr>
        <p:spPr bwMode="auto">
          <a:xfrm>
            <a:off x="4549308" y="2087368"/>
            <a:ext cx="395287" cy="431800"/>
          </a:xfrm>
          <a:prstGeom prst="sun">
            <a:avLst>
              <a:gd name="adj" fmla="val 25000"/>
            </a:avLst>
          </a:prstGeom>
          <a:solidFill>
            <a:srgbClr val="EB7C1F"/>
          </a:solidFill>
          <a:ln>
            <a:noFill/>
          </a:ln>
        </p:spPr>
        <p:txBody>
          <a:bodyPr wrap="none" lIns="107950" tIns="53975" rIns="107950" bIns="53975" anchor="ctr"/>
          <a:lstStyle>
            <a:lvl1pPr>
              <a:defRPr sz="3600">
                <a:solidFill>
                  <a:schemeClr val="tx1"/>
                </a:solidFill>
                <a:latin typeface="Arial" panose="020B0604020202020204" pitchFamily="34" charset="0"/>
              </a:defRPr>
            </a:lvl1pPr>
            <a:lvl2pPr marL="742950" indent="-285750">
              <a:defRPr sz="3600">
                <a:solidFill>
                  <a:schemeClr val="tx1"/>
                </a:solidFill>
                <a:latin typeface="Arial" panose="020B0604020202020204" pitchFamily="34" charset="0"/>
              </a:defRPr>
            </a:lvl2pPr>
            <a:lvl3pPr marL="1143000" indent="-228600">
              <a:defRPr sz="3600">
                <a:solidFill>
                  <a:schemeClr val="tx1"/>
                </a:solidFill>
                <a:latin typeface="Arial" panose="020B0604020202020204" pitchFamily="34" charset="0"/>
              </a:defRPr>
            </a:lvl3pPr>
            <a:lvl4pPr marL="1600200" indent="-228600">
              <a:defRPr sz="3600">
                <a:solidFill>
                  <a:schemeClr val="tx1"/>
                </a:solidFill>
                <a:latin typeface="Arial" panose="020B0604020202020204" pitchFamily="34" charset="0"/>
              </a:defRPr>
            </a:lvl4pPr>
            <a:lvl5pPr marL="2057400" indent="-228600">
              <a:defRPr sz="3600">
                <a:solidFill>
                  <a:schemeClr val="tx1"/>
                </a:solidFill>
                <a:latin typeface="Arial" panose="020B0604020202020204" pitchFamily="34" charset="0"/>
              </a:defRPr>
            </a:lvl5pPr>
            <a:lvl6pPr marL="2514600" indent="-228600" eaLnBrk="0" fontAlgn="base" hangingPunct="0">
              <a:spcBef>
                <a:spcPct val="0"/>
              </a:spcBef>
              <a:spcAft>
                <a:spcPct val="0"/>
              </a:spcAft>
              <a:defRPr sz="3600">
                <a:solidFill>
                  <a:schemeClr val="tx1"/>
                </a:solidFill>
                <a:latin typeface="Arial" panose="020B0604020202020204" pitchFamily="34" charset="0"/>
              </a:defRPr>
            </a:lvl6pPr>
            <a:lvl7pPr marL="2971800" indent="-228600" eaLnBrk="0" fontAlgn="base" hangingPunct="0">
              <a:spcBef>
                <a:spcPct val="0"/>
              </a:spcBef>
              <a:spcAft>
                <a:spcPct val="0"/>
              </a:spcAft>
              <a:defRPr sz="3600">
                <a:solidFill>
                  <a:schemeClr val="tx1"/>
                </a:solidFill>
                <a:latin typeface="Arial" panose="020B0604020202020204" pitchFamily="34" charset="0"/>
              </a:defRPr>
            </a:lvl7pPr>
            <a:lvl8pPr marL="3429000" indent="-228600" eaLnBrk="0" fontAlgn="base" hangingPunct="0">
              <a:spcBef>
                <a:spcPct val="0"/>
              </a:spcBef>
              <a:spcAft>
                <a:spcPct val="0"/>
              </a:spcAft>
              <a:defRPr sz="3600">
                <a:solidFill>
                  <a:schemeClr val="tx1"/>
                </a:solidFill>
                <a:latin typeface="Arial" panose="020B0604020202020204" pitchFamily="34" charset="0"/>
              </a:defRPr>
            </a:lvl8pPr>
            <a:lvl9pPr marL="3886200" indent="-228600" eaLnBrk="0" fontAlgn="base" hangingPunct="0">
              <a:spcBef>
                <a:spcPct val="0"/>
              </a:spcBef>
              <a:spcAft>
                <a:spcPct val="0"/>
              </a:spcAft>
              <a:defRPr sz="3600">
                <a:solidFill>
                  <a:schemeClr val="tx1"/>
                </a:solidFill>
                <a:latin typeface="Arial" panose="020B0604020202020204" pitchFamily="34" charset="0"/>
              </a:defRPr>
            </a:lvl9pPr>
          </a:lstStyle>
          <a:p>
            <a:endParaRPr lang="zh-CN" altLang="en-US">
              <a:ea typeface="宋体" panose="02010600030101010101" pitchFamily="2" charset="-122"/>
            </a:endParaRPr>
          </a:p>
        </p:txBody>
      </p:sp>
      <p:sp>
        <p:nvSpPr>
          <p:cNvPr id="13" name="Object 205"/>
          <p:cNvSpPr txBox="1"/>
          <p:nvPr/>
        </p:nvSpPr>
        <p:spPr>
          <a:xfrm>
            <a:off x="4976346" y="4430369"/>
            <a:ext cx="5438189" cy="457200"/>
          </a:xfrm>
          <a:prstGeom prst="rect">
            <a:avLst/>
          </a:prstGeom>
        </p:spPr>
        <p:txBody>
          <a:bodyPr vert="horz" rtlCol="0" anchor="ctr" anchorCtr="0">
            <a:noAutofit/>
          </a:bodyPr>
          <a:lstStyle/>
          <a:p>
            <a:pPr defTabSz="457200"/>
            <a:r>
              <a:rPr lang="en-US" altLang="zh-CN" sz="3000" spc="300" dirty="0" smtClean="0">
                <a:solidFill>
                  <a:srgbClr val="E0CFBD"/>
                </a:solidFill>
                <a:latin typeface="微软雅黑" panose="020B0503020204020204" pitchFamily="34" charset="-122"/>
                <a:ea typeface="微软雅黑" panose="020B0503020204020204" pitchFamily="34" charset="-122"/>
              </a:rPr>
              <a:t>04</a:t>
            </a:r>
            <a:r>
              <a:rPr lang="en-US" altLang="zh-CN" sz="3000" spc="300" dirty="0" smtClean="0">
                <a:solidFill>
                  <a:schemeClr val="bg1">
                    <a:lumMod val="65000"/>
                  </a:schemeClr>
                </a:solidFill>
                <a:latin typeface="微软雅黑" panose="020B0503020204020204" pitchFamily="34" charset="-122"/>
                <a:ea typeface="微软雅黑" panose="020B0503020204020204" pitchFamily="34" charset="-122"/>
              </a:rPr>
              <a:t>-</a:t>
            </a:r>
            <a:r>
              <a:rPr lang="zh-CN" altLang="en-US" sz="3000" spc="300" dirty="0">
                <a:solidFill>
                  <a:srgbClr val="000000"/>
                </a:solidFill>
                <a:latin typeface="微软雅黑" panose="020B0503020204020204" pitchFamily="34" charset="-122"/>
                <a:ea typeface="微软雅黑" panose="020B0503020204020204" pitchFamily="34" charset="-122"/>
              </a:rPr>
              <a:t>敏捷</a:t>
            </a:r>
            <a:r>
              <a:rPr lang="zh-CN" altLang="en-US" sz="3000" spc="300" dirty="0" smtClean="0">
                <a:solidFill>
                  <a:srgbClr val="000000"/>
                </a:solidFill>
                <a:latin typeface="微软雅黑" panose="020B0503020204020204" pitchFamily="34" charset="-122"/>
                <a:ea typeface="微软雅黑" panose="020B0503020204020204" pitchFamily="34" charset="-122"/>
              </a:rPr>
              <a:t>过程</a:t>
            </a:r>
            <a:endParaRPr lang="zh-CN" altLang="en-US" sz="3000" spc="3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smtClean="0"/>
              <a:t>什么是软件生存周期模型</a:t>
            </a:r>
            <a:endParaRPr lang="zh-CN" altLang="en-US" smtClean="0"/>
          </a:p>
        </p:txBody>
      </p:sp>
      <p:sp>
        <p:nvSpPr>
          <p:cNvPr id="17411" name="Rectangle 3"/>
          <p:cNvSpPr>
            <a:spLocks noGrp="1" noChangeArrowheads="1"/>
          </p:cNvSpPr>
          <p:nvPr>
            <p:ph type="body" idx="1"/>
          </p:nvPr>
        </p:nvSpPr>
        <p:spPr/>
        <p:txBody>
          <a:bodyPr/>
          <a:lstStyle/>
          <a:p>
            <a:r>
              <a:rPr lang="zh-CN" altLang="en-US" smtClean="0"/>
              <a:t>又称软件开发模型，是软件生命周期的一个框架，规定了软件开发、运作和维护等所需的过程、活动和任务。</a:t>
            </a:r>
            <a:endParaRPr lang="en-US" altLang="zh-CN" smtClean="0"/>
          </a:p>
          <a:p>
            <a:r>
              <a:rPr lang="zh-CN" altLang="en-US" smtClean="0"/>
              <a:t>软件生存周期模型分类：</a:t>
            </a:r>
            <a:endParaRPr lang="en-US" altLang="zh-CN" smtClean="0"/>
          </a:p>
          <a:p>
            <a:pPr lvl="1"/>
            <a:r>
              <a:rPr lang="zh-CN" altLang="en-US" smtClean="0"/>
              <a:t>瀑布模型 </a:t>
            </a:r>
            <a:r>
              <a:rPr lang="en-US" altLang="zh-CN" smtClean="0"/>
              <a:t>Waterfall Model</a:t>
            </a:r>
            <a:endParaRPr lang="en-US" altLang="zh-CN" smtClean="0"/>
          </a:p>
          <a:p>
            <a:pPr lvl="1"/>
            <a:r>
              <a:rPr lang="zh-CN" altLang="en-US" smtClean="0"/>
              <a:t>增量模型 </a:t>
            </a:r>
            <a:r>
              <a:rPr lang="en-US" altLang="zh-CN" smtClean="0"/>
              <a:t>Incremental Model</a:t>
            </a:r>
            <a:endParaRPr lang="en-US" altLang="zh-CN" smtClean="0"/>
          </a:p>
          <a:p>
            <a:pPr lvl="1"/>
            <a:r>
              <a:rPr lang="zh-CN" altLang="en-US" smtClean="0"/>
              <a:t>演化模型 </a:t>
            </a:r>
            <a:r>
              <a:rPr lang="en-US" altLang="zh-CN" smtClean="0"/>
              <a:t>Evolutionary Model</a:t>
            </a:r>
            <a:endParaRPr lang="en-US" altLang="zh-CN" smtClean="0"/>
          </a:p>
          <a:p>
            <a:endParaRPr lang="en-US" altLang="zh-CN" smtClean="0"/>
          </a:p>
          <a:p>
            <a:endParaRPr lang="en-US" altLang="zh-CN" smtClean="0"/>
          </a:p>
          <a:p>
            <a:endParaRPr lang="zh-CN" altLang="en-US" dirty="0" smtClean="0"/>
          </a:p>
        </p:txBody>
      </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smtClean="0"/>
              <a:t>瀑布</a:t>
            </a:r>
            <a:r>
              <a:rPr lang="en-US" altLang="zh-CN" smtClean="0"/>
              <a:t>(Waterfall)</a:t>
            </a:r>
            <a:r>
              <a:rPr lang="zh-CN" altLang="en-US" smtClean="0"/>
              <a:t>模型</a:t>
            </a:r>
            <a:endParaRPr lang="en-US" altLang="zh-CN" dirty="0" smtClean="0"/>
          </a:p>
        </p:txBody>
      </p:sp>
      <p:sp>
        <p:nvSpPr>
          <p:cNvPr id="18435" name="Rectangle 3"/>
          <p:cNvSpPr>
            <a:spLocks noGrp="1" noChangeArrowheads="1"/>
          </p:cNvSpPr>
          <p:nvPr>
            <p:ph type="body" idx="1"/>
          </p:nvPr>
        </p:nvSpPr>
        <p:spPr/>
        <p:txBody>
          <a:bodyPr/>
          <a:lstStyle/>
          <a:p>
            <a:r>
              <a:rPr lang="zh-CN" altLang="en-US" dirty="0" smtClean="0"/>
              <a:t>最早的软件开发模型 </a:t>
            </a:r>
            <a:endParaRPr lang="zh-CN" altLang="en-US" dirty="0" smtClean="0"/>
          </a:p>
          <a:p>
            <a:r>
              <a:rPr lang="en-US" altLang="zh-CN" dirty="0" smtClean="0"/>
              <a:t>1970</a:t>
            </a:r>
            <a:r>
              <a:rPr lang="zh-CN" altLang="en-US" dirty="0" smtClean="0"/>
              <a:t>年</a:t>
            </a:r>
            <a:r>
              <a:rPr lang="en-US" altLang="zh-CN" dirty="0" smtClean="0"/>
              <a:t>W. Royce</a:t>
            </a:r>
            <a:r>
              <a:rPr lang="zh-CN" altLang="en-US" dirty="0" smtClean="0"/>
              <a:t>提出</a:t>
            </a:r>
            <a:endParaRPr lang="zh-CN" altLang="en-US" dirty="0" smtClean="0"/>
          </a:p>
          <a:p>
            <a:r>
              <a:rPr lang="zh-CN" altLang="en-US" dirty="0" smtClean="0"/>
              <a:t>又称为线性顺序模型</a:t>
            </a:r>
            <a:endParaRPr lang="zh-CN" altLang="en-US" dirty="0" smtClean="0"/>
          </a:p>
        </p:txBody>
      </p:sp>
      <p:grpSp>
        <p:nvGrpSpPr>
          <p:cNvPr id="18436" name="Group 4"/>
          <p:cNvGrpSpPr/>
          <p:nvPr/>
        </p:nvGrpSpPr>
        <p:grpSpPr bwMode="auto">
          <a:xfrm>
            <a:off x="3307485" y="3015847"/>
            <a:ext cx="6577013" cy="3495675"/>
            <a:chOff x="1229" y="1028"/>
            <a:chExt cx="4143" cy="2202"/>
          </a:xfrm>
        </p:grpSpPr>
        <p:sp>
          <p:nvSpPr>
            <p:cNvPr id="18437" name="Line 5"/>
            <p:cNvSpPr>
              <a:spLocks noChangeShapeType="1"/>
            </p:cNvSpPr>
            <p:nvPr/>
          </p:nvSpPr>
          <p:spPr bwMode="auto">
            <a:xfrm>
              <a:off x="2489" y="1028"/>
              <a:ext cx="0" cy="25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38" name="Rectangle 6"/>
            <p:cNvSpPr>
              <a:spLocks noChangeArrowheads="1"/>
            </p:cNvSpPr>
            <p:nvPr/>
          </p:nvSpPr>
          <p:spPr bwMode="auto">
            <a:xfrm>
              <a:off x="1229" y="1282"/>
              <a:ext cx="1417" cy="254"/>
            </a:xfrm>
            <a:prstGeom prst="rect">
              <a:avLst/>
            </a:prstGeom>
            <a:solidFill>
              <a:srgbClr val="FFFFFF"/>
            </a:solidFill>
            <a:ln w="9525">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需求</a:t>
              </a:r>
              <a:endParaRPr lang="zh-CN" altLang="en-US" sz="1800">
                <a:latin typeface="Times New Roman" panose="02020603050405020304" pitchFamily="18" charset="0"/>
                <a:ea typeface="宋体" panose="02010600030101010101" pitchFamily="2" charset="-122"/>
              </a:endParaRPr>
            </a:p>
          </p:txBody>
        </p:sp>
        <p:sp>
          <p:nvSpPr>
            <p:cNvPr id="18439" name="Line 7"/>
            <p:cNvSpPr>
              <a:spLocks noChangeShapeType="1"/>
            </p:cNvSpPr>
            <p:nvPr/>
          </p:nvSpPr>
          <p:spPr bwMode="auto">
            <a:xfrm>
              <a:off x="2646" y="1451"/>
              <a:ext cx="31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0" name="Line 8"/>
            <p:cNvSpPr>
              <a:spLocks noChangeShapeType="1"/>
            </p:cNvSpPr>
            <p:nvPr/>
          </p:nvSpPr>
          <p:spPr bwMode="auto">
            <a:xfrm>
              <a:off x="2961" y="1451"/>
              <a:ext cx="0" cy="255"/>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1" name="Rectangle 9"/>
            <p:cNvSpPr>
              <a:spLocks noChangeArrowheads="1"/>
            </p:cNvSpPr>
            <p:nvPr/>
          </p:nvSpPr>
          <p:spPr bwMode="auto">
            <a:xfrm>
              <a:off x="1701" y="1706"/>
              <a:ext cx="1418" cy="254"/>
            </a:xfrm>
            <a:prstGeom prst="rect">
              <a:avLst/>
            </a:prstGeom>
            <a:solidFill>
              <a:srgbClr val="FFFFFF"/>
            </a:solidFill>
            <a:ln w="9525">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设计</a:t>
              </a:r>
              <a:endParaRPr lang="zh-CN" altLang="en-US" sz="1800">
                <a:latin typeface="Times New Roman" panose="02020603050405020304" pitchFamily="18" charset="0"/>
                <a:ea typeface="宋体" panose="02010600030101010101" pitchFamily="2" charset="-122"/>
              </a:endParaRPr>
            </a:p>
          </p:txBody>
        </p:sp>
        <p:sp>
          <p:nvSpPr>
            <p:cNvPr id="18442" name="Line 10"/>
            <p:cNvSpPr>
              <a:spLocks noChangeShapeType="1"/>
            </p:cNvSpPr>
            <p:nvPr/>
          </p:nvSpPr>
          <p:spPr bwMode="auto">
            <a:xfrm>
              <a:off x="3119" y="1875"/>
              <a:ext cx="31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3" name="Line 11"/>
            <p:cNvSpPr>
              <a:spLocks noChangeShapeType="1"/>
            </p:cNvSpPr>
            <p:nvPr/>
          </p:nvSpPr>
          <p:spPr bwMode="auto">
            <a:xfrm>
              <a:off x="3434" y="1875"/>
              <a:ext cx="0" cy="25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4" name="Rectangle 12"/>
            <p:cNvSpPr>
              <a:spLocks noChangeArrowheads="1"/>
            </p:cNvSpPr>
            <p:nvPr/>
          </p:nvSpPr>
          <p:spPr bwMode="auto">
            <a:xfrm>
              <a:off x="2174" y="2129"/>
              <a:ext cx="1417" cy="254"/>
            </a:xfrm>
            <a:prstGeom prst="rect">
              <a:avLst/>
            </a:prstGeom>
            <a:solidFill>
              <a:srgbClr val="FFFFFF"/>
            </a:solidFill>
            <a:ln w="9525">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编码</a:t>
              </a:r>
              <a:endParaRPr lang="zh-CN" altLang="en-US" sz="1800">
                <a:latin typeface="Times New Roman" panose="02020603050405020304" pitchFamily="18" charset="0"/>
                <a:ea typeface="宋体" panose="02010600030101010101" pitchFamily="2" charset="-122"/>
              </a:endParaRPr>
            </a:p>
          </p:txBody>
        </p:sp>
        <p:sp>
          <p:nvSpPr>
            <p:cNvPr id="18445" name="Line 13"/>
            <p:cNvSpPr>
              <a:spLocks noChangeShapeType="1"/>
            </p:cNvSpPr>
            <p:nvPr/>
          </p:nvSpPr>
          <p:spPr bwMode="auto">
            <a:xfrm>
              <a:off x="3591" y="2299"/>
              <a:ext cx="31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6" name="Line 14"/>
            <p:cNvSpPr>
              <a:spLocks noChangeShapeType="1"/>
            </p:cNvSpPr>
            <p:nvPr/>
          </p:nvSpPr>
          <p:spPr bwMode="auto">
            <a:xfrm>
              <a:off x="3906" y="2299"/>
              <a:ext cx="0" cy="25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47" name="Rectangle 15"/>
            <p:cNvSpPr>
              <a:spLocks noChangeArrowheads="1"/>
            </p:cNvSpPr>
            <p:nvPr/>
          </p:nvSpPr>
          <p:spPr bwMode="auto">
            <a:xfrm>
              <a:off x="2646" y="2553"/>
              <a:ext cx="1418" cy="254"/>
            </a:xfrm>
            <a:prstGeom prst="rect">
              <a:avLst/>
            </a:prstGeom>
            <a:solidFill>
              <a:srgbClr val="FFFFFF"/>
            </a:solidFill>
            <a:ln w="9525">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a:latin typeface="Times New Roman" panose="02020603050405020304" pitchFamily="18" charset="0"/>
                  <a:ea typeface="宋体" panose="02010600030101010101" pitchFamily="2" charset="-122"/>
                </a:rPr>
                <a:t>测试</a:t>
              </a:r>
              <a:endParaRPr lang="zh-CN" altLang="en-US" sz="1800">
                <a:latin typeface="Times New Roman" panose="02020603050405020304" pitchFamily="18" charset="0"/>
                <a:ea typeface="宋体" panose="02010600030101010101" pitchFamily="2" charset="-122"/>
              </a:endParaRPr>
            </a:p>
          </p:txBody>
        </p:sp>
        <p:sp>
          <p:nvSpPr>
            <p:cNvPr id="18448" name="Line 16"/>
            <p:cNvSpPr>
              <a:spLocks noChangeShapeType="1"/>
            </p:cNvSpPr>
            <p:nvPr/>
          </p:nvSpPr>
          <p:spPr bwMode="auto">
            <a:xfrm>
              <a:off x="4064" y="2722"/>
              <a:ext cx="31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49" name="Line 17"/>
            <p:cNvSpPr>
              <a:spLocks noChangeShapeType="1"/>
            </p:cNvSpPr>
            <p:nvPr/>
          </p:nvSpPr>
          <p:spPr bwMode="auto">
            <a:xfrm>
              <a:off x="4379" y="2722"/>
              <a:ext cx="0" cy="254"/>
            </a:xfrm>
            <a:prstGeom prst="line">
              <a:avLst/>
            </a:prstGeom>
            <a:noFill/>
            <a:ln w="19050">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8450" name="Rectangle 18"/>
            <p:cNvSpPr>
              <a:spLocks noChangeArrowheads="1"/>
            </p:cNvSpPr>
            <p:nvPr/>
          </p:nvSpPr>
          <p:spPr bwMode="auto">
            <a:xfrm>
              <a:off x="3119" y="2976"/>
              <a:ext cx="1417" cy="254"/>
            </a:xfrm>
            <a:prstGeom prst="rect">
              <a:avLst/>
            </a:prstGeom>
            <a:solidFill>
              <a:srgbClr val="FFFFFF"/>
            </a:solidFill>
            <a:ln w="9525">
              <a:solidFill>
                <a:srgbClr val="000000"/>
              </a:solidFill>
              <a:miter lim="800000"/>
            </a:ln>
          </p:spPr>
          <p:txBody>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pPr algn="ctr"/>
              <a:r>
                <a:rPr lang="zh-CN" altLang="en-US" sz="1800" dirty="0" smtClean="0">
                  <a:latin typeface="Times New Roman" panose="02020603050405020304" pitchFamily="18" charset="0"/>
                  <a:ea typeface="宋体" panose="02010600030101010101" pitchFamily="2" charset="-122"/>
                </a:rPr>
                <a:t>运营和</a:t>
              </a:r>
              <a:r>
                <a:rPr lang="zh-CN" altLang="en-US" sz="1800" dirty="0">
                  <a:latin typeface="Times New Roman" panose="02020603050405020304" pitchFamily="18" charset="0"/>
                  <a:ea typeface="宋体" panose="02010600030101010101" pitchFamily="2" charset="-122"/>
                </a:rPr>
                <a:t>维护</a:t>
              </a:r>
              <a:endParaRPr lang="zh-CN" altLang="en-US" sz="1800" dirty="0">
                <a:latin typeface="Times New Roman" panose="02020603050405020304" pitchFamily="18" charset="0"/>
                <a:ea typeface="宋体" panose="02010600030101010101" pitchFamily="2" charset="-122"/>
              </a:endParaRPr>
            </a:p>
          </p:txBody>
        </p:sp>
        <p:sp>
          <p:nvSpPr>
            <p:cNvPr id="18451" name="Text Box 19"/>
            <p:cNvSpPr txBox="1">
              <a:spLocks noChangeArrowheads="1"/>
            </p:cNvSpPr>
            <p:nvPr/>
          </p:nvSpPr>
          <p:spPr bwMode="auto">
            <a:xfrm>
              <a:off x="2971" y="1394"/>
              <a:ext cx="64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需求规约</a:t>
              </a:r>
              <a:endParaRPr lang="zh-CN" altLang="en-US" sz="1600">
                <a:ea typeface="宋体" panose="02010600030101010101" pitchFamily="2" charset="-122"/>
              </a:endParaRPr>
            </a:p>
          </p:txBody>
        </p:sp>
        <p:sp>
          <p:nvSpPr>
            <p:cNvPr id="18452" name="Text Box 20"/>
            <p:cNvSpPr txBox="1">
              <a:spLocks noChangeArrowheads="1"/>
            </p:cNvSpPr>
            <p:nvPr/>
          </p:nvSpPr>
          <p:spPr bwMode="auto">
            <a:xfrm>
              <a:off x="3515" y="1842"/>
              <a:ext cx="648"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设计文档</a:t>
              </a:r>
              <a:endParaRPr lang="zh-CN" altLang="en-US" sz="1600">
                <a:ea typeface="宋体" panose="02010600030101010101" pitchFamily="2" charset="-122"/>
              </a:endParaRPr>
            </a:p>
          </p:txBody>
        </p:sp>
        <p:sp>
          <p:nvSpPr>
            <p:cNvPr id="18453" name="Text Box 21"/>
            <p:cNvSpPr txBox="1">
              <a:spLocks noChangeArrowheads="1"/>
            </p:cNvSpPr>
            <p:nvPr/>
          </p:nvSpPr>
          <p:spPr bwMode="auto">
            <a:xfrm>
              <a:off x="4014" y="2251"/>
              <a:ext cx="39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系统</a:t>
              </a:r>
              <a:endParaRPr lang="zh-CN" altLang="en-US" sz="1600">
                <a:ea typeface="宋体" panose="02010600030101010101" pitchFamily="2" charset="-122"/>
              </a:endParaRPr>
            </a:p>
          </p:txBody>
        </p:sp>
        <p:sp>
          <p:nvSpPr>
            <p:cNvPr id="18454" name="Text Box 22"/>
            <p:cNvSpPr txBox="1">
              <a:spLocks noChangeArrowheads="1"/>
            </p:cNvSpPr>
            <p:nvPr/>
          </p:nvSpPr>
          <p:spPr bwMode="auto">
            <a:xfrm>
              <a:off x="4468" y="2704"/>
              <a:ext cx="90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a:defRPr sz="1000">
                  <a:solidFill>
                    <a:schemeClr val="tx1"/>
                  </a:solidFill>
                  <a:latin typeface="Arial" panose="020B0604020202020204" pitchFamily="34" charset="0"/>
                </a:defRPr>
              </a:lvl1pPr>
              <a:lvl2pPr marL="742950" indent="-285750">
                <a:defRPr sz="1000">
                  <a:solidFill>
                    <a:schemeClr val="tx1"/>
                  </a:solidFill>
                  <a:latin typeface="Arial" panose="020B0604020202020204" pitchFamily="34" charset="0"/>
                </a:defRPr>
              </a:lvl2pPr>
              <a:lvl3pPr marL="1143000" indent="-228600">
                <a:defRPr sz="1000">
                  <a:solidFill>
                    <a:schemeClr val="tx1"/>
                  </a:solidFill>
                  <a:latin typeface="Arial" panose="020B0604020202020204" pitchFamily="34" charset="0"/>
                </a:defRPr>
              </a:lvl3pPr>
              <a:lvl4pPr marL="1600200" indent="-228600">
                <a:defRPr sz="1000">
                  <a:solidFill>
                    <a:schemeClr val="tx1"/>
                  </a:solidFill>
                  <a:latin typeface="Arial" panose="020B0604020202020204" pitchFamily="34" charset="0"/>
                </a:defRPr>
              </a:lvl4pPr>
              <a:lvl5pPr marL="2057400" indent="-228600">
                <a:defRPr sz="1000">
                  <a:solidFill>
                    <a:schemeClr val="tx1"/>
                  </a:solidFill>
                  <a:latin typeface="Arial" panose="020B0604020202020204" pitchFamily="34" charset="0"/>
                </a:defRPr>
              </a:lvl5pPr>
              <a:lvl6pPr marL="2514600" indent="-228600" eaLnBrk="0" fontAlgn="base" hangingPunct="0">
                <a:spcBef>
                  <a:spcPct val="0"/>
                </a:spcBef>
                <a:spcAft>
                  <a:spcPct val="0"/>
                </a:spcAft>
                <a:defRPr sz="1000">
                  <a:solidFill>
                    <a:schemeClr val="tx1"/>
                  </a:solidFill>
                  <a:latin typeface="Arial" panose="020B0604020202020204" pitchFamily="34" charset="0"/>
                </a:defRPr>
              </a:lvl6pPr>
              <a:lvl7pPr marL="2971800" indent="-228600" eaLnBrk="0" fontAlgn="base" hangingPunct="0">
                <a:spcBef>
                  <a:spcPct val="0"/>
                </a:spcBef>
                <a:spcAft>
                  <a:spcPct val="0"/>
                </a:spcAft>
                <a:defRPr sz="1000">
                  <a:solidFill>
                    <a:schemeClr val="tx1"/>
                  </a:solidFill>
                  <a:latin typeface="Arial" panose="020B0604020202020204" pitchFamily="34" charset="0"/>
                </a:defRPr>
              </a:lvl7pPr>
              <a:lvl8pPr marL="3429000" indent="-228600" eaLnBrk="0" fontAlgn="base" hangingPunct="0">
                <a:spcBef>
                  <a:spcPct val="0"/>
                </a:spcBef>
                <a:spcAft>
                  <a:spcPct val="0"/>
                </a:spcAft>
                <a:defRPr sz="1000">
                  <a:solidFill>
                    <a:schemeClr val="tx1"/>
                  </a:solidFill>
                  <a:latin typeface="Arial" panose="020B0604020202020204" pitchFamily="34" charset="0"/>
                </a:defRPr>
              </a:lvl8pPr>
              <a:lvl9pPr marL="3886200" indent="-228600" eaLnBrk="0" fontAlgn="base" hangingPunct="0">
                <a:spcBef>
                  <a:spcPct val="0"/>
                </a:spcBef>
                <a:spcAft>
                  <a:spcPct val="0"/>
                </a:spcAft>
                <a:defRPr sz="1000">
                  <a:solidFill>
                    <a:schemeClr val="tx1"/>
                  </a:solidFill>
                  <a:latin typeface="Arial" panose="020B0604020202020204" pitchFamily="34" charset="0"/>
                </a:defRPr>
              </a:lvl9pPr>
            </a:lstStyle>
            <a:p>
              <a:r>
                <a:rPr lang="zh-CN" altLang="en-US" sz="1600">
                  <a:ea typeface="宋体" panose="02010600030101010101" pitchFamily="2" charset="-122"/>
                </a:rPr>
                <a:t>被确认的系统</a:t>
              </a:r>
              <a:endParaRPr lang="zh-CN" altLang="en-US" sz="1600">
                <a:ea typeface="宋体" panose="02010600030101010101" pitchFamily="2" charset="-122"/>
              </a:endParaRPr>
            </a:p>
          </p:txBody>
        </p:sp>
      </p:grpSp>
      <p:sp>
        <p:nvSpPr>
          <p:cNvPr id="2" name="灯片编号占位符 1"/>
          <p:cNvSpPr>
            <a:spLocks noGrp="1"/>
          </p:cNvSpPr>
          <p:nvPr>
            <p:ph type="sldNum" sz="quarter" idx="4"/>
          </p:nvPr>
        </p:nvSpPr>
        <p:spPr/>
        <p:txBody>
          <a:bodyPr/>
          <a:lstStyle/>
          <a:p>
            <a:fld id="{548644C6-89F0-466C-949F-E70AD72679A8}"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ISLIDE.GUIDESSETTING" val="{&quot;Id&quot;:&quot;GuidesStyle_Narrow&quot;,&quot;Name&quot;:&quot;窄&quot;,&quot;HeaderHeight&quot;:10.0,&quot;FooterHeight&quot;:5.0,&quot;SideMargin&quot;:2.5,&quot;TopMargin&quot;:0.0,&quot;BottomMargin&quot;:0.0,&quot;IntervalMargin&quot;:1.0,&quot;SettingType&quot;:&quot;System&quot;}"/>
</p:tagLst>
</file>

<file path=ppt/theme/theme1.xml><?xml version="1.0" encoding="utf-8"?>
<a:theme xmlns:a="http://schemas.openxmlformats.org/drawingml/2006/main" name="赤霞朱主题​​">
  <a:themeElements>
    <a:clrScheme name="SJTU-2019">
      <a:dk1>
        <a:srgbClr val="000000"/>
      </a:dk1>
      <a:lt1>
        <a:srgbClr val="FFFFFF"/>
      </a:lt1>
      <a:dk2>
        <a:srgbClr val="1B1C21"/>
      </a:dk2>
      <a:lt2>
        <a:srgbClr val="DBDBDB"/>
      </a:lt2>
      <a:accent1>
        <a:srgbClr val="C8161E"/>
      </a:accent1>
      <a:accent2>
        <a:srgbClr val="44546A"/>
      </a:accent2>
      <a:accent3>
        <a:srgbClr val="1F4D78"/>
      </a:accent3>
      <a:accent4>
        <a:srgbClr val="ED7D31"/>
      </a:accent4>
      <a:accent5>
        <a:srgbClr val="FFC000"/>
      </a:accent5>
      <a:accent6>
        <a:srgbClr val="A5A5A5"/>
      </a:accent6>
      <a:hlink>
        <a:srgbClr val="196E7D"/>
      </a:hlink>
      <a:folHlink>
        <a:srgbClr val="BEBEBE"/>
      </a:folHlink>
    </a:clrScheme>
    <a:fontScheme name="外宣普适">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5468</Words>
  <Application>WPS 演示</Application>
  <PresentationFormat>宽屏</PresentationFormat>
  <Paragraphs>743</Paragraphs>
  <Slides>34</Slides>
  <Notes>34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52" baseType="lpstr">
      <vt:lpstr>Arial</vt:lpstr>
      <vt:lpstr>宋体</vt:lpstr>
      <vt:lpstr>Wingdings</vt:lpstr>
      <vt:lpstr>微软雅黑</vt:lpstr>
      <vt:lpstr>Castellar</vt:lpstr>
      <vt:lpstr>HGB6_CNKI</vt:lpstr>
      <vt:lpstr>华文行楷</vt:lpstr>
      <vt:lpstr>Arial Narrow</vt:lpstr>
      <vt:lpstr>ZapfHumnst BT</vt:lpstr>
      <vt:lpstr>Segoe Print</vt:lpstr>
      <vt:lpstr>Times New Roman</vt:lpstr>
      <vt:lpstr>Arial Unicode MS</vt:lpstr>
      <vt:lpstr>等线</vt:lpstr>
      <vt:lpstr>华文新魏</vt:lpstr>
      <vt:lpstr>Helvetica</vt:lpstr>
      <vt:lpstr>Tahoma</vt:lpstr>
      <vt:lpstr>赤霞朱主题​​</vt:lpstr>
      <vt:lpstr>Visio.Drawing.15</vt:lpstr>
      <vt:lpstr>软件工程原理与实践Software Engineering</vt:lpstr>
      <vt:lpstr>PowerPoint 演示文稿</vt:lpstr>
      <vt:lpstr>Review: 软件工程的金三角</vt:lpstr>
      <vt:lpstr>软件过程的杠杆作用点 </vt:lpstr>
      <vt:lpstr>什么是软件过程</vt:lpstr>
      <vt:lpstr>软件过程的组成</vt:lpstr>
      <vt:lpstr>PowerPoint 演示文稿</vt:lpstr>
      <vt:lpstr>什么是软件生存周期模型</vt:lpstr>
      <vt:lpstr>瀑布(Waterfall)模型</vt:lpstr>
      <vt:lpstr>瀑布模型特点</vt:lpstr>
      <vt:lpstr>瀑布模型的价值和风险</vt:lpstr>
      <vt:lpstr>增量（Incremental）模型</vt:lpstr>
      <vt:lpstr>增量模型的风险和适用时机</vt:lpstr>
      <vt:lpstr>演化(Evolutionary)模型</vt:lpstr>
      <vt:lpstr>迭代设计</vt:lpstr>
      <vt:lpstr>演化模型价值</vt:lpstr>
      <vt:lpstr>演化模型已成为主流</vt:lpstr>
      <vt:lpstr>快速原型模型 Rapid Prototyping Model</vt:lpstr>
      <vt:lpstr>PowerPoint 演示文稿</vt:lpstr>
      <vt:lpstr>PowerPoint 演示文稿</vt:lpstr>
      <vt:lpstr>统一软件过程 RUP</vt:lpstr>
      <vt:lpstr>RUP的四个阶段</vt:lpstr>
      <vt:lpstr>阶段和迭代</vt:lpstr>
      <vt:lpstr>一个迭代周期：一个小的瀑布模型</vt:lpstr>
      <vt:lpstr>PowerPoint 演示文稿</vt:lpstr>
      <vt:lpstr>敏捷过程</vt:lpstr>
      <vt:lpstr>敏捷宣言</vt:lpstr>
      <vt:lpstr>敏捷过程的适用范围</vt:lpstr>
      <vt:lpstr>Scrum －敏捷的软件项目管理</vt:lpstr>
      <vt:lpstr>Scrum的核心准则</vt:lpstr>
      <vt:lpstr>Scrum过程框架</vt:lpstr>
      <vt:lpstr>Scrum Players</vt:lpstr>
      <vt:lpstr>Sprint 任务板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徐臻</dc:creator>
  <cp:keywords>2021模板</cp:keywords>
  <cp:lastModifiedBy>杨柳</cp:lastModifiedBy>
  <cp:revision>409</cp:revision>
  <cp:lastPrinted>2023-09-26T12:45:00Z</cp:lastPrinted>
  <dcterms:created xsi:type="dcterms:W3CDTF">2019-01-23T14:14:00Z</dcterms:created>
  <dcterms:modified xsi:type="dcterms:W3CDTF">2024-09-05T03:57:10Z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Nuaxnuy@DESKTOP-GLORKB7</vt:lpwstr>
  </property>
  <property fmtid="{D5CDD505-2E9C-101B-9397-08002B2CF9AE}" pid="5" name="MSIP_Label_f42aa342-8706-4288-bd11-ebb85995028c_SetDate">
    <vt:lpwstr>2019-04-13T04:31:50.2944312Z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7b149082-93e1-4519-a220-b561cf239821</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KSOProductBuildVer">
    <vt:lpwstr>2052-11.1.0.10214</vt:lpwstr>
  </property>
</Properties>
</file>