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62"/>
  </p:handoutMasterIdLst>
  <p:sldIdLst>
    <p:sldId id="259" r:id="rId3"/>
    <p:sldId id="1863" r:id="rId5"/>
    <p:sldId id="1756" r:id="rId6"/>
    <p:sldId id="1864" r:id="rId7"/>
    <p:sldId id="1865" r:id="rId8"/>
    <p:sldId id="1866" r:id="rId9"/>
    <p:sldId id="1867" r:id="rId10"/>
    <p:sldId id="1868" r:id="rId11"/>
    <p:sldId id="1869" r:id="rId12"/>
    <p:sldId id="1870" r:id="rId13"/>
    <p:sldId id="1871" r:id="rId14"/>
    <p:sldId id="1872" r:id="rId15"/>
    <p:sldId id="1873" r:id="rId16"/>
    <p:sldId id="1874" r:id="rId17"/>
    <p:sldId id="1875" r:id="rId18"/>
    <p:sldId id="1876" r:id="rId19"/>
    <p:sldId id="1924" r:id="rId20"/>
    <p:sldId id="1877" r:id="rId21"/>
    <p:sldId id="1882" r:id="rId22"/>
    <p:sldId id="1881" r:id="rId23"/>
    <p:sldId id="1883" r:id="rId24"/>
    <p:sldId id="1884" r:id="rId25"/>
    <p:sldId id="1885" r:id="rId26"/>
    <p:sldId id="1886" r:id="rId27"/>
    <p:sldId id="1889" r:id="rId28"/>
    <p:sldId id="1890" r:id="rId29"/>
    <p:sldId id="1891" r:id="rId30"/>
    <p:sldId id="1892" r:id="rId31"/>
    <p:sldId id="1893" r:id="rId32"/>
    <p:sldId id="1928" r:id="rId33"/>
    <p:sldId id="1927" r:id="rId34"/>
    <p:sldId id="1935" r:id="rId35"/>
    <p:sldId id="1936" r:id="rId36"/>
    <p:sldId id="1937" r:id="rId37"/>
    <p:sldId id="1932" r:id="rId38"/>
    <p:sldId id="1925" r:id="rId39"/>
    <p:sldId id="1899" r:id="rId40"/>
    <p:sldId id="1900" r:id="rId41"/>
    <p:sldId id="1901" r:id="rId42"/>
    <p:sldId id="1933" r:id="rId43"/>
    <p:sldId id="1934" r:id="rId44"/>
    <p:sldId id="1902" r:id="rId45"/>
    <p:sldId id="1905" r:id="rId46"/>
    <p:sldId id="1906" r:id="rId47"/>
    <p:sldId id="1907" r:id="rId48"/>
    <p:sldId id="1908" r:id="rId49"/>
    <p:sldId id="1909" r:id="rId50"/>
    <p:sldId id="1910" r:id="rId51"/>
    <p:sldId id="1911" r:id="rId52"/>
    <p:sldId id="1912" r:id="rId53"/>
    <p:sldId id="1913" r:id="rId54"/>
    <p:sldId id="1914" r:id="rId55"/>
    <p:sldId id="1915" r:id="rId56"/>
    <p:sldId id="1916" r:id="rId57"/>
    <p:sldId id="1917" r:id="rId58"/>
    <p:sldId id="1918" r:id="rId59"/>
    <p:sldId id="1919" r:id="rId60"/>
    <p:sldId id="1926" r:id="rId61"/>
  </p:sldIdLst>
  <p:sldSz cx="12192000" cy="6858000"/>
  <p:notesSz cx="6858000" cy="9144000"/>
  <p:custDataLst>
    <p:tags r:id="rId6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C1F"/>
    <a:srgbClr val="CCFFFF"/>
    <a:srgbClr val="EB7C11"/>
    <a:srgbClr val="C0504D"/>
    <a:srgbClr val="175F8B"/>
    <a:srgbClr val="009999"/>
    <a:srgbClr val="4681BD"/>
    <a:srgbClr val="E0CFBD"/>
    <a:srgbClr val="8064A2"/>
    <a:srgbClr val="A620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286" autoAdjust="0"/>
    <p:restoredTop sz="73980" autoAdjust="0"/>
  </p:normalViewPr>
  <p:slideViewPr>
    <p:cSldViewPr snapToGrid="0" showGuides="1">
      <p:cViewPr varScale="1">
        <p:scale>
          <a:sx n="46" d="100"/>
          <a:sy n="46" d="100"/>
        </p:scale>
        <p:origin x="278" y="38"/>
      </p:cViewPr>
      <p:guideLst>
        <p:guide pos="3863"/>
        <p:guide orient="horz" pos="1003"/>
        <p:guide orient="horz" pos="1502"/>
        <p:guide orient="horz" pos="3113"/>
        <p:guide pos="2128"/>
        <p:guide pos="4067"/>
        <p:guide pos="5972"/>
        <p:guide pos="5292"/>
        <p:guide pos="227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 d="1"/>
        <a:sy n="1" d="1"/>
      </p:scale>
      <p:origin x="0" y="0"/>
    </p:cViewPr>
  </p:notesTextViewPr>
  <p:sorterViewPr>
    <p:cViewPr varScale="1">
      <p:scale>
        <a:sx n="1" d="1"/>
        <a:sy n="1" d="1"/>
      </p:scale>
      <p:origin x="0" y="-1358"/>
    </p:cViewPr>
  </p:sorterViewPr>
  <p:notesViewPr>
    <p:cSldViewPr snapToGrid="0">
      <p:cViewPr varScale="1">
        <p:scale>
          <a:sx n="48" d="100"/>
          <a:sy n="48" d="100"/>
        </p:scale>
        <p:origin x="2134" y="3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6" Type="http://schemas.openxmlformats.org/officeDocument/2006/relationships/tags" Target="tags/tag1.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3.xml"/><Relationship Id="rId8" Type="http://schemas.openxmlformats.org/officeDocument/2006/relationships/slide" Target="slides/slide12.xml"/><Relationship Id="rId7" Type="http://schemas.openxmlformats.org/officeDocument/2006/relationships/slide" Target="slides/slide11.xml"/><Relationship Id="rId6" Type="http://schemas.openxmlformats.org/officeDocument/2006/relationships/slide" Target="slides/slide10.xml"/><Relationship Id="rId5" Type="http://schemas.openxmlformats.org/officeDocument/2006/relationships/slide" Target="slides/slide9.xml"/><Relationship Id="rId4" Type="http://schemas.openxmlformats.org/officeDocument/2006/relationships/slide" Target="slides/slide8.xml"/><Relationship Id="rId3" Type="http://schemas.openxmlformats.org/officeDocument/2006/relationships/slide" Target="slides/slide7.xml"/><Relationship Id="rId29" Type="http://schemas.openxmlformats.org/officeDocument/2006/relationships/slide" Target="slides/slide56.xml"/><Relationship Id="rId28" Type="http://schemas.openxmlformats.org/officeDocument/2006/relationships/slide" Target="slides/slide55.xml"/><Relationship Id="rId27" Type="http://schemas.openxmlformats.org/officeDocument/2006/relationships/slide" Target="slides/slide54.xml"/><Relationship Id="rId26" Type="http://schemas.openxmlformats.org/officeDocument/2006/relationships/slide" Target="slides/slide53.xml"/><Relationship Id="rId25" Type="http://schemas.openxmlformats.org/officeDocument/2006/relationships/slide" Target="slides/slide51.xml"/><Relationship Id="rId24" Type="http://schemas.openxmlformats.org/officeDocument/2006/relationships/slide" Target="slides/slide50.xml"/><Relationship Id="rId23" Type="http://schemas.openxmlformats.org/officeDocument/2006/relationships/slide" Target="slides/slide49.xml"/><Relationship Id="rId22" Type="http://schemas.openxmlformats.org/officeDocument/2006/relationships/slide" Target="slides/slide47.xml"/><Relationship Id="rId21" Type="http://schemas.openxmlformats.org/officeDocument/2006/relationships/slide" Target="slides/slide45.xml"/><Relationship Id="rId20" Type="http://schemas.openxmlformats.org/officeDocument/2006/relationships/slide" Target="slides/slide44.xml"/><Relationship Id="rId2" Type="http://schemas.openxmlformats.org/officeDocument/2006/relationships/slide" Target="slides/slide6.xml"/><Relationship Id="rId19" Type="http://schemas.openxmlformats.org/officeDocument/2006/relationships/slide" Target="slides/slide43.xml"/><Relationship Id="rId18" Type="http://schemas.openxmlformats.org/officeDocument/2006/relationships/slide" Target="slides/slide42.xml"/><Relationship Id="rId17" Type="http://schemas.openxmlformats.org/officeDocument/2006/relationships/slide" Target="slides/slide38.xml"/><Relationship Id="rId16" Type="http://schemas.openxmlformats.org/officeDocument/2006/relationships/slide" Target="slides/slide37.xml"/><Relationship Id="rId15" Type="http://schemas.openxmlformats.org/officeDocument/2006/relationships/slide" Target="slides/slide34.xml"/><Relationship Id="rId14" Type="http://schemas.openxmlformats.org/officeDocument/2006/relationships/slide" Target="slides/slide33.xml"/><Relationship Id="rId13" Type="http://schemas.openxmlformats.org/officeDocument/2006/relationships/slide" Target="slides/slide32.xml"/><Relationship Id="rId12" Type="http://schemas.openxmlformats.org/officeDocument/2006/relationships/slide" Target="slides/slide24.xml"/><Relationship Id="rId11" Type="http://schemas.openxmlformats.org/officeDocument/2006/relationships/slide" Target="slides/slide19.xml"/><Relationship Id="rId10" Type="http://schemas.openxmlformats.org/officeDocument/2006/relationships/slide" Target="slides/slide14.xml"/><Relationship Id="rId1"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5" Type="http://schemas.openxmlformats.org/officeDocument/2006/relationships/image" Target="../media/image33.wmf"/><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2A60F-63B3-4D54-AA63-B159FADA9F3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94E6C1-322F-4AF4-A541-6A7DCE3853A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13A3C-D0C5-45C0-BD52-194E763967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D5545-95D4-489F-B8ED-7EAFA774B56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Rot="1" noChangeAspect="1" noChangeArrowheads="1" noTextEdit="1"/>
          </p:cNvSpPr>
          <p:nvPr>
            <p:ph type="sldImg"/>
          </p:nvPr>
        </p:nvSpPr>
        <p:spPr>
          <a:xfrm>
            <a:off x="139700" y="768350"/>
            <a:ext cx="6819900" cy="3836988"/>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3600">
                <a:solidFill>
                  <a:schemeClr val="tx1"/>
                </a:solidFill>
                <a:latin typeface="Arial" panose="020B0604020202020204" pitchFamily="34" charset="0"/>
              </a:defRPr>
            </a:lvl1pPr>
            <a:lvl2pPr marL="742950" indent="-285750" defTabSz="976630">
              <a:defRPr sz="3600">
                <a:solidFill>
                  <a:schemeClr val="tx1"/>
                </a:solidFill>
                <a:latin typeface="Arial" panose="020B0604020202020204" pitchFamily="34" charset="0"/>
              </a:defRPr>
            </a:lvl2pPr>
            <a:lvl3pPr marL="1143000" indent="-228600" defTabSz="976630">
              <a:defRPr sz="3600">
                <a:solidFill>
                  <a:schemeClr val="tx1"/>
                </a:solidFill>
                <a:latin typeface="Arial" panose="020B0604020202020204" pitchFamily="34" charset="0"/>
              </a:defRPr>
            </a:lvl3pPr>
            <a:lvl4pPr marL="1600200" indent="-228600" defTabSz="976630">
              <a:defRPr sz="3600">
                <a:solidFill>
                  <a:schemeClr val="tx1"/>
                </a:solidFill>
                <a:latin typeface="Arial" panose="020B0604020202020204" pitchFamily="34" charset="0"/>
              </a:defRPr>
            </a:lvl4pPr>
            <a:lvl5pPr marL="2057400" indent="-228600" defTabSz="976630">
              <a:defRPr sz="36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36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79875"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3600">
                <a:solidFill>
                  <a:schemeClr val="tx1"/>
                </a:solidFill>
                <a:latin typeface="Arial" panose="020B0604020202020204" pitchFamily="34" charset="0"/>
              </a:defRPr>
            </a:lvl1pPr>
            <a:lvl2pPr marL="742950" indent="-285750" defTabSz="976630">
              <a:defRPr sz="3600">
                <a:solidFill>
                  <a:schemeClr val="tx1"/>
                </a:solidFill>
                <a:latin typeface="Arial" panose="020B0604020202020204" pitchFamily="34" charset="0"/>
              </a:defRPr>
            </a:lvl2pPr>
            <a:lvl3pPr marL="1143000" indent="-228600" defTabSz="976630">
              <a:defRPr sz="3600">
                <a:solidFill>
                  <a:schemeClr val="tx1"/>
                </a:solidFill>
                <a:latin typeface="Arial" panose="020B0604020202020204" pitchFamily="34" charset="0"/>
              </a:defRPr>
            </a:lvl3pPr>
            <a:lvl4pPr marL="1600200" indent="-228600" defTabSz="976630">
              <a:defRPr sz="3600">
                <a:solidFill>
                  <a:schemeClr val="tx1"/>
                </a:solidFill>
                <a:latin typeface="Arial" panose="020B0604020202020204" pitchFamily="34" charset="0"/>
              </a:defRPr>
            </a:lvl4pPr>
            <a:lvl5pPr marL="2057400" indent="-228600" defTabSz="976630">
              <a:defRPr sz="36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36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79876" name="Rectangle 2"/>
          <p:cNvSpPr>
            <a:spLocks noGrp="1" noRot="1" noChangeAspect="1" noChangeArrowheads="1" noTextEdit="1"/>
          </p:cNvSpPr>
          <p:nvPr>
            <p:ph type="sldImg"/>
          </p:nvPr>
        </p:nvSpPr>
        <p:spPr>
          <a:xfrm>
            <a:off x="1668463" y="925513"/>
            <a:ext cx="6024562" cy="3389312"/>
          </a:xfrm>
        </p:spPr>
      </p:sp>
      <p:sp>
        <p:nvSpPr>
          <p:cNvPr id="79877" name="Rectangle 3"/>
          <p:cNvSpPr>
            <a:spLocks noGrp="1" noChangeArrowheads="1"/>
          </p:cNvSpPr>
          <p:nvPr>
            <p:ph type="body" idx="1"/>
          </p:nvPr>
        </p:nvSpPr>
        <p:spPr>
          <a:xfrm>
            <a:off x="2582863" y="4527550"/>
            <a:ext cx="4110037" cy="4500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000" dirty="0" smtClean="0">
              <a:latin typeface="ZapfHumnst BT" pitchFamily="34" charset="0"/>
              <a:cs typeface="Times New Roman" panose="02020603050405020304" pitchFamily="18" charset="0"/>
            </a:endParaRPr>
          </a:p>
        </p:txBody>
      </p:sp>
      <p:sp>
        <p:nvSpPr>
          <p:cNvPr id="79878" name="Text Box 4"/>
          <p:cNvSpPr txBox="1">
            <a:spLocks noChangeArrowheads="1"/>
          </p:cNvSpPr>
          <p:nvPr/>
        </p:nvSpPr>
        <p:spPr bwMode="auto">
          <a:xfrm>
            <a:off x="385763" y="1349375"/>
            <a:ext cx="1806575"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904" tIns="57952" rIns="115904" bIns="57952"/>
          <a:lstStyle>
            <a:lvl1pPr marL="122555" indent="-122555" defTabSz="982980">
              <a:defRPr sz="3600">
                <a:solidFill>
                  <a:schemeClr val="tx1"/>
                </a:solidFill>
                <a:latin typeface="Arial" panose="020B0604020202020204" pitchFamily="34" charset="0"/>
              </a:defRPr>
            </a:lvl1pPr>
            <a:lvl2pPr marL="742950" indent="-285750" defTabSz="982980">
              <a:defRPr sz="3600">
                <a:solidFill>
                  <a:schemeClr val="tx1"/>
                </a:solidFill>
                <a:latin typeface="Arial" panose="020B0604020202020204" pitchFamily="34" charset="0"/>
              </a:defRPr>
            </a:lvl2pPr>
            <a:lvl3pPr marL="1143000" indent="-228600" defTabSz="982980">
              <a:defRPr sz="3600">
                <a:solidFill>
                  <a:schemeClr val="tx1"/>
                </a:solidFill>
                <a:latin typeface="Arial" panose="020B0604020202020204" pitchFamily="34" charset="0"/>
              </a:defRPr>
            </a:lvl3pPr>
            <a:lvl4pPr marL="1600200" indent="-228600" defTabSz="982980">
              <a:defRPr sz="3600">
                <a:solidFill>
                  <a:schemeClr val="tx1"/>
                </a:solidFill>
                <a:latin typeface="Arial" panose="020B0604020202020204" pitchFamily="34" charset="0"/>
              </a:defRPr>
            </a:lvl4pPr>
            <a:lvl5pPr marL="2057400" indent="-228600" defTabSz="982980">
              <a:defRPr sz="3600">
                <a:solidFill>
                  <a:schemeClr val="tx1"/>
                </a:solidFill>
                <a:latin typeface="Arial" panose="020B0604020202020204" pitchFamily="34" charset="0"/>
              </a:defRPr>
            </a:lvl5pPr>
            <a:lvl6pPr marL="2514600" indent="-228600" defTabSz="98298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98298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98298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982980" eaLnBrk="0" fontAlgn="base" hangingPunct="0">
              <a:spcBef>
                <a:spcPct val="0"/>
              </a:spcBef>
              <a:spcAft>
                <a:spcPct val="0"/>
              </a:spcAft>
              <a:defRPr sz="3600">
                <a:solidFill>
                  <a:schemeClr val="tx1"/>
                </a:solidFill>
                <a:latin typeface="Arial" panose="020B0604020202020204" pitchFamily="34" charset="0"/>
              </a:defRPr>
            </a:lvl9pPr>
          </a:lstStyle>
          <a:p>
            <a:pPr>
              <a:lnSpc>
                <a:spcPct val="87000"/>
              </a:lnSpc>
              <a:spcBef>
                <a:spcPct val="40000"/>
              </a:spcBef>
            </a:pPr>
            <a:r>
              <a:rPr lang="zh-CN" altLang="en-US" sz="1100" i="1">
                <a:latin typeface="ZapfHumnst BT" pitchFamily="34" charset="0"/>
              </a:rPr>
              <a:t>   </a:t>
            </a:r>
            <a:r>
              <a:rPr lang="en-US" altLang="zh-CN" sz="1100" i="1" u="sng">
                <a:latin typeface="ZapfHumnst BT" pitchFamily="34" charset="0"/>
              </a:rPr>
              <a:t>Emphasize that complex projects outside of the software industry require models.</a:t>
            </a:r>
            <a:endParaRPr lang="en-US" altLang="zh-CN" sz="1100" i="1" u="sng">
              <a:latin typeface="ZapfHumnst BT" pitchFamily="34" charset="0"/>
            </a:endParaRPr>
          </a:p>
          <a:p>
            <a:pPr>
              <a:lnSpc>
                <a:spcPct val="87000"/>
              </a:lnSpc>
              <a:spcBef>
                <a:spcPct val="40000"/>
              </a:spcBef>
            </a:pPr>
            <a:r>
              <a:rPr lang="en-US" altLang="zh-CN" sz="1100">
                <a:latin typeface="ZapfHumnst BT" pitchFamily="34" charset="0"/>
              </a:rPr>
              <a:t>   It’s inconceivable that a defense contractor would build an airplane as complex as a fighter jet without modeling the airplane first. Why? Because unlike building paper airplanes, the cost of failure is significant.</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   As a general rule, modeling becomes more important as the complexity and expense rises.</a:t>
            </a:r>
            <a:endParaRPr lang="en-US" altLang="zh-CN" sz="1100">
              <a:latin typeface="ZapfHumnst BT" pitchFamily="34" charset="0"/>
            </a:endParaRPr>
          </a:p>
          <a:p>
            <a:endParaRPr lang="zh-CN" altLang="en-US" sz="1100">
              <a:latin typeface="ZapfHumnst BT" pitchFamily="34" charset="0"/>
            </a:endParaRPr>
          </a:p>
        </p:txBody>
      </p:sp>
      <p:sp>
        <p:nvSpPr>
          <p:cNvPr id="586757" name="AutoShape 5"/>
          <p:cNvSpPr>
            <a:spLocks noChangeArrowheads="1"/>
          </p:cNvSpPr>
          <p:nvPr/>
        </p:nvSpPr>
        <p:spPr bwMode="auto">
          <a:xfrm>
            <a:off x="385763" y="1425575"/>
            <a:ext cx="153987" cy="168275"/>
          </a:xfrm>
          <a:prstGeom prst="star5">
            <a:avLst/>
          </a:prstGeom>
          <a:solidFill>
            <a:srgbClr val="FFFFFF"/>
          </a:solidFill>
          <a:ln w="9525">
            <a:solidFill>
              <a:srgbClr val="000000"/>
            </a:solidFill>
            <a:miter lim="800000"/>
          </a:ln>
        </p:spPr>
        <p:txBody>
          <a:bodyPr/>
          <a:lstStyle/>
          <a:p>
            <a:pPr>
              <a:defRPr/>
            </a:pPr>
            <a:endParaRPr lang="zh-CN"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Rot="1" noChangeAspect="1" noChangeArrowheads="1" noTextEdit="1"/>
          </p:cNvSpPr>
          <p:nvPr>
            <p:ph type="sldImg"/>
          </p:nvPr>
        </p:nvSpPr>
        <p:spPr>
          <a:xfrm>
            <a:off x="141288" y="768350"/>
            <a:ext cx="6819900" cy="3836988"/>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3600">
                <a:solidFill>
                  <a:schemeClr val="tx1"/>
                </a:solidFill>
                <a:latin typeface="Arial" panose="020B0604020202020204" pitchFamily="34" charset="0"/>
              </a:defRPr>
            </a:lvl1pPr>
            <a:lvl2pPr marL="742950" indent="-285750" defTabSz="976630">
              <a:defRPr sz="3600">
                <a:solidFill>
                  <a:schemeClr val="tx1"/>
                </a:solidFill>
                <a:latin typeface="Arial" panose="020B0604020202020204" pitchFamily="34" charset="0"/>
              </a:defRPr>
            </a:lvl2pPr>
            <a:lvl3pPr marL="1143000" indent="-228600" defTabSz="976630">
              <a:defRPr sz="3600">
                <a:solidFill>
                  <a:schemeClr val="tx1"/>
                </a:solidFill>
                <a:latin typeface="Arial" panose="020B0604020202020204" pitchFamily="34" charset="0"/>
              </a:defRPr>
            </a:lvl3pPr>
            <a:lvl4pPr marL="1600200" indent="-228600" defTabSz="976630">
              <a:defRPr sz="3600">
                <a:solidFill>
                  <a:schemeClr val="tx1"/>
                </a:solidFill>
                <a:latin typeface="Arial" panose="020B0604020202020204" pitchFamily="34" charset="0"/>
              </a:defRPr>
            </a:lvl4pPr>
            <a:lvl5pPr marL="2057400" indent="-228600" defTabSz="976630">
              <a:defRPr sz="36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36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86019"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3600">
                <a:solidFill>
                  <a:schemeClr val="tx1"/>
                </a:solidFill>
                <a:latin typeface="Arial" panose="020B0604020202020204" pitchFamily="34" charset="0"/>
              </a:defRPr>
            </a:lvl1pPr>
            <a:lvl2pPr marL="742950" indent="-285750" defTabSz="976630">
              <a:defRPr sz="3600">
                <a:solidFill>
                  <a:schemeClr val="tx1"/>
                </a:solidFill>
                <a:latin typeface="Arial" panose="020B0604020202020204" pitchFamily="34" charset="0"/>
              </a:defRPr>
            </a:lvl2pPr>
            <a:lvl3pPr marL="1143000" indent="-228600" defTabSz="976630">
              <a:defRPr sz="3600">
                <a:solidFill>
                  <a:schemeClr val="tx1"/>
                </a:solidFill>
                <a:latin typeface="Arial" panose="020B0604020202020204" pitchFamily="34" charset="0"/>
              </a:defRPr>
            </a:lvl3pPr>
            <a:lvl4pPr marL="1600200" indent="-228600" defTabSz="976630">
              <a:defRPr sz="3600">
                <a:solidFill>
                  <a:schemeClr val="tx1"/>
                </a:solidFill>
                <a:latin typeface="Arial" panose="020B0604020202020204" pitchFamily="34" charset="0"/>
              </a:defRPr>
            </a:lvl4pPr>
            <a:lvl5pPr marL="2057400" indent="-228600" defTabSz="976630">
              <a:defRPr sz="36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36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86020" name="Rectangle 2"/>
          <p:cNvSpPr>
            <a:spLocks noGrp="1" noRot="1" noChangeAspect="1" noChangeArrowheads="1" noTextEdit="1"/>
          </p:cNvSpPr>
          <p:nvPr>
            <p:ph type="sldImg"/>
          </p:nvPr>
        </p:nvSpPr>
        <p:spPr>
          <a:xfrm>
            <a:off x="1679575" y="931863"/>
            <a:ext cx="6026150" cy="3390900"/>
          </a:xfrm>
        </p:spPr>
      </p:sp>
      <p:sp>
        <p:nvSpPr>
          <p:cNvPr id="86021" name="Rectangle 3"/>
          <p:cNvSpPr>
            <a:spLocks noGrp="1" noChangeArrowheads="1"/>
          </p:cNvSpPr>
          <p:nvPr>
            <p:ph type="body" idx="1"/>
          </p:nvPr>
        </p:nvSpPr>
        <p:spPr>
          <a:xfrm>
            <a:off x="2590800" y="4540250"/>
            <a:ext cx="4111625" cy="4500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pP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Rot="1" noChangeAspect="1" noChangeArrowheads="1" noTextEdit="1"/>
          </p:cNvSpPr>
          <p:nvPr>
            <p:ph type="sldImg"/>
          </p:nvPr>
        </p:nvSpPr>
        <p:spPr>
          <a:xfrm>
            <a:off x="136525" y="765175"/>
            <a:ext cx="6827838" cy="3841750"/>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4" name="Rectangle 6"/>
          <p:cNvSpPr>
            <a:spLocks noGrp="1" noRot="1" noChangeAspect="1" noChangeArrowheads="1" noTextEdit="1"/>
          </p:cNvSpPr>
          <p:nvPr>
            <p:ph type="sldImg"/>
          </p:nvPr>
        </p:nvSpPr>
        <p:spPr>
          <a:xfrm>
            <a:off x="552008" y="814180"/>
            <a:ext cx="6024563" cy="3389313"/>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9" name="Rectangle 3"/>
          <p:cNvSpPr>
            <a:spLocks noGrp="1" noRot="1" noChangeAspect="1" noChangeArrowheads="1" noTextEdit="1"/>
          </p:cNvSpPr>
          <p:nvPr>
            <p:ph type="sldImg"/>
          </p:nvPr>
        </p:nvSpPr>
        <p:spPr>
          <a:xfrm>
            <a:off x="456592" y="734667"/>
            <a:ext cx="6024563" cy="3389313"/>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1" name="Rectangle 7"/>
          <p:cNvSpPr>
            <a:spLocks noGrp="1" noRot="1" noChangeAspect="1" noChangeArrowheads="1" noTextEdit="1"/>
          </p:cNvSpPr>
          <p:nvPr>
            <p:ph type="sldImg"/>
          </p:nvPr>
        </p:nvSpPr>
        <p:spPr>
          <a:xfrm>
            <a:off x="408885" y="782375"/>
            <a:ext cx="6024563" cy="3389313"/>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87000"/>
              </a:lnSpc>
              <a:spcBef>
                <a:spcPct val="4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lnSpc>
                <a:spcPct val="87000"/>
              </a:lnSpc>
              <a:spcBef>
                <a:spcPct val="4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87000"/>
              </a:lnSpc>
              <a:spcBef>
                <a:spcPct val="4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lnSpc>
                <a:spcPct val="87000"/>
              </a:lnSpc>
              <a:spcBef>
                <a:spcPct val="4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lnSpc>
                <a:spcPct val="87000"/>
              </a:lnSpc>
              <a:spcBef>
                <a:spcPct val="4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87000"/>
              </a:lnSpc>
              <a:spcBef>
                <a:spcPct val="4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87000"/>
              </a:lnSpc>
              <a:spcBef>
                <a:spcPct val="4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87000"/>
              </a:lnSpc>
              <a:spcBef>
                <a:spcPct val="4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87000"/>
              </a:lnSpc>
              <a:spcBef>
                <a:spcPct val="4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pPr>
            <a:fld id="{34708A80-D567-47A0-B3DC-7D13F83F1547}" type="slidenum">
              <a:rPr lang="en-US" altLang="zh-CN" sz="1800">
                <a:latin typeface="Arial" panose="020B0604020202020204" pitchFamily="34" charset="0"/>
              </a:rPr>
            </a:fld>
            <a:endParaRPr lang="en-US" altLang="zh-CN" sz="1800">
              <a:latin typeface="Arial" panose="020B0604020202020204" pitchFamily="34" charset="0"/>
            </a:endParaRPr>
          </a:p>
        </p:txBody>
      </p:sp>
      <p:sp>
        <p:nvSpPr>
          <p:cNvPr id="120835" name="Rectangle 2"/>
          <p:cNvSpPr>
            <a:spLocks noGrp="1" noRot="1" noChangeAspect="1" noChangeArrowheads="1" noTextEdit="1"/>
          </p:cNvSpPr>
          <p:nvPr>
            <p:ph type="sldImg"/>
          </p:nvPr>
        </p:nvSpPr>
        <p:spPr>
          <a:xfrm>
            <a:off x="138113" y="766763"/>
            <a:ext cx="6827837" cy="3841750"/>
          </a:xfrm>
        </p:spPr>
      </p:sp>
      <p:sp>
        <p:nvSpPr>
          <p:cNvPr id="120836" name="Rectangle 3"/>
          <p:cNvSpPr>
            <a:spLocks noGrp="1" noChangeArrowheads="1"/>
          </p:cNvSpPr>
          <p:nvPr>
            <p:ph type="body" idx="1"/>
          </p:nvPr>
        </p:nvSpPr>
        <p:spPr>
          <a:xfrm>
            <a:off x="709613" y="4862513"/>
            <a:ext cx="5680075" cy="4605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983" tIns="48492" rIns="96983" bIns="48492"/>
          <a:lstStyle/>
          <a:p>
            <a:endParaRPr lang="en-US" altLang="zh-CN"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3600">
                <a:solidFill>
                  <a:schemeClr val="tx1"/>
                </a:solidFill>
                <a:latin typeface="Arial" panose="020B0604020202020204" pitchFamily="34" charset="0"/>
              </a:defRPr>
            </a:lvl1pPr>
            <a:lvl2pPr marL="742950" indent="-285750" defTabSz="976630">
              <a:defRPr sz="3600">
                <a:solidFill>
                  <a:schemeClr val="tx1"/>
                </a:solidFill>
                <a:latin typeface="Arial" panose="020B0604020202020204" pitchFamily="34" charset="0"/>
              </a:defRPr>
            </a:lvl2pPr>
            <a:lvl3pPr marL="1143000" indent="-228600" defTabSz="976630">
              <a:defRPr sz="3600">
                <a:solidFill>
                  <a:schemeClr val="tx1"/>
                </a:solidFill>
                <a:latin typeface="Arial" panose="020B0604020202020204" pitchFamily="34" charset="0"/>
              </a:defRPr>
            </a:lvl3pPr>
            <a:lvl4pPr marL="1600200" indent="-228600" defTabSz="976630">
              <a:defRPr sz="3600">
                <a:solidFill>
                  <a:schemeClr val="tx1"/>
                </a:solidFill>
                <a:latin typeface="Arial" panose="020B0604020202020204" pitchFamily="34" charset="0"/>
              </a:defRPr>
            </a:lvl4pPr>
            <a:lvl5pPr marL="2057400" indent="-228600" defTabSz="976630">
              <a:defRPr sz="36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36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88067"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3600">
                <a:solidFill>
                  <a:schemeClr val="tx1"/>
                </a:solidFill>
                <a:latin typeface="Arial" panose="020B0604020202020204" pitchFamily="34" charset="0"/>
              </a:defRPr>
            </a:lvl1pPr>
            <a:lvl2pPr marL="742950" indent="-285750" defTabSz="976630">
              <a:defRPr sz="3600">
                <a:solidFill>
                  <a:schemeClr val="tx1"/>
                </a:solidFill>
                <a:latin typeface="Arial" panose="020B0604020202020204" pitchFamily="34" charset="0"/>
              </a:defRPr>
            </a:lvl2pPr>
            <a:lvl3pPr marL="1143000" indent="-228600" defTabSz="976630">
              <a:defRPr sz="3600">
                <a:solidFill>
                  <a:schemeClr val="tx1"/>
                </a:solidFill>
                <a:latin typeface="Arial" panose="020B0604020202020204" pitchFamily="34" charset="0"/>
              </a:defRPr>
            </a:lvl3pPr>
            <a:lvl4pPr marL="1600200" indent="-228600" defTabSz="976630">
              <a:defRPr sz="3600">
                <a:solidFill>
                  <a:schemeClr val="tx1"/>
                </a:solidFill>
                <a:latin typeface="Arial" panose="020B0604020202020204" pitchFamily="34" charset="0"/>
              </a:defRPr>
            </a:lvl4pPr>
            <a:lvl5pPr marL="2057400" indent="-228600" defTabSz="976630">
              <a:defRPr sz="36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36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88068" name="Rectangle 2"/>
          <p:cNvSpPr>
            <a:spLocks noGrp="1" noRot="1" noChangeAspect="1" noChangeArrowheads="1" noTextEdit="1"/>
          </p:cNvSpPr>
          <p:nvPr>
            <p:ph type="sldImg"/>
          </p:nvPr>
        </p:nvSpPr>
        <p:spPr>
          <a:xfrm>
            <a:off x="136525" y="765175"/>
            <a:ext cx="6827838" cy="3841750"/>
          </a:xfrm>
        </p:spPr>
      </p:sp>
      <p:sp>
        <p:nvSpPr>
          <p:cNvPr id="88069" name="Rectangle 3"/>
          <p:cNvSpPr>
            <a:spLocks noGrp="1" noChangeArrowheads="1"/>
          </p:cNvSpPr>
          <p:nvPr>
            <p:ph type="body" idx="1"/>
          </p:nvPr>
        </p:nvSpPr>
        <p:spPr>
          <a:xfrm>
            <a:off x="231775" y="4860925"/>
            <a:ext cx="6635750" cy="4608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41" tIns="46820" rIns="93641" bIns="46820"/>
          <a:lstStyle/>
          <a:p>
            <a:pPr eaLnBrk="1" hangingPunct="1">
              <a:buFontTx/>
              <a:buNone/>
            </a:pPr>
            <a:endParaRPr lang="en-US" altLang="zh-CN"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8195"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8196" name="Rectangle 2"/>
          <p:cNvSpPr>
            <a:spLocks noGrp="1" noRot="1" noChangeAspect="1" noChangeArrowheads="1" noTextEdit="1"/>
          </p:cNvSpPr>
          <p:nvPr>
            <p:ph type="sldImg"/>
          </p:nvPr>
        </p:nvSpPr>
        <p:spPr>
          <a:xfrm>
            <a:off x="1624013" y="933450"/>
            <a:ext cx="6026150" cy="3390900"/>
          </a:xfrm>
        </p:spPr>
      </p:sp>
      <p:sp>
        <p:nvSpPr>
          <p:cNvPr id="819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endParaRPr lang="en-US" altLang="zh-CN" sz="1000" dirty="0" smtClean="0">
              <a:latin typeface="ZapfHumnst BT" pitchFamily="34" charset="0"/>
            </a:endParaRPr>
          </a:p>
        </p:txBody>
      </p:sp>
      <p:sp>
        <p:nvSpPr>
          <p:cNvPr id="8198" name="Text Box 4"/>
          <p:cNvSpPr txBox="1">
            <a:spLocks noChangeArrowheads="1"/>
          </p:cNvSpPr>
          <p:nvPr/>
        </p:nvSpPr>
        <p:spPr bwMode="auto">
          <a:xfrm>
            <a:off x="458788"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pPr>
            <a:r>
              <a:rPr lang="en-US" altLang="zh-CN" sz="1100" i="1" u="sng">
                <a:latin typeface="ZapfHumnst BT" pitchFamily="34" charset="0"/>
              </a:rPr>
              <a:t>Provide a high-level definition of object technology.  Keep in mind that this is all new to most of your students.</a:t>
            </a:r>
            <a:endParaRPr lang="en-US" altLang="zh-CN" sz="1100" i="1" u="sng">
              <a:latin typeface="ZapfHumnst BT" pitchFamily="34" charset="0"/>
            </a:endParaRPr>
          </a:p>
          <a:p>
            <a:pPr>
              <a:lnSpc>
                <a:spcPct val="87000"/>
              </a:lnSpc>
              <a:spcBef>
                <a:spcPct val="40000"/>
              </a:spcBef>
            </a:pPr>
            <a:r>
              <a:rPr lang="en-US" altLang="zh-CN" sz="1100">
                <a:latin typeface="ZapfHumnst BT" pitchFamily="34" charset="0"/>
              </a:rPr>
              <a:t>Share with the students your </a:t>
            </a:r>
            <a:r>
              <a:rPr lang="en-US" altLang="zh-CN" sz="1100" b="1">
                <a:latin typeface="ZapfHumnst BT" pitchFamily="34" charset="0"/>
              </a:rPr>
              <a:t>excitement</a:t>
            </a:r>
            <a:r>
              <a:rPr lang="en-US" altLang="zh-CN" sz="1100">
                <a:latin typeface="ZapfHumnst BT" pitchFamily="34" charset="0"/>
              </a:rPr>
              <a:t> about OO. Object technology is not simply the use of an object-oriented language like Java or C++. It is based on the principles of abstraction, modularity, hierarchy, and encapsulation. </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If an organization is to successfully implement object technology, they must use more than a language.  They must also use process, a modeling language (UML), data modeling techniques, and so on. </a:t>
            </a:r>
            <a:endParaRPr lang="en-US" altLang="zh-CN" sz="1100">
              <a:latin typeface="ZapfHumnst BT"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12291"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12292" name="Rectangle 2"/>
          <p:cNvSpPr>
            <a:spLocks noGrp="1" noRot="1" noChangeAspect="1" noChangeArrowheads="1" noTextEdit="1"/>
          </p:cNvSpPr>
          <p:nvPr>
            <p:ph type="sldImg"/>
          </p:nvPr>
        </p:nvSpPr>
        <p:spPr>
          <a:xfrm>
            <a:off x="1627188" y="931863"/>
            <a:ext cx="6026150" cy="3390900"/>
          </a:xfrm>
        </p:spPr>
      </p:sp>
      <p:sp>
        <p:nvSpPr>
          <p:cNvPr id="1229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buFontTx/>
              <a:buChar char="•"/>
            </a:pPr>
            <a:endParaRPr lang="en-US" altLang="zh-CN" dirty="0"/>
          </a:p>
        </p:txBody>
      </p:sp>
      <p:sp>
        <p:nvSpPr>
          <p:cNvPr id="12294" name="Text Box 4"/>
          <p:cNvSpPr txBox="1">
            <a:spLocks noChangeArrowheads="1"/>
          </p:cNvSpPr>
          <p:nvPr/>
        </p:nvSpPr>
        <p:spPr bwMode="auto">
          <a:xfrm>
            <a:off x="458788"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100" i="1" u="sng">
                <a:latin typeface="ZapfHumnst BT" pitchFamily="34" charset="0"/>
              </a:rPr>
              <a:t>Review these milestones with the students so that they garner a perspective on object technology’s history.</a:t>
            </a:r>
            <a:endParaRPr lang="en-US" altLang="zh-CN" sz="1100" i="1" u="sng">
              <a:latin typeface="ZapfHumnst BT" pitchFamily="34" charset="0"/>
            </a:endParaRPr>
          </a:p>
          <a:p>
            <a:endParaRPr lang="en-US" altLang="zh-CN" sz="1100" i="1" u="sng">
              <a:latin typeface="ZapfHumnst BT" pitchFamily="34" charset="0"/>
            </a:endParaRPr>
          </a:p>
          <a:p>
            <a:r>
              <a:rPr lang="en-US" altLang="zh-CN" sz="1100">
                <a:latin typeface="ZapfHumnst BT" pitchFamily="34" charset="0"/>
              </a:rPr>
              <a:t>This slide was included to show students that object technology is not new. It has been around for a long time and is a proven and fairly mature technology. </a:t>
            </a:r>
            <a:endParaRPr lang="en-US" altLang="zh-CN" sz="1100">
              <a:latin typeface="ZapfHumnst BT"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18435"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18436" name="Rectangle 2"/>
          <p:cNvSpPr>
            <a:spLocks noGrp="1" noRot="1" noChangeAspect="1" noChangeArrowheads="1" noTextEdit="1"/>
          </p:cNvSpPr>
          <p:nvPr>
            <p:ph type="sldImg"/>
          </p:nvPr>
        </p:nvSpPr>
        <p:spPr>
          <a:xfrm>
            <a:off x="1668463" y="925513"/>
            <a:ext cx="6024562" cy="3389312"/>
          </a:xfrm>
        </p:spPr>
      </p:sp>
      <p:sp>
        <p:nvSpPr>
          <p:cNvPr id="2" name="备注占位符 1"/>
          <p:cNvSpPr>
            <a:spLocks noGrp="1"/>
          </p:cNvSpPr>
          <p:nvPr>
            <p:ph type="body" idx="1"/>
          </p:nvPr>
        </p:nvSpPr>
        <p:spPr/>
        <p:txBody>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3600">
                <a:solidFill>
                  <a:schemeClr val="tx1"/>
                </a:solidFill>
                <a:latin typeface="Arial" panose="020B0604020202020204" pitchFamily="34" charset="0"/>
              </a:defRPr>
            </a:lvl1pPr>
            <a:lvl2pPr marL="742950" indent="-285750" defTabSz="976630">
              <a:defRPr sz="3600">
                <a:solidFill>
                  <a:schemeClr val="tx1"/>
                </a:solidFill>
                <a:latin typeface="Arial" panose="020B0604020202020204" pitchFamily="34" charset="0"/>
              </a:defRPr>
            </a:lvl2pPr>
            <a:lvl3pPr marL="1143000" indent="-228600" defTabSz="976630">
              <a:defRPr sz="3600">
                <a:solidFill>
                  <a:schemeClr val="tx1"/>
                </a:solidFill>
                <a:latin typeface="Arial" panose="020B0604020202020204" pitchFamily="34" charset="0"/>
              </a:defRPr>
            </a:lvl3pPr>
            <a:lvl4pPr marL="1600200" indent="-228600" defTabSz="976630">
              <a:defRPr sz="3600">
                <a:solidFill>
                  <a:schemeClr val="tx1"/>
                </a:solidFill>
                <a:latin typeface="Arial" panose="020B0604020202020204" pitchFamily="34" charset="0"/>
              </a:defRPr>
            </a:lvl4pPr>
            <a:lvl5pPr marL="2057400" indent="-228600" defTabSz="976630">
              <a:defRPr sz="36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36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103427"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3600">
                <a:solidFill>
                  <a:schemeClr val="tx1"/>
                </a:solidFill>
                <a:latin typeface="Arial" panose="020B0604020202020204" pitchFamily="34" charset="0"/>
              </a:defRPr>
            </a:lvl1pPr>
            <a:lvl2pPr marL="742950" indent="-285750" defTabSz="976630">
              <a:defRPr sz="3600">
                <a:solidFill>
                  <a:schemeClr val="tx1"/>
                </a:solidFill>
                <a:latin typeface="Arial" panose="020B0604020202020204" pitchFamily="34" charset="0"/>
              </a:defRPr>
            </a:lvl2pPr>
            <a:lvl3pPr marL="1143000" indent="-228600" defTabSz="976630">
              <a:defRPr sz="3600">
                <a:solidFill>
                  <a:schemeClr val="tx1"/>
                </a:solidFill>
                <a:latin typeface="Arial" panose="020B0604020202020204" pitchFamily="34" charset="0"/>
              </a:defRPr>
            </a:lvl3pPr>
            <a:lvl4pPr marL="1600200" indent="-228600" defTabSz="976630">
              <a:defRPr sz="3600">
                <a:solidFill>
                  <a:schemeClr val="tx1"/>
                </a:solidFill>
                <a:latin typeface="Arial" panose="020B0604020202020204" pitchFamily="34" charset="0"/>
              </a:defRPr>
            </a:lvl4pPr>
            <a:lvl5pPr marL="2057400" indent="-228600" defTabSz="976630">
              <a:defRPr sz="36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36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103428" name="Rectangle 2"/>
          <p:cNvSpPr>
            <a:spLocks noGrp="1" noRot="1" noChangeAspect="1" noChangeArrowheads="1" noTextEdit="1"/>
          </p:cNvSpPr>
          <p:nvPr>
            <p:ph type="sldImg"/>
          </p:nvPr>
        </p:nvSpPr>
        <p:spPr>
          <a:xfrm>
            <a:off x="1685925" y="925513"/>
            <a:ext cx="5969000" cy="3357562"/>
          </a:xfrm>
        </p:spPr>
      </p:sp>
      <p:sp>
        <p:nvSpPr>
          <p:cNvPr id="103429" name="Rectangle 3"/>
          <p:cNvSpPr>
            <a:spLocks noGrp="1" noChangeArrowheads="1"/>
          </p:cNvSpPr>
          <p:nvPr>
            <p:ph type="body" idx="1"/>
          </p:nvPr>
        </p:nvSpPr>
        <p:spPr>
          <a:xfrm>
            <a:off x="2600325" y="4556125"/>
            <a:ext cx="4138613" cy="4456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403" tIns="48702" rIns="97403" bIns="48702"/>
          <a:lstStyle/>
          <a:p>
            <a:pPr eaLnBrk="1" hangingPunct="1"/>
            <a:endParaRPr lang="en-US" altLang="zh-CN" dirty="0"/>
          </a:p>
        </p:txBody>
      </p:sp>
      <p:sp>
        <p:nvSpPr>
          <p:cNvPr id="103430" name="Text Box 4"/>
          <p:cNvSpPr txBox="1">
            <a:spLocks noChangeArrowheads="1"/>
          </p:cNvSpPr>
          <p:nvPr/>
        </p:nvSpPr>
        <p:spPr bwMode="auto">
          <a:xfrm>
            <a:off x="461963" y="1511300"/>
            <a:ext cx="2016125"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219" tIns="57610" rIns="115219" bIns="57610"/>
          <a:lstStyle>
            <a:lvl1pPr defTabSz="976630">
              <a:defRPr sz="3600">
                <a:solidFill>
                  <a:schemeClr val="tx1"/>
                </a:solidFill>
                <a:latin typeface="Arial" panose="020B0604020202020204" pitchFamily="34" charset="0"/>
              </a:defRPr>
            </a:lvl1pPr>
            <a:lvl2pPr marL="742950" indent="-285750" defTabSz="976630">
              <a:defRPr sz="3600">
                <a:solidFill>
                  <a:schemeClr val="tx1"/>
                </a:solidFill>
                <a:latin typeface="Arial" panose="020B0604020202020204" pitchFamily="34" charset="0"/>
              </a:defRPr>
            </a:lvl2pPr>
            <a:lvl3pPr marL="1143000" indent="-228600" defTabSz="976630">
              <a:defRPr sz="3600">
                <a:solidFill>
                  <a:schemeClr val="tx1"/>
                </a:solidFill>
                <a:latin typeface="Arial" panose="020B0604020202020204" pitchFamily="34" charset="0"/>
              </a:defRPr>
            </a:lvl3pPr>
            <a:lvl4pPr marL="1600200" indent="-228600" defTabSz="976630">
              <a:defRPr sz="3600">
                <a:solidFill>
                  <a:schemeClr val="tx1"/>
                </a:solidFill>
                <a:latin typeface="Arial" panose="020B0604020202020204" pitchFamily="34" charset="0"/>
              </a:defRPr>
            </a:lvl4pPr>
            <a:lvl5pPr marL="2057400" indent="-228600" defTabSz="976630">
              <a:defRPr sz="36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100">
                <a:latin typeface="ZapfHumnst BT" pitchFamily="34" charset="0"/>
              </a:rPr>
              <a:t>The UML provides a graphical language for representing models but provides little or no guidance on when and how to use these diagrams. This is an area in which the RUP helps. It describes the kinds of project artifacts needed, including diagrams, and puts them in the context of an overall project plan.</a:t>
            </a:r>
            <a:endParaRPr lang="en-US" altLang="zh-CN" sz="1100">
              <a:latin typeface="ZapfHumnst BT"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14339"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14340" name="Rectangle 2"/>
          <p:cNvSpPr>
            <a:spLocks noGrp="1" noRot="1" noChangeAspect="1" noChangeArrowheads="1" noTextEdit="1"/>
          </p:cNvSpPr>
          <p:nvPr>
            <p:ph type="sldImg"/>
          </p:nvPr>
        </p:nvSpPr>
        <p:spPr>
          <a:xfrm>
            <a:off x="1627188" y="931863"/>
            <a:ext cx="6026150" cy="3390900"/>
          </a:xfrm>
        </p:spPr>
      </p:sp>
      <p:sp>
        <p:nvSpPr>
          <p:cNvPr id="1434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000" dirty="0" smtClean="0">
              <a:latin typeface="ZapfHumnst BT" pitchFamily="34" charset="0"/>
            </a:endParaRPr>
          </a:p>
        </p:txBody>
      </p:sp>
      <p:sp>
        <p:nvSpPr>
          <p:cNvPr id="14342" name="Text Box 4"/>
          <p:cNvSpPr txBox="1">
            <a:spLocks noChangeArrowheads="1"/>
          </p:cNvSpPr>
          <p:nvPr/>
        </p:nvSpPr>
        <p:spPr bwMode="auto">
          <a:xfrm>
            <a:off x="458788"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100" i="1" u="sng">
                <a:latin typeface="ZapfHumnst BT" pitchFamily="34" charset="0"/>
              </a:rPr>
              <a:t>Demonstrate that object technology is used in many client/server applications today.</a:t>
            </a:r>
            <a:r>
              <a:rPr lang="en-US" altLang="zh-CN" sz="1100">
                <a:latin typeface="ZapfHumnst BT" pitchFamily="34" charset="0"/>
              </a:rPr>
              <a:t> </a:t>
            </a:r>
            <a:endParaRPr lang="en-US" altLang="zh-CN" sz="1100">
              <a:latin typeface="ZapfHumnst BT" pitchFamily="34" charset="0"/>
            </a:endParaRPr>
          </a:p>
          <a:p>
            <a:endParaRPr lang="en-US" altLang="zh-CN" sz="1100">
              <a:latin typeface="ZapfHumnst BT" pitchFamily="34" charset="0"/>
            </a:endParaRPr>
          </a:p>
          <a:p>
            <a:r>
              <a:rPr lang="en-US" altLang="zh-CN" sz="1100">
                <a:latin typeface="ZapfHumnst BT" pitchFamily="34" charset="0"/>
              </a:rPr>
              <a:t>If you have a “war-story” or an experience that you had working on a </a:t>
            </a:r>
            <a:r>
              <a:rPr lang="en-US" altLang="zh-CN" sz="1100" b="1">
                <a:latin typeface="ZapfHumnst BT" pitchFamily="34" charset="0"/>
              </a:rPr>
              <a:t>Web or client-server application</a:t>
            </a:r>
            <a:r>
              <a:rPr lang="en-US" altLang="zh-CN" sz="1100">
                <a:latin typeface="ZapfHumnst BT" pitchFamily="34" charset="0"/>
              </a:rPr>
              <a:t> that successfully used object technology, share it here. </a:t>
            </a:r>
            <a:endParaRPr lang="en-US" altLang="zh-CN" sz="1100">
              <a:latin typeface="ZapfHumnst BT" pitchFamily="34" charset="0"/>
            </a:endParaRPr>
          </a:p>
          <a:p>
            <a:endParaRPr lang="en-US" altLang="zh-CN" sz="1100">
              <a:latin typeface="ZapfHumnst BT" pitchFamily="34" charset="0"/>
            </a:endParaRPr>
          </a:p>
          <a:p>
            <a:r>
              <a:rPr lang="en-US" altLang="zh-CN" sz="1100">
                <a:latin typeface="ZapfHumnst BT" pitchFamily="34" charset="0"/>
              </a:rPr>
              <a:t>This is not just for traditional 2-tier client/server systems, but also N-tier systems such as large scale Web applications.</a:t>
            </a:r>
            <a:endParaRPr lang="en-US" altLang="zh-CN" sz="1100">
              <a:latin typeface="ZapfHumnst BT"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23555"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23556" name="Rectangle 2"/>
          <p:cNvSpPr>
            <a:spLocks noGrp="1" noRot="1" noChangeAspect="1" noChangeArrowheads="1" noTextEdit="1"/>
          </p:cNvSpPr>
          <p:nvPr>
            <p:ph type="sldImg"/>
          </p:nvPr>
        </p:nvSpPr>
        <p:spPr>
          <a:xfrm>
            <a:off x="1624013" y="933450"/>
            <a:ext cx="6026150" cy="3390900"/>
          </a:xfrm>
        </p:spPr>
      </p:sp>
      <p:sp>
        <p:nvSpPr>
          <p:cNvPr id="2355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
        <p:nvSpPr>
          <p:cNvPr id="23558" name="Text Box 4"/>
          <p:cNvSpPr txBox="1">
            <a:spLocks noChangeArrowheads="1"/>
          </p:cNvSpPr>
          <p:nvPr/>
        </p:nvSpPr>
        <p:spPr bwMode="auto">
          <a:xfrm>
            <a:off x="460375"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100" i="1" u="sng">
                <a:latin typeface="ZapfHumnst BT" pitchFamily="34" charset="0"/>
              </a:rPr>
              <a:t>Stress that objects can represent anything.  Remember, most of your students do not know what an object is.</a:t>
            </a:r>
            <a:endParaRPr lang="en-US" altLang="zh-CN" sz="1100" i="1" u="sng">
              <a:latin typeface="ZapfHumnst BT" pitchFamily="34" charset="0"/>
            </a:endParaRPr>
          </a:p>
        </p:txBody>
      </p:sp>
      <p:sp>
        <p:nvSpPr>
          <p:cNvPr id="659461" name="AutoShape 5"/>
          <p:cNvSpPr>
            <a:spLocks noChangeArrowheads="1"/>
          </p:cNvSpPr>
          <p:nvPr/>
        </p:nvSpPr>
        <p:spPr bwMode="auto">
          <a:xfrm>
            <a:off x="307975" y="1443038"/>
            <a:ext cx="152400" cy="169862"/>
          </a:xfrm>
          <a:prstGeom prst="star5">
            <a:avLst/>
          </a:prstGeom>
          <a:solidFill>
            <a:srgbClr val="FFFFFF"/>
          </a:solidFill>
          <a:ln w="9525">
            <a:solidFill>
              <a:srgbClr val="000000"/>
            </a:solidFill>
            <a:miter lim="800000"/>
          </a:ln>
        </p:spPr>
        <p:txBody>
          <a:bodyPr/>
          <a:lstStyle/>
          <a:p>
            <a:pPr>
              <a:defRPr/>
            </a:pPr>
            <a:endParaRPr lang="zh-CN"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25603"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25604" name="Rectangle 2"/>
          <p:cNvSpPr>
            <a:spLocks noGrp="1" noRot="1" noChangeAspect="1" noChangeArrowheads="1" noTextEdit="1"/>
          </p:cNvSpPr>
          <p:nvPr>
            <p:ph type="sldImg"/>
          </p:nvPr>
        </p:nvSpPr>
        <p:spPr>
          <a:xfrm>
            <a:off x="1627188" y="931863"/>
            <a:ext cx="6026150" cy="3390900"/>
          </a:xfrm>
        </p:spPr>
      </p:sp>
      <p:sp>
        <p:nvSpPr>
          <p:cNvPr id="2560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5606" name="Text Box 4"/>
          <p:cNvSpPr txBox="1">
            <a:spLocks noChangeArrowheads="1"/>
          </p:cNvSpPr>
          <p:nvPr/>
        </p:nvSpPr>
        <p:spPr bwMode="auto">
          <a:xfrm>
            <a:off x="460375"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pPr>
            <a:r>
              <a:rPr lang="en-US" altLang="zh-CN" sz="1100" i="1" u="sng">
                <a:latin typeface="ZapfHumnst BT" pitchFamily="34" charset="0"/>
              </a:rPr>
              <a:t>Emphasize that state, identity and behavior are the key characteristics of an object.</a:t>
            </a:r>
            <a:endParaRPr lang="en-US" altLang="zh-CN" sz="1100" i="1" u="sng">
              <a:latin typeface="ZapfHumnst BT" pitchFamily="34" charset="0"/>
            </a:endParaRPr>
          </a:p>
          <a:p>
            <a:pPr>
              <a:lnSpc>
                <a:spcPct val="87000"/>
              </a:lnSpc>
              <a:spcBef>
                <a:spcPct val="40000"/>
              </a:spcBef>
            </a:pPr>
            <a:r>
              <a:rPr lang="en-US" altLang="zh-CN" sz="1100">
                <a:latin typeface="ZapfHumnst BT" pitchFamily="34" charset="0"/>
              </a:rPr>
              <a:t>Take a moment to explain the graphic on this slide.  </a:t>
            </a:r>
            <a:endParaRPr lang="en-US" altLang="zh-CN" sz="1100">
              <a:latin typeface="ZapfHumnst BT" pitchFamily="34" charset="0"/>
            </a:endParaRPr>
          </a:p>
          <a:p>
            <a:pPr>
              <a:lnSpc>
                <a:spcPct val="87000"/>
              </a:lnSpc>
              <a:spcBef>
                <a:spcPct val="40000"/>
              </a:spcBef>
            </a:pPr>
            <a:r>
              <a:rPr lang="en-US" altLang="zh-CN" sz="1100" b="1">
                <a:latin typeface="ZapfHumnst BT" pitchFamily="34" charset="0"/>
              </a:rPr>
              <a:t>Attributes</a:t>
            </a:r>
            <a:r>
              <a:rPr lang="en-US" altLang="zh-CN" sz="1100">
                <a:latin typeface="ZapfHumnst BT" pitchFamily="34" charset="0"/>
              </a:rPr>
              <a:t> are documented on the inside of the doughnut. </a:t>
            </a:r>
            <a:endParaRPr lang="en-US" altLang="zh-CN" sz="1100">
              <a:latin typeface="ZapfHumnst BT" pitchFamily="34" charset="0"/>
            </a:endParaRPr>
          </a:p>
          <a:p>
            <a:pPr>
              <a:lnSpc>
                <a:spcPct val="87000"/>
              </a:lnSpc>
              <a:spcBef>
                <a:spcPct val="40000"/>
              </a:spcBef>
            </a:pPr>
            <a:r>
              <a:rPr lang="en-US" altLang="zh-CN" sz="1100" b="1">
                <a:latin typeface="ZapfHumnst BT" pitchFamily="34" charset="0"/>
              </a:rPr>
              <a:t>Operations</a:t>
            </a:r>
            <a:r>
              <a:rPr lang="en-US" altLang="zh-CN" sz="1100">
                <a:latin typeface="ZapfHumnst BT" pitchFamily="34" charset="0"/>
              </a:rPr>
              <a:t> are documented on the borders, which become clearer to the student as you discuss topics like encapsulation.</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Note that the doughnut is not part of the UML notation. UML notation is discussed later.</a:t>
            </a:r>
            <a:endParaRPr lang="en-US" altLang="zh-CN" sz="1100">
              <a:latin typeface="ZapfHumnst BT" pitchFamily="34" charset="0"/>
            </a:endParaRPr>
          </a:p>
        </p:txBody>
      </p:sp>
      <p:sp>
        <p:nvSpPr>
          <p:cNvPr id="661509" name="AutoShape 5"/>
          <p:cNvSpPr>
            <a:spLocks noChangeArrowheads="1"/>
          </p:cNvSpPr>
          <p:nvPr/>
        </p:nvSpPr>
        <p:spPr bwMode="auto">
          <a:xfrm>
            <a:off x="307975" y="1443038"/>
            <a:ext cx="152400" cy="169862"/>
          </a:xfrm>
          <a:prstGeom prst="star5">
            <a:avLst/>
          </a:prstGeom>
          <a:solidFill>
            <a:srgbClr val="FFFFFF"/>
          </a:solidFill>
          <a:ln w="9525">
            <a:solidFill>
              <a:srgbClr val="000000"/>
            </a:solidFill>
            <a:miter lim="800000"/>
          </a:ln>
        </p:spPr>
        <p:txBody>
          <a:bodyPr/>
          <a:lstStyle/>
          <a:p>
            <a:pPr>
              <a:defRPr/>
            </a:pPr>
            <a:endParaRPr lang="zh-CN"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27651"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27652" name="Rectangle 2"/>
          <p:cNvSpPr>
            <a:spLocks noGrp="1" noRot="1" noChangeAspect="1" noChangeArrowheads="1" noTextEdit="1"/>
          </p:cNvSpPr>
          <p:nvPr>
            <p:ph type="sldImg"/>
          </p:nvPr>
        </p:nvSpPr>
        <p:spPr>
          <a:xfrm>
            <a:off x="1627188" y="931863"/>
            <a:ext cx="6026150" cy="3390900"/>
          </a:xfrm>
        </p:spPr>
      </p:sp>
      <p:sp>
        <p:nvSpPr>
          <p:cNvPr id="2765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
        <p:nvSpPr>
          <p:cNvPr id="27654" name="Text Box 4"/>
          <p:cNvSpPr txBox="1">
            <a:spLocks noChangeArrowheads="1"/>
          </p:cNvSpPr>
          <p:nvPr/>
        </p:nvSpPr>
        <p:spPr bwMode="auto">
          <a:xfrm>
            <a:off x="460375"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pPr>
            <a:r>
              <a:rPr lang="en-US" altLang="zh-CN" sz="1100" i="1" u="sng">
                <a:latin typeface="ZapfHumnst BT" pitchFamily="34" charset="0"/>
              </a:rPr>
              <a:t>Demonstrate how an object is modeled in UML.</a:t>
            </a:r>
            <a:endParaRPr lang="en-US" altLang="zh-CN" sz="1100" i="1" u="sng">
              <a:latin typeface="ZapfHumnst BT" pitchFamily="34" charset="0"/>
            </a:endParaRPr>
          </a:p>
          <a:p>
            <a:pPr>
              <a:lnSpc>
                <a:spcPct val="87000"/>
              </a:lnSpc>
              <a:spcBef>
                <a:spcPct val="40000"/>
              </a:spcBef>
            </a:pPr>
            <a:r>
              <a:rPr lang="en-US" altLang="zh-CN" sz="1100">
                <a:latin typeface="ZapfHumnst BT" pitchFamily="34" charset="0"/>
              </a:rPr>
              <a:t>Many of your students may now wonder, “Hey, what is a class?” Classes are defined on the next slide.</a:t>
            </a:r>
            <a:endParaRPr lang="en-US" altLang="zh-CN" sz="1100">
              <a:latin typeface="ZapfHumnst BT" pitchFamily="34" charset="0"/>
            </a:endParaRPr>
          </a:p>
        </p:txBody>
      </p:sp>
      <p:sp>
        <p:nvSpPr>
          <p:cNvPr id="873477" name="AutoShape 5"/>
          <p:cNvSpPr>
            <a:spLocks noChangeArrowheads="1"/>
          </p:cNvSpPr>
          <p:nvPr/>
        </p:nvSpPr>
        <p:spPr bwMode="auto">
          <a:xfrm>
            <a:off x="307975" y="1443038"/>
            <a:ext cx="152400" cy="169862"/>
          </a:xfrm>
          <a:prstGeom prst="star5">
            <a:avLst/>
          </a:prstGeom>
          <a:solidFill>
            <a:srgbClr val="FFFFFF"/>
          </a:solidFill>
          <a:ln w="9525">
            <a:solidFill>
              <a:srgbClr val="000000"/>
            </a:solidFill>
            <a:miter lim="800000"/>
          </a:ln>
        </p:spPr>
        <p:txBody>
          <a:bodyPr/>
          <a:lstStyle/>
          <a:p>
            <a:pPr>
              <a:defRPr/>
            </a:pPr>
            <a:endParaRPr lang="zh-CN"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29699"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29700" name="Rectangle 2"/>
          <p:cNvSpPr>
            <a:spLocks noGrp="1" noRot="1" noChangeAspect="1" noChangeArrowheads="1" noTextEdit="1"/>
          </p:cNvSpPr>
          <p:nvPr>
            <p:ph type="sldImg"/>
          </p:nvPr>
        </p:nvSpPr>
        <p:spPr>
          <a:xfrm>
            <a:off x="1627188" y="931863"/>
            <a:ext cx="6026150" cy="3390900"/>
          </a:xfrm>
        </p:spPr>
      </p:sp>
      <p:sp>
        <p:nvSpPr>
          <p:cNvPr id="2970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endParaRPr lang="en-US" altLang="zh-CN"/>
          </a:p>
        </p:txBody>
      </p:sp>
      <p:sp>
        <p:nvSpPr>
          <p:cNvPr id="29702" name="Text Box 4"/>
          <p:cNvSpPr txBox="1">
            <a:spLocks noChangeArrowheads="1"/>
          </p:cNvSpPr>
          <p:nvPr/>
        </p:nvSpPr>
        <p:spPr bwMode="auto">
          <a:xfrm>
            <a:off x="460375"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pPr>
            <a:r>
              <a:rPr lang="en-US" altLang="zh-CN" sz="1100" i="1" u="sng">
                <a:latin typeface="ZapfHumnst BT" pitchFamily="34" charset="0"/>
              </a:rPr>
              <a:t>Introduce the four basic principles of OO.</a:t>
            </a:r>
            <a:endParaRPr lang="en-US" altLang="zh-CN" sz="1100" i="1" u="sng">
              <a:latin typeface="ZapfHumnst BT" pitchFamily="34" charset="0"/>
            </a:endParaRPr>
          </a:p>
          <a:p>
            <a:pPr>
              <a:lnSpc>
                <a:spcPct val="87000"/>
              </a:lnSpc>
              <a:spcBef>
                <a:spcPct val="40000"/>
              </a:spcBef>
            </a:pPr>
            <a:r>
              <a:rPr lang="en-US" altLang="zh-CN" sz="1100">
                <a:latin typeface="ZapfHumnst BT" pitchFamily="34" charset="0"/>
              </a:rPr>
              <a:t>Be sure the students understand objects before you begin this next section.  </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You’ve introduced objects first to help students better apply each of these principles.</a:t>
            </a:r>
            <a:endParaRPr lang="en-US" altLang="zh-CN" sz="1100">
              <a:latin typeface="ZapfHumnst BT"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31747"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31748" name="Rectangle 2"/>
          <p:cNvSpPr>
            <a:spLocks noGrp="1" noRot="1" noChangeAspect="1" noChangeArrowheads="1" noTextEdit="1"/>
          </p:cNvSpPr>
          <p:nvPr>
            <p:ph type="sldImg"/>
          </p:nvPr>
        </p:nvSpPr>
        <p:spPr>
          <a:xfrm>
            <a:off x="1627188" y="931863"/>
            <a:ext cx="6026150" cy="3390900"/>
          </a:xfrm>
        </p:spPr>
      </p:sp>
      <p:sp>
        <p:nvSpPr>
          <p:cNvPr id="317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endParaRPr lang="en-US" altLang="zh-CN"/>
          </a:p>
        </p:txBody>
      </p:sp>
      <p:sp>
        <p:nvSpPr>
          <p:cNvPr id="31750" name="Text Box 4"/>
          <p:cNvSpPr txBox="1">
            <a:spLocks noChangeArrowheads="1"/>
          </p:cNvSpPr>
          <p:nvPr/>
        </p:nvSpPr>
        <p:spPr bwMode="auto">
          <a:xfrm>
            <a:off x="460375"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tabLst>
                <a:tab pos="121920" algn="l"/>
              </a:tabLst>
              <a:defRPr sz="1000">
                <a:solidFill>
                  <a:schemeClr val="tx1"/>
                </a:solidFill>
                <a:latin typeface="Arial" panose="020B0604020202020204" pitchFamily="34" charset="0"/>
              </a:defRPr>
            </a:lvl1pPr>
            <a:lvl2pPr marL="742950" indent="-285750" defTabSz="976630">
              <a:tabLst>
                <a:tab pos="121920" algn="l"/>
              </a:tabLst>
              <a:defRPr sz="1000">
                <a:solidFill>
                  <a:schemeClr val="tx1"/>
                </a:solidFill>
                <a:latin typeface="Arial" panose="020B0604020202020204" pitchFamily="34" charset="0"/>
              </a:defRPr>
            </a:lvl2pPr>
            <a:lvl3pPr marL="1143000" indent="-228600" defTabSz="976630">
              <a:tabLst>
                <a:tab pos="121920" algn="l"/>
              </a:tabLst>
              <a:defRPr sz="1000">
                <a:solidFill>
                  <a:schemeClr val="tx1"/>
                </a:solidFill>
                <a:latin typeface="Arial" panose="020B0604020202020204" pitchFamily="34" charset="0"/>
              </a:defRPr>
            </a:lvl3pPr>
            <a:lvl4pPr marL="1600200" indent="-228600" defTabSz="976630">
              <a:tabLst>
                <a:tab pos="121920" algn="l"/>
              </a:tabLst>
              <a:defRPr sz="1000">
                <a:solidFill>
                  <a:schemeClr val="tx1"/>
                </a:solidFill>
                <a:latin typeface="Arial" panose="020B0604020202020204" pitchFamily="34" charset="0"/>
              </a:defRPr>
            </a:lvl4pPr>
            <a:lvl5pPr marL="2057400" indent="-228600" defTabSz="976630">
              <a:tabLst>
                <a:tab pos="121920" algn="l"/>
              </a:tabLst>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tabLst>
                <a:tab pos="121920" algn="l"/>
              </a:tabLs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tabLst>
                <a:tab pos="121920" algn="l"/>
              </a:tabLs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tabLst>
                <a:tab pos="121920" algn="l"/>
              </a:tabLs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tabLst>
                <a:tab pos="121920" algn="l"/>
              </a:tabLst>
              <a:defRPr sz="1000">
                <a:solidFill>
                  <a:schemeClr val="tx1"/>
                </a:solidFill>
                <a:latin typeface="Arial" panose="020B0604020202020204" pitchFamily="34" charset="0"/>
              </a:defRPr>
            </a:lvl9pPr>
          </a:lstStyle>
          <a:p>
            <a:pPr>
              <a:lnSpc>
                <a:spcPct val="87000"/>
              </a:lnSpc>
              <a:spcBef>
                <a:spcPct val="40000"/>
              </a:spcBef>
            </a:pPr>
            <a:r>
              <a:rPr lang="en-US" altLang="zh-CN" sz="1100" i="1" u="sng">
                <a:latin typeface="ZapfHumnst BT" pitchFamily="34" charset="0"/>
              </a:rPr>
              <a:t>Explain the concept of abstraction to the students.</a:t>
            </a:r>
            <a:endParaRPr lang="en-US" altLang="zh-CN" sz="1100" i="1" u="sng">
              <a:latin typeface="ZapfHumnst BT" pitchFamily="34" charset="0"/>
            </a:endParaRPr>
          </a:p>
          <a:p>
            <a:pPr>
              <a:lnSpc>
                <a:spcPct val="87000"/>
              </a:lnSpc>
              <a:spcBef>
                <a:spcPct val="40000"/>
              </a:spcBef>
            </a:pPr>
            <a:r>
              <a:rPr lang="en-US" altLang="zh-CN" sz="1100">
                <a:latin typeface="ZapfHumnst BT" pitchFamily="34" charset="0"/>
              </a:rPr>
              <a:t>A car (“a mobile, powered vehicle for transporting people from place to place”) is an example of an abstraction if it suppresses less important details.</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The abstract use of car is not concrete. However, if you describe the car as a 1995 Blue Ford Mustang, then it becomes a concrete manifestation and not an abstraction.  </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Discuss the makings of a good abstraction. </a:t>
            </a:r>
            <a:endParaRPr lang="en-US" altLang="zh-CN" sz="1100">
              <a:latin typeface="ZapfHumnst BT" pitchFamily="34" charset="0"/>
            </a:endParaRPr>
          </a:p>
          <a:p>
            <a:pPr>
              <a:lnSpc>
                <a:spcPct val="87000"/>
              </a:lnSpc>
              <a:spcBef>
                <a:spcPct val="40000"/>
              </a:spcBef>
              <a:buFontTx/>
              <a:buChar char="•"/>
            </a:pPr>
            <a:r>
              <a:rPr lang="en-US" altLang="zh-CN" sz="1100">
                <a:latin typeface="ZapfHumnst BT" pitchFamily="34" charset="0"/>
              </a:rPr>
              <a:t> 	Concise  </a:t>
            </a:r>
            <a:endParaRPr lang="en-US" altLang="zh-CN" sz="1100">
              <a:latin typeface="ZapfHumnst BT" pitchFamily="34" charset="0"/>
            </a:endParaRPr>
          </a:p>
          <a:p>
            <a:pPr>
              <a:lnSpc>
                <a:spcPct val="87000"/>
              </a:lnSpc>
              <a:spcBef>
                <a:spcPct val="40000"/>
              </a:spcBef>
              <a:buFontTx/>
              <a:buChar char="•"/>
            </a:pPr>
            <a:r>
              <a:rPr lang="en-US" altLang="zh-CN" sz="1100">
                <a:latin typeface="ZapfHumnst BT" pitchFamily="34" charset="0"/>
              </a:rPr>
              <a:t> 	Single coherent concept</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Abstraction removes the unnecessary details to make something easier to understand.</a:t>
            </a:r>
            <a:endParaRPr lang="en-US" altLang="zh-CN" sz="1100">
              <a:latin typeface="ZapfHumnst BT"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35843"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35844" name="Rectangle 2"/>
          <p:cNvSpPr>
            <a:spLocks noGrp="1" noRot="1" noChangeAspect="1" noChangeArrowheads="1" noTextEdit="1"/>
          </p:cNvSpPr>
          <p:nvPr>
            <p:ph type="sldImg"/>
          </p:nvPr>
        </p:nvSpPr>
        <p:spPr>
          <a:xfrm>
            <a:off x="1627188" y="931863"/>
            <a:ext cx="6026150" cy="3390900"/>
          </a:xfrm>
        </p:spPr>
      </p:sp>
      <p:sp>
        <p:nvSpPr>
          <p:cNvPr id="3584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endParaRPr lang="zh-CN" altLang="en-US"/>
          </a:p>
        </p:txBody>
      </p:sp>
      <p:sp>
        <p:nvSpPr>
          <p:cNvPr id="35846" name="Text Box 4"/>
          <p:cNvSpPr txBox="1">
            <a:spLocks noChangeArrowheads="1"/>
          </p:cNvSpPr>
          <p:nvPr/>
        </p:nvSpPr>
        <p:spPr bwMode="auto">
          <a:xfrm>
            <a:off x="458788"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marL="122555" indent="-122555"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buFontTx/>
              <a:buChar char="•"/>
            </a:pPr>
            <a:r>
              <a:rPr lang="en-GB" altLang="zh-CN" sz="1100" i="1" u="sng">
                <a:latin typeface="ZapfHumnst BT" pitchFamily="34" charset="0"/>
              </a:rPr>
              <a:t>Define the concept of encapsulation to the students.</a:t>
            </a:r>
            <a:endParaRPr lang="en-GB" altLang="zh-CN" sz="1100" i="1" u="sng">
              <a:latin typeface="ZapfHumnst BT" pitchFamily="34" charset="0"/>
            </a:endParaRPr>
          </a:p>
          <a:p>
            <a:pPr>
              <a:lnSpc>
                <a:spcPct val="87000"/>
              </a:lnSpc>
              <a:spcBef>
                <a:spcPct val="40000"/>
              </a:spcBef>
              <a:buFontTx/>
              <a:buChar char="•"/>
            </a:pPr>
            <a:r>
              <a:rPr lang="en-GB" altLang="zh-CN" sz="1100">
                <a:latin typeface="ZapfHumnst BT" pitchFamily="34" charset="0"/>
              </a:rPr>
              <a:t>Encapsulation is putting the “data bits” and operations that manipulate them in the same place.  </a:t>
            </a:r>
            <a:endParaRPr lang="en-GB" altLang="zh-CN" sz="1100">
              <a:latin typeface="ZapfHumnst BT" pitchFamily="34" charset="0"/>
            </a:endParaRPr>
          </a:p>
          <a:p>
            <a:pPr>
              <a:lnSpc>
                <a:spcPct val="87000"/>
              </a:lnSpc>
              <a:spcBef>
                <a:spcPct val="40000"/>
              </a:spcBef>
              <a:buFontTx/>
              <a:buChar char="•"/>
            </a:pPr>
            <a:r>
              <a:rPr lang="en-GB" altLang="zh-CN" sz="1100">
                <a:latin typeface="ZapfHumnst BT" pitchFamily="34" charset="0"/>
              </a:rPr>
              <a:t>Encapsulation does NOT allow direct manipulation of things that have been encapsulated without using the supplied interface.</a:t>
            </a:r>
            <a:r>
              <a:rPr lang="en-US" altLang="zh-CN" sz="1100">
                <a:solidFill>
                  <a:srgbClr val="000000"/>
                </a:solidFill>
                <a:latin typeface="ZapfHumnst BT" pitchFamily="34" charset="0"/>
              </a:rPr>
              <a:t> </a:t>
            </a:r>
            <a:endParaRPr lang="en-US" altLang="zh-CN" sz="1100">
              <a:solidFill>
                <a:srgbClr val="000000"/>
              </a:solidFill>
              <a:latin typeface="ZapfHumnst BT" pitchFamily="34" charset="0"/>
            </a:endParaRPr>
          </a:p>
          <a:p>
            <a:pPr>
              <a:lnSpc>
                <a:spcPct val="87000"/>
              </a:lnSpc>
              <a:spcBef>
                <a:spcPct val="40000"/>
              </a:spcBef>
              <a:buFontTx/>
              <a:buChar char="•"/>
            </a:pPr>
            <a:r>
              <a:rPr lang="en-US" altLang="zh-CN" sz="1100">
                <a:solidFill>
                  <a:srgbClr val="000000"/>
                </a:solidFill>
                <a:latin typeface="ZapfHumnst BT" pitchFamily="34" charset="0"/>
              </a:rPr>
              <a:t>An example is a car’s accelerator. Generally speaking, you put your foot down and the car goes faster. You don’t worry about the cables, electronics, engine, and the rest.</a:t>
            </a:r>
            <a:endParaRPr lang="en-US" altLang="zh-CN" sz="1100">
              <a:solidFill>
                <a:srgbClr val="000000"/>
              </a:solidFill>
              <a:latin typeface="ZapfHumnst BT" pitchFamily="34" charset="0"/>
            </a:endParaRPr>
          </a:p>
        </p:txBody>
      </p:sp>
      <p:sp>
        <p:nvSpPr>
          <p:cNvPr id="677893" name="AutoShape 5"/>
          <p:cNvSpPr>
            <a:spLocks noChangeArrowheads="1"/>
          </p:cNvSpPr>
          <p:nvPr/>
        </p:nvSpPr>
        <p:spPr bwMode="auto">
          <a:xfrm>
            <a:off x="307975" y="1443038"/>
            <a:ext cx="152400" cy="169862"/>
          </a:xfrm>
          <a:prstGeom prst="star5">
            <a:avLst/>
          </a:prstGeom>
          <a:solidFill>
            <a:srgbClr val="FFFFFF"/>
          </a:solidFill>
          <a:ln w="9525">
            <a:solidFill>
              <a:srgbClr val="000000"/>
            </a:solidFill>
            <a:miter lim="800000"/>
          </a:ln>
        </p:spPr>
        <p:txBody>
          <a:bodyPr/>
          <a:lstStyle/>
          <a:p>
            <a:pPr>
              <a:defRPr/>
            </a:pPr>
            <a:endParaRPr lang="zh-CN"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37891"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37892" name="Rectangle 2"/>
          <p:cNvSpPr>
            <a:spLocks noGrp="1" noRot="1" noChangeAspect="1" noChangeArrowheads="1" noTextEdit="1"/>
          </p:cNvSpPr>
          <p:nvPr>
            <p:ph type="sldImg"/>
          </p:nvPr>
        </p:nvSpPr>
        <p:spPr>
          <a:xfrm>
            <a:off x="1627188" y="931863"/>
            <a:ext cx="6026150" cy="3390900"/>
          </a:xfrm>
        </p:spPr>
      </p:sp>
      <p:sp>
        <p:nvSpPr>
          <p:cNvPr id="3789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
        <p:nvSpPr>
          <p:cNvPr id="37894" name="Text Box 4"/>
          <p:cNvSpPr txBox="1">
            <a:spLocks noChangeArrowheads="1"/>
          </p:cNvSpPr>
          <p:nvPr/>
        </p:nvSpPr>
        <p:spPr bwMode="auto">
          <a:xfrm>
            <a:off x="458788"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pPr>
            <a:r>
              <a:rPr lang="en-US" altLang="zh-CN" sz="1100" i="1" u="sng">
                <a:latin typeface="ZapfHumnst BT" pitchFamily="34" charset="0"/>
              </a:rPr>
              <a:t>Point out that the requesting object does not need to know the structure of the Professor object to request a state change.</a:t>
            </a:r>
            <a:r>
              <a:rPr lang="en-US" altLang="zh-CN" sz="1100">
                <a:latin typeface="ZapfHumnst BT" pitchFamily="34" charset="0"/>
              </a:rPr>
              <a:t> </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The object that owns the attributes is the only one allowed to change its own attributes.</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Note that encapsulation can also be illustrated using interfaces. However, the scope of this course does not include this discussion.</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   </a:t>
            </a:r>
            <a:endParaRPr lang="en-US" altLang="zh-CN" sz="1100">
              <a:latin typeface="ZapfHumnst BT"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39939"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39940" name="Rectangle 2"/>
          <p:cNvSpPr>
            <a:spLocks noGrp="1" noRot="1" noChangeAspect="1" noChangeArrowheads="1" noTextEdit="1"/>
          </p:cNvSpPr>
          <p:nvPr>
            <p:ph type="sldImg"/>
          </p:nvPr>
        </p:nvSpPr>
        <p:spPr>
          <a:xfrm>
            <a:off x="1627188" y="931863"/>
            <a:ext cx="6026150" cy="3390900"/>
          </a:xfrm>
        </p:spPr>
      </p:sp>
      <p:sp>
        <p:nvSpPr>
          <p:cNvPr id="3994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endParaRPr lang="en-US" altLang="zh-CN"/>
          </a:p>
        </p:txBody>
      </p:sp>
      <p:sp>
        <p:nvSpPr>
          <p:cNvPr id="39942" name="Text Box 4"/>
          <p:cNvSpPr txBox="1">
            <a:spLocks noChangeArrowheads="1"/>
          </p:cNvSpPr>
          <p:nvPr/>
        </p:nvSpPr>
        <p:spPr bwMode="auto">
          <a:xfrm>
            <a:off x="460375"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pPr>
            <a:r>
              <a:rPr lang="en-US" altLang="zh-CN" sz="1100" i="1" u="sng">
                <a:latin typeface="ZapfHumnst BT" pitchFamily="34" charset="0"/>
              </a:rPr>
              <a:t>Explain the concept of modularity to the students.</a:t>
            </a:r>
            <a:endParaRPr lang="en-US" altLang="zh-CN" sz="1100" i="1" u="sng">
              <a:latin typeface="ZapfHumnst BT" pitchFamily="34" charset="0"/>
            </a:endParaRPr>
          </a:p>
          <a:p>
            <a:pPr>
              <a:lnSpc>
                <a:spcPct val="87000"/>
              </a:lnSpc>
              <a:spcBef>
                <a:spcPct val="40000"/>
              </a:spcBef>
            </a:pPr>
            <a:r>
              <a:rPr lang="en-US" altLang="zh-CN" sz="1100">
                <a:latin typeface="ZapfHumnst BT" pitchFamily="34" charset="0"/>
              </a:rPr>
              <a:t>Modularity supports a separation of concerns.</a:t>
            </a:r>
            <a:endParaRPr lang="en-US" altLang="zh-CN" sz="1100">
              <a:latin typeface="ZapfHumnst BT" pitchFamily="34" charset="0"/>
            </a:endParaRPr>
          </a:p>
        </p:txBody>
      </p:sp>
      <p:sp>
        <p:nvSpPr>
          <p:cNvPr id="681989" name="AutoShape 5"/>
          <p:cNvSpPr>
            <a:spLocks noChangeArrowheads="1"/>
          </p:cNvSpPr>
          <p:nvPr/>
        </p:nvSpPr>
        <p:spPr bwMode="auto">
          <a:xfrm>
            <a:off x="307975" y="1443038"/>
            <a:ext cx="152400" cy="169862"/>
          </a:xfrm>
          <a:prstGeom prst="star5">
            <a:avLst/>
          </a:prstGeom>
          <a:solidFill>
            <a:srgbClr val="FFFFFF"/>
          </a:solidFill>
          <a:ln w="9525">
            <a:solidFill>
              <a:srgbClr val="000000"/>
            </a:solidFill>
            <a:miter lim="800000"/>
          </a:ln>
        </p:spPr>
        <p:txBody>
          <a:bodyPr/>
          <a:lstStyle/>
          <a:p>
            <a:pPr>
              <a:defRPr/>
            </a:pPr>
            <a:endParaRPr lang="zh-CN"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41987"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41988" name="Rectangle 2"/>
          <p:cNvSpPr>
            <a:spLocks noGrp="1" noRot="1" noChangeAspect="1" noChangeArrowheads="1" noTextEdit="1"/>
          </p:cNvSpPr>
          <p:nvPr>
            <p:ph type="sldImg"/>
          </p:nvPr>
        </p:nvSpPr>
        <p:spPr>
          <a:xfrm>
            <a:off x="1627188" y="931863"/>
            <a:ext cx="6026150" cy="3390900"/>
          </a:xfrm>
        </p:spPr>
      </p:sp>
      <p:sp>
        <p:nvSpPr>
          <p:cNvPr id="4198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tabLst>
                <a:tab pos="114300" algn="l"/>
              </a:tabLst>
            </a:pPr>
            <a:endParaRPr lang="en-US" altLang="zh-CN"/>
          </a:p>
        </p:txBody>
      </p:sp>
      <p:sp>
        <p:nvSpPr>
          <p:cNvPr id="41990" name="Text Box 4"/>
          <p:cNvSpPr txBox="1">
            <a:spLocks noChangeArrowheads="1"/>
          </p:cNvSpPr>
          <p:nvPr/>
        </p:nvSpPr>
        <p:spPr bwMode="auto">
          <a:xfrm>
            <a:off x="460375"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pPr>
            <a:r>
              <a:rPr lang="en-US" altLang="zh-CN" sz="1100">
                <a:latin typeface="ZapfHumnst BT" pitchFamily="34" charset="0"/>
              </a:rPr>
              <a:t>A car is an example of modularity. It is made of up of a body, chassis, engine, wheels, and so on.</a:t>
            </a:r>
            <a:endParaRPr lang="en-US" altLang="zh-CN" sz="1100">
              <a:latin typeface="ZapfHumnst BT"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备注占位符 3"/>
          <p:cNvSpPr>
            <a:spLocks noGrp="1"/>
          </p:cNvSpPr>
          <p:nvPr>
            <p:ph type="body" idx="1"/>
          </p:nvPr>
        </p:nvSpPr>
        <p:spPr/>
        <p:txBody>
          <a:bodyPr/>
          <a:lstStyle/>
          <a:p>
            <a:endParaRPr lang="zh-CN" altLang="en-US"/>
          </a:p>
        </p:txBody>
      </p:sp>
      <p:sp>
        <p:nvSpPr>
          <p:cNvPr id="5" name="幻灯片图像占位符 4"/>
          <p:cNvSpPr>
            <a:spLocks noGrp="1" noRot="1" noChangeAspect="1"/>
          </p:cNvSpPr>
          <p:nvPr>
            <p:ph type="sldImg"/>
          </p:nvPr>
        </p:nvSpPr>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44035"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44036" name="Rectangle 2"/>
          <p:cNvSpPr>
            <a:spLocks noGrp="1" noRot="1" noChangeAspect="1" noChangeArrowheads="1" noTextEdit="1"/>
          </p:cNvSpPr>
          <p:nvPr>
            <p:ph type="sldImg"/>
          </p:nvPr>
        </p:nvSpPr>
        <p:spPr>
          <a:xfrm>
            <a:off x="1627188" y="931863"/>
            <a:ext cx="6026150" cy="3390900"/>
          </a:xfrm>
        </p:spPr>
      </p:sp>
      <p:sp>
        <p:nvSpPr>
          <p:cNvPr id="4403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endParaRPr lang="en-US" altLang="zh-CN"/>
          </a:p>
        </p:txBody>
      </p:sp>
      <p:sp>
        <p:nvSpPr>
          <p:cNvPr id="44038" name="Text Box 4"/>
          <p:cNvSpPr txBox="1">
            <a:spLocks noChangeArrowheads="1"/>
          </p:cNvSpPr>
          <p:nvPr/>
        </p:nvSpPr>
        <p:spPr bwMode="auto">
          <a:xfrm>
            <a:off x="460375"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pPr>
            <a:r>
              <a:rPr lang="en-US" altLang="zh-CN" sz="1100" i="1" u="sng">
                <a:latin typeface="ZapfHumnst BT" pitchFamily="34" charset="0"/>
              </a:rPr>
              <a:t>Explain the concept of hierarchy to the students.</a:t>
            </a:r>
            <a:endParaRPr lang="en-US" altLang="zh-CN" sz="1100" i="1" u="sng">
              <a:latin typeface="ZapfHumnst BT" pitchFamily="34" charset="0"/>
            </a:endParaRPr>
          </a:p>
          <a:p>
            <a:pPr>
              <a:lnSpc>
                <a:spcPct val="87000"/>
              </a:lnSpc>
              <a:spcBef>
                <a:spcPct val="40000"/>
              </a:spcBef>
            </a:pPr>
            <a:r>
              <a:rPr lang="en-US" altLang="zh-CN" sz="1100">
                <a:latin typeface="ZapfHumnst BT" pitchFamily="34" charset="0"/>
              </a:rPr>
              <a:t>Hierarchy is a taxonomic organization. The use of hierarchy makes it easy to recognize similarities and differences.</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A taxonomic organization is one that represents an orderly classification.  For example, plants and animals are classified taxonomically.</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Note that this is not part of the UML notation. UML notation is discussed later.</a:t>
            </a:r>
            <a:endParaRPr lang="en-US" altLang="zh-CN" sz="1100">
              <a:latin typeface="ZapfHumnst BT" pitchFamily="34" charset="0"/>
            </a:endParaRPr>
          </a:p>
        </p:txBody>
      </p:sp>
      <p:sp>
        <p:nvSpPr>
          <p:cNvPr id="686085" name="AutoShape 5"/>
          <p:cNvSpPr>
            <a:spLocks noChangeArrowheads="1"/>
          </p:cNvSpPr>
          <p:nvPr/>
        </p:nvSpPr>
        <p:spPr bwMode="auto">
          <a:xfrm>
            <a:off x="307975" y="1443038"/>
            <a:ext cx="152400" cy="169862"/>
          </a:xfrm>
          <a:prstGeom prst="star5">
            <a:avLst/>
          </a:prstGeom>
          <a:solidFill>
            <a:srgbClr val="FFFFFF"/>
          </a:solidFill>
          <a:ln w="9525">
            <a:solidFill>
              <a:srgbClr val="000000"/>
            </a:solidFill>
            <a:miter lim="800000"/>
          </a:ln>
        </p:spPr>
        <p:txBody>
          <a:bodyPr/>
          <a:lstStyle/>
          <a:p>
            <a:pPr>
              <a:defRPr/>
            </a:pPr>
            <a:endParaRPr lang="zh-CN"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46083"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46084" name="Rectangle 2"/>
          <p:cNvSpPr>
            <a:spLocks noGrp="1" noRot="1" noChangeAspect="1" noChangeArrowheads="1" noTextEdit="1"/>
          </p:cNvSpPr>
          <p:nvPr>
            <p:ph type="sldImg"/>
          </p:nvPr>
        </p:nvSpPr>
        <p:spPr>
          <a:xfrm>
            <a:off x="1627188" y="931863"/>
            <a:ext cx="6026150" cy="3390900"/>
          </a:xfrm>
        </p:spPr>
      </p:sp>
      <p:sp>
        <p:nvSpPr>
          <p:cNvPr id="4608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endParaRPr lang="en-US" altLang="zh-CN"/>
          </a:p>
        </p:txBody>
      </p:sp>
      <p:sp>
        <p:nvSpPr>
          <p:cNvPr id="46086" name="Text Box 4"/>
          <p:cNvSpPr txBox="1">
            <a:spLocks noChangeArrowheads="1"/>
          </p:cNvSpPr>
          <p:nvPr/>
        </p:nvSpPr>
        <p:spPr bwMode="auto">
          <a:xfrm>
            <a:off x="588963" y="1347788"/>
            <a:ext cx="1793875" cy="764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1100">
              <a:latin typeface="ZapfHumnst BT" pitchFamily="34" charset="0"/>
            </a:endParaRPr>
          </a:p>
        </p:txBody>
      </p:sp>
      <p:sp>
        <p:nvSpPr>
          <p:cNvPr id="46087" name="Text Box 5"/>
          <p:cNvSpPr txBox="1">
            <a:spLocks noChangeArrowheads="1"/>
          </p:cNvSpPr>
          <p:nvPr/>
        </p:nvSpPr>
        <p:spPr bwMode="auto">
          <a:xfrm>
            <a:off x="460375"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100" i="1" u="sng">
                <a:latin typeface="ZapfHumnst BT" pitchFamily="34" charset="0"/>
              </a:rPr>
              <a:t>Explain what a class is to the students.  Remember, many of your students are not familiar with this term.</a:t>
            </a:r>
            <a:endParaRPr lang="en-US" altLang="zh-CN" sz="1100" i="1" u="sng">
              <a:latin typeface="ZapfHumnst BT" pitchFamily="34" charset="0"/>
            </a:endParaRPr>
          </a:p>
          <a:p>
            <a:endParaRPr lang="en-US" altLang="zh-CN" sz="1100" i="1" u="sng">
              <a:latin typeface="ZapfHumnst BT" pitchFamily="34" charset="0"/>
            </a:endParaRPr>
          </a:p>
          <a:p>
            <a:r>
              <a:rPr lang="en-US" altLang="zh-CN" sz="1100">
                <a:latin typeface="ZapfHumnst BT" pitchFamily="34" charset="0"/>
              </a:rPr>
              <a:t>The course introduces objects before classes because objects are the things that actually do most of the work.  Classes are the templates for the objects.</a:t>
            </a:r>
            <a:endParaRPr lang="en-US" altLang="zh-CN" sz="1100">
              <a:latin typeface="ZapfHumnst BT" pitchFamily="34" charset="0"/>
            </a:endParaRPr>
          </a:p>
        </p:txBody>
      </p:sp>
      <p:sp>
        <p:nvSpPr>
          <p:cNvPr id="692230" name="AutoShape 6"/>
          <p:cNvSpPr>
            <a:spLocks noChangeArrowheads="1"/>
          </p:cNvSpPr>
          <p:nvPr/>
        </p:nvSpPr>
        <p:spPr bwMode="auto">
          <a:xfrm>
            <a:off x="307975" y="1443038"/>
            <a:ext cx="152400" cy="169862"/>
          </a:xfrm>
          <a:prstGeom prst="star5">
            <a:avLst/>
          </a:prstGeom>
          <a:solidFill>
            <a:srgbClr val="FFFFFF"/>
          </a:solidFill>
          <a:ln w="9525">
            <a:solidFill>
              <a:srgbClr val="000000"/>
            </a:solidFill>
            <a:miter lim="800000"/>
          </a:ln>
        </p:spPr>
        <p:txBody>
          <a:bodyPr/>
          <a:lstStyle/>
          <a:p>
            <a:pPr>
              <a:defRPr/>
            </a:pPr>
            <a:endParaRPr lang="zh-CN"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48131"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48132" name="Rectangle 2"/>
          <p:cNvSpPr>
            <a:spLocks noGrp="1" noRot="1" noChangeAspect="1" noChangeArrowheads="1" noTextEdit="1"/>
          </p:cNvSpPr>
          <p:nvPr>
            <p:ph type="sldImg"/>
          </p:nvPr>
        </p:nvSpPr>
        <p:spPr>
          <a:xfrm>
            <a:off x="1627188" y="931863"/>
            <a:ext cx="6026150" cy="3390900"/>
          </a:xfrm>
        </p:spPr>
      </p:sp>
      <p:sp>
        <p:nvSpPr>
          <p:cNvPr id="4813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
        <p:nvSpPr>
          <p:cNvPr id="48134" name="Text Box 4"/>
          <p:cNvSpPr txBox="1">
            <a:spLocks noChangeArrowheads="1"/>
          </p:cNvSpPr>
          <p:nvPr/>
        </p:nvSpPr>
        <p:spPr bwMode="auto">
          <a:xfrm>
            <a:off x="460375"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pPr>
            <a:r>
              <a:rPr lang="en-US" altLang="zh-CN" sz="1100" i="1" u="sng">
                <a:latin typeface="ZapfHumnst BT" pitchFamily="34" charset="0"/>
              </a:rPr>
              <a:t>Demonstrate how a class is modeled in UML.</a:t>
            </a:r>
            <a:endParaRPr lang="en-US" altLang="zh-CN" sz="1100" i="1" u="sng">
              <a:latin typeface="ZapfHumnst BT" pitchFamily="34" charset="0"/>
            </a:endParaRPr>
          </a:p>
          <a:p>
            <a:pPr>
              <a:lnSpc>
                <a:spcPct val="87000"/>
              </a:lnSpc>
              <a:spcBef>
                <a:spcPct val="40000"/>
              </a:spcBef>
            </a:pP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Tell them that the UML represents public visibility with a plus (+) symbol and private visibility with a minus (-) symbol. Do not discuss protected visibility.</a:t>
            </a:r>
            <a:endParaRPr lang="en-US" altLang="zh-CN" sz="1100">
              <a:latin typeface="ZapfHumnst BT" pitchFamily="34" charset="0"/>
            </a:endParaRPr>
          </a:p>
        </p:txBody>
      </p:sp>
      <p:sp>
        <p:nvSpPr>
          <p:cNvPr id="696325" name="AutoShape 5"/>
          <p:cNvSpPr>
            <a:spLocks noChangeArrowheads="1"/>
          </p:cNvSpPr>
          <p:nvPr/>
        </p:nvSpPr>
        <p:spPr bwMode="auto">
          <a:xfrm>
            <a:off x="307975" y="1443038"/>
            <a:ext cx="152400" cy="169862"/>
          </a:xfrm>
          <a:prstGeom prst="star5">
            <a:avLst/>
          </a:prstGeom>
          <a:solidFill>
            <a:srgbClr val="FFFFFF"/>
          </a:solidFill>
          <a:ln w="9525">
            <a:solidFill>
              <a:srgbClr val="000000"/>
            </a:solidFill>
            <a:miter lim="800000"/>
          </a:ln>
        </p:spPr>
        <p:txBody>
          <a:bodyPr/>
          <a:lstStyle/>
          <a:p>
            <a:pPr>
              <a:defRPr/>
            </a:pPr>
            <a:endParaRPr lang="zh-CN"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50179"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50180" name="Rectangle 2"/>
          <p:cNvSpPr>
            <a:spLocks noGrp="1" noRot="1" noChangeAspect="1" noChangeArrowheads="1" noTextEdit="1"/>
          </p:cNvSpPr>
          <p:nvPr>
            <p:ph type="sldImg"/>
          </p:nvPr>
        </p:nvSpPr>
        <p:spPr>
          <a:xfrm>
            <a:off x="1627188" y="931863"/>
            <a:ext cx="6026150" cy="3390900"/>
          </a:xfrm>
        </p:spPr>
      </p:sp>
      <p:sp>
        <p:nvSpPr>
          <p:cNvPr id="5018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
        <p:nvSpPr>
          <p:cNvPr id="50182" name="Text Box 4"/>
          <p:cNvSpPr txBox="1">
            <a:spLocks noChangeArrowheads="1"/>
          </p:cNvSpPr>
          <p:nvPr/>
        </p:nvSpPr>
        <p:spPr bwMode="auto">
          <a:xfrm>
            <a:off x="460375"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pPr>
            <a:r>
              <a:rPr lang="en-US" altLang="zh-CN" sz="1100" i="1" u="sng">
                <a:latin typeface="ZapfHumnst BT" pitchFamily="34" charset="0"/>
              </a:rPr>
              <a:t>Show how classes and objects are related.</a:t>
            </a:r>
            <a:endParaRPr lang="en-US" altLang="zh-CN" sz="1100" i="1" u="sng">
              <a:latin typeface="ZapfHumnst BT" pitchFamily="34" charset="0"/>
            </a:endParaRPr>
          </a:p>
          <a:p>
            <a:pPr>
              <a:lnSpc>
                <a:spcPct val="87000"/>
              </a:lnSpc>
              <a:spcBef>
                <a:spcPct val="40000"/>
              </a:spcBef>
            </a:pPr>
            <a:r>
              <a:rPr lang="en-US" altLang="zh-CN" sz="1100">
                <a:latin typeface="ZapfHumnst BT" pitchFamily="34" charset="0"/>
              </a:rPr>
              <a:t>Classic example:  A class is to an object what a cookie cutter is to a cookie.</a:t>
            </a:r>
            <a:endParaRPr lang="en-US" altLang="zh-CN" sz="1100">
              <a:latin typeface="ZapfHumnst BT" pitchFamily="34" charset="0"/>
            </a:endParaRPr>
          </a:p>
          <a:p>
            <a:pPr>
              <a:lnSpc>
                <a:spcPct val="87000"/>
              </a:lnSpc>
              <a:spcBef>
                <a:spcPct val="40000"/>
              </a:spcBef>
            </a:pPr>
            <a:endParaRPr lang="en-US" altLang="zh-CN" sz="1100">
              <a:latin typeface="ZapfHumnst BT" pitchFamily="34" charset="0"/>
            </a:endParaRPr>
          </a:p>
          <a:p>
            <a:pPr>
              <a:lnSpc>
                <a:spcPct val="87000"/>
              </a:lnSpc>
              <a:spcBef>
                <a:spcPct val="40000"/>
              </a:spcBef>
            </a:pPr>
            <a:endParaRPr lang="zh-CN" altLang="en-US" sz="1100">
              <a:latin typeface="ZapfHumnst BT" pitchFamily="34" charset="0"/>
            </a:endParaRPr>
          </a:p>
        </p:txBody>
      </p:sp>
      <p:sp>
        <p:nvSpPr>
          <p:cNvPr id="698373" name="AutoShape 5"/>
          <p:cNvSpPr>
            <a:spLocks noChangeArrowheads="1"/>
          </p:cNvSpPr>
          <p:nvPr/>
        </p:nvSpPr>
        <p:spPr bwMode="auto">
          <a:xfrm>
            <a:off x="307975" y="1443038"/>
            <a:ext cx="152400" cy="169862"/>
          </a:xfrm>
          <a:prstGeom prst="star5">
            <a:avLst/>
          </a:prstGeom>
          <a:solidFill>
            <a:srgbClr val="FFFFFF"/>
          </a:solidFill>
          <a:ln w="9525">
            <a:solidFill>
              <a:srgbClr val="000000"/>
            </a:solidFill>
            <a:miter lim="800000"/>
          </a:ln>
        </p:spPr>
        <p:txBody>
          <a:bodyPr/>
          <a:lstStyle/>
          <a:p>
            <a:pPr>
              <a:defRPr/>
            </a:pPr>
            <a:endParaRPr lang="zh-CN"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52227"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52228" name="Rectangle 2"/>
          <p:cNvSpPr>
            <a:spLocks noGrp="1" noRot="1" noChangeAspect="1" noChangeArrowheads="1" noTextEdit="1"/>
          </p:cNvSpPr>
          <p:nvPr>
            <p:ph type="sldImg"/>
          </p:nvPr>
        </p:nvSpPr>
        <p:spPr>
          <a:xfrm>
            <a:off x="1627188" y="931863"/>
            <a:ext cx="6026150" cy="3390900"/>
          </a:xfrm>
        </p:spPr>
      </p:sp>
      <p:sp>
        <p:nvSpPr>
          <p:cNvPr id="5222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endParaRPr lang="zh-CN" altLang="en-US"/>
          </a:p>
        </p:txBody>
      </p:sp>
      <p:sp>
        <p:nvSpPr>
          <p:cNvPr id="52230" name="Text Box 4"/>
          <p:cNvSpPr txBox="1">
            <a:spLocks noChangeArrowheads="1"/>
          </p:cNvSpPr>
          <p:nvPr/>
        </p:nvSpPr>
        <p:spPr bwMode="auto">
          <a:xfrm>
            <a:off x="460375"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pPr>
            <a:r>
              <a:rPr lang="en-US" altLang="zh-CN" sz="1100" i="1" u="sng">
                <a:latin typeface="ZapfHumnst BT" pitchFamily="34" charset="0"/>
              </a:rPr>
              <a:t>Introduce the term package to the students.</a:t>
            </a:r>
            <a:endParaRPr lang="en-US" altLang="zh-CN" sz="1100" i="1" u="sng">
              <a:latin typeface="ZapfHumnst BT" pitchFamily="34" charset="0"/>
            </a:endParaRPr>
          </a:p>
          <a:p>
            <a:pPr>
              <a:lnSpc>
                <a:spcPct val="87000"/>
              </a:lnSpc>
              <a:spcBef>
                <a:spcPct val="40000"/>
              </a:spcBef>
            </a:pPr>
            <a:r>
              <a:rPr lang="en-US" altLang="zh-CN" sz="1100">
                <a:latin typeface="ZapfHumnst BT" pitchFamily="34" charset="0"/>
              </a:rPr>
              <a:t>A package is a “virtual bag.” You can place just about anything inside of it that you would like.  </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Packages allow us to organize our models into bits and pieces that make sense. They support the concept of modularity.</a:t>
            </a:r>
            <a:endParaRPr lang="en-US" altLang="zh-CN" sz="1100">
              <a:latin typeface="ZapfHumnst BT"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54275"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54276" name="Rectangle 2"/>
          <p:cNvSpPr>
            <a:spLocks noGrp="1" noRot="1" noChangeAspect="1" noChangeArrowheads="1" noTextEdit="1"/>
          </p:cNvSpPr>
          <p:nvPr>
            <p:ph type="sldImg"/>
          </p:nvPr>
        </p:nvSpPr>
        <p:spPr>
          <a:xfrm>
            <a:off x="1627188" y="931863"/>
            <a:ext cx="6026150" cy="3390900"/>
          </a:xfrm>
        </p:spPr>
      </p:sp>
      <p:sp>
        <p:nvSpPr>
          <p:cNvPr id="5427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
        <p:nvSpPr>
          <p:cNvPr id="54278" name="Text Box 4"/>
          <p:cNvSpPr txBox="1">
            <a:spLocks noChangeArrowheads="1"/>
          </p:cNvSpPr>
          <p:nvPr/>
        </p:nvSpPr>
        <p:spPr bwMode="auto">
          <a:xfrm>
            <a:off x="460375" y="1374775"/>
            <a:ext cx="1793875" cy="755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1" rIns="115323" bIns="57661"/>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pPr>
              <a:lnSpc>
                <a:spcPct val="87000"/>
              </a:lnSpc>
              <a:spcBef>
                <a:spcPct val="40000"/>
              </a:spcBef>
            </a:pPr>
            <a:r>
              <a:rPr lang="en-US" altLang="zh-CN" sz="1100" i="1" u="sng">
                <a:latin typeface="ZapfHumnst BT" pitchFamily="34" charset="0"/>
              </a:rPr>
              <a:t>Explain how packages and classes are related to one another. </a:t>
            </a:r>
            <a:endParaRPr lang="en-US" altLang="zh-CN" sz="1100" i="1" u="sng">
              <a:latin typeface="ZapfHumnst BT" pitchFamily="34" charset="0"/>
            </a:endParaRPr>
          </a:p>
          <a:p>
            <a:pPr>
              <a:lnSpc>
                <a:spcPct val="87000"/>
              </a:lnSpc>
              <a:spcBef>
                <a:spcPct val="40000"/>
              </a:spcBef>
            </a:pPr>
            <a:r>
              <a:rPr lang="en-US" altLang="zh-CN" sz="1100">
                <a:latin typeface="ZapfHumnst BT" pitchFamily="34" charset="0"/>
              </a:rPr>
              <a:t>Make sure students understand that packages are a higher level of abstraction than a class.  </a:t>
            </a:r>
            <a:endParaRPr lang="en-US" altLang="zh-CN" sz="1100">
              <a:latin typeface="ZapfHumnst BT" pitchFamily="34" charset="0"/>
            </a:endParaRPr>
          </a:p>
          <a:p>
            <a:pPr>
              <a:lnSpc>
                <a:spcPct val="87000"/>
              </a:lnSpc>
              <a:spcBef>
                <a:spcPct val="40000"/>
              </a:spcBef>
            </a:pPr>
            <a:r>
              <a:rPr lang="en-US" altLang="zh-CN" sz="1100">
                <a:latin typeface="ZapfHumnst BT" pitchFamily="34" charset="0"/>
              </a:rPr>
              <a:t>Everything in your model must reside in a package.  Therefore, it is assumed that, at the top level of your model, there is one owning package.</a:t>
            </a:r>
            <a:endParaRPr lang="en-US" altLang="zh-CN" sz="1100">
              <a:latin typeface="ZapfHumnst BT"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20483" name="Rectangle 4"/>
          <p:cNvSpPr>
            <a:spLocks noGrp="1" noChangeArrowheads="1"/>
          </p:cNvSpPr>
          <p:nvPr>
            <p:ph type="ftr" sz="quarter" idx="4"/>
          </p:nvPr>
        </p:nvSpPr>
        <p:spPr>
          <a:xfrm>
            <a:off x="0" y="8685213"/>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20484" name="Rectangle 2"/>
          <p:cNvSpPr>
            <a:spLocks noGrp="1" noRot="1" noChangeAspect="1" noChangeArrowheads="1" noTextEdit="1"/>
          </p:cNvSpPr>
          <p:nvPr>
            <p:ph type="sldImg"/>
          </p:nvPr>
        </p:nvSpPr>
        <p:spPr>
          <a:xfrm>
            <a:off x="139700" y="768350"/>
            <a:ext cx="6819900" cy="3836988"/>
          </a:xfrm>
        </p:spPr>
      </p:sp>
      <p:sp>
        <p:nvSpPr>
          <p:cNvPr id="20485" name="Rectangle 3"/>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138113" y="765175"/>
            <a:ext cx="6823075" cy="3838575"/>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Rot="1" noChangeAspect="1" noChangeArrowheads="1" noTextEdit="1"/>
          </p:cNvSpPr>
          <p:nvPr>
            <p:ph type="sldImg"/>
          </p:nvPr>
        </p:nvSpPr>
        <p:spPr>
          <a:xfrm>
            <a:off x="138113" y="765175"/>
            <a:ext cx="6823075" cy="3838575"/>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Rot="1" noChangeAspect="1" noChangeArrowheads="1" noTextEdit="1"/>
          </p:cNvSpPr>
          <p:nvPr>
            <p:ph type="sldImg"/>
          </p:nvPr>
        </p:nvSpPr>
        <p:spPr>
          <a:xfrm>
            <a:off x="459865" y="830098"/>
            <a:ext cx="6024562" cy="3389312"/>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01">
    <p:spTree>
      <p:nvGrpSpPr>
        <p:cNvPr id="1" name=""/>
        <p:cNvGrpSpPr/>
        <p:nvPr/>
      </p:nvGrpSpPr>
      <p:grpSpPr>
        <a:xfrm>
          <a:off x="0" y="0"/>
          <a:ext cx="0" cy="0"/>
          <a:chOff x="0" y="0"/>
          <a:chExt cx="0" cy="0"/>
        </a:xfrm>
      </p:grpSpPr>
      <p:sp>
        <p:nvSpPr>
          <p:cNvPr id="15" name="任意多边形: 形状 14"/>
          <p:cNvSpPr/>
          <p:nvPr userDrawn="1"/>
        </p:nvSpPr>
        <p:spPr>
          <a:xfrm>
            <a:off x="1" y="-13844"/>
            <a:ext cx="9051317" cy="6871844"/>
          </a:xfrm>
          <a:custGeom>
            <a:avLst/>
            <a:gdLst>
              <a:gd name="connsiteX0" fmla="*/ 0 w 9051317"/>
              <a:gd name="connsiteY0" fmla="*/ 0 h 6871844"/>
              <a:gd name="connsiteX1" fmla="*/ 8724495 w 9051317"/>
              <a:gd name="connsiteY1" fmla="*/ 0 h 6871844"/>
              <a:gd name="connsiteX2" fmla="*/ 8832115 w 9051317"/>
              <a:gd name="connsiteY2" fmla="*/ 466295 h 6871844"/>
              <a:gd name="connsiteX3" fmla="*/ 9051317 w 9051317"/>
              <a:gd name="connsiteY3" fmla="*/ 2640728 h 6871844"/>
              <a:gd name="connsiteX4" fmla="*/ 8203435 w 9051317"/>
              <a:gd name="connsiteY4" fmla="*/ 6840435 h 6871844"/>
              <a:gd name="connsiteX5" fmla="*/ 8189236 w 9051317"/>
              <a:gd name="connsiteY5" fmla="*/ 6871844 h 6871844"/>
              <a:gd name="connsiteX6" fmla="*/ 0 w 9051317"/>
              <a:gd name="connsiteY6" fmla="*/ 6871844 h 6871844"/>
              <a:gd name="connsiteX7" fmla="*/ 0 w 9051317"/>
              <a:gd name="connsiteY7" fmla="*/ 0 h 687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51317" h="6871844">
                <a:moveTo>
                  <a:pt x="0" y="0"/>
                </a:moveTo>
                <a:lnTo>
                  <a:pt x="8724495" y="0"/>
                </a:lnTo>
                <a:lnTo>
                  <a:pt x="8832115" y="466295"/>
                </a:lnTo>
                <a:cubicBezTo>
                  <a:pt x="8975839" y="1168657"/>
                  <a:pt x="9051317" y="1895878"/>
                  <a:pt x="9051317" y="2640728"/>
                </a:cubicBezTo>
                <a:cubicBezTo>
                  <a:pt x="9051317" y="4130428"/>
                  <a:pt x="8749407" y="5549614"/>
                  <a:pt x="8203435" y="6840435"/>
                </a:cubicBezTo>
                <a:lnTo>
                  <a:pt x="8189236" y="6871844"/>
                </a:lnTo>
                <a:lnTo>
                  <a:pt x="0" y="6871844"/>
                </a:lnTo>
                <a:lnTo>
                  <a:pt x="0"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userDrawn="1"/>
        </p:nvSpPr>
        <p:spPr>
          <a:xfrm>
            <a:off x="0" y="-13844"/>
            <a:ext cx="8775700" cy="68718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75476" h="6858000">
                <a:moveTo>
                  <a:pt x="0" y="0"/>
                </a:moveTo>
                <a:lnTo>
                  <a:pt x="7326808" y="0"/>
                </a:lnTo>
                <a:lnTo>
                  <a:pt x="7370317" y="107072"/>
                </a:lnTo>
                <a:cubicBezTo>
                  <a:pt x="7632429" y="801663"/>
                  <a:pt x="7775476" y="1551942"/>
                  <a:pt x="7775476" y="2334639"/>
                </a:cubicBezTo>
                <a:cubicBezTo>
                  <a:pt x="7775476" y="4011847"/>
                  <a:pt x="7118627" y="5540198"/>
                  <a:pt x="6040912" y="6690718"/>
                </a:cubicBezTo>
                <a:lnTo>
                  <a:pt x="5876541" y="6858000"/>
                </a:lnTo>
                <a:lnTo>
                  <a:pt x="0" y="6858000"/>
                </a:lnTo>
                <a:lnTo>
                  <a:pt x="0" y="0"/>
                </a:lnTo>
                <a:close/>
              </a:path>
            </a:pathLst>
          </a:cu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p:cNvSpPr>
            <a:spLocks noGrp="1"/>
          </p:cNvSpPr>
          <p:nvPr>
            <p:ph type="title" hasCustomPrompt="1"/>
          </p:nvPr>
        </p:nvSpPr>
        <p:spPr>
          <a:xfrm>
            <a:off x="1069561" y="1742554"/>
            <a:ext cx="7525799" cy="1789918"/>
          </a:xfrm>
          <a:prstGeom prst="rect">
            <a:avLst/>
          </a:prstGeom>
        </p:spPr>
        <p:txBody>
          <a:bodyPr anchor="t">
            <a:noAutofit/>
          </a:bodyPr>
          <a:lstStyle>
            <a:lvl1pPr algn="l">
              <a:lnSpc>
                <a:spcPct val="100000"/>
              </a:lnSpc>
              <a:defRPr sz="5400" b="1" spc="300">
                <a:solidFill>
                  <a:schemeClr val="bg1"/>
                </a:solidFill>
              </a:defRPr>
            </a:lvl1pPr>
          </a:lstStyle>
          <a:p>
            <a:r>
              <a:rPr lang="zh-CN" altLang="en-US" dirty="0"/>
              <a:t>单击此处编辑标题样式</a:t>
            </a:r>
            <a:endParaRPr lang="zh-CN" altLang="en-US" dirty="0"/>
          </a:p>
        </p:txBody>
      </p:sp>
      <p:sp>
        <p:nvSpPr>
          <p:cNvPr id="32" name="文本占位符 31"/>
          <p:cNvSpPr>
            <a:spLocks noGrp="1"/>
          </p:cNvSpPr>
          <p:nvPr>
            <p:ph type="body" sz="quarter" idx="11"/>
          </p:nvPr>
        </p:nvSpPr>
        <p:spPr>
          <a:xfrm>
            <a:off x="1069561" y="3748822"/>
            <a:ext cx="6933903" cy="598488"/>
          </a:xfrm>
          <a:prstGeom prst="rect">
            <a:avLst/>
          </a:prstGeom>
        </p:spPr>
        <p:txBody>
          <a:bodyPr anchor="ctr"/>
          <a:lstStyle>
            <a:lvl1pPr marL="0" indent="0" algn="l">
              <a:lnSpc>
                <a:spcPct val="100000"/>
              </a:lnSpc>
              <a:buNone/>
              <a:defRPr sz="1800" b="0" spc="300">
                <a:solidFill>
                  <a:schemeClr val="bg1"/>
                </a:solidFill>
              </a:defRPr>
            </a:lvl1pPr>
          </a:lstStyle>
          <a:p>
            <a:pPr lvl="0"/>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2000" y="373011"/>
            <a:ext cx="11220120" cy="688975"/>
          </a:xfrm>
          <a:prstGeom prst="rect">
            <a:avLst/>
          </a:prstGeom>
        </p:spPr>
        <p:txBody>
          <a:bodyPr/>
          <a:lstStyle>
            <a:lvl1pPr>
              <a:defRPr lang="zh-CN" altLang="en-US" sz="3200" b="1" kern="1200" baseline="0" dirty="0">
                <a:solidFill>
                  <a:srgbClr val="175F8B"/>
                </a:solidFill>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矩形: 圆顶角 8"/>
          <p:cNvSpPr/>
          <p:nvPr userDrawn="1"/>
        </p:nvSpPr>
        <p:spPr>
          <a:xfrm flipV="1">
            <a:off x="648000" y="1054726"/>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12000" y="369046"/>
            <a:ext cx="11129101" cy="688975"/>
          </a:xfrm>
          <a:prstGeom prst="rect">
            <a:avLst/>
          </a:prstGeom>
        </p:spPr>
        <p:txBody>
          <a:bodyPr/>
          <a:lstStyle>
            <a:lvl1pPr>
              <a:defRPr lang="zh-CN" altLang="en-US" sz="3200" b="1" kern="1200" baseline="0" dirty="0">
                <a:solidFill>
                  <a:srgbClr val="175F8B"/>
                </a:solidFill>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611680" y="1377894"/>
            <a:ext cx="5258612" cy="5043487"/>
          </a:xfrm>
          <a:prstGeom prst="rect">
            <a:avLst/>
          </a:prstGeom>
        </p:spPr>
        <p:txBody>
          <a:bodyPr/>
          <a:lstStyle>
            <a:lvl1pPr marL="446405" indent="-446405">
              <a:lnSpc>
                <a:spcPct val="130000"/>
              </a:lnSpc>
              <a:spcBef>
                <a:spcPts val="0"/>
              </a:spcBef>
              <a:spcAft>
                <a:spcPts val="300"/>
              </a:spcAft>
              <a:buClr>
                <a:srgbClr val="92D050"/>
              </a:buClr>
              <a:buFont typeface="Wingdings" panose="05000000000000000000" pitchFamily="2" charset="2"/>
              <a:buChar char="p"/>
              <a:defRPr sz="2400"/>
            </a:lvl1pPr>
            <a:lvl2pPr marL="892175" indent="-434975">
              <a:lnSpc>
                <a:spcPct val="130000"/>
              </a:lnSpc>
              <a:spcBef>
                <a:spcPts val="0"/>
              </a:spcBef>
              <a:spcAft>
                <a:spcPts val="300"/>
              </a:spcAft>
              <a:buClr>
                <a:srgbClr val="92D050"/>
              </a:buClr>
              <a:buFont typeface="Wingdings" panose="05000000000000000000" pitchFamily="2" charset="2"/>
              <a:buChar char="n"/>
              <a:defRPr sz="2200"/>
            </a:lvl2pPr>
            <a:lvl3pPr marL="1252855" indent="-338455">
              <a:lnSpc>
                <a:spcPct val="130000"/>
              </a:lnSpc>
              <a:spcBef>
                <a:spcPts val="0"/>
              </a:spcBef>
              <a:spcAft>
                <a:spcPts val="300"/>
              </a:spcAft>
              <a:buClr>
                <a:srgbClr val="92D050"/>
              </a:buClr>
              <a:defRPr sz="1800"/>
            </a:lvl3pPr>
            <a:lvl4pPr marL="1698625" indent="-327025">
              <a:lnSpc>
                <a:spcPct val="130000"/>
              </a:lnSpc>
              <a:spcBef>
                <a:spcPts val="0"/>
              </a:spcBef>
              <a:spcAft>
                <a:spcPts val="300"/>
              </a:spcAft>
              <a:buClr>
                <a:srgbClr val="92D050"/>
              </a:buClr>
              <a:defRPr sz="1600"/>
            </a:lvl4pPr>
            <a:lvl5pPr marL="2155825" indent="-327025">
              <a:lnSpc>
                <a:spcPct val="130000"/>
              </a:lnSpc>
              <a:spcBef>
                <a:spcPts val="0"/>
              </a:spcBef>
              <a:spcAft>
                <a:spcPts val="300"/>
              </a:spcAft>
              <a:buClr>
                <a:srgbClr val="92D050"/>
              </a:buClr>
              <a:defRPr sz="14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6401890" y="1377894"/>
            <a:ext cx="5339211" cy="5043487"/>
          </a:xfrm>
          <a:prstGeom prst="rect">
            <a:avLst/>
          </a:prstGeom>
        </p:spPr>
        <p:txBody>
          <a:bodyPr/>
          <a:lstStyle>
            <a:lvl1pPr marL="446405" indent="-446405">
              <a:lnSpc>
                <a:spcPct val="130000"/>
              </a:lnSpc>
              <a:spcBef>
                <a:spcPts val="0"/>
              </a:spcBef>
              <a:spcAft>
                <a:spcPts val="300"/>
              </a:spcAft>
              <a:buClr>
                <a:srgbClr val="92D050"/>
              </a:buClr>
              <a:buFont typeface="Wingdings" panose="05000000000000000000" pitchFamily="2" charset="2"/>
              <a:buChar char="p"/>
              <a:defRPr sz="2400"/>
            </a:lvl1pPr>
            <a:lvl2pPr marL="892175" indent="-434975">
              <a:lnSpc>
                <a:spcPct val="130000"/>
              </a:lnSpc>
              <a:spcBef>
                <a:spcPts val="0"/>
              </a:spcBef>
              <a:spcAft>
                <a:spcPts val="300"/>
              </a:spcAft>
              <a:buClr>
                <a:srgbClr val="92D050"/>
              </a:buClr>
              <a:buFont typeface="Wingdings" panose="05000000000000000000" pitchFamily="2" charset="2"/>
              <a:buChar char="n"/>
              <a:defRPr sz="2200"/>
            </a:lvl2pPr>
            <a:lvl3pPr marL="1252855" indent="-338455">
              <a:lnSpc>
                <a:spcPct val="130000"/>
              </a:lnSpc>
              <a:spcBef>
                <a:spcPts val="0"/>
              </a:spcBef>
              <a:spcAft>
                <a:spcPts val="300"/>
              </a:spcAft>
              <a:buClr>
                <a:srgbClr val="92D050"/>
              </a:buClr>
              <a:defRPr sz="1800"/>
            </a:lvl3pPr>
            <a:lvl4pPr marL="1698625" indent="-327025">
              <a:lnSpc>
                <a:spcPct val="130000"/>
              </a:lnSpc>
              <a:spcBef>
                <a:spcPts val="0"/>
              </a:spcBef>
              <a:spcAft>
                <a:spcPts val="300"/>
              </a:spcAft>
              <a:buClr>
                <a:srgbClr val="92D050"/>
              </a:buClr>
              <a:defRPr sz="1600"/>
            </a:lvl4pPr>
            <a:lvl5pPr marL="2155825" indent="-327025">
              <a:lnSpc>
                <a:spcPct val="130000"/>
              </a:lnSpc>
              <a:spcBef>
                <a:spcPts val="0"/>
              </a:spcBef>
              <a:spcAft>
                <a:spcPts val="300"/>
              </a:spcAft>
              <a:buClr>
                <a:srgbClr val="92D050"/>
              </a:buClr>
              <a:defRPr sz="1400"/>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矩形: 圆顶角 8"/>
          <p:cNvSpPr/>
          <p:nvPr userDrawn="1"/>
        </p:nvSpPr>
        <p:spPr>
          <a:xfrm flipV="1">
            <a:off x="611680" y="1067236"/>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8"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目录-1">
    <p:spTree>
      <p:nvGrpSpPr>
        <p:cNvPr id="1" name=""/>
        <p:cNvGrpSpPr/>
        <p:nvPr/>
      </p:nvGrpSpPr>
      <p:grpSpPr>
        <a:xfrm>
          <a:off x="0" y="0"/>
          <a:ext cx="0" cy="0"/>
          <a:chOff x="0" y="0"/>
          <a:chExt cx="0" cy="0"/>
        </a:xfrm>
      </p:grpSpPr>
      <p:sp>
        <p:nvSpPr>
          <p:cNvPr id="17" name="Object 2010"/>
          <p:cNvSpPr txBox="1"/>
          <p:nvPr userDrawn="1"/>
        </p:nvSpPr>
        <p:spPr>
          <a:xfrm>
            <a:off x="921270" y="2093253"/>
            <a:ext cx="2282428" cy="781050"/>
          </a:xfrm>
          <a:prstGeom prst="rect">
            <a:avLst/>
          </a:prstGeom>
        </p:spPr>
        <p:txBody>
          <a:bodyPr vert="horz" rtlCol="0" anchor="t" anchorCtr="0">
            <a:noAutofit/>
          </a:bodyPr>
          <a:lstStyle/>
          <a:p>
            <a:pPr defTabSz="457200">
              <a:lnSpc>
                <a:spcPct val="83000"/>
              </a:lnSpc>
            </a:pPr>
            <a:r>
              <a:rPr lang="zh-CN" altLang="en-US" sz="6125" spc="-123" dirty="0">
                <a:solidFill>
                  <a:srgbClr val="FFFFFF"/>
                </a:solidFill>
                <a:latin typeface="微软雅黑" panose="020B0503020204020204" pitchFamily="34" charset="-122"/>
                <a:ea typeface="微软雅黑" panose="020B0503020204020204" pitchFamily="34" charset="-122"/>
              </a:rPr>
              <a:t>目录</a:t>
            </a:r>
            <a:endParaRPr lang="zh-CN" altLang="en-US" sz="900">
              <a:solidFill>
                <a:prstClr val="black"/>
              </a:solidFill>
              <a:latin typeface="微软雅黑" panose="020B0503020204020204" pitchFamily="34" charset="-122"/>
              <a:ea typeface="微软雅黑" panose="020B0503020204020204" pitchFamily="34" charset="-122"/>
            </a:endParaRPr>
          </a:p>
        </p:txBody>
      </p:sp>
      <p:sp>
        <p:nvSpPr>
          <p:cNvPr id="20" name="Object 2011"/>
          <p:cNvSpPr txBox="1"/>
          <p:nvPr userDrawn="1"/>
        </p:nvSpPr>
        <p:spPr>
          <a:xfrm>
            <a:off x="771525" y="3213440"/>
            <a:ext cx="2781300" cy="457200"/>
          </a:xfrm>
          <a:prstGeom prst="rect">
            <a:avLst/>
          </a:prstGeom>
        </p:spPr>
        <p:txBody>
          <a:bodyPr vert="horz" rtlCol="0" anchor="t" anchorCtr="0">
            <a:noAutofit/>
          </a:bodyPr>
          <a:lstStyle/>
          <a:p>
            <a:pPr defTabSz="457200"/>
            <a:r>
              <a:rPr lang="en-US" altLang="zh-CN" sz="3000" spc="120" dirty="0">
                <a:solidFill>
                  <a:srgbClr val="FFFFFF"/>
                </a:solidFill>
                <a:latin typeface="微软雅黑" panose="020B0503020204020204" pitchFamily="34" charset="-122"/>
                <a:ea typeface="微软雅黑" panose="020B0503020204020204" pitchFamily="34" charset="-122"/>
              </a:rPr>
              <a:t>CONTENTS</a:t>
            </a:r>
            <a:endParaRPr lang="zh-CN" altLang="en-US" sz="900">
              <a:solidFill>
                <a:prstClr val="black"/>
              </a:solidFill>
              <a:latin typeface="微软雅黑" panose="020B0503020204020204" pitchFamily="34" charset="-122"/>
              <a:ea typeface="微软雅黑" panose="020B0503020204020204" pitchFamily="34" charset="-122"/>
            </a:endParaRPr>
          </a:p>
        </p:txBody>
      </p:sp>
      <p:sp>
        <p:nvSpPr>
          <p:cNvPr id="21" name="任意多边形: 形状 20"/>
          <p:cNvSpPr/>
          <p:nvPr userDrawn="1"/>
        </p:nvSpPr>
        <p:spPr>
          <a:xfrm>
            <a:off x="-21616" y="-26544"/>
            <a:ext cx="3958617" cy="6884544"/>
          </a:xfrm>
          <a:custGeom>
            <a:avLst/>
            <a:gdLst>
              <a:gd name="connsiteX0" fmla="*/ 0 w 9051317"/>
              <a:gd name="connsiteY0" fmla="*/ 0 h 6871844"/>
              <a:gd name="connsiteX1" fmla="*/ 8724495 w 9051317"/>
              <a:gd name="connsiteY1" fmla="*/ 0 h 6871844"/>
              <a:gd name="connsiteX2" fmla="*/ 8832115 w 9051317"/>
              <a:gd name="connsiteY2" fmla="*/ 466295 h 6871844"/>
              <a:gd name="connsiteX3" fmla="*/ 9051317 w 9051317"/>
              <a:gd name="connsiteY3" fmla="*/ 2640728 h 6871844"/>
              <a:gd name="connsiteX4" fmla="*/ 8203435 w 9051317"/>
              <a:gd name="connsiteY4" fmla="*/ 6840435 h 6871844"/>
              <a:gd name="connsiteX5" fmla="*/ 8189236 w 9051317"/>
              <a:gd name="connsiteY5" fmla="*/ 6871844 h 6871844"/>
              <a:gd name="connsiteX6" fmla="*/ 0 w 9051317"/>
              <a:gd name="connsiteY6" fmla="*/ 6871844 h 6871844"/>
              <a:gd name="connsiteX7" fmla="*/ 0 w 9051317"/>
              <a:gd name="connsiteY7" fmla="*/ 0 h 6871844"/>
              <a:gd name="connsiteX0-1" fmla="*/ 5092700 w 9051317"/>
              <a:gd name="connsiteY0-2" fmla="*/ 0 h 6884544"/>
              <a:gd name="connsiteX1-3" fmla="*/ 8724495 w 9051317"/>
              <a:gd name="connsiteY1-4" fmla="*/ 12700 h 6884544"/>
              <a:gd name="connsiteX2-5" fmla="*/ 8832115 w 9051317"/>
              <a:gd name="connsiteY2-6" fmla="*/ 478995 h 6884544"/>
              <a:gd name="connsiteX3-7" fmla="*/ 9051317 w 9051317"/>
              <a:gd name="connsiteY3-8" fmla="*/ 2653428 h 6884544"/>
              <a:gd name="connsiteX4-9" fmla="*/ 8203435 w 9051317"/>
              <a:gd name="connsiteY4-10" fmla="*/ 6853135 h 6884544"/>
              <a:gd name="connsiteX5-11" fmla="*/ 8189236 w 9051317"/>
              <a:gd name="connsiteY5-12" fmla="*/ 6884544 h 6884544"/>
              <a:gd name="connsiteX6-13" fmla="*/ 0 w 9051317"/>
              <a:gd name="connsiteY6-14" fmla="*/ 6884544 h 6884544"/>
              <a:gd name="connsiteX7-15" fmla="*/ 5092700 w 9051317"/>
              <a:gd name="connsiteY7-16" fmla="*/ 0 h 6884544"/>
              <a:gd name="connsiteX0-17" fmla="*/ 0 w 3958617"/>
              <a:gd name="connsiteY0-18" fmla="*/ 0 h 6884544"/>
              <a:gd name="connsiteX1-19" fmla="*/ 3631795 w 3958617"/>
              <a:gd name="connsiteY1-20" fmla="*/ 12700 h 6884544"/>
              <a:gd name="connsiteX2-21" fmla="*/ 3739415 w 3958617"/>
              <a:gd name="connsiteY2-22" fmla="*/ 478995 h 6884544"/>
              <a:gd name="connsiteX3-23" fmla="*/ 3958617 w 3958617"/>
              <a:gd name="connsiteY3-24" fmla="*/ 2653428 h 6884544"/>
              <a:gd name="connsiteX4-25" fmla="*/ 3110735 w 3958617"/>
              <a:gd name="connsiteY4-26" fmla="*/ 6853135 h 6884544"/>
              <a:gd name="connsiteX5-27" fmla="*/ 3096536 w 3958617"/>
              <a:gd name="connsiteY5-28" fmla="*/ 6884544 h 6884544"/>
              <a:gd name="connsiteX6-29" fmla="*/ 0 w 3958617"/>
              <a:gd name="connsiteY6-30" fmla="*/ 6884544 h 6884544"/>
              <a:gd name="connsiteX7-31" fmla="*/ 0 w 3958617"/>
              <a:gd name="connsiteY7-32" fmla="*/ 0 h 68845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958617" h="6884544">
                <a:moveTo>
                  <a:pt x="0" y="0"/>
                </a:moveTo>
                <a:lnTo>
                  <a:pt x="3631795" y="12700"/>
                </a:lnTo>
                <a:lnTo>
                  <a:pt x="3739415" y="478995"/>
                </a:lnTo>
                <a:cubicBezTo>
                  <a:pt x="3883139" y="1181357"/>
                  <a:pt x="3958617" y="1908578"/>
                  <a:pt x="3958617" y="2653428"/>
                </a:cubicBezTo>
                <a:cubicBezTo>
                  <a:pt x="3958617" y="4143128"/>
                  <a:pt x="3656707" y="5562314"/>
                  <a:pt x="3110735" y="6853135"/>
                </a:cubicBezTo>
                <a:lnTo>
                  <a:pt x="3096536" y="6884544"/>
                </a:lnTo>
                <a:lnTo>
                  <a:pt x="0" y="6884544"/>
                </a:lnTo>
                <a:lnTo>
                  <a:pt x="0" y="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nvSpPr>
        <p:spPr>
          <a:xfrm>
            <a:off x="-8917" y="-26544"/>
            <a:ext cx="3670300" cy="68845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 name="connsiteX0-1" fmla="*/ 4523504 w 7775476"/>
              <a:gd name="connsiteY0-2" fmla="*/ 0 h 6870674"/>
              <a:gd name="connsiteX1-3" fmla="*/ 7326808 w 7775476"/>
              <a:gd name="connsiteY1-4" fmla="*/ 12674 h 6870674"/>
              <a:gd name="connsiteX2-5" fmla="*/ 7370317 w 7775476"/>
              <a:gd name="connsiteY2-6" fmla="*/ 119746 h 6870674"/>
              <a:gd name="connsiteX3-7" fmla="*/ 7775476 w 7775476"/>
              <a:gd name="connsiteY3-8" fmla="*/ 2347313 h 6870674"/>
              <a:gd name="connsiteX4-9" fmla="*/ 6040912 w 7775476"/>
              <a:gd name="connsiteY4-10" fmla="*/ 6703392 h 6870674"/>
              <a:gd name="connsiteX5-11" fmla="*/ 5876541 w 7775476"/>
              <a:gd name="connsiteY5-12" fmla="*/ 6870674 h 6870674"/>
              <a:gd name="connsiteX6-13" fmla="*/ 0 w 7775476"/>
              <a:gd name="connsiteY6-14" fmla="*/ 6870674 h 6870674"/>
              <a:gd name="connsiteX7-15" fmla="*/ 4523504 w 7775476"/>
              <a:gd name="connsiteY7-16" fmla="*/ 0 h 6870674"/>
              <a:gd name="connsiteX0-17" fmla="*/ 0 w 3251972"/>
              <a:gd name="connsiteY0-18" fmla="*/ 0 h 6870674"/>
              <a:gd name="connsiteX1-19" fmla="*/ 2803304 w 3251972"/>
              <a:gd name="connsiteY1-20" fmla="*/ 12674 h 6870674"/>
              <a:gd name="connsiteX2-21" fmla="*/ 2846813 w 3251972"/>
              <a:gd name="connsiteY2-22" fmla="*/ 119746 h 6870674"/>
              <a:gd name="connsiteX3-23" fmla="*/ 3251972 w 3251972"/>
              <a:gd name="connsiteY3-24" fmla="*/ 2347313 h 6870674"/>
              <a:gd name="connsiteX4-25" fmla="*/ 1517408 w 3251972"/>
              <a:gd name="connsiteY4-26" fmla="*/ 6703392 h 6870674"/>
              <a:gd name="connsiteX5-27" fmla="*/ 1353037 w 3251972"/>
              <a:gd name="connsiteY5-28" fmla="*/ 6870674 h 6870674"/>
              <a:gd name="connsiteX6-29" fmla="*/ 0 w 3251972"/>
              <a:gd name="connsiteY6-30" fmla="*/ 6858000 h 6870674"/>
              <a:gd name="connsiteX7-31" fmla="*/ 0 w 3251972"/>
              <a:gd name="connsiteY7-32" fmla="*/ 0 h 68706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251972" h="6870674">
                <a:moveTo>
                  <a:pt x="0" y="0"/>
                </a:moveTo>
                <a:lnTo>
                  <a:pt x="2803304" y="12674"/>
                </a:lnTo>
                <a:lnTo>
                  <a:pt x="2846813" y="119746"/>
                </a:lnTo>
                <a:cubicBezTo>
                  <a:pt x="3108925" y="814337"/>
                  <a:pt x="3251972" y="1564616"/>
                  <a:pt x="3251972" y="2347313"/>
                </a:cubicBezTo>
                <a:cubicBezTo>
                  <a:pt x="3251972" y="4024521"/>
                  <a:pt x="2595123" y="5552872"/>
                  <a:pt x="1517408" y="6703392"/>
                </a:cubicBezTo>
                <a:lnTo>
                  <a:pt x="1353037" y="6870674"/>
                </a:lnTo>
                <a:lnTo>
                  <a:pt x="0" y="6858000"/>
                </a:lnTo>
                <a:lnTo>
                  <a:pt x="0" y="0"/>
                </a:lnTo>
                <a:close/>
              </a:path>
            </a:pathLst>
          </a:cu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Object 109"/>
          <p:cNvSpPr txBox="1"/>
          <p:nvPr userDrawn="1"/>
        </p:nvSpPr>
        <p:spPr>
          <a:xfrm>
            <a:off x="662967" y="1546526"/>
            <a:ext cx="2146653" cy="877385"/>
          </a:xfrm>
          <a:prstGeom prst="rect">
            <a:avLst/>
          </a:prstGeom>
        </p:spPr>
        <p:txBody>
          <a:bodyPr vert="horz" rtlCol="0" anchor="t" anchorCtr="0">
            <a:noAutofit/>
          </a:bodyPr>
          <a:lstStyle/>
          <a:p>
            <a:pPr algn="ctr" defTabSz="457200">
              <a:lnSpc>
                <a:spcPct val="105000"/>
              </a:lnSpc>
            </a:pPr>
            <a:r>
              <a:rPr lang="zh-CN" altLang="en-US" sz="4400" b="1" spc="600" dirty="0" smtClean="0">
                <a:solidFill>
                  <a:srgbClr val="FFFFFF"/>
                </a:solidFill>
                <a:latin typeface="微软雅黑" panose="020B0503020204020204" pitchFamily="34" charset="-122"/>
                <a:ea typeface="微软雅黑" panose="020B0503020204020204" pitchFamily="34" charset="-122"/>
              </a:rPr>
              <a:t>大</a:t>
            </a:r>
            <a:r>
              <a:rPr lang="zh-CN" altLang="en-US" sz="4400" b="1" spc="600" baseline="0" dirty="0" smtClean="0">
                <a:solidFill>
                  <a:srgbClr val="FFFFFF"/>
                </a:solidFill>
                <a:latin typeface="微软雅黑" panose="020B0503020204020204" pitchFamily="34" charset="-122"/>
                <a:ea typeface="微软雅黑" panose="020B0503020204020204" pitchFamily="34" charset="-122"/>
              </a:rPr>
              <a:t> </a:t>
            </a:r>
            <a:r>
              <a:rPr lang="zh-CN" altLang="en-US" sz="4400" b="1" spc="600" dirty="0" smtClean="0">
                <a:solidFill>
                  <a:srgbClr val="FFFFFF"/>
                </a:solidFill>
                <a:latin typeface="微软雅黑" panose="020B0503020204020204" pitchFamily="34" charset="-122"/>
                <a:ea typeface="微软雅黑" panose="020B0503020204020204" pitchFamily="34" charset="-122"/>
              </a:rPr>
              <a:t>纲</a:t>
            </a:r>
            <a:endParaRPr lang="en-US" altLang="zh-CN" sz="4400" b="1" spc="600" dirty="0">
              <a:solidFill>
                <a:srgbClr val="FFFFFF"/>
              </a:solidFill>
              <a:latin typeface="微软雅黑" panose="020B0503020204020204" pitchFamily="34" charset="-122"/>
              <a:ea typeface="微软雅黑" panose="020B0503020204020204" pitchFamily="34" charset="-122"/>
            </a:endParaRPr>
          </a:p>
        </p:txBody>
      </p:sp>
      <p:cxnSp>
        <p:nvCxnSpPr>
          <p:cNvPr id="24" name="直接连接符 23"/>
          <p:cNvCxnSpPr/>
          <p:nvPr userDrawn="1"/>
        </p:nvCxnSpPr>
        <p:spPr>
          <a:xfrm>
            <a:off x="978420" y="2566566"/>
            <a:ext cx="148582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8" name="标题 13"/>
          <p:cNvSpPr>
            <a:spLocks noGrp="1"/>
          </p:cNvSpPr>
          <p:nvPr>
            <p:ph type="title"/>
          </p:nvPr>
        </p:nvSpPr>
        <p:spPr>
          <a:xfrm>
            <a:off x="1050587" y="3066615"/>
            <a:ext cx="10272409" cy="724770"/>
          </a:xfrm>
          <a:prstGeom prst="rect">
            <a:avLst/>
          </a:prstGeom>
          <a:noFill/>
          <a:effectLst/>
        </p:spPr>
        <p:txBody>
          <a:bodyPr anchor="b"/>
          <a:lstStyle>
            <a:lvl1pPr algn="ctr">
              <a:defRPr sz="4400" b="1" spc="300">
                <a:solidFill>
                  <a:srgbClr val="175F8B"/>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050587" y="4054966"/>
            <a:ext cx="10272409" cy="1534265"/>
          </a:xfrm>
          <a:prstGeom prst="rect">
            <a:avLst/>
          </a:prstGeom>
        </p:spPr>
        <p:txBody>
          <a:bodyPr/>
          <a:lstStyle>
            <a:lvl1pPr marL="0" indent="0" algn="just">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sp>
        <p:nvSpPr>
          <p:cNvPr id="31" name="矩形: 剪去单角 30"/>
          <p:cNvSpPr/>
          <p:nvPr userDrawn="1"/>
        </p:nvSpPr>
        <p:spPr>
          <a:xfrm rot="5400000" flipV="1">
            <a:off x="6070791" y="736789"/>
            <a:ext cx="45719" cy="12196703"/>
          </a:xfrm>
          <a:prstGeom prst="snip1Rect">
            <a:avLst>
              <a:gd name="adj" fmla="val 0"/>
            </a:avLst>
          </a:prstGeom>
          <a:solidFill>
            <a:schemeClr val="bg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圆顶角 9"/>
          <p:cNvSpPr/>
          <p:nvPr userDrawn="1"/>
        </p:nvSpPr>
        <p:spPr>
          <a:xfrm flipV="1">
            <a:off x="0" y="-1"/>
            <a:ext cx="12192000" cy="2411846"/>
          </a:xfrm>
          <a:prstGeom prst="round2SameRect">
            <a:avLst>
              <a:gd name="adj1" fmla="val 38659"/>
              <a:gd name="adj2" fmla="val 0"/>
            </a:avLst>
          </a:pr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
        <p:nvSpPr>
          <p:cNvPr id="8" name="标题 13"/>
          <p:cNvSpPr txBox="1"/>
          <p:nvPr userDrawn="1"/>
        </p:nvSpPr>
        <p:spPr>
          <a:xfrm>
            <a:off x="9836672" y="-510395"/>
            <a:ext cx="2483796" cy="492319"/>
          </a:xfrm>
          <a:prstGeom prst="rect">
            <a:avLst/>
          </a:prstGeom>
          <a:noFill/>
          <a:effectLst/>
        </p:spPr>
        <p:txBody>
          <a:bodyPr anchor="b"/>
          <a:lstStyle>
            <a:lvl1pPr algn="ctr" defTabSz="914400" rtl="0" eaLnBrk="1" latinLnBrk="0" hangingPunct="1">
              <a:lnSpc>
                <a:spcPct val="90000"/>
              </a:lnSpc>
              <a:spcBef>
                <a:spcPct val="0"/>
              </a:spcBef>
              <a:buNone/>
              <a:defRPr sz="4400" b="1" kern="1200" spc="300">
                <a:solidFill>
                  <a:srgbClr val="A62038"/>
                </a:solidFill>
                <a:latin typeface="+mj-lt"/>
                <a:ea typeface="+mj-ea"/>
                <a:cs typeface="+mj-cs"/>
              </a:defRPr>
            </a:lvl1pPr>
          </a:lstStyle>
          <a:p>
            <a:r>
              <a:rPr lang="en-US" altLang="zh-CN" sz="1800" b="0" i="1" dirty="0"/>
              <a:t>SJTU</a:t>
            </a:r>
            <a:endParaRPr lang="zh-CN" altLang="en-US" sz="1800" b="0" i="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7" name="矩形: 圆顶角 6"/>
          <p:cNvSpPr/>
          <p:nvPr userDrawn="1"/>
        </p:nvSpPr>
        <p:spPr>
          <a:xfrm rot="16200000" flipV="1">
            <a:off x="4364979" y="-859726"/>
            <a:ext cx="1164073" cy="9911481"/>
          </a:xfrm>
          <a:prstGeom prst="round2SameRect">
            <a:avLst>
              <a:gd name="adj1" fmla="val 50000"/>
              <a:gd name="adj2" fmla="val 0"/>
            </a:avLst>
          </a:prstGeom>
          <a:solidFill>
            <a:schemeClr val="bg1">
              <a:lumMod val="8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圆顶角 9"/>
          <p:cNvSpPr/>
          <p:nvPr userDrawn="1"/>
        </p:nvSpPr>
        <p:spPr>
          <a:xfrm rot="16200000" flipV="1">
            <a:off x="4698772" y="-2328498"/>
            <a:ext cx="1681026" cy="11078572"/>
          </a:xfrm>
          <a:prstGeom prst="round2SameRect">
            <a:avLst>
              <a:gd name="adj1" fmla="val 50000"/>
              <a:gd name="adj2" fmla="val 0"/>
            </a:avLst>
          </a:pr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标题 13"/>
          <p:cNvSpPr>
            <a:spLocks noGrp="1"/>
          </p:cNvSpPr>
          <p:nvPr>
            <p:ph type="title"/>
          </p:nvPr>
        </p:nvSpPr>
        <p:spPr>
          <a:xfrm>
            <a:off x="1050587" y="2848403"/>
            <a:ext cx="10272409" cy="724770"/>
          </a:xfrm>
          <a:prstGeom prst="rect">
            <a:avLst/>
          </a:prstGeom>
          <a:noFill/>
          <a:effectLst/>
        </p:spPr>
        <p:txBody>
          <a:bodyPr anchor="t"/>
          <a:lstStyle>
            <a:lvl1pPr algn="l">
              <a:defRPr sz="4400" b="1" spc="300">
                <a:solidFill>
                  <a:schemeClr val="bg1"/>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050587" y="4125798"/>
            <a:ext cx="10272409" cy="1534265"/>
          </a:xfrm>
          <a:prstGeom prst="rect">
            <a:avLst/>
          </a:prstGeom>
        </p:spPr>
        <p:txBody>
          <a:bodyPr/>
          <a:lstStyle>
            <a:lvl1pPr marL="0" indent="0" algn="just">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chemeClr val="bg1">
                    <a:lumMod val="75000"/>
                  </a:schemeClr>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8" name="标题 13"/>
          <p:cNvSpPr>
            <a:spLocks noGrp="1"/>
          </p:cNvSpPr>
          <p:nvPr>
            <p:ph type="title"/>
          </p:nvPr>
        </p:nvSpPr>
        <p:spPr>
          <a:xfrm>
            <a:off x="1418471" y="1216448"/>
            <a:ext cx="10468729" cy="775349"/>
          </a:xfrm>
          <a:prstGeom prst="rect">
            <a:avLst/>
          </a:prstGeom>
          <a:noFill/>
          <a:effectLst/>
        </p:spPr>
        <p:txBody>
          <a:bodyPr anchor="ctr"/>
          <a:lstStyle>
            <a:lvl1pPr algn="l">
              <a:defRPr sz="4400" b="1" spc="300">
                <a:solidFill>
                  <a:srgbClr val="175F8B"/>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418471" y="2746674"/>
            <a:ext cx="9845113" cy="1534265"/>
          </a:xfrm>
          <a:prstGeom prst="rect">
            <a:avLst/>
          </a:prstGeom>
          <a:noFill/>
        </p:spPr>
        <p:txBody>
          <a:bodyPr/>
          <a:lstStyle>
            <a:lvl1pPr marL="0" indent="0" algn="l">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cxnSp>
        <p:nvCxnSpPr>
          <p:cNvPr id="11" name="直接连接符 10"/>
          <p:cNvCxnSpPr/>
          <p:nvPr userDrawn="1"/>
        </p:nvCxnSpPr>
        <p:spPr>
          <a:xfrm>
            <a:off x="1418471" y="2344233"/>
            <a:ext cx="9554329"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2" name="矩形: 圆顶角 11"/>
          <p:cNvSpPr/>
          <p:nvPr userDrawn="1"/>
        </p:nvSpPr>
        <p:spPr>
          <a:xfrm rot="16200000" flipV="1">
            <a:off x="-2540271" y="3174998"/>
            <a:ext cx="5817139" cy="736601"/>
          </a:xfrm>
          <a:prstGeom prst="round2SameRect">
            <a:avLst>
              <a:gd name="adj1" fmla="val 50000"/>
              <a:gd name="adj2" fmla="val 0"/>
            </a:avLst>
          </a:prstGeom>
          <a:solidFill>
            <a:srgbClr val="175F8B"/>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一般样式）">
    <p:spTree>
      <p:nvGrpSpPr>
        <p:cNvPr id="1" name=""/>
        <p:cNvGrpSpPr/>
        <p:nvPr/>
      </p:nvGrpSpPr>
      <p:grpSpPr>
        <a:xfrm>
          <a:off x="0" y="0"/>
          <a:ext cx="0" cy="0"/>
          <a:chOff x="0" y="0"/>
          <a:chExt cx="0" cy="0"/>
        </a:xfrm>
      </p:grpSpPr>
      <p:sp>
        <p:nvSpPr>
          <p:cNvPr id="8" name="文本占位符 31"/>
          <p:cNvSpPr>
            <a:spLocks noGrp="1"/>
          </p:cNvSpPr>
          <p:nvPr>
            <p:ph type="body" sz="quarter" idx="11"/>
          </p:nvPr>
        </p:nvSpPr>
        <p:spPr>
          <a:xfrm>
            <a:off x="612000" y="381074"/>
            <a:ext cx="10836000" cy="687600"/>
          </a:xfrm>
          <a:prstGeom prst="rect">
            <a:avLst/>
          </a:prstGeom>
        </p:spPr>
        <p:txBody>
          <a:bodyPr anchor="ctr"/>
          <a:lstStyle>
            <a:lvl1pPr marL="0" indent="0" algn="l">
              <a:lnSpc>
                <a:spcPct val="100000"/>
              </a:lnSpc>
              <a:buNone/>
              <a:defRPr sz="3200" b="1">
                <a:solidFill>
                  <a:srgbClr val="175F8B"/>
                </a:solidFill>
              </a:defRPr>
            </a:lvl1pPr>
          </a:lstStyle>
          <a:p>
            <a:pPr lvl="0"/>
            <a:endParaRPr lang="zh-CN" altLang="en-US" dirty="0"/>
          </a:p>
        </p:txBody>
      </p:sp>
      <p:sp>
        <p:nvSpPr>
          <p:cNvPr id="17" name="文本占位符 16"/>
          <p:cNvSpPr>
            <a:spLocks noGrp="1"/>
          </p:cNvSpPr>
          <p:nvPr>
            <p:ph type="body" sz="quarter" idx="14" hasCustomPrompt="1"/>
          </p:nvPr>
        </p:nvSpPr>
        <p:spPr>
          <a:xfrm>
            <a:off x="611680" y="1353600"/>
            <a:ext cx="10836320" cy="4977794"/>
          </a:xfrm>
          <a:prstGeom prst="rect">
            <a:avLst/>
          </a:prstGeom>
        </p:spPr>
        <p:txBody>
          <a:bodyPr/>
          <a:lstStyle>
            <a:lvl1pPr marL="446405" indent="-446405">
              <a:lnSpc>
                <a:spcPct val="130000"/>
              </a:lnSpc>
              <a:spcBef>
                <a:spcPts val="0"/>
              </a:spcBef>
              <a:spcAft>
                <a:spcPts val="300"/>
              </a:spcAft>
              <a:buClr>
                <a:srgbClr val="92D050"/>
              </a:buClr>
              <a:buFont typeface="Wingdings" panose="05000000000000000000" pitchFamily="2" charset="2"/>
              <a:buChar char="p"/>
              <a:defRPr sz="2400" b="1" spc="300">
                <a:solidFill>
                  <a:schemeClr val="tx1">
                    <a:lumMod val="75000"/>
                    <a:lumOff val="25000"/>
                  </a:schemeClr>
                </a:solidFill>
              </a:defRPr>
            </a:lvl1pPr>
            <a:lvl2pPr marL="892175" indent="-434975">
              <a:lnSpc>
                <a:spcPct val="130000"/>
              </a:lnSpc>
              <a:spcBef>
                <a:spcPts val="0"/>
              </a:spcBef>
              <a:spcAft>
                <a:spcPts val="300"/>
              </a:spcAft>
              <a:buClr>
                <a:srgbClr val="92D050"/>
              </a:buClr>
              <a:buFont typeface="Wingdings" panose="05000000000000000000" pitchFamily="2" charset="2"/>
              <a:buChar char="n"/>
              <a:defRPr sz="2200" spc="300">
                <a:solidFill>
                  <a:schemeClr val="bg2">
                    <a:lumMod val="25000"/>
                  </a:schemeClr>
                </a:solidFill>
              </a:defRPr>
            </a:lvl2pPr>
            <a:lvl3pPr marL="1252855" indent="-338455">
              <a:lnSpc>
                <a:spcPct val="130000"/>
              </a:lnSpc>
              <a:spcBef>
                <a:spcPts val="0"/>
              </a:spcBef>
              <a:spcAft>
                <a:spcPts val="300"/>
              </a:spcAft>
              <a:buClr>
                <a:srgbClr val="92D050"/>
              </a:buClr>
              <a:buFont typeface="Arial" panose="020B0604020202020204" pitchFamily="34" charset="0"/>
              <a:buChar char="•"/>
              <a:defRPr sz="1800" spc="300">
                <a:solidFill>
                  <a:schemeClr val="tx1"/>
                </a:solidFill>
              </a:defRPr>
            </a:lvl3pPr>
            <a:lvl4pPr marL="1698625" indent="-327025">
              <a:lnSpc>
                <a:spcPct val="130000"/>
              </a:lnSpc>
              <a:spcBef>
                <a:spcPts val="0"/>
              </a:spcBef>
              <a:spcAft>
                <a:spcPts val="300"/>
              </a:spcAft>
              <a:buClr>
                <a:srgbClr val="92D050"/>
              </a:buClr>
              <a:buFont typeface="Arial" panose="020B0604020202020204" pitchFamily="34" charset="0"/>
              <a:buChar char="•"/>
              <a:defRPr sz="1600" spc="300">
                <a:solidFill>
                  <a:schemeClr val="tx1"/>
                </a:solidFill>
              </a:defRPr>
            </a:lvl4pPr>
            <a:lvl5pPr marL="2155825" indent="-327025">
              <a:lnSpc>
                <a:spcPct val="130000"/>
              </a:lnSpc>
              <a:spcBef>
                <a:spcPts val="0"/>
              </a:spcBef>
              <a:spcAft>
                <a:spcPts val="300"/>
              </a:spcAft>
              <a:buClr>
                <a:srgbClr val="92D050"/>
              </a:buClr>
              <a:buFont typeface="Arial" panose="020B0604020202020204" pitchFamily="34" charset="0"/>
              <a:buChar char="•"/>
              <a:defRPr sz="1400" spc="300">
                <a:solidFill>
                  <a:schemeClr val="tx1"/>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矩形: 圆顶角 8"/>
          <p:cNvSpPr/>
          <p:nvPr userDrawn="1"/>
        </p:nvSpPr>
        <p:spPr>
          <a:xfrm flipV="1">
            <a:off x="648000" y="1078462"/>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封底01">
    <p:bg>
      <p:bgPr>
        <a:solidFill>
          <a:srgbClr val="175F8B"/>
        </a:solidFill>
        <a:effectLst/>
      </p:bgPr>
    </p:bg>
    <p:spTree>
      <p:nvGrpSpPr>
        <p:cNvPr id="1" name=""/>
        <p:cNvGrpSpPr/>
        <p:nvPr/>
      </p:nvGrpSpPr>
      <p:grpSpPr>
        <a:xfrm>
          <a:off x="0" y="0"/>
          <a:ext cx="0" cy="0"/>
          <a:chOff x="0" y="0"/>
          <a:chExt cx="0" cy="0"/>
        </a:xfrm>
      </p:grpSpPr>
      <p:sp>
        <p:nvSpPr>
          <p:cNvPr id="15" name="任意多边形: 形状 14"/>
          <p:cNvSpPr/>
          <p:nvPr userDrawn="1"/>
        </p:nvSpPr>
        <p:spPr>
          <a:xfrm>
            <a:off x="0" y="-13844"/>
            <a:ext cx="8775700" cy="68718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75476" h="6858000">
                <a:moveTo>
                  <a:pt x="0" y="0"/>
                </a:moveTo>
                <a:lnTo>
                  <a:pt x="7326808" y="0"/>
                </a:lnTo>
                <a:lnTo>
                  <a:pt x="7370317" y="107072"/>
                </a:lnTo>
                <a:cubicBezTo>
                  <a:pt x="7632429" y="801663"/>
                  <a:pt x="7775476" y="1551942"/>
                  <a:pt x="7775476" y="2334639"/>
                </a:cubicBezTo>
                <a:cubicBezTo>
                  <a:pt x="7775476" y="4011847"/>
                  <a:pt x="7118627" y="5540198"/>
                  <a:pt x="6040912" y="6690718"/>
                </a:cubicBezTo>
                <a:lnTo>
                  <a:pt x="5876541" y="6858000"/>
                </a:lnTo>
                <a:lnTo>
                  <a:pt x="0" y="6858000"/>
                </a:lnTo>
                <a:lnTo>
                  <a:pt x="0"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rotWithShape="1">
          <a:blip r:embed="rId2" cstate="hq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l="2346" r="68249"/>
          <a:stretch>
            <a:fillRect/>
          </a:stretch>
        </p:blipFill>
        <p:spPr>
          <a:xfrm>
            <a:off x="8850159" y="-2897899"/>
            <a:ext cx="1181100" cy="1320452"/>
          </a:xfrm>
          <a:prstGeom prst="rect">
            <a:avLst/>
          </a:prstGeom>
        </p:spPr>
      </p:pic>
      <p:sp>
        <p:nvSpPr>
          <p:cNvPr id="20" name="文本占位符 31"/>
          <p:cNvSpPr>
            <a:spLocks noGrp="1"/>
          </p:cNvSpPr>
          <p:nvPr>
            <p:ph type="body" sz="quarter" idx="11"/>
          </p:nvPr>
        </p:nvSpPr>
        <p:spPr>
          <a:xfrm>
            <a:off x="860403" y="2140703"/>
            <a:ext cx="7054894" cy="1066800"/>
          </a:xfrm>
          <a:prstGeom prst="rect">
            <a:avLst/>
          </a:prstGeom>
        </p:spPr>
        <p:txBody>
          <a:bodyPr anchor="ctr"/>
          <a:lstStyle>
            <a:lvl1pPr marL="0" indent="0" algn="ctr">
              <a:lnSpc>
                <a:spcPct val="100000"/>
              </a:lnSpc>
              <a:buNone/>
              <a:defRPr sz="6000" b="1" spc="600">
                <a:solidFill>
                  <a:schemeClr val="bg1"/>
                </a:solidFill>
              </a:defRPr>
            </a:lvl1pPr>
          </a:lstStyle>
          <a:p>
            <a:pPr lvl="0"/>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带底边)">
    <p:spTree>
      <p:nvGrpSpPr>
        <p:cNvPr id="1" name=""/>
        <p:cNvGrpSpPr/>
        <p:nvPr/>
      </p:nvGrpSpPr>
      <p:grpSpPr>
        <a:xfrm>
          <a:off x="0" y="0"/>
          <a:ext cx="0" cy="0"/>
          <a:chOff x="0" y="0"/>
          <a:chExt cx="0" cy="0"/>
        </a:xfrm>
      </p:grpSpPr>
      <p:sp>
        <p:nvSpPr>
          <p:cNvPr id="3"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000" y="373011"/>
            <a:ext cx="11142002" cy="688975"/>
          </a:xfrm>
          <a:prstGeom prst="rect">
            <a:avLst/>
          </a:prstGeom>
        </p:spPr>
        <p:txBody>
          <a:bodyPr/>
          <a:lstStyle>
            <a:lvl1pPr>
              <a:defRPr lang="zh-CN" altLang="en-US" sz="3200" b="1" kern="1200" baseline="0" dirty="0">
                <a:solidFill>
                  <a:srgbClr val="175F8B"/>
                </a:solidFill>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12000" y="1353458"/>
            <a:ext cx="11157857" cy="5288241"/>
          </a:xfrm>
          <a:prstGeom prst="rect">
            <a:avLst/>
          </a:prstGeom>
        </p:spPr>
        <p:txBody>
          <a:bodyPr/>
          <a:lstStyle>
            <a:lvl1pPr marL="446405" indent="-446405">
              <a:lnSpc>
                <a:spcPct val="130000"/>
              </a:lnSpc>
              <a:spcBef>
                <a:spcPts val="0"/>
              </a:spcBef>
              <a:spcAft>
                <a:spcPts val="300"/>
              </a:spcAft>
              <a:buClr>
                <a:srgbClr val="92D050"/>
              </a:buClr>
              <a:buFont typeface="Wingdings" panose="05000000000000000000" pitchFamily="2" charset="2"/>
              <a:buChar char="p"/>
              <a:defRPr sz="2400"/>
            </a:lvl1pPr>
            <a:lvl2pPr marL="805180" indent="-347980">
              <a:lnSpc>
                <a:spcPct val="130000"/>
              </a:lnSpc>
              <a:spcBef>
                <a:spcPts val="0"/>
              </a:spcBef>
              <a:spcAft>
                <a:spcPts val="300"/>
              </a:spcAft>
              <a:buClr>
                <a:srgbClr val="92D050"/>
              </a:buClr>
              <a:buFont typeface="Wingdings" panose="05000000000000000000" pitchFamily="2" charset="2"/>
              <a:buChar char="n"/>
              <a:defRPr sz="2200"/>
            </a:lvl2pPr>
            <a:lvl3pPr marL="1252855" indent="-338455">
              <a:lnSpc>
                <a:spcPct val="130000"/>
              </a:lnSpc>
              <a:spcBef>
                <a:spcPts val="0"/>
              </a:spcBef>
              <a:spcAft>
                <a:spcPts val="300"/>
              </a:spcAft>
              <a:buClr>
                <a:srgbClr val="92D050"/>
              </a:buClr>
              <a:defRPr sz="1800"/>
            </a:lvl3pPr>
            <a:lvl4pPr marL="1698625" indent="-327025">
              <a:lnSpc>
                <a:spcPct val="130000"/>
              </a:lnSpc>
              <a:spcBef>
                <a:spcPts val="0"/>
              </a:spcBef>
              <a:spcAft>
                <a:spcPts val="300"/>
              </a:spcAft>
              <a:buClr>
                <a:srgbClr val="92D050"/>
              </a:buClr>
              <a:defRPr sz="1600"/>
            </a:lvl4pPr>
            <a:lvl5pPr marL="2155825" indent="-327025">
              <a:lnSpc>
                <a:spcPct val="130000"/>
              </a:lnSpc>
              <a:spcBef>
                <a:spcPts val="0"/>
              </a:spcBef>
              <a:spcAft>
                <a:spcPts val="300"/>
              </a:spcAft>
              <a:buClr>
                <a:srgbClr val="92D050"/>
              </a:buClr>
              <a:defRPr sz="14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
        <p:nvSpPr>
          <p:cNvPr id="7" name="矩形 6"/>
          <p:cNvSpPr/>
          <p:nvPr userDrawn="1"/>
        </p:nvSpPr>
        <p:spPr>
          <a:xfrm>
            <a:off x="951341" y="6663471"/>
            <a:ext cx="846707" cy="261610"/>
          </a:xfrm>
          <a:prstGeom prst="rect">
            <a:avLst/>
          </a:prstGeom>
        </p:spPr>
        <p:txBody>
          <a:bodyPr wrap="none">
            <a:spAutoFit/>
          </a:bodyPr>
          <a:lstStyle/>
          <a:p>
            <a:pPr lvl="0" algn="dist"/>
            <a:r>
              <a:rPr lang="en-US" altLang="zh-CN" sz="1100" b="0" i="1" spc="600" dirty="0">
                <a:solidFill>
                  <a:schemeClr val="bg1"/>
                </a:solidFill>
              </a:rPr>
              <a:t>SJTU</a:t>
            </a:r>
            <a:endParaRPr lang="zh-CN" altLang="en-US" sz="1100" b="0" i="1" spc="600" dirty="0">
              <a:solidFill>
                <a:schemeClr val="bg1"/>
              </a:solidFill>
            </a:endParaRPr>
          </a:p>
        </p:txBody>
      </p:sp>
      <p:sp>
        <p:nvSpPr>
          <p:cNvPr id="8" name="矩形: 圆顶角 8"/>
          <p:cNvSpPr/>
          <p:nvPr userDrawn="1"/>
        </p:nvSpPr>
        <p:spPr>
          <a:xfrm flipV="1">
            <a:off x="648000" y="1065612"/>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9.xml"/><Relationship Id="rId2" Type="http://schemas.openxmlformats.org/officeDocument/2006/relationships/image" Target="../media/image18.wmf"/><Relationship Id="rId1" Type="http://schemas.openxmlformats.org/officeDocument/2006/relationships/image" Target="../media/image17.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9.xml"/><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9.xml"/><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32.wmf"/><Relationship Id="rId7" Type="http://schemas.openxmlformats.org/officeDocument/2006/relationships/oleObject" Target="../embeddings/oleObject7.bin"/><Relationship Id="rId6" Type="http://schemas.openxmlformats.org/officeDocument/2006/relationships/image" Target="../media/image31.wmf"/><Relationship Id="rId5" Type="http://schemas.openxmlformats.org/officeDocument/2006/relationships/oleObject" Target="../embeddings/oleObject6.bin"/><Relationship Id="rId4" Type="http://schemas.openxmlformats.org/officeDocument/2006/relationships/image" Target="../media/image30.wmf"/><Relationship Id="rId3" Type="http://schemas.openxmlformats.org/officeDocument/2006/relationships/oleObject" Target="../embeddings/oleObject5.bin"/><Relationship Id="rId2" Type="http://schemas.openxmlformats.org/officeDocument/2006/relationships/image" Target="../media/image29.wmf"/><Relationship Id="rId13" Type="http://schemas.openxmlformats.org/officeDocument/2006/relationships/notesSlide" Target="../notesSlides/notesSlide21.xml"/><Relationship Id="rId12" Type="http://schemas.openxmlformats.org/officeDocument/2006/relationships/vmlDrawing" Target="../drawings/vmlDrawing4.vml"/><Relationship Id="rId11" Type="http://schemas.openxmlformats.org/officeDocument/2006/relationships/slideLayout" Target="../slideLayouts/slideLayout10.xml"/><Relationship Id="rId10" Type="http://schemas.openxmlformats.org/officeDocument/2006/relationships/image" Target="../media/image33.wmf"/><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9" Type="http://schemas.openxmlformats.org/officeDocument/2006/relationships/notesSlide" Target="../notesSlides/notesSlide27.xml"/><Relationship Id="rId8" Type="http://schemas.openxmlformats.org/officeDocument/2006/relationships/vmlDrawing" Target="../drawings/vmlDrawing5.vml"/><Relationship Id="rId7" Type="http://schemas.openxmlformats.org/officeDocument/2006/relationships/slideLayout" Target="../slideLayouts/slideLayout10.xml"/><Relationship Id="rId6" Type="http://schemas.openxmlformats.org/officeDocument/2006/relationships/image" Target="../media/image37.wmf"/><Relationship Id="rId5" Type="http://schemas.openxmlformats.org/officeDocument/2006/relationships/oleObject" Target="../embeddings/oleObject11.bin"/><Relationship Id="rId4" Type="http://schemas.openxmlformats.org/officeDocument/2006/relationships/image" Target="../media/image36.wmf"/><Relationship Id="rId3" Type="http://schemas.openxmlformats.org/officeDocument/2006/relationships/oleObject" Target="../embeddings/oleObject10.bin"/><Relationship Id="rId2" Type="http://schemas.openxmlformats.org/officeDocument/2006/relationships/image" Target="../media/image35.wmf"/><Relationship Id="rId1"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image" Target="../media/image40.GIF"/></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1.xml"/><Relationship Id="rId7"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wmf"/></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9.xml"/><Relationship Id="rId2" Type="http://schemas.openxmlformats.org/officeDocument/2006/relationships/image" Target="../media/image42.png"/><Relationship Id="rId1" Type="http://schemas.openxmlformats.org/officeDocument/2006/relationships/image" Target="../media/image4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9.xml"/><Relationship Id="rId1" Type="http://schemas.openxmlformats.org/officeDocument/2006/relationships/image" Target="../media/image43.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image" Target="../media/image4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image" Target="../media/image4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9.xml"/><Relationship Id="rId2" Type="http://schemas.openxmlformats.org/officeDocument/2006/relationships/image" Target="../media/image47.wmf"/><Relationship Id="rId1" Type="http://schemas.openxmlformats.org/officeDocument/2006/relationships/image" Target="../media/image46.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9.xml"/><Relationship Id="rId1" Type="http://schemas.openxmlformats.org/officeDocument/2006/relationships/image" Target="../media/image48.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9.xml"/><Relationship Id="rId1" Type="http://schemas.openxmlformats.org/officeDocument/2006/relationships/image" Target="../media/image4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9.xml"/><Relationship Id="rId1" Type="http://schemas.openxmlformats.org/officeDocument/2006/relationships/image" Target="../media/image50.w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9.xml"/><Relationship Id="rId1" Type="http://schemas.openxmlformats.org/officeDocument/2006/relationships/image" Target="../media/image49.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1.vml"/><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9.xml"/><Relationship Id="rId1" Type="http://schemas.openxmlformats.org/officeDocument/2006/relationships/image" Target="../media/image51.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9.xml"/><Relationship Id="rId2" Type="http://schemas.openxmlformats.org/officeDocument/2006/relationships/image" Target="../media/image53.wmf"/><Relationship Id="rId1" Type="http://schemas.openxmlformats.org/officeDocument/2006/relationships/image" Target="../media/image52.w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2.vml"/><Relationship Id="rId3" Type="http://schemas.openxmlformats.org/officeDocument/2006/relationships/slideLayout" Target="../slideLayouts/slideLayout9.xml"/><Relationship Id="rId2" Type="http://schemas.openxmlformats.org/officeDocument/2006/relationships/image" Target="../media/image6.png"/><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3.vml"/><Relationship Id="rId3" Type="http://schemas.openxmlformats.org/officeDocument/2006/relationships/slideLayout" Target="../slideLayouts/slideLayout10.xml"/><Relationship Id="rId2" Type="http://schemas.openxmlformats.org/officeDocument/2006/relationships/image" Target="../media/image7.png"/><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9.xml"/><Relationship Id="rId5" Type="http://schemas.openxmlformats.org/officeDocument/2006/relationships/image" Target="../media/image12.jpeg"/><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9.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spc="600"/>
              <a:t>软件工程原理与实践</a:t>
            </a:r>
            <a:br>
              <a:rPr lang="en-US" altLang="zh-CN" spc="600" dirty="0" smtClean="0"/>
            </a:br>
            <a:r>
              <a:rPr lang="en-US" altLang="zh-CN" sz="2800" b="0" spc="600" dirty="0" smtClean="0">
                <a:latin typeface="Castellar" panose="020A0402060406010301" pitchFamily="18" charset="0"/>
                <a:ea typeface="HGB6_CNKI" panose="02000500000000000000" pitchFamily="2" charset="-122"/>
              </a:rPr>
              <a:t>Software Engineering</a:t>
            </a:r>
            <a:endParaRPr lang="zh-CN" altLang="en-US" sz="2800" b="0" spc="600" dirty="0">
              <a:latin typeface="Castellar" panose="020A0402060406010301" pitchFamily="18" charset="0"/>
              <a:ea typeface="HGB6_CNKI" panose="02000500000000000000" pitchFamily="2" charset="-122"/>
            </a:endParaRPr>
          </a:p>
        </p:txBody>
      </p:sp>
      <p:sp>
        <p:nvSpPr>
          <p:cNvPr id="10" name="文本占位符 9"/>
          <p:cNvSpPr>
            <a:spLocks noGrp="1"/>
          </p:cNvSpPr>
          <p:nvPr>
            <p:ph type="body" sz="quarter" idx="11"/>
          </p:nvPr>
        </p:nvSpPr>
        <p:spPr>
          <a:xfrm>
            <a:off x="1069561" y="3748822"/>
            <a:ext cx="6933903" cy="1696014"/>
          </a:xfrm>
        </p:spPr>
        <p:txBody>
          <a:bodyPr/>
          <a:lstStyle/>
          <a:p>
            <a:r>
              <a:rPr lang="zh-CN" altLang="en-US" sz="4000" spc="600" dirty="0">
                <a:latin typeface="华文行楷" panose="02010800040101010101" pitchFamily="2" charset="-122"/>
                <a:ea typeface="华文行楷" panose="02010800040101010101" pitchFamily="2" charset="-122"/>
              </a:rPr>
              <a:t>软件工程模型和</a:t>
            </a:r>
            <a:r>
              <a:rPr lang="zh-CN" altLang="en-US" sz="4000" spc="600" dirty="0" smtClean="0">
                <a:latin typeface="华文行楷" panose="02010800040101010101" pitchFamily="2" charset="-122"/>
                <a:ea typeface="华文行楷" panose="02010800040101010101" pitchFamily="2" charset="-122"/>
              </a:rPr>
              <a:t>方法</a:t>
            </a:r>
            <a:endParaRPr lang="en-US" altLang="zh-CN" sz="4000" spc="600" dirty="0" smtClean="0">
              <a:latin typeface="华文行楷" panose="02010800040101010101" pitchFamily="2" charset="-122"/>
              <a:ea typeface="华文行楷" panose="02010800040101010101" pitchFamily="2" charset="-122"/>
            </a:endParaRPr>
          </a:p>
          <a:p>
            <a:endParaRPr lang="en-US" altLang="zh-CN" sz="800" spc="600" dirty="0">
              <a:latin typeface="华文行楷" panose="02010800040101010101" pitchFamily="2" charset="-122"/>
              <a:ea typeface="华文行楷" panose="0201080004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模型的功能</a:t>
            </a:r>
            <a:endParaRPr lang="zh-CN" altLang="en-US" smtClean="0"/>
          </a:p>
        </p:txBody>
      </p:sp>
      <p:sp>
        <p:nvSpPr>
          <p:cNvPr id="583683" name="Rectangle 3"/>
          <p:cNvSpPr>
            <a:spLocks noGrp="1" noChangeArrowheads="1"/>
          </p:cNvSpPr>
          <p:nvPr>
            <p:ph type="body" idx="1"/>
          </p:nvPr>
        </p:nvSpPr>
        <p:spPr/>
        <p:txBody>
          <a:bodyPr/>
          <a:lstStyle/>
          <a:p>
            <a:r>
              <a:rPr lang="zh-CN" altLang="en-US" smtClean="0"/>
              <a:t>在正式启动工程项目之前发现设计中的错误和遗漏之处</a:t>
            </a:r>
            <a:endParaRPr lang="en-US" altLang="zh-CN" smtClean="0"/>
          </a:p>
          <a:p>
            <a:pPr lvl="1"/>
            <a:r>
              <a:rPr lang="zh-CN" altLang="en-US" smtClean="0"/>
              <a:t>通过(形式化的)分析和实验，降低工程的风险</a:t>
            </a:r>
            <a:endParaRPr lang="en-US" altLang="zh-CN" smtClean="0"/>
          </a:p>
          <a:p>
            <a:r>
              <a:rPr lang="zh-CN" altLang="en-US" smtClean="0"/>
              <a:t>研究和比较不同的解决方案</a:t>
            </a:r>
            <a:endParaRPr lang="en-US" altLang="zh-CN" smtClean="0"/>
          </a:p>
          <a:p>
            <a:r>
              <a:rPr lang="zh-CN" altLang="en-US" smtClean="0"/>
              <a:t>用来和项目的所有者进行交流</a:t>
            </a:r>
            <a:endParaRPr lang="en-US" altLang="zh-CN" smtClean="0"/>
          </a:p>
          <a:p>
            <a:pPr lvl="1"/>
            <a:r>
              <a:rPr lang="zh-CN" altLang="en-US" smtClean="0"/>
              <a:t>客户、用户、实现者、测试者、开发文档管理员，等等</a:t>
            </a:r>
            <a:r>
              <a:rPr lang="en-US" altLang="zh-CN" smtClean="0"/>
              <a:t>.</a:t>
            </a:r>
            <a:endParaRPr lang="en-US" altLang="zh-CN" smtClean="0"/>
          </a:p>
          <a:p>
            <a:r>
              <a:rPr lang="zh-CN" altLang="en-US" smtClean="0"/>
              <a:t>促进工程的实现</a:t>
            </a:r>
            <a:endParaRPr lang="zh-CN" altLang="en-US" smtClean="0"/>
          </a:p>
          <a:p>
            <a:endParaRPr lang="en-US" altLang="zh-CN"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683">
                                            <p:txEl>
                                              <p:pRg st="0" end="0"/>
                                            </p:txEl>
                                          </p:spTgt>
                                        </p:tgtEl>
                                        <p:attrNameLst>
                                          <p:attrName>style.visibility</p:attrName>
                                        </p:attrNameLst>
                                      </p:cBhvr>
                                      <p:to>
                                        <p:strVal val="visible"/>
                                      </p:to>
                                    </p:set>
                                    <p:animEffect transition="in" filter="wipe(left)">
                                      <p:cBhvr>
                                        <p:cTn id="7" dur="500"/>
                                        <p:tgtEl>
                                          <p:spTgt spid="58368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3683">
                                            <p:txEl>
                                              <p:pRg st="1" end="1"/>
                                            </p:txEl>
                                          </p:spTgt>
                                        </p:tgtEl>
                                        <p:attrNameLst>
                                          <p:attrName>style.visibility</p:attrName>
                                        </p:attrNameLst>
                                      </p:cBhvr>
                                      <p:to>
                                        <p:strVal val="visible"/>
                                      </p:to>
                                    </p:set>
                                    <p:animEffect transition="in" filter="wipe(left)">
                                      <p:cBhvr>
                                        <p:cTn id="10" dur="500"/>
                                        <p:tgtEl>
                                          <p:spTgt spid="58368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83683">
                                            <p:txEl>
                                              <p:pRg st="2" end="2"/>
                                            </p:txEl>
                                          </p:spTgt>
                                        </p:tgtEl>
                                        <p:attrNameLst>
                                          <p:attrName>style.visibility</p:attrName>
                                        </p:attrNameLst>
                                      </p:cBhvr>
                                      <p:to>
                                        <p:strVal val="visible"/>
                                      </p:to>
                                    </p:set>
                                    <p:animEffect transition="in" filter="wipe(left)">
                                      <p:cBhvr>
                                        <p:cTn id="15" dur="500"/>
                                        <p:tgtEl>
                                          <p:spTgt spid="5836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83683">
                                            <p:txEl>
                                              <p:pRg st="3" end="3"/>
                                            </p:txEl>
                                          </p:spTgt>
                                        </p:tgtEl>
                                        <p:attrNameLst>
                                          <p:attrName>style.visibility</p:attrName>
                                        </p:attrNameLst>
                                      </p:cBhvr>
                                      <p:to>
                                        <p:strVal val="visible"/>
                                      </p:to>
                                    </p:set>
                                    <p:animEffect transition="in" filter="wipe(left)">
                                      <p:cBhvr>
                                        <p:cTn id="20" dur="500"/>
                                        <p:tgtEl>
                                          <p:spTgt spid="58368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583683">
                                            <p:txEl>
                                              <p:pRg st="4" end="4"/>
                                            </p:txEl>
                                          </p:spTgt>
                                        </p:tgtEl>
                                        <p:attrNameLst>
                                          <p:attrName>style.visibility</p:attrName>
                                        </p:attrNameLst>
                                      </p:cBhvr>
                                      <p:to>
                                        <p:strVal val="visible"/>
                                      </p:to>
                                    </p:set>
                                    <p:animEffect transition="in" filter="wipe(left)">
                                      <p:cBhvr>
                                        <p:cTn id="23" dur="500"/>
                                        <p:tgtEl>
                                          <p:spTgt spid="5836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83683">
                                            <p:txEl>
                                              <p:pRg st="5" end="5"/>
                                            </p:txEl>
                                          </p:spTgt>
                                        </p:tgtEl>
                                        <p:attrNameLst>
                                          <p:attrName>style.visibility</p:attrName>
                                        </p:attrNameLst>
                                      </p:cBhvr>
                                      <p:to>
                                        <p:strVal val="visible"/>
                                      </p:to>
                                    </p:set>
                                    <p:animEffect transition="in" filter="wipe(left)">
                                      <p:cBhvr>
                                        <p:cTn id="28" dur="500"/>
                                        <p:tgtEl>
                                          <p:spTgt spid="583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3" grpId="0" autoUpdateAnimBg="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建模的重要性</a:t>
            </a:r>
            <a:endParaRPr lang="en-US" altLang="zh-CN" smtClean="0"/>
          </a:p>
        </p:txBody>
      </p:sp>
      <p:sp>
        <p:nvSpPr>
          <p:cNvPr id="78851" name="Text Box 3"/>
          <p:cNvSpPr txBox="1">
            <a:spLocks noChangeArrowheads="1"/>
          </p:cNvSpPr>
          <p:nvPr/>
        </p:nvSpPr>
        <p:spPr bwMode="auto">
          <a:xfrm>
            <a:off x="3303588" y="5448301"/>
            <a:ext cx="1649412"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b="1">
                <a:ea typeface="宋体" panose="02010600030101010101" pitchFamily="2" charset="-122"/>
              </a:rPr>
              <a:t>Paper Airplane</a:t>
            </a:r>
            <a:endParaRPr lang="en-US" altLang="zh-CN" sz="1600" b="1">
              <a:ea typeface="宋体" panose="02010600030101010101" pitchFamily="2" charset="-122"/>
            </a:endParaRPr>
          </a:p>
        </p:txBody>
      </p:sp>
      <p:sp>
        <p:nvSpPr>
          <p:cNvPr id="78852" name="Text Box 4"/>
          <p:cNvSpPr txBox="1">
            <a:spLocks noChangeArrowheads="1"/>
          </p:cNvSpPr>
          <p:nvPr/>
        </p:nvSpPr>
        <p:spPr bwMode="auto">
          <a:xfrm>
            <a:off x="7566026" y="5448301"/>
            <a:ext cx="125571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b="1">
                <a:ea typeface="宋体" panose="02010600030101010101" pitchFamily="2" charset="-122"/>
              </a:rPr>
              <a:t>Fighter Jet</a:t>
            </a:r>
            <a:endParaRPr lang="en-US" altLang="zh-CN" sz="1600" b="1">
              <a:ea typeface="宋体" panose="02010600030101010101" pitchFamily="2" charset="-122"/>
            </a:endParaRPr>
          </a:p>
        </p:txBody>
      </p:sp>
      <p:sp>
        <p:nvSpPr>
          <p:cNvPr id="78853" name="Line 5"/>
          <p:cNvSpPr>
            <a:spLocks noChangeShapeType="1"/>
          </p:cNvSpPr>
          <p:nvPr/>
        </p:nvSpPr>
        <p:spPr bwMode="auto">
          <a:xfrm>
            <a:off x="2971800" y="2705100"/>
            <a:ext cx="5867400" cy="0"/>
          </a:xfrm>
          <a:prstGeom prst="line">
            <a:avLst/>
          </a:prstGeom>
          <a:noFill/>
          <a:ln w="22225">
            <a:solidFill>
              <a:schemeClr val="tx2"/>
            </a:solidFill>
            <a:round/>
            <a:headEnd type="triangle" w="lg" len="lg"/>
            <a:tailEnd type="triangle"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78854" name="Text Box 6"/>
          <p:cNvSpPr txBox="1">
            <a:spLocks noChangeArrowheads="1"/>
          </p:cNvSpPr>
          <p:nvPr/>
        </p:nvSpPr>
        <p:spPr bwMode="auto">
          <a:xfrm>
            <a:off x="2133601" y="2079625"/>
            <a:ext cx="1910779" cy="41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2000">
                <a:solidFill>
                  <a:schemeClr val="tx2"/>
                </a:solidFill>
                <a:ea typeface="宋体" panose="02010600030101010101" pitchFamily="2" charset="-122"/>
              </a:rPr>
              <a:t>Less Important</a:t>
            </a:r>
            <a:endParaRPr lang="en-US" altLang="zh-CN" sz="2000">
              <a:solidFill>
                <a:schemeClr val="tx2"/>
              </a:solidFill>
              <a:ea typeface="宋体" panose="02010600030101010101" pitchFamily="2" charset="-122"/>
            </a:endParaRPr>
          </a:p>
        </p:txBody>
      </p:sp>
      <p:sp>
        <p:nvSpPr>
          <p:cNvPr id="78855" name="Text Box 7"/>
          <p:cNvSpPr txBox="1">
            <a:spLocks noChangeArrowheads="1"/>
          </p:cNvSpPr>
          <p:nvPr/>
        </p:nvSpPr>
        <p:spPr bwMode="auto">
          <a:xfrm>
            <a:off x="8413751" y="2079625"/>
            <a:ext cx="1952458" cy="41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2000">
                <a:solidFill>
                  <a:schemeClr val="tx2"/>
                </a:solidFill>
                <a:ea typeface="宋体" panose="02010600030101010101" pitchFamily="2" charset="-122"/>
              </a:rPr>
              <a:t>More Important</a:t>
            </a:r>
            <a:endParaRPr lang="en-US" altLang="zh-CN" sz="2000">
              <a:solidFill>
                <a:schemeClr val="tx2"/>
              </a:solidFill>
              <a:ea typeface="宋体" panose="02010600030101010101" pitchFamily="2" charset="-122"/>
            </a:endParaRPr>
          </a:p>
        </p:txBody>
      </p:sp>
      <p:pic>
        <p:nvPicPr>
          <p:cNvPr id="78856" name="Picture 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743200" y="3816350"/>
            <a:ext cx="25908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7"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3281364"/>
            <a:ext cx="2895600"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zh-CN" altLang="en-US" smtClean="0"/>
              <a:t>有用模型的特征</a:t>
            </a:r>
            <a:endParaRPr lang="zh-CN" altLang="en-US" smtClean="0"/>
          </a:p>
        </p:txBody>
      </p:sp>
      <p:sp>
        <p:nvSpPr>
          <p:cNvPr id="587779" name="Rectangle 3"/>
          <p:cNvSpPr>
            <a:spLocks noGrp="1" noChangeArrowheads="1"/>
          </p:cNvSpPr>
          <p:nvPr>
            <p:ph type="body" idx="1"/>
          </p:nvPr>
        </p:nvSpPr>
        <p:spPr>
          <a:xfrm>
            <a:off x="612000" y="1125260"/>
            <a:ext cx="11157857" cy="5288241"/>
          </a:xfrm>
        </p:spPr>
        <p:txBody>
          <a:bodyPr/>
          <a:lstStyle/>
          <a:p>
            <a:r>
              <a:rPr lang="zh-CN" altLang="en-US" dirty="0" smtClean="0"/>
              <a:t>抽象性</a:t>
            </a:r>
            <a:endParaRPr lang="zh-CN" altLang="en-US" dirty="0" smtClean="0"/>
          </a:p>
          <a:p>
            <a:pPr lvl="1"/>
            <a:r>
              <a:rPr lang="zh-CN" altLang="en-US" dirty="0" smtClean="0"/>
              <a:t>突出重点方面，去除无关紧要的细节</a:t>
            </a:r>
            <a:endParaRPr lang="en-US" altLang="zh-CN" dirty="0" smtClean="0"/>
          </a:p>
          <a:p>
            <a:r>
              <a:rPr lang="zh-CN" altLang="en-US" dirty="0" smtClean="0"/>
              <a:t>可理解性</a:t>
            </a:r>
            <a:endParaRPr lang="zh-CN" altLang="en-US" dirty="0" smtClean="0"/>
          </a:p>
          <a:p>
            <a:pPr lvl="1"/>
            <a:r>
              <a:rPr lang="zh-CN" altLang="en-US" dirty="0" smtClean="0"/>
              <a:t>模型的表达方式能被模型的观察者很容易地理解</a:t>
            </a:r>
            <a:endParaRPr lang="en-US" altLang="zh-CN" dirty="0" smtClean="0"/>
          </a:p>
          <a:p>
            <a:r>
              <a:rPr lang="zh-CN" altLang="en-US" dirty="0" smtClean="0"/>
              <a:t>精确性</a:t>
            </a:r>
            <a:endParaRPr lang="zh-CN" altLang="en-US" dirty="0" smtClean="0"/>
          </a:p>
          <a:p>
            <a:pPr lvl="1"/>
            <a:r>
              <a:rPr lang="zh-CN" altLang="en-US" dirty="0" smtClean="0"/>
              <a:t>忠实地表达被建模的系统</a:t>
            </a:r>
            <a:endParaRPr lang="en-US" altLang="zh-CN" dirty="0" smtClean="0"/>
          </a:p>
          <a:p>
            <a:r>
              <a:rPr lang="zh-CN" altLang="en-US" dirty="0" smtClean="0"/>
              <a:t>说明性</a:t>
            </a:r>
            <a:endParaRPr lang="zh-CN" altLang="en-US" dirty="0" smtClean="0"/>
          </a:p>
          <a:p>
            <a:pPr lvl="1"/>
            <a:r>
              <a:rPr lang="zh-CN" altLang="en-US" dirty="0" smtClean="0"/>
              <a:t>能够被用来对被建模系统进行直观地分析，并得出正确的结论</a:t>
            </a:r>
            <a:endParaRPr lang="en-US" altLang="zh-CN" dirty="0" smtClean="0"/>
          </a:p>
          <a:p>
            <a:r>
              <a:rPr lang="zh-CN" altLang="en-US" dirty="0" smtClean="0"/>
              <a:t>经济性</a:t>
            </a:r>
            <a:endParaRPr lang="zh-CN" altLang="en-US" dirty="0" smtClean="0"/>
          </a:p>
          <a:p>
            <a:pPr lvl="1"/>
            <a:r>
              <a:rPr lang="zh-CN" altLang="en-US" dirty="0" smtClean="0"/>
              <a:t>模型的建立和分析比被建模系统更廉价，更经济</a:t>
            </a:r>
            <a:endParaRPr lang="en-US" altLang="zh-CN" dirty="0" smtClean="0"/>
          </a:p>
        </p:txBody>
      </p:sp>
      <p:sp>
        <p:nvSpPr>
          <p:cNvPr id="587780" name="Rectangle 4"/>
          <p:cNvSpPr>
            <a:spLocks noChangeArrowheads="1"/>
          </p:cNvSpPr>
          <p:nvPr/>
        </p:nvSpPr>
        <p:spPr bwMode="auto">
          <a:xfrm>
            <a:off x="2112964" y="6097903"/>
            <a:ext cx="7693025" cy="576000"/>
          </a:xfrm>
          <a:prstGeom prst="rect">
            <a:avLst/>
          </a:prstGeom>
          <a:noFill/>
          <a:ln w="9525">
            <a:solidFill>
              <a:srgbClr val="EB7C1F"/>
            </a:solidFill>
            <a:miter lim="800000"/>
          </a:ln>
          <a:extLst>
            <a:ext uri="{909E8E84-426E-40DD-AFC4-6F175D3DCCD1}">
              <a14:hiddenFill xmlns:a14="http://schemas.microsoft.com/office/drawing/2010/main">
                <a:solidFill>
                  <a:srgbClr val="FFFFFF"/>
                </a:solidFill>
              </a14:hiddenFill>
            </a:ext>
          </a:extLst>
        </p:spPr>
        <p:txBody>
          <a:bodyPr lIns="228600" tIns="228600" rIns="228600" bIns="228600">
            <a:spAutoFit/>
          </a:bodyPr>
          <a:lstStyle>
            <a:lvl1pPr marL="342900" indent="-342900">
              <a:tabLst>
                <a:tab pos="1369695" algn="l"/>
              </a:tabLst>
              <a:defRPr sz="3600">
                <a:solidFill>
                  <a:schemeClr val="tx1"/>
                </a:solidFill>
                <a:latin typeface="Arial" panose="020B0604020202020204" pitchFamily="34" charset="0"/>
              </a:defRPr>
            </a:lvl1pPr>
            <a:lvl2pPr marL="742950" indent="-285750">
              <a:tabLst>
                <a:tab pos="1369695" algn="l"/>
              </a:tabLst>
              <a:defRPr sz="3600">
                <a:solidFill>
                  <a:schemeClr val="tx1"/>
                </a:solidFill>
                <a:latin typeface="Arial" panose="020B0604020202020204" pitchFamily="34" charset="0"/>
              </a:defRPr>
            </a:lvl2pPr>
            <a:lvl3pPr marL="1143000" indent="-228600">
              <a:tabLst>
                <a:tab pos="1369695" algn="l"/>
              </a:tabLst>
              <a:defRPr sz="3600">
                <a:solidFill>
                  <a:schemeClr val="tx1"/>
                </a:solidFill>
                <a:latin typeface="Arial" panose="020B0604020202020204" pitchFamily="34" charset="0"/>
              </a:defRPr>
            </a:lvl3pPr>
            <a:lvl4pPr marL="1600200" indent="-228600">
              <a:tabLst>
                <a:tab pos="1369695" algn="l"/>
              </a:tabLst>
              <a:defRPr sz="3600">
                <a:solidFill>
                  <a:schemeClr val="tx1"/>
                </a:solidFill>
                <a:latin typeface="Arial" panose="020B0604020202020204" pitchFamily="34" charset="0"/>
              </a:defRPr>
            </a:lvl4pPr>
            <a:lvl5pPr marL="2057400" indent="-228600">
              <a:tabLst>
                <a:tab pos="1369695" algn="l"/>
              </a:tabLst>
              <a:defRPr sz="3600">
                <a:solidFill>
                  <a:schemeClr val="tx1"/>
                </a:solidFill>
                <a:latin typeface="Arial" panose="020B0604020202020204" pitchFamily="34" charset="0"/>
              </a:defRPr>
            </a:lvl5pPr>
            <a:lvl6pPr marL="2514600" indent="-228600" eaLnBrk="0" fontAlgn="base" hangingPunct="0">
              <a:spcBef>
                <a:spcPct val="0"/>
              </a:spcBef>
              <a:spcAft>
                <a:spcPct val="0"/>
              </a:spcAft>
              <a:tabLst>
                <a:tab pos="1369695" algn="l"/>
              </a:tabLst>
              <a:defRPr sz="3600">
                <a:solidFill>
                  <a:schemeClr val="tx1"/>
                </a:solidFill>
                <a:latin typeface="Arial" panose="020B0604020202020204" pitchFamily="34" charset="0"/>
              </a:defRPr>
            </a:lvl6pPr>
            <a:lvl7pPr marL="2971800" indent="-228600" eaLnBrk="0" fontAlgn="base" hangingPunct="0">
              <a:spcBef>
                <a:spcPct val="0"/>
              </a:spcBef>
              <a:spcAft>
                <a:spcPct val="0"/>
              </a:spcAft>
              <a:tabLst>
                <a:tab pos="1369695" algn="l"/>
              </a:tabLst>
              <a:defRPr sz="3600">
                <a:solidFill>
                  <a:schemeClr val="tx1"/>
                </a:solidFill>
                <a:latin typeface="Arial" panose="020B0604020202020204" pitchFamily="34" charset="0"/>
              </a:defRPr>
            </a:lvl7pPr>
            <a:lvl8pPr marL="3429000" indent="-228600" eaLnBrk="0" fontAlgn="base" hangingPunct="0">
              <a:spcBef>
                <a:spcPct val="0"/>
              </a:spcBef>
              <a:spcAft>
                <a:spcPct val="0"/>
              </a:spcAft>
              <a:tabLst>
                <a:tab pos="1369695" algn="l"/>
              </a:tabLst>
              <a:defRPr sz="3600">
                <a:solidFill>
                  <a:schemeClr val="tx1"/>
                </a:solidFill>
                <a:latin typeface="Arial" panose="020B0604020202020204" pitchFamily="34" charset="0"/>
              </a:defRPr>
            </a:lvl8pPr>
            <a:lvl9pPr marL="3886200" indent="-228600" eaLnBrk="0" fontAlgn="base" hangingPunct="0">
              <a:spcBef>
                <a:spcPct val="0"/>
              </a:spcBef>
              <a:spcAft>
                <a:spcPct val="0"/>
              </a:spcAft>
              <a:tabLst>
                <a:tab pos="1369695" algn="l"/>
              </a:tabLst>
              <a:defRPr sz="3600">
                <a:solidFill>
                  <a:schemeClr val="tx1"/>
                </a:solidFill>
                <a:latin typeface="Arial" panose="020B0604020202020204" pitchFamily="34" charset="0"/>
              </a:defRPr>
            </a:lvl9pPr>
          </a:lstStyle>
          <a:p>
            <a:pPr algn="ctr" eaLnBrk="1" hangingPunct="1">
              <a:lnSpc>
                <a:spcPct val="70000"/>
              </a:lnSpc>
              <a:spcBef>
                <a:spcPct val="30000"/>
              </a:spcBef>
              <a:buClr>
                <a:srgbClr val="00B6E8"/>
              </a:buClr>
              <a:buFont typeface="Wingdings" panose="05000000000000000000" pitchFamily="2" charset="2"/>
              <a:buNone/>
            </a:pPr>
            <a:r>
              <a:rPr lang="zh-CN" altLang="en-US" sz="2400" b="1" i="1" dirty="0">
                <a:solidFill>
                  <a:srgbClr val="EB7C1F"/>
                </a:solidFill>
                <a:latin typeface="Arial Narrow" panose="020B0606020202030204" pitchFamily="34" charset="0"/>
                <a:ea typeface="宋体" panose="02010600030101010101" pitchFamily="2" charset="-122"/>
              </a:rPr>
              <a:t>作为有用的工程模型, 必需具备以上</a:t>
            </a:r>
            <a:r>
              <a:rPr lang="zh-CN" altLang="en-US" sz="2400" b="1" i="1" u="sng" dirty="0">
                <a:solidFill>
                  <a:srgbClr val="EB7C1F"/>
                </a:solidFill>
                <a:latin typeface="Arial Narrow" panose="020B0606020202030204" pitchFamily="34" charset="0"/>
                <a:ea typeface="宋体" panose="02010600030101010101" pitchFamily="2" charset="-122"/>
              </a:rPr>
              <a:t>所有</a:t>
            </a:r>
            <a:r>
              <a:rPr lang="zh-CN" altLang="en-US" sz="2400" b="1" i="1" dirty="0">
                <a:solidFill>
                  <a:srgbClr val="EB7C1F"/>
                </a:solidFill>
                <a:latin typeface="Arial Narrow" panose="020B0606020202030204" pitchFamily="34" charset="0"/>
                <a:ea typeface="宋体" panose="02010600030101010101" pitchFamily="2" charset="-122"/>
              </a:rPr>
              <a:t>特征!</a:t>
            </a:r>
            <a:endParaRPr lang="zh-CN" altLang="en-US" sz="2400" b="1" i="1" dirty="0">
              <a:solidFill>
                <a:srgbClr val="EB7C1F"/>
              </a:solidFill>
              <a:latin typeface="Arial Narrow" panose="020B0606020202030204" pitchFamily="34" charset="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animEffect transition="in" filter="wipe(left)">
                                      <p:cBhvr>
                                        <p:cTn id="7" dur="500"/>
                                        <p:tgtEl>
                                          <p:spTgt spid="58777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87779">
                                            <p:txEl>
                                              <p:pRg st="1" end="1"/>
                                            </p:txEl>
                                          </p:spTgt>
                                        </p:tgtEl>
                                        <p:attrNameLst>
                                          <p:attrName>style.visibility</p:attrName>
                                        </p:attrNameLst>
                                      </p:cBhvr>
                                      <p:to>
                                        <p:strVal val="visible"/>
                                      </p:to>
                                    </p:set>
                                    <p:animEffect transition="in" filter="wipe(left)">
                                      <p:cBhvr>
                                        <p:cTn id="10" dur="500"/>
                                        <p:tgtEl>
                                          <p:spTgt spid="58777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87779">
                                            <p:txEl>
                                              <p:pRg st="2" end="2"/>
                                            </p:txEl>
                                          </p:spTgt>
                                        </p:tgtEl>
                                        <p:attrNameLst>
                                          <p:attrName>style.visibility</p:attrName>
                                        </p:attrNameLst>
                                      </p:cBhvr>
                                      <p:to>
                                        <p:strVal val="visible"/>
                                      </p:to>
                                    </p:set>
                                    <p:animEffect transition="in" filter="wipe(left)">
                                      <p:cBhvr>
                                        <p:cTn id="15" dur="500"/>
                                        <p:tgtEl>
                                          <p:spTgt spid="587779">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87779">
                                            <p:txEl>
                                              <p:pRg st="3" end="3"/>
                                            </p:txEl>
                                          </p:spTgt>
                                        </p:tgtEl>
                                        <p:attrNameLst>
                                          <p:attrName>style.visibility</p:attrName>
                                        </p:attrNameLst>
                                      </p:cBhvr>
                                      <p:to>
                                        <p:strVal val="visible"/>
                                      </p:to>
                                    </p:set>
                                    <p:animEffect transition="in" filter="wipe(left)">
                                      <p:cBhvr>
                                        <p:cTn id="18" dur="500"/>
                                        <p:tgtEl>
                                          <p:spTgt spid="5877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87779">
                                            <p:txEl>
                                              <p:pRg st="4" end="4"/>
                                            </p:txEl>
                                          </p:spTgt>
                                        </p:tgtEl>
                                        <p:attrNameLst>
                                          <p:attrName>style.visibility</p:attrName>
                                        </p:attrNameLst>
                                      </p:cBhvr>
                                      <p:to>
                                        <p:strVal val="visible"/>
                                      </p:to>
                                    </p:set>
                                    <p:animEffect transition="in" filter="wipe(left)">
                                      <p:cBhvr>
                                        <p:cTn id="23" dur="500"/>
                                        <p:tgtEl>
                                          <p:spTgt spid="58777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87779">
                                            <p:txEl>
                                              <p:pRg st="5" end="5"/>
                                            </p:txEl>
                                          </p:spTgt>
                                        </p:tgtEl>
                                        <p:attrNameLst>
                                          <p:attrName>style.visibility</p:attrName>
                                        </p:attrNameLst>
                                      </p:cBhvr>
                                      <p:to>
                                        <p:strVal val="visible"/>
                                      </p:to>
                                    </p:set>
                                    <p:animEffect transition="in" filter="wipe(left)">
                                      <p:cBhvr>
                                        <p:cTn id="26" dur="500"/>
                                        <p:tgtEl>
                                          <p:spTgt spid="58777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87779">
                                            <p:txEl>
                                              <p:pRg st="6" end="6"/>
                                            </p:txEl>
                                          </p:spTgt>
                                        </p:tgtEl>
                                        <p:attrNameLst>
                                          <p:attrName>style.visibility</p:attrName>
                                        </p:attrNameLst>
                                      </p:cBhvr>
                                      <p:to>
                                        <p:strVal val="visible"/>
                                      </p:to>
                                    </p:set>
                                    <p:animEffect transition="in" filter="wipe(left)">
                                      <p:cBhvr>
                                        <p:cTn id="31" dur="500"/>
                                        <p:tgtEl>
                                          <p:spTgt spid="587779">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87779">
                                            <p:txEl>
                                              <p:pRg st="7" end="7"/>
                                            </p:txEl>
                                          </p:spTgt>
                                        </p:tgtEl>
                                        <p:attrNameLst>
                                          <p:attrName>style.visibility</p:attrName>
                                        </p:attrNameLst>
                                      </p:cBhvr>
                                      <p:to>
                                        <p:strVal val="visible"/>
                                      </p:to>
                                    </p:set>
                                    <p:animEffect transition="in" filter="wipe(left)">
                                      <p:cBhvr>
                                        <p:cTn id="34" dur="500"/>
                                        <p:tgtEl>
                                          <p:spTgt spid="58777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87779">
                                            <p:txEl>
                                              <p:pRg st="8" end="8"/>
                                            </p:txEl>
                                          </p:spTgt>
                                        </p:tgtEl>
                                        <p:attrNameLst>
                                          <p:attrName>style.visibility</p:attrName>
                                        </p:attrNameLst>
                                      </p:cBhvr>
                                      <p:to>
                                        <p:strVal val="visible"/>
                                      </p:to>
                                    </p:set>
                                    <p:animEffect transition="in" filter="wipe(left)">
                                      <p:cBhvr>
                                        <p:cTn id="39" dur="500"/>
                                        <p:tgtEl>
                                          <p:spTgt spid="587779">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87779">
                                            <p:txEl>
                                              <p:pRg st="9" end="9"/>
                                            </p:txEl>
                                          </p:spTgt>
                                        </p:tgtEl>
                                        <p:attrNameLst>
                                          <p:attrName>style.visibility</p:attrName>
                                        </p:attrNameLst>
                                      </p:cBhvr>
                                      <p:to>
                                        <p:strVal val="visible"/>
                                      </p:to>
                                    </p:set>
                                    <p:animEffect transition="in" filter="wipe(left)">
                                      <p:cBhvr>
                                        <p:cTn id="42" dur="500"/>
                                        <p:tgtEl>
                                          <p:spTgt spid="587779">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87780"/>
                                        </p:tgtEl>
                                        <p:attrNameLst>
                                          <p:attrName>style.visibility</p:attrName>
                                        </p:attrNameLst>
                                      </p:cBhvr>
                                      <p:to>
                                        <p:strVal val="visible"/>
                                      </p:to>
                                    </p:set>
                                    <p:animEffect transition="in" filter="wipe(left)">
                                      <p:cBhvr>
                                        <p:cTn id="47" dur="500"/>
                                        <p:tgtEl>
                                          <p:spTgt spid="587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autoUpdateAnimBg="0" build="p"/>
      <p:bldP spid="58778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046375" y="1525562"/>
            <a:ext cx="8202613" cy="3294062"/>
            <a:chOff x="336" y="1429"/>
            <a:chExt cx="5167" cy="2075"/>
          </a:xfrm>
        </p:grpSpPr>
        <p:pic>
          <p:nvPicPr>
            <p:cNvPr id="81930" name="Picture 3" descr="layoutPhysical"/>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0" y="1429"/>
              <a:ext cx="1920" cy="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1" name="Line 4"/>
            <p:cNvSpPr>
              <a:spLocks noChangeShapeType="1"/>
            </p:cNvSpPr>
            <p:nvPr/>
          </p:nvSpPr>
          <p:spPr bwMode="auto">
            <a:xfrm flipV="1">
              <a:off x="336" y="1728"/>
              <a:ext cx="2736" cy="336"/>
            </a:xfrm>
            <a:prstGeom prst="line">
              <a:avLst/>
            </a:prstGeom>
            <a:noFill/>
            <a:ln w="28575">
              <a:solidFill>
                <a:schemeClr val="folHlink"/>
              </a:solidFill>
              <a:prstDash val="lgDash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1932" name="Line 5"/>
            <p:cNvSpPr>
              <a:spLocks noChangeShapeType="1"/>
            </p:cNvSpPr>
            <p:nvPr/>
          </p:nvSpPr>
          <p:spPr bwMode="auto">
            <a:xfrm flipV="1">
              <a:off x="1680" y="2784"/>
              <a:ext cx="1392" cy="720"/>
            </a:xfrm>
            <a:prstGeom prst="line">
              <a:avLst/>
            </a:prstGeom>
            <a:noFill/>
            <a:ln w="28575">
              <a:solidFill>
                <a:schemeClr val="folHlink"/>
              </a:solidFill>
              <a:prstDash val="lgDashDot"/>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1933" name="Text Box 6"/>
            <p:cNvSpPr txBox="1">
              <a:spLocks noChangeArrowheads="1"/>
            </p:cNvSpPr>
            <p:nvPr/>
          </p:nvSpPr>
          <p:spPr bwMode="auto">
            <a:xfrm>
              <a:off x="4934" y="1968"/>
              <a:ext cx="56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zh-CN" altLang="en-US" sz="1400">
                  <a:latin typeface="Tahoma" panose="020B0604030504040204" pitchFamily="34" charset="0"/>
                  <a:ea typeface="宋体" panose="02010600030101010101" pitchFamily="2" charset="-122"/>
                </a:rPr>
                <a:t>物理布局</a:t>
              </a:r>
              <a:br>
                <a:rPr lang="zh-CN" altLang="en-US" sz="1400">
                  <a:latin typeface="Tahoma" panose="020B0604030504040204" pitchFamily="34" charset="0"/>
                  <a:ea typeface="宋体" panose="02010600030101010101" pitchFamily="2" charset="-122"/>
                </a:rPr>
              </a:br>
              <a:r>
                <a:rPr lang="zh-CN" altLang="en-US" sz="1400">
                  <a:latin typeface="Tahoma" panose="020B0604030504040204" pitchFamily="34" charset="0"/>
                  <a:ea typeface="宋体" panose="02010600030101010101" pitchFamily="2" charset="-122"/>
                </a:rPr>
                <a:t>视图</a:t>
              </a:r>
              <a:endParaRPr lang="zh-CN" altLang="en-US" sz="1400">
                <a:latin typeface="Tahoma" panose="020B0604030504040204" pitchFamily="34" charset="0"/>
                <a:ea typeface="宋体" panose="02010600030101010101" pitchFamily="2" charset="-122"/>
              </a:endParaRPr>
            </a:p>
          </p:txBody>
        </p:sp>
      </p:grpSp>
      <p:sp>
        <p:nvSpPr>
          <p:cNvPr id="81923" name="Rectangle 7"/>
          <p:cNvSpPr>
            <a:spLocks noGrp="1" noChangeArrowheads="1"/>
          </p:cNvSpPr>
          <p:nvPr>
            <p:ph type="title"/>
          </p:nvPr>
        </p:nvSpPr>
        <p:spPr/>
        <p:txBody>
          <a:bodyPr/>
          <a:lstStyle/>
          <a:p>
            <a:pPr eaLnBrk="1" hangingPunct="1"/>
            <a:r>
              <a:rPr lang="zh-CN" altLang="en-US" smtClean="0"/>
              <a:t>模型的多个视图</a:t>
            </a:r>
            <a:endParaRPr lang="zh-CN" altLang="en-US" smtClean="0"/>
          </a:p>
        </p:txBody>
      </p:sp>
      <p:grpSp>
        <p:nvGrpSpPr>
          <p:cNvPr id="3" name="Group 8"/>
          <p:cNvGrpSpPr/>
          <p:nvPr/>
        </p:nvGrpSpPr>
        <p:grpSpPr bwMode="auto">
          <a:xfrm>
            <a:off x="2046374" y="2609824"/>
            <a:ext cx="7843838" cy="3340100"/>
            <a:chOff x="336" y="2112"/>
            <a:chExt cx="4941" cy="2104"/>
          </a:xfrm>
        </p:grpSpPr>
        <p:pic>
          <p:nvPicPr>
            <p:cNvPr id="81926" name="Picture 9" descr="Digitizer_Block_Diagr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4" y="2980"/>
              <a:ext cx="1776" cy="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7" name="Line 10"/>
            <p:cNvSpPr>
              <a:spLocks noChangeShapeType="1"/>
            </p:cNvSpPr>
            <p:nvPr/>
          </p:nvSpPr>
          <p:spPr bwMode="auto">
            <a:xfrm>
              <a:off x="1680" y="2112"/>
              <a:ext cx="1344" cy="864"/>
            </a:xfrm>
            <a:prstGeom prst="line">
              <a:avLst/>
            </a:prstGeom>
            <a:noFill/>
            <a:ln w="28575">
              <a:solidFill>
                <a:schemeClr val="hlink"/>
              </a:solidFill>
              <a:prstDash val="dash"/>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1928" name="Line 11"/>
            <p:cNvSpPr>
              <a:spLocks noChangeShapeType="1"/>
            </p:cNvSpPr>
            <p:nvPr/>
          </p:nvSpPr>
          <p:spPr bwMode="auto">
            <a:xfrm>
              <a:off x="336" y="3552"/>
              <a:ext cx="2688" cy="624"/>
            </a:xfrm>
            <a:prstGeom prst="line">
              <a:avLst/>
            </a:prstGeom>
            <a:noFill/>
            <a:ln w="28575">
              <a:solidFill>
                <a:schemeClr val="hlink"/>
              </a:solidFill>
              <a:prstDash val="dash"/>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81929" name="Text Box 12"/>
            <p:cNvSpPr txBox="1">
              <a:spLocks noChangeArrowheads="1"/>
            </p:cNvSpPr>
            <p:nvPr/>
          </p:nvSpPr>
          <p:spPr bwMode="auto">
            <a:xfrm>
              <a:off x="4934" y="3356"/>
              <a:ext cx="3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zh-CN" altLang="en-US" sz="1400">
                  <a:latin typeface="Tahoma" panose="020B0604030504040204" pitchFamily="34" charset="0"/>
                  <a:ea typeface="宋体" panose="02010600030101010101" pitchFamily="2" charset="-122"/>
                </a:rPr>
                <a:t>功能</a:t>
              </a:r>
              <a:br>
                <a:rPr lang="zh-CN" altLang="en-US" sz="1400">
                  <a:latin typeface="Tahoma" panose="020B0604030504040204" pitchFamily="34" charset="0"/>
                  <a:ea typeface="宋体" panose="02010600030101010101" pitchFamily="2" charset="-122"/>
                </a:rPr>
              </a:br>
              <a:r>
                <a:rPr lang="zh-CN" altLang="en-US" sz="1400">
                  <a:latin typeface="Tahoma" panose="020B0604030504040204" pitchFamily="34" charset="0"/>
                  <a:ea typeface="宋体" panose="02010600030101010101" pitchFamily="2" charset="-122"/>
                </a:rPr>
                <a:t>视图</a:t>
              </a:r>
              <a:endParaRPr lang="zh-CN" altLang="en-US" sz="1400">
                <a:latin typeface="Tahoma" panose="020B0604030504040204" pitchFamily="34" charset="0"/>
                <a:ea typeface="宋体" panose="02010600030101010101" pitchFamily="2" charset="-122"/>
              </a:endParaRPr>
            </a:p>
          </p:txBody>
        </p:sp>
      </p:grpSp>
      <p:pic>
        <p:nvPicPr>
          <p:cNvPr id="588813" name="Picture 13" descr="pc-board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175" y="2533624"/>
            <a:ext cx="2244725"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888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upRigh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Righ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mtClean="0"/>
              <a:t>举例：</a:t>
            </a:r>
            <a:r>
              <a:rPr lang="en-US" altLang="zh-CN" smtClean="0"/>
              <a:t>UML </a:t>
            </a:r>
            <a:r>
              <a:rPr lang="zh-CN" altLang="en-US" smtClean="0"/>
              <a:t>的软件模型视图</a:t>
            </a:r>
            <a:endParaRPr lang="zh-CN" altLang="en-US" smtClean="0"/>
          </a:p>
        </p:txBody>
      </p:sp>
      <p:sp>
        <p:nvSpPr>
          <p:cNvPr id="82947" name="Rectangle 3"/>
          <p:cNvSpPr>
            <a:spLocks noGrp="1" noChangeArrowheads="1"/>
          </p:cNvSpPr>
          <p:nvPr>
            <p:ph type="body" idx="1"/>
          </p:nvPr>
        </p:nvSpPr>
        <p:spPr/>
        <p:txBody>
          <a:bodyPr/>
          <a:lstStyle/>
          <a:p>
            <a:r>
              <a:rPr lang="zh-CN" altLang="en-US" sz="2000" dirty="0" smtClean="0"/>
              <a:t>需求: </a:t>
            </a:r>
            <a:endParaRPr lang="zh-CN" altLang="en-US" sz="2000" dirty="0" smtClean="0"/>
          </a:p>
          <a:p>
            <a:pPr lvl="1"/>
            <a:r>
              <a:rPr lang="zh-CN" altLang="en-US" sz="2000" dirty="0" smtClean="0"/>
              <a:t>用例图 </a:t>
            </a:r>
            <a:r>
              <a:rPr lang="en-US" altLang="zh-CN" sz="2000" dirty="0" smtClean="0"/>
              <a:t>Use Case diagram</a:t>
            </a:r>
            <a:endParaRPr lang="en-US" altLang="zh-CN" sz="2000" dirty="0" smtClean="0"/>
          </a:p>
          <a:p>
            <a:r>
              <a:rPr lang="zh-CN" altLang="en-US" sz="2000" dirty="0" smtClean="0"/>
              <a:t>结构:</a:t>
            </a:r>
            <a:endParaRPr lang="zh-CN" altLang="en-US" sz="2000" dirty="0" smtClean="0"/>
          </a:p>
          <a:p>
            <a:pPr lvl="1"/>
            <a:r>
              <a:rPr lang="zh-CN" altLang="en-US" sz="2000" dirty="0" smtClean="0"/>
              <a:t>本体论:  类图 </a:t>
            </a:r>
            <a:r>
              <a:rPr lang="en-US" altLang="zh-CN" sz="2000" dirty="0" smtClean="0"/>
              <a:t>Class diagram</a:t>
            </a:r>
            <a:endParaRPr lang="en-US" altLang="zh-CN" sz="2000" dirty="0" smtClean="0"/>
          </a:p>
          <a:p>
            <a:pPr lvl="1"/>
            <a:r>
              <a:rPr lang="zh-CN" altLang="en-US" sz="2000" dirty="0" smtClean="0"/>
              <a:t>实例: 对象图 </a:t>
            </a:r>
            <a:r>
              <a:rPr lang="en-US" altLang="zh-CN" sz="2000" dirty="0" smtClean="0"/>
              <a:t>Object diagram</a:t>
            </a:r>
            <a:endParaRPr lang="en-US" altLang="zh-CN" sz="2000" dirty="0" smtClean="0"/>
          </a:p>
          <a:p>
            <a:r>
              <a:rPr lang="zh-CN" altLang="en-US" sz="2000" dirty="0" smtClean="0"/>
              <a:t>行为</a:t>
            </a:r>
            <a:endParaRPr lang="zh-CN" altLang="en-US" sz="2000" dirty="0" smtClean="0"/>
          </a:p>
          <a:p>
            <a:pPr lvl="1"/>
            <a:r>
              <a:rPr lang="zh-CN" altLang="en-US" sz="2000" dirty="0" smtClean="0"/>
              <a:t>状态图 </a:t>
            </a:r>
            <a:r>
              <a:rPr lang="en-US" altLang="zh-CN" sz="2000" dirty="0" err="1" smtClean="0"/>
              <a:t>Statechart</a:t>
            </a:r>
            <a:r>
              <a:rPr lang="en-US" altLang="zh-CN" sz="2000" dirty="0" smtClean="0"/>
              <a:t> diagram</a:t>
            </a:r>
            <a:endParaRPr lang="en-US" altLang="zh-CN" sz="2000" dirty="0" smtClean="0"/>
          </a:p>
          <a:p>
            <a:pPr lvl="1"/>
            <a:r>
              <a:rPr lang="zh-CN" altLang="en-US" sz="2000" dirty="0" smtClean="0"/>
              <a:t>活动图 </a:t>
            </a:r>
            <a:r>
              <a:rPr lang="en-US" altLang="zh-CN" sz="2000" dirty="0" smtClean="0"/>
              <a:t>Activity diagram</a:t>
            </a:r>
            <a:endParaRPr lang="en-US" altLang="zh-CN" sz="2000" dirty="0" smtClean="0"/>
          </a:p>
          <a:p>
            <a:pPr lvl="1"/>
            <a:r>
              <a:rPr lang="zh-CN" altLang="en-US" sz="2000" dirty="0" smtClean="0"/>
              <a:t>交互：顺序图和协作图  </a:t>
            </a:r>
            <a:r>
              <a:rPr lang="en-US" altLang="zh-CN" sz="2000" dirty="0" smtClean="0"/>
              <a:t> Sequence diagram &amp; Collaboration diagram</a:t>
            </a:r>
            <a:endParaRPr lang="en-US" altLang="zh-CN" sz="2000" dirty="0" smtClean="0"/>
          </a:p>
          <a:p>
            <a:r>
              <a:rPr lang="zh-CN" altLang="en-US" sz="2000" dirty="0" smtClean="0"/>
              <a:t>实现: </a:t>
            </a:r>
            <a:endParaRPr lang="zh-CN" altLang="en-US" sz="2000" dirty="0" smtClean="0"/>
          </a:p>
          <a:p>
            <a:pPr lvl="1"/>
            <a:r>
              <a:rPr lang="zh-CN" altLang="en-US" sz="2000" dirty="0" smtClean="0"/>
              <a:t>构件图 </a:t>
            </a:r>
            <a:r>
              <a:rPr lang="en-US" altLang="zh-CN" sz="2000" dirty="0" smtClean="0"/>
              <a:t>Component diagram</a:t>
            </a:r>
            <a:endParaRPr lang="en-US" altLang="zh-CN" sz="2000" dirty="0" smtClean="0"/>
          </a:p>
          <a:p>
            <a:pPr lvl="1"/>
            <a:r>
              <a:rPr lang="zh-CN" altLang="en-US" sz="2000" dirty="0" smtClean="0"/>
              <a:t>部署图 </a:t>
            </a:r>
            <a:r>
              <a:rPr lang="en-US" altLang="zh-CN" sz="2000" dirty="0" smtClean="0"/>
              <a:t>Deployment diagram</a:t>
            </a:r>
            <a:endParaRPr lang="zh-CN" altLang="en-US" sz="2000" dirty="0"/>
          </a:p>
        </p:txBody>
      </p:sp>
      <p:sp>
        <p:nvSpPr>
          <p:cNvPr id="82948" name="Text Box 4"/>
          <p:cNvSpPr txBox="1">
            <a:spLocks noChangeArrowheads="1"/>
          </p:cNvSpPr>
          <p:nvPr/>
        </p:nvSpPr>
        <p:spPr bwMode="auto">
          <a:xfrm>
            <a:off x="10391244" y="1061986"/>
            <a:ext cx="615950" cy="39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zh-CN" altLang="en-US" sz="2800" b="1" dirty="0">
                <a:solidFill>
                  <a:srgbClr val="EB7C1F"/>
                </a:solidFill>
                <a:ea typeface="宋体" panose="02010600030101010101" pitchFamily="2" charset="-122"/>
              </a:rPr>
              <a:t> 这些视图相互集成</a:t>
            </a:r>
            <a:endParaRPr lang="zh-CN" altLang="en-US" sz="2800" b="1" dirty="0">
              <a:solidFill>
                <a:srgbClr val="EB7C1F"/>
              </a:solidFill>
              <a:ea typeface="宋体" panose="02010600030101010101" pitchFamily="2" charset="-122"/>
            </a:endParaRPr>
          </a:p>
        </p:txBody>
      </p:sp>
      <p:sp>
        <p:nvSpPr>
          <p:cNvPr id="82949" name="Text Box 5"/>
          <p:cNvSpPr txBox="1">
            <a:spLocks noChangeArrowheads="1"/>
          </p:cNvSpPr>
          <p:nvPr/>
        </p:nvSpPr>
        <p:spPr bwMode="auto">
          <a:xfrm>
            <a:off x="11200870" y="2095449"/>
            <a:ext cx="601663" cy="393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zh-CN" altLang="en-US" sz="2800" b="1" dirty="0">
                <a:solidFill>
                  <a:srgbClr val="EB7C1F"/>
                </a:solidFill>
                <a:ea typeface="宋体" panose="02010600030101010101" pitchFamily="2" charset="-122"/>
              </a:rPr>
              <a:t>构成一个完整的模型</a:t>
            </a:r>
            <a:endParaRPr lang="zh-CN" altLang="en-US" sz="2800" b="1" dirty="0">
              <a:solidFill>
                <a:srgbClr val="EB7C1F"/>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zh-CN" altLang="en-US" smtClean="0"/>
              <a:t>软件的三种模型</a:t>
            </a:r>
            <a:endParaRPr lang="zh-CN" altLang="en-US" smtClean="0"/>
          </a:p>
        </p:txBody>
      </p:sp>
      <p:grpSp>
        <p:nvGrpSpPr>
          <p:cNvPr id="85001" name="Group 5"/>
          <p:cNvGrpSpPr/>
          <p:nvPr/>
        </p:nvGrpSpPr>
        <p:grpSpPr bwMode="auto">
          <a:xfrm>
            <a:off x="867351" y="4644887"/>
            <a:ext cx="5334000" cy="1638300"/>
            <a:chOff x="103" y="2637"/>
            <a:chExt cx="3360" cy="1032"/>
          </a:xfrm>
        </p:grpSpPr>
        <p:sp>
          <p:nvSpPr>
            <p:cNvPr id="85056" name="AutoShape 6"/>
            <p:cNvSpPr>
              <a:spLocks noChangeArrowheads="1"/>
            </p:cNvSpPr>
            <p:nvPr/>
          </p:nvSpPr>
          <p:spPr bwMode="auto">
            <a:xfrm>
              <a:off x="103" y="2637"/>
              <a:ext cx="3360" cy="1032"/>
            </a:xfrm>
            <a:prstGeom prst="parallelogram">
              <a:avLst>
                <a:gd name="adj" fmla="val 88766"/>
              </a:avLst>
            </a:prstGeom>
            <a:solidFill>
              <a:srgbClr val="00CCFF"/>
            </a:solid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85057" name="Group 7"/>
            <p:cNvGrpSpPr/>
            <p:nvPr/>
          </p:nvGrpSpPr>
          <p:grpSpPr bwMode="auto">
            <a:xfrm>
              <a:off x="337" y="2772"/>
              <a:ext cx="1468" cy="811"/>
              <a:chOff x="337" y="2772"/>
              <a:chExt cx="1468" cy="811"/>
            </a:xfrm>
          </p:grpSpPr>
          <p:sp>
            <p:nvSpPr>
              <p:cNvPr id="85068" name="AutoShape 8"/>
              <p:cNvSpPr>
                <a:spLocks noChangeArrowheads="1"/>
              </p:cNvSpPr>
              <p:nvPr/>
            </p:nvSpPr>
            <p:spPr bwMode="auto">
              <a:xfrm>
                <a:off x="337" y="2772"/>
                <a:ext cx="1468" cy="811"/>
              </a:xfrm>
              <a:prstGeom prst="parallelogram">
                <a:avLst>
                  <a:gd name="adj" fmla="val 87816"/>
                </a:avLst>
              </a:prstGeom>
              <a:solidFill>
                <a:schemeClr val="bg1"/>
              </a:solid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69" name="Line 9"/>
              <p:cNvSpPr>
                <a:spLocks noChangeShapeType="1"/>
              </p:cNvSpPr>
              <p:nvPr/>
            </p:nvSpPr>
            <p:spPr bwMode="auto">
              <a:xfrm flipV="1">
                <a:off x="755" y="3114"/>
                <a:ext cx="748" cy="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5070" name="Line 10"/>
              <p:cNvSpPr>
                <a:spLocks noChangeShapeType="1"/>
              </p:cNvSpPr>
              <p:nvPr/>
            </p:nvSpPr>
            <p:spPr bwMode="auto">
              <a:xfrm flipV="1">
                <a:off x="807" y="3034"/>
                <a:ext cx="765" cy="4"/>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grpSp>
          <p:nvGrpSpPr>
            <p:cNvPr id="85058" name="Group 11"/>
            <p:cNvGrpSpPr/>
            <p:nvPr/>
          </p:nvGrpSpPr>
          <p:grpSpPr bwMode="auto">
            <a:xfrm>
              <a:off x="1948" y="2719"/>
              <a:ext cx="1192" cy="355"/>
              <a:chOff x="1948" y="2719"/>
              <a:chExt cx="1192" cy="355"/>
            </a:xfrm>
          </p:grpSpPr>
          <p:sp>
            <p:nvSpPr>
              <p:cNvPr id="85065" name="AutoShape 12"/>
              <p:cNvSpPr>
                <a:spLocks noChangeArrowheads="1"/>
              </p:cNvSpPr>
              <p:nvPr/>
            </p:nvSpPr>
            <p:spPr bwMode="auto">
              <a:xfrm>
                <a:off x="1948" y="2719"/>
                <a:ext cx="1192" cy="355"/>
              </a:xfrm>
              <a:prstGeom prst="parallelogram">
                <a:avLst>
                  <a:gd name="adj" fmla="val 90426"/>
                </a:avLst>
              </a:prstGeom>
              <a:solidFill>
                <a:schemeClr val="bg1"/>
              </a:solid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66" name="Line 13"/>
              <p:cNvSpPr>
                <a:spLocks noChangeShapeType="1"/>
              </p:cNvSpPr>
              <p:nvPr/>
            </p:nvSpPr>
            <p:spPr bwMode="auto">
              <a:xfrm>
                <a:off x="2071" y="2930"/>
                <a:ext cx="868" cy="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5067" name="Line 14"/>
              <p:cNvSpPr>
                <a:spLocks noChangeShapeType="1"/>
              </p:cNvSpPr>
              <p:nvPr/>
            </p:nvSpPr>
            <p:spPr bwMode="auto">
              <a:xfrm>
                <a:off x="2194" y="2821"/>
                <a:ext cx="851"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grpSp>
          <p:nvGrpSpPr>
            <p:cNvPr id="85059" name="Group 15"/>
            <p:cNvGrpSpPr/>
            <p:nvPr/>
          </p:nvGrpSpPr>
          <p:grpSpPr bwMode="auto">
            <a:xfrm>
              <a:off x="1496" y="3198"/>
              <a:ext cx="1192" cy="355"/>
              <a:chOff x="1496" y="3198"/>
              <a:chExt cx="1192" cy="355"/>
            </a:xfrm>
          </p:grpSpPr>
          <p:sp>
            <p:nvSpPr>
              <p:cNvPr id="85062" name="AutoShape 16"/>
              <p:cNvSpPr>
                <a:spLocks noChangeArrowheads="1"/>
              </p:cNvSpPr>
              <p:nvPr/>
            </p:nvSpPr>
            <p:spPr bwMode="auto">
              <a:xfrm>
                <a:off x="1496" y="3198"/>
                <a:ext cx="1192" cy="355"/>
              </a:xfrm>
              <a:prstGeom prst="parallelogram">
                <a:avLst>
                  <a:gd name="adj" fmla="val 90426"/>
                </a:avLst>
              </a:prstGeom>
              <a:solidFill>
                <a:schemeClr val="bg1"/>
              </a:solid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63" name="Line 17"/>
              <p:cNvSpPr>
                <a:spLocks noChangeShapeType="1"/>
              </p:cNvSpPr>
              <p:nvPr/>
            </p:nvSpPr>
            <p:spPr bwMode="auto">
              <a:xfrm>
                <a:off x="1639" y="3389"/>
                <a:ext cx="867" cy="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5064" name="Line 18"/>
              <p:cNvSpPr>
                <a:spLocks noChangeShapeType="1"/>
              </p:cNvSpPr>
              <p:nvPr/>
            </p:nvSpPr>
            <p:spPr bwMode="auto">
              <a:xfrm>
                <a:off x="1742" y="3290"/>
                <a:ext cx="851" cy="1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85060" name="Line 19"/>
            <p:cNvSpPr>
              <a:spLocks noChangeShapeType="1"/>
            </p:cNvSpPr>
            <p:nvPr/>
          </p:nvSpPr>
          <p:spPr bwMode="auto">
            <a:xfrm flipH="1">
              <a:off x="2272" y="3073"/>
              <a:ext cx="91" cy="11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5061" name="Line 20"/>
            <p:cNvSpPr>
              <a:spLocks noChangeShapeType="1"/>
            </p:cNvSpPr>
            <p:nvPr/>
          </p:nvSpPr>
          <p:spPr bwMode="auto">
            <a:xfrm>
              <a:off x="1330" y="3314"/>
              <a:ext cx="356" cy="1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85027" name="AutoShape 22"/>
          <p:cNvSpPr>
            <a:spLocks noChangeArrowheads="1"/>
          </p:cNvSpPr>
          <p:nvPr/>
        </p:nvSpPr>
        <p:spPr bwMode="auto">
          <a:xfrm>
            <a:off x="926089" y="3114538"/>
            <a:ext cx="5334000" cy="1685925"/>
          </a:xfrm>
          <a:prstGeom prst="parallelogram">
            <a:avLst>
              <a:gd name="adj" fmla="val 86259"/>
            </a:avLst>
          </a:prstGeom>
          <a:solidFill>
            <a:schemeClr val="hlink"/>
          </a:solid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85028" name="Group 23"/>
          <p:cNvGrpSpPr/>
          <p:nvPr/>
        </p:nvGrpSpPr>
        <p:grpSpPr bwMode="auto">
          <a:xfrm>
            <a:off x="1476951" y="3897175"/>
            <a:ext cx="1320800" cy="482600"/>
            <a:chOff x="487" y="2370"/>
            <a:chExt cx="832" cy="304"/>
          </a:xfrm>
          <a:solidFill>
            <a:srgbClr val="CCFFFF"/>
          </a:solidFill>
        </p:grpSpPr>
        <p:sp>
          <p:nvSpPr>
            <p:cNvPr id="85053" name="AutoShape 24"/>
            <p:cNvSpPr>
              <a:spLocks noChangeArrowheads="1"/>
            </p:cNvSpPr>
            <p:nvPr/>
          </p:nvSpPr>
          <p:spPr bwMode="auto">
            <a:xfrm>
              <a:off x="487" y="2370"/>
              <a:ext cx="832" cy="304"/>
            </a:xfrm>
            <a:prstGeom prst="parallelogram">
              <a:avLst>
                <a:gd name="adj" fmla="val 84209"/>
              </a:avLst>
            </a:prstGeom>
            <a:grp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54" name="Line 25"/>
            <p:cNvSpPr>
              <a:spLocks noChangeShapeType="1"/>
            </p:cNvSpPr>
            <p:nvPr/>
          </p:nvSpPr>
          <p:spPr bwMode="auto">
            <a:xfrm>
              <a:off x="582" y="2565"/>
              <a:ext cx="566" cy="2"/>
            </a:xfrm>
            <a:prstGeom prst="line">
              <a:avLst/>
            </a:prstGeom>
            <a:grpFill/>
            <a:ln w="38100">
              <a:solidFill>
                <a:schemeClr val="tx1"/>
              </a:solidFill>
              <a:round/>
            </a:ln>
          </p:spPr>
          <p:txBody>
            <a:bodyPr lIns="107950" tIns="53975" rIns="107950" bIns="53975"/>
            <a:lstStyle/>
            <a:p>
              <a:endParaRPr lang="zh-CN" altLang="en-US"/>
            </a:p>
          </p:txBody>
        </p:sp>
        <p:sp>
          <p:nvSpPr>
            <p:cNvPr id="85055" name="Line 26"/>
            <p:cNvSpPr>
              <a:spLocks noChangeShapeType="1"/>
            </p:cNvSpPr>
            <p:nvPr/>
          </p:nvSpPr>
          <p:spPr bwMode="auto">
            <a:xfrm flipV="1">
              <a:off x="643" y="2492"/>
              <a:ext cx="576" cy="2"/>
            </a:xfrm>
            <a:prstGeom prst="line">
              <a:avLst/>
            </a:prstGeom>
            <a:grpFill/>
            <a:ln w="38100">
              <a:solidFill>
                <a:schemeClr val="tx1"/>
              </a:solidFill>
              <a:round/>
            </a:ln>
          </p:spPr>
          <p:txBody>
            <a:bodyPr lIns="107950" tIns="53975" rIns="107950" bIns="53975"/>
            <a:lstStyle/>
            <a:p>
              <a:endParaRPr lang="zh-CN" altLang="en-US"/>
            </a:p>
          </p:txBody>
        </p:sp>
      </p:grpSp>
      <p:sp>
        <p:nvSpPr>
          <p:cNvPr id="85029" name="Line 27"/>
          <p:cNvSpPr>
            <a:spLocks noChangeShapeType="1"/>
          </p:cNvSpPr>
          <p:nvPr/>
        </p:nvSpPr>
        <p:spPr bwMode="auto">
          <a:xfrm flipH="1">
            <a:off x="2383414" y="3673337"/>
            <a:ext cx="196850" cy="2317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5030" name="Line 28"/>
          <p:cNvSpPr>
            <a:spLocks noChangeShapeType="1"/>
          </p:cNvSpPr>
          <p:nvPr/>
        </p:nvSpPr>
        <p:spPr bwMode="auto">
          <a:xfrm>
            <a:off x="3959801" y="3911462"/>
            <a:ext cx="350838" cy="1746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5031" name="Line 29"/>
          <p:cNvSpPr>
            <a:spLocks noChangeShapeType="1"/>
          </p:cNvSpPr>
          <p:nvPr/>
        </p:nvSpPr>
        <p:spPr bwMode="auto">
          <a:xfrm flipV="1">
            <a:off x="2605664" y="3971787"/>
            <a:ext cx="436563" cy="1793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85032" name="Group 30"/>
          <p:cNvGrpSpPr/>
          <p:nvPr/>
        </p:nvGrpSpPr>
        <p:grpSpPr bwMode="auto">
          <a:xfrm>
            <a:off x="2023051" y="3274875"/>
            <a:ext cx="1320800" cy="393700"/>
            <a:chOff x="1104" y="3629"/>
            <a:chExt cx="1192" cy="355"/>
          </a:xfrm>
          <a:solidFill>
            <a:srgbClr val="CCFFFF"/>
          </a:solidFill>
        </p:grpSpPr>
        <p:sp>
          <p:nvSpPr>
            <p:cNvPr id="85050" name="AutoShape 31"/>
            <p:cNvSpPr>
              <a:spLocks noChangeArrowheads="1"/>
            </p:cNvSpPr>
            <p:nvPr/>
          </p:nvSpPr>
          <p:spPr bwMode="auto">
            <a:xfrm>
              <a:off x="1104" y="3629"/>
              <a:ext cx="1192" cy="355"/>
            </a:xfrm>
            <a:prstGeom prst="parallelogram">
              <a:avLst>
                <a:gd name="adj" fmla="val 90426"/>
              </a:avLst>
            </a:prstGeom>
            <a:grp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51" name="Line 32"/>
            <p:cNvSpPr>
              <a:spLocks noChangeShapeType="1"/>
            </p:cNvSpPr>
            <p:nvPr/>
          </p:nvSpPr>
          <p:spPr bwMode="auto">
            <a:xfrm>
              <a:off x="1227" y="3840"/>
              <a:ext cx="851" cy="7"/>
            </a:xfrm>
            <a:prstGeom prst="line">
              <a:avLst/>
            </a:prstGeom>
            <a:grpFill/>
            <a:ln w="38100">
              <a:solidFill>
                <a:schemeClr val="tx1"/>
              </a:solidFill>
              <a:round/>
            </a:ln>
          </p:spPr>
          <p:txBody>
            <a:bodyPr lIns="107950" tIns="53975" rIns="107950" bIns="53975"/>
            <a:lstStyle/>
            <a:p>
              <a:endParaRPr lang="zh-CN" altLang="en-US"/>
            </a:p>
          </p:txBody>
        </p:sp>
        <p:sp>
          <p:nvSpPr>
            <p:cNvPr id="85052" name="Line 33"/>
            <p:cNvSpPr>
              <a:spLocks noChangeShapeType="1"/>
            </p:cNvSpPr>
            <p:nvPr/>
          </p:nvSpPr>
          <p:spPr bwMode="auto">
            <a:xfrm>
              <a:off x="1350" y="3731"/>
              <a:ext cx="851" cy="0"/>
            </a:xfrm>
            <a:prstGeom prst="line">
              <a:avLst/>
            </a:prstGeom>
            <a:grpFill/>
            <a:ln w="38100">
              <a:solidFill>
                <a:schemeClr val="tx1"/>
              </a:solidFill>
              <a:round/>
            </a:ln>
          </p:spPr>
          <p:txBody>
            <a:bodyPr lIns="107950" tIns="53975" rIns="107950" bIns="53975"/>
            <a:lstStyle/>
            <a:p>
              <a:endParaRPr lang="zh-CN" altLang="en-US"/>
            </a:p>
          </p:txBody>
        </p:sp>
      </p:grpSp>
      <p:grpSp>
        <p:nvGrpSpPr>
          <p:cNvPr id="85033" name="Group 34"/>
          <p:cNvGrpSpPr/>
          <p:nvPr/>
        </p:nvGrpSpPr>
        <p:grpSpPr bwMode="auto">
          <a:xfrm>
            <a:off x="4067751" y="3744775"/>
            <a:ext cx="1320800" cy="482600"/>
            <a:chOff x="487" y="2370"/>
            <a:chExt cx="832" cy="304"/>
          </a:xfrm>
          <a:solidFill>
            <a:srgbClr val="CCFFFF"/>
          </a:solidFill>
        </p:grpSpPr>
        <p:sp>
          <p:nvSpPr>
            <p:cNvPr id="85047" name="AutoShape 35"/>
            <p:cNvSpPr>
              <a:spLocks noChangeArrowheads="1"/>
            </p:cNvSpPr>
            <p:nvPr/>
          </p:nvSpPr>
          <p:spPr bwMode="auto">
            <a:xfrm>
              <a:off x="487" y="2370"/>
              <a:ext cx="832" cy="304"/>
            </a:xfrm>
            <a:prstGeom prst="parallelogram">
              <a:avLst>
                <a:gd name="adj" fmla="val 84209"/>
              </a:avLst>
            </a:prstGeom>
            <a:grp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48" name="Line 36"/>
            <p:cNvSpPr>
              <a:spLocks noChangeShapeType="1"/>
            </p:cNvSpPr>
            <p:nvPr/>
          </p:nvSpPr>
          <p:spPr bwMode="auto">
            <a:xfrm>
              <a:off x="582" y="2565"/>
              <a:ext cx="566" cy="2"/>
            </a:xfrm>
            <a:prstGeom prst="line">
              <a:avLst/>
            </a:prstGeom>
            <a:grpFill/>
            <a:ln w="38100">
              <a:solidFill>
                <a:schemeClr val="tx1"/>
              </a:solidFill>
              <a:round/>
            </a:ln>
          </p:spPr>
          <p:txBody>
            <a:bodyPr lIns="107950" tIns="53975" rIns="107950" bIns="53975"/>
            <a:lstStyle/>
            <a:p>
              <a:endParaRPr lang="zh-CN" altLang="en-US"/>
            </a:p>
          </p:txBody>
        </p:sp>
        <p:sp>
          <p:nvSpPr>
            <p:cNvPr id="85049" name="Line 37"/>
            <p:cNvSpPr>
              <a:spLocks noChangeShapeType="1"/>
            </p:cNvSpPr>
            <p:nvPr/>
          </p:nvSpPr>
          <p:spPr bwMode="auto">
            <a:xfrm flipV="1">
              <a:off x="643" y="2492"/>
              <a:ext cx="576" cy="2"/>
            </a:xfrm>
            <a:prstGeom prst="line">
              <a:avLst/>
            </a:prstGeom>
            <a:grpFill/>
            <a:ln w="38100">
              <a:solidFill>
                <a:schemeClr val="tx1"/>
              </a:solidFill>
              <a:round/>
            </a:ln>
          </p:spPr>
          <p:txBody>
            <a:bodyPr lIns="107950" tIns="53975" rIns="107950" bIns="53975"/>
            <a:lstStyle/>
            <a:p>
              <a:endParaRPr lang="zh-CN" altLang="en-US"/>
            </a:p>
          </p:txBody>
        </p:sp>
      </p:grpSp>
      <p:grpSp>
        <p:nvGrpSpPr>
          <p:cNvPr id="85034" name="Group 38"/>
          <p:cNvGrpSpPr/>
          <p:nvPr/>
        </p:nvGrpSpPr>
        <p:grpSpPr bwMode="auto">
          <a:xfrm>
            <a:off x="3324801" y="3125650"/>
            <a:ext cx="1320800" cy="482600"/>
            <a:chOff x="487" y="2370"/>
            <a:chExt cx="832" cy="304"/>
          </a:xfrm>
          <a:solidFill>
            <a:srgbClr val="CCFFFF"/>
          </a:solidFill>
        </p:grpSpPr>
        <p:sp>
          <p:nvSpPr>
            <p:cNvPr id="85044" name="AutoShape 39"/>
            <p:cNvSpPr>
              <a:spLocks noChangeArrowheads="1"/>
            </p:cNvSpPr>
            <p:nvPr/>
          </p:nvSpPr>
          <p:spPr bwMode="auto">
            <a:xfrm>
              <a:off x="487" y="2370"/>
              <a:ext cx="832" cy="304"/>
            </a:xfrm>
            <a:prstGeom prst="parallelogram">
              <a:avLst>
                <a:gd name="adj" fmla="val 84209"/>
              </a:avLst>
            </a:prstGeom>
            <a:grp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45" name="Line 40"/>
            <p:cNvSpPr>
              <a:spLocks noChangeShapeType="1"/>
            </p:cNvSpPr>
            <p:nvPr/>
          </p:nvSpPr>
          <p:spPr bwMode="auto">
            <a:xfrm>
              <a:off x="582" y="2565"/>
              <a:ext cx="566" cy="2"/>
            </a:xfrm>
            <a:prstGeom prst="line">
              <a:avLst/>
            </a:prstGeom>
            <a:grpFill/>
            <a:ln w="38100">
              <a:solidFill>
                <a:schemeClr val="tx1"/>
              </a:solidFill>
              <a:round/>
            </a:ln>
          </p:spPr>
          <p:txBody>
            <a:bodyPr lIns="107950" tIns="53975" rIns="107950" bIns="53975"/>
            <a:lstStyle/>
            <a:p>
              <a:endParaRPr lang="zh-CN" altLang="en-US"/>
            </a:p>
          </p:txBody>
        </p:sp>
        <p:sp>
          <p:nvSpPr>
            <p:cNvPr id="85046" name="Line 41"/>
            <p:cNvSpPr>
              <a:spLocks noChangeShapeType="1"/>
            </p:cNvSpPr>
            <p:nvPr/>
          </p:nvSpPr>
          <p:spPr bwMode="auto">
            <a:xfrm flipV="1">
              <a:off x="643" y="2492"/>
              <a:ext cx="576" cy="2"/>
            </a:xfrm>
            <a:prstGeom prst="line">
              <a:avLst/>
            </a:prstGeom>
            <a:grpFill/>
            <a:ln w="38100">
              <a:solidFill>
                <a:schemeClr val="tx1"/>
              </a:solidFill>
              <a:round/>
            </a:ln>
          </p:spPr>
          <p:txBody>
            <a:bodyPr lIns="107950" tIns="53975" rIns="107950" bIns="53975"/>
            <a:lstStyle/>
            <a:p>
              <a:endParaRPr lang="zh-CN" altLang="en-US"/>
            </a:p>
          </p:txBody>
        </p:sp>
      </p:grpSp>
      <p:grpSp>
        <p:nvGrpSpPr>
          <p:cNvPr id="85035" name="Group 42"/>
          <p:cNvGrpSpPr/>
          <p:nvPr/>
        </p:nvGrpSpPr>
        <p:grpSpPr bwMode="auto">
          <a:xfrm>
            <a:off x="2839026" y="3678100"/>
            <a:ext cx="1320800" cy="482600"/>
            <a:chOff x="487" y="2370"/>
            <a:chExt cx="832" cy="304"/>
          </a:xfrm>
          <a:solidFill>
            <a:srgbClr val="CCFFFF"/>
          </a:solidFill>
        </p:grpSpPr>
        <p:sp>
          <p:nvSpPr>
            <p:cNvPr id="85041" name="AutoShape 43"/>
            <p:cNvSpPr>
              <a:spLocks noChangeArrowheads="1"/>
            </p:cNvSpPr>
            <p:nvPr/>
          </p:nvSpPr>
          <p:spPr bwMode="auto">
            <a:xfrm>
              <a:off x="487" y="2370"/>
              <a:ext cx="832" cy="304"/>
            </a:xfrm>
            <a:prstGeom prst="parallelogram">
              <a:avLst>
                <a:gd name="adj" fmla="val 84209"/>
              </a:avLst>
            </a:prstGeom>
            <a:grp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42" name="Line 44"/>
            <p:cNvSpPr>
              <a:spLocks noChangeShapeType="1"/>
            </p:cNvSpPr>
            <p:nvPr/>
          </p:nvSpPr>
          <p:spPr bwMode="auto">
            <a:xfrm>
              <a:off x="582" y="2565"/>
              <a:ext cx="566" cy="2"/>
            </a:xfrm>
            <a:prstGeom prst="line">
              <a:avLst/>
            </a:prstGeom>
            <a:grpFill/>
            <a:ln w="38100">
              <a:solidFill>
                <a:schemeClr val="tx1"/>
              </a:solidFill>
              <a:round/>
            </a:ln>
          </p:spPr>
          <p:txBody>
            <a:bodyPr lIns="107950" tIns="53975" rIns="107950" bIns="53975"/>
            <a:lstStyle/>
            <a:p>
              <a:endParaRPr lang="zh-CN" altLang="en-US"/>
            </a:p>
          </p:txBody>
        </p:sp>
        <p:sp>
          <p:nvSpPr>
            <p:cNvPr id="85043" name="Line 45"/>
            <p:cNvSpPr>
              <a:spLocks noChangeShapeType="1"/>
            </p:cNvSpPr>
            <p:nvPr/>
          </p:nvSpPr>
          <p:spPr bwMode="auto">
            <a:xfrm flipV="1">
              <a:off x="643" y="2492"/>
              <a:ext cx="576" cy="2"/>
            </a:xfrm>
            <a:prstGeom prst="line">
              <a:avLst/>
            </a:prstGeom>
            <a:grpFill/>
            <a:ln w="38100">
              <a:solidFill>
                <a:schemeClr val="tx1"/>
              </a:solidFill>
              <a:round/>
            </a:ln>
          </p:spPr>
          <p:txBody>
            <a:bodyPr lIns="107950" tIns="53975" rIns="107950" bIns="53975"/>
            <a:lstStyle/>
            <a:p>
              <a:endParaRPr lang="zh-CN" altLang="en-US"/>
            </a:p>
          </p:txBody>
        </p:sp>
      </p:grpSp>
      <p:grpSp>
        <p:nvGrpSpPr>
          <p:cNvPr id="85036" name="Group 46"/>
          <p:cNvGrpSpPr/>
          <p:nvPr/>
        </p:nvGrpSpPr>
        <p:grpSpPr bwMode="auto">
          <a:xfrm>
            <a:off x="2372301" y="4221025"/>
            <a:ext cx="1320800" cy="482600"/>
            <a:chOff x="487" y="2370"/>
            <a:chExt cx="832" cy="304"/>
          </a:xfrm>
          <a:solidFill>
            <a:srgbClr val="CCFFFF"/>
          </a:solidFill>
        </p:grpSpPr>
        <p:sp>
          <p:nvSpPr>
            <p:cNvPr id="85038" name="AutoShape 47"/>
            <p:cNvSpPr>
              <a:spLocks noChangeArrowheads="1"/>
            </p:cNvSpPr>
            <p:nvPr/>
          </p:nvSpPr>
          <p:spPr bwMode="auto">
            <a:xfrm>
              <a:off x="487" y="2370"/>
              <a:ext cx="832" cy="304"/>
            </a:xfrm>
            <a:prstGeom prst="parallelogram">
              <a:avLst>
                <a:gd name="adj" fmla="val 84209"/>
              </a:avLst>
            </a:prstGeom>
            <a:grp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39" name="Line 48"/>
            <p:cNvSpPr>
              <a:spLocks noChangeShapeType="1"/>
            </p:cNvSpPr>
            <p:nvPr/>
          </p:nvSpPr>
          <p:spPr bwMode="auto">
            <a:xfrm>
              <a:off x="582" y="2565"/>
              <a:ext cx="566" cy="2"/>
            </a:xfrm>
            <a:prstGeom prst="line">
              <a:avLst/>
            </a:prstGeom>
            <a:grpFill/>
            <a:ln w="38100">
              <a:solidFill>
                <a:schemeClr val="tx1"/>
              </a:solidFill>
              <a:round/>
            </a:ln>
          </p:spPr>
          <p:txBody>
            <a:bodyPr lIns="107950" tIns="53975" rIns="107950" bIns="53975"/>
            <a:lstStyle/>
            <a:p>
              <a:endParaRPr lang="zh-CN" altLang="en-US"/>
            </a:p>
          </p:txBody>
        </p:sp>
        <p:sp>
          <p:nvSpPr>
            <p:cNvPr id="85040" name="Line 49"/>
            <p:cNvSpPr>
              <a:spLocks noChangeShapeType="1"/>
            </p:cNvSpPr>
            <p:nvPr/>
          </p:nvSpPr>
          <p:spPr bwMode="auto">
            <a:xfrm flipV="1">
              <a:off x="643" y="2492"/>
              <a:ext cx="576" cy="2"/>
            </a:xfrm>
            <a:prstGeom prst="line">
              <a:avLst/>
            </a:prstGeom>
            <a:grpFill/>
            <a:ln w="38100">
              <a:solidFill>
                <a:schemeClr val="tx1"/>
              </a:solidFill>
              <a:round/>
            </a:ln>
          </p:spPr>
          <p:txBody>
            <a:bodyPr lIns="107950" tIns="53975" rIns="107950" bIns="53975"/>
            <a:lstStyle/>
            <a:p>
              <a:endParaRPr lang="zh-CN" altLang="en-US"/>
            </a:p>
          </p:txBody>
        </p:sp>
      </p:grpSp>
      <p:sp>
        <p:nvSpPr>
          <p:cNvPr id="85037" name="Line 50"/>
          <p:cNvSpPr>
            <a:spLocks noChangeShapeType="1"/>
          </p:cNvSpPr>
          <p:nvPr/>
        </p:nvSpPr>
        <p:spPr bwMode="auto">
          <a:xfrm flipV="1">
            <a:off x="2586614" y="4162287"/>
            <a:ext cx="7938" cy="26511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85003" name="Group 51"/>
          <p:cNvGrpSpPr/>
          <p:nvPr/>
        </p:nvGrpSpPr>
        <p:grpSpPr bwMode="auto">
          <a:xfrm>
            <a:off x="867351" y="1631812"/>
            <a:ext cx="5334000" cy="1638300"/>
            <a:chOff x="103" y="1117"/>
            <a:chExt cx="3360" cy="1032"/>
          </a:xfrm>
        </p:grpSpPr>
        <p:sp>
          <p:nvSpPr>
            <p:cNvPr id="85007" name="AutoShape 52"/>
            <p:cNvSpPr>
              <a:spLocks noChangeArrowheads="1"/>
            </p:cNvSpPr>
            <p:nvPr/>
          </p:nvSpPr>
          <p:spPr bwMode="auto">
            <a:xfrm>
              <a:off x="103" y="1117"/>
              <a:ext cx="3360" cy="1032"/>
            </a:xfrm>
            <a:prstGeom prst="parallelogram">
              <a:avLst>
                <a:gd name="adj" fmla="val 88766"/>
              </a:avLst>
            </a:prstGeom>
            <a:solidFill>
              <a:srgbClr val="00FFCC"/>
            </a:solid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85008" name="Group 53"/>
            <p:cNvGrpSpPr/>
            <p:nvPr/>
          </p:nvGrpSpPr>
          <p:grpSpPr bwMode="auto">
            <a:xfrm>
              <a:off x="343" y="1698"/>
              <a:ext cx="1192" cy="355"/>
              <a:chOff x="343" y="1698"/>
              <a:chExt cx="1192" cy="355"/>
            </a:xfrm>
          </p:grpSpPr>
          <p:sp>
            <p:nvSpPr>
              <p:cNvPr id="85024" name="AutoShape 54"/>
              <p:cNvSpPr>
                <a:spLocks noChangeArrowheads="1"/>
              </p:cNvSpPr>
              <p:nvPr/>
            </p:nvSpPr>
            <p:spPr bwMode="auto">
              <a:xfrm>
                <a:off x="343" y="1698"/>
                <a:ext cx="1192" cy="355"/>
              </a:xfrm>
              <a:prstGeom prst="parallelogram">
                <a:avLst>
                  <a:gd name="adj" fmla="val 90426"/>
                </a:avLst>
              </a:prstGeom>
              <a:solidFill>
                <a:schemeClr val="accent6">
                  <a:lumMod val="20000"/>
                  <a:lumOff val="80000"/>
                </a:schemeClr>
              </a:solid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25" name="Line 55"/>
              <p:cNvSpPr>
                <a:spLocks noChangeShapeType="1"/>
              </p:cNvSpPr>
              <p:nvPr/>
            </p:nvSpPr>
            <p:spPr bwMode="auto">
              <a:xfrm>
                <a:off x="466" y="1909"/>
                <a:ext cx="874" cy="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5026" name="Line 56"/>
              <p:cNvSpPr>
                <a:spLocks noChangeShapeType="1"/>
              </p:cNvSpPr>
              <p:nvPr/>
            </p:nvSpPr>
            <p:spPr bwMode="auto">
              <a:xfrm>
                <a:off x="575" y="1797"/>
                <a:ext cx="865" cy="3"/>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grpSp>
          <p:nvGrpSpPr>
            <p:cNvPr id="85009" name="Group 57"/>
            <p:cNvGrpSpPr/>
            <p:nvPr/>
          </p:nvGrpSpPr>
          <p:grpSpPr bwMode="auto">
            <a:xfrm>
              <a:off x="829" y="1192"/>
              <a:ext cx="1192" cy="355"/>
              <a:chOff x="829" y="1192"/>
              <a:chExt cx="1192" cy="355"/>
            </a:xfrm>
          </p:grpSpPr>
          <p:sp>
            <p:nvSpPr>
              <p:cNvPr id="85021" name="AutoShape 58"/>
              <p:cNvSpPr>
                <a:spLocks noChangeArrowheads="1"/>
              </p:cNvSpPr>
              <p:nvPr/>
            </p:nvSpPr>
            <p:spPr bwMode="auto">
              <a:xfrm>
                <a:off x="829" y="1192"/>
                <a:ext cx="1192" cy="355"/>
              </a:xfrm>
              <a:prstGeom prst="parallelogram">
                <a:avLst>
                  <a:gd name="adj" fmla="val 90426"/>
                </a:avLst>
              </a:prstGeom>
              <a:solidFill>
                <a:schemeClr val="accent6">
                  <a:lumMod val="20000"/>
                  <a:lumOff val="80000"/>
                </a:schemeClr>
              </a:solid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22" name="Line 59"/>
              <p:cNvSpPr>
                <a:spLocks noChangeShapeType="1"/>
              </p:cNvSpPr>
              <p:nvPr/>
            </p:nvSpPr>
            <p:spPr bwMode="auto">
              <a:xfrm>
                <a:off x="952" y="1403"/>
                <a:ext cx="868" cy="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5023" name="Line 60"/>
              <p:cNvSpPr>
                <a:spLocks noChangeShapeType="1"/>
              </p:cNvSpPr>
              <p:nvPr/>
            </p:nvSpPr>
            <p:spPr bwMode="auto">
              <a:xfrm>
                <a:off x="1057" y="1294"/>
                <a:ext cx="869"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grpSp>
          <p:nvGrpSpPr>
            <p:cNvPr id="85010" name="Group 61"/>
            <p:cNvGrpSpPr/>
            <p:nvPr/>
          </p:nvGrpSpPr>
          <p:grpSpPr bwMode="auto">
            <a:xfrm>
              <a:off x="1948" y="1199"/>
              <a:ext cx="1192" cy="355"/>
              <a:chOff x="1948" y="1199"/>
              <a:chExt cx="1192" cy="355"/>
            </a:xfrm>
          </p:grpSpPr>
          <p:sp>
            <p:nvSpPr>
              <p:cNvPr id="85018" name="AutoShape 62"/>
              <p:cNvSpPr>
                <a:spLocks noChangeArrowheads="1"/>
              </p:cNvSpPr>
              <p:nvPr/>
            </p:nvSpPr>
            <p:spPr bwMode="auto">
              <a:xfrm>
                <a:off x="1948" y="1199"/>
                <a:ext cx="1192" cy="355"/>
              </a:xfrm>
              <a:prstGeom prst="parallelogram">
                <a:avLst>
                  <a:gd name="adj" fmla="val 90426"/>
                </a:avLst>
              </a:prstGeom>
              <a:solidFill>
                <a:schemeClr val="accent6">
                  <a:lumMod val="20000"/>
                  <a:lumOff val="80000"/>
                </a:schemeClr>
              </a:solid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19" name="Line 63"/>
              <p:cNvSpPr>
                <a:spLocks noChangeShapeType="1"/>
              </p:cNvSpPr>
              <p:nvPr/>
            </p:nvSpPr>
            <p:spPr bwMode="auto">
              <a:xfrm>
                <a:off x="2100" y="1431"/>
                <a:ext cx="851" cy="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5020" name="Line 64"/>
              <p:cNvSpPr>
                <a:spLocks noChangeShapeType="1"/>
              </p:cNvSpPr>
              <p:nvPr/>
            </p:nvSpPr>
            <p:spPr bwMode="auto">
              <a:xfrm>
                <a:off x="2182" y="1301"/>
                <a:ext cx="863"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grpSp>
          <p:nvGrpSpPr>
            <p:cNvPr id="85011" name="Group 65"/>
            <p:cNvGrpSpPr/>
            <p:nvPr/>
          </p:nvGrpSpPr>
          <p:grpSpPr bwMode="auto">
            <a:xfrm>
              <a:off x="1496" y="1678"/>
              <a:ext cx="1192" cy="355"/>
              <a:chOff x="1496" y="1678"/>
              <a:chExt cx="1192" cy="355"/>
            </a:xfrm>
          </p:grpSpPr>
          <p:sp>
            <p:nvSpPr>
              <p:cNvPr id="85015" name="AutoShape 66"/>
              <p:cNvSpPr>
                <a:spLocks noChangeArrowheads="1"/>
              </p:cNvSpPr>
              <p:nvPr/>
            </p:nvSpPr>
            <p:spPr bwMode="auto">
              <a:xfrm>
                <a:off x="1496" y="1678"/>
                <a:ext cx="1192" cy="355"/>
              </a:xfrm>
              <a:prstGeom prst="parallelogram">
                <a:avLst>
                  <a:gd name="adj" fmla="val 90426"/>
                </a:avLst>
              </a:prstGeom>
              <a:solidFill>
                <a:schemeClr val="accent6">
                  <a:lumMod val="20000"/>
                  <a:lumOff val="80000"/>
                </a:schemeClr>
              </a:solidFill>
              <a:ln w="38100">
                <a:solidFill>
                  <a:schemeClr val="tx1"/>
                </a:solidFill>
                <a:miter lim="800000"/>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5016" name="Line 67"/>
              <p:cNvSpPr>
                <a:spLocks noChangeShapeType="1"/>
              </p:cNvSpPr>
              <p:nvPr/>
            </p:nvSpPr>
            <p:spPr bwMode="auto">
              <a:xfrm>
                <a:off x="1619" y="1889"/>
                <a:ext cx="865" cy="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5017" name="Line 68"/>
              <p:cNvSpPr>
                <a:spLocks noChangeShapeType="1"/>
              </p:cNvSpPr>
              <p:nvPr/>
            </p:nvSpPr>
            <p:spPr bwMode="auto">
              <a:xfrm>
                <a:off x="1728" y="1780"/>
                <a:ext cx="865"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85012" name="Line 69"/>
            <p:cNvSpPr>
              <a:spLocks noChangeShapeType="1"/>
            </p:cNvSpPr>
            <p:nvPr/>
          </p:nvSpPr>
          <p:spPr bwMode="auto">
            <a:xfrm flipH="1">
              <a:off x="1082" y="1549"/>
              <a:ext cx="124" cy="14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5013" name="Line 70"/>
            <p:cNvSpPr>
              <a:spLocks noChangeShapeType="1"/>
            </p:cNvSpPr>
            <p:nvPr/>
          </p:nvSpPr>
          <p:spPr bwMode="auto">
            <a:xfrm flipH="1">
              <a:off x="2272" y="1553"/>
              <a:ext cx="91" cy="11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85014" name="Line 71"/>
            <p:cNvSpPr>
              <a:spLocks noChangeShapeType="1"/>
            </p:cNvSpPr>
            <p:nvPr/>
          </p:nvSpPr>
          <p:spPr bwMode="auto">
            <a:xfrm>
              <a:off x="1390" y="1866"/>
              <a:ext cx="251" cy="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sp>
        <p:nvSpPr>
          <p:cNvPr id="85004" name="Text Box 72"/>
          <p:cNvSpPr txBox="1">
            <a:spLocks noChangeArrowheads="1"/>
          </p:cNvSpPr>
          <p:nvPr/>
        </p:nvSpPr>
        <p:spPr bwMode="auto">
          <a:xfrm>
            <a:off x="6749832" y="1920196"/>
            <a:ext cx="17018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800" b="1" dirty="0">
                <a:ea typeface="宋体" panose="02010600030101010101" pitchFamily="2" charset="-122"/>
              </a:rPr>
              <a:t>Computation-</a:t>
            </a:r>
            <a:br>
              <a:rPr lang="en-US" altLang="zh-CN" sz="1800" b="1" dirty="0">
                <a:ea typeface="宋体" panose="02010600030101010101" pitchFamily="2" charset="-122"/>
              </a:rPr>
            </a:br>
            <a:r>
              <a:rPr lang="en-US" altLang="zh-CN" sz="1800" b="1" dirty="0">
                <a:ea typeface="宋体" panose="02010600030101010101" pitchFamily="2" charset="-122"/>
              </a:rPr>
              <a:t>Independent</a:t>
            </a:r>
            <a:endParaRPr lang="en-US" altLang="zh-CN" sz="1800" b="1" dirty="0">
              <a:ea typeface="宋体" panose="02010600030101010101" pitchFamily="2" charset="-122"/>
            </a:endParaRPr>
          </a:p>
          <a:p>
            <a:r>
              <a:rPr lang="en-US" altLang="zh-CN" sz="1800" b="1" dirty="0">
                <a:ea typeface="宋体" panose="02010600030101010101" pitchFamily="2" charset="-122"/>
              </a:rPr>
              <a:t>Model (CIM)</a:t>
            </a:r>
            <a:endParaRPr lang="zh-CN" altLang="en-US" sz="1800" b="1" dirty="0">
              <a:ea typeface="宋体" panose="02010600030101010101" pitchFamily="2" charset="-122"/>
            </a:endParaRPr>
          </a:p>
        </p:txBody>
      </p:sp>
      <p:sp>
        <p:nvSpPr>
          <p:cNvPr id="85005" name="Text Box 73"/>
          <p:cNvSpPr txBox="1">
            <a:spLocks noChangeArrowheads="1"/>
          </p:cNvSpPr>
          <p:nvPr/>
        </p:nvSpPr>
        <p:spPr bwMode="auto">
          <a:xfrm>
            <a:off x="6711732" y="3426733"/>
            <a:ext cx="15748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800" b="1">
                <a:ea typeface="宋体" panose="02010600030101010101" pitchFamily="2" charset="-122"/>
              </a:rPr>
              <a:t>Platform-</a:t>
            </a:r>
            <a:br>
              <a:rPr lang="en-US" altLang="zh-CN" sz="1800" b="1">
                <a:ea typeface="宋体" panose="02010600030101010101" pitchFamily="2" charset="-122"/>
              </a:rPr>
            </a:br>
            <a:r>
              <a:rPr lang="en-US" altLang="zh-CN" sz="1800" b="1">
                <a:ea typeface="宋体" panose="02010600030101010101" pitchFamily="2" charset="-122"/>
              </a:rPr>
              <a:t>Independent</a:t>
            </a:r>
            <a:endParaRPr lang="en-US" altLang="zh-CN" sz="1800" b="1">
              <a:ea typeface="宋体" panose="02010600030101010101" pitchFamily="2" charset="-122"/>
            </a:endParaRPr>
          </a:p>
          <a:p>
            <a:r>
              <a:rPr lang="en-US" altLang="zh-CN" sz="1800" b="1">
                <a:ea typeface="宋体" panose="02010600030101010101" pitchFamily="2" charset="-122"/>
              </a:rPr>
              <a:t>Model (PIM)</a:t>
            </a:r>
            <a:endParaRPr lang="en-US" altLang="zh-CN" sz="1800" b="1">
              <a:ea typeface="宋体" panose="02010600030101010101" pitchFamily="2" charset="-122"/>
            </a:endParaRPr>
          </a:p>
        </p:txBody>
      </p:sp>
      <p:sp>
        <p:nvSpPr>
          <p:cNvPr id="85006" name="Text Box 74"/>
          <p:cNvSpPr txBox="1">
            <a:spLocks noChangeArrowheads="1"/>
          </p:cNvSpPr>
          <p:nvPr/>
        </p:nvSpPr>
        <p:spPr bwMode="auto">
          <a:xfrm>
            <a:off x="6711732" y="4933271"/>
            <a:ext cx="1587500"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800" b="1" dirty="0">
                <a:ea typeface="宋体" panose="02010600030101010101" pitchFamily="2" charset="-122"/>
              </a:rPr>
              <a:t>Platform-</a:t>
            </a:r>
            <a:br>
              <a:rPr lang="en-US" altLang="zh-CN" sz="1800" b="1" dirty="0">
                <a:ea typeface="宋体" panose="02010600030101010101" pitchFamily="2" charset="-122"/>
              </a:rPr>
            </a:br>
            <a:r>
              <a:rPr lang="en-US" altLang="zh-CN" sz="1800" b="1" dirty="0">
                <a:ea typeface="宋体" panose="02010600030101010101" pitchFamily="2" charset="-122"/>
              </a:rPr>
              <a:t>Specific</a:t>
            </a:r>
            <a:endParaRPr lang="en-US" altLang="zh-CN" sz="1800" b="1" dirty="0">
              <a:ea typeface="宋体" panose="02010600030101010101" pitchFamily="2" charset="-122"/>
            </a:endParaRPr>
          </a:p>
          <a:p>
            <a:r>
              <a:rPr lang="en-US" altLang="zh-CN" sz="1800" b="1" dirty="0">
                <a:ea typeface="宋体" panose="02010600030101010101" pitchFamily="2" charset="-122"/>
              </a:rPr>
              <a:t>Model (PSM)</a:t>
            </a:r>
            <a:endParaRPr lang="en-US" altLang="zh-CN" sz="1800" b="1" dirty="0">
              <a:ea typeface="宋体" panose="02010600030101010101" pitchFamily="2" charset="-122"/>
            </a:endParaRPr>
          </a:p>
        </p:txBody>
      </p:sp>
      <p:grpSp>
        <p:nvGrpSpPr>
          <p:cNvPr id="84997" name="Group 75"/>
          <p:cNvGrpSpPr/>
          <p:nvPr/>
        </p:nvGrpSpPr>
        <p:grpSpPr bwMode="auto">
          <a:xfrm>
            <a:off x="8831045" y="2384287"/>
            <a:ext cx="1922463" cy="3079750"/>
            <a:chOff x="4487" y="997"/>
            <a:chExt cx="1211" cy="2797"/>
          </a:xfrm>
        </p:grpSpPr>
        <p:sp>
          <p:nvSpPr>
            <p:cNvPr id="84998" name="AutoShape 76"/>
            <p:cNvSpPr>
              <a:spLocks noChangeArrowheads="1"/>
            </p:cNvSpPr>
            <p:nvPr/>
          </p:nvSpPr>
          <p:spPr bwMode="auto">
            <a:xfrm>
              <a:off x="4795" y="1435"/>
              <a:ext cx="595" cy="1947"/>
            </a:xfrm>
            <a:prstGeom prst="upDownArrow">
              <a:avLst>
                <a:gd name="adj1" fmla="val 50000"/>
                <a:gd name="adj2" fmla="val 65445"/>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4999" name="Text Box 77"/>
            <p:cNvSpPr txBox="1">
              <a:spLocks noChangeArrowheads="1"/>
            </p:cNvSpPr>
            <p:nvPr/>
          </p:nvSpPr>
          <p:spPr bwMode="auto">
            <a:xfrm>
              <a:off x="4487" y="997"/>
              <a:ext cx="1211"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2000" b="1">
                  <a:ea typeface="宋体" panose="02010600030101010101" pitchFamily="2" charset="-122"/>
                </a:rPr>
                <a:t>More Abstract</a:t>
              </a:r>
              <a:endParaRPr lang="en-US" altLang="zh-CN" sz="2000" b="1">
                <a:ea typeface="宋体" panose="02010600030101010101" pitchFamily="2" charset="-122"/>
              </a:endParaRPr>
            </a:p>
          </p:txBody>
        </p:sp>
        <p:sp>
          <p:nvSpPr>
            <p:cNvPr id="85000" name="Text Box 78"/>
            <p:cNvSpPr txBox="1">
              <a:spLocks noChangeArrowheads="1"/>
            </p:cNvSpPr>
            <p:nvPr/>
          </p:nvSpPr>
          <p:spPr bwMode="auto">
            <a:xfrm>
              <a:off x="4506" y="3419"/>
              <a:ext cx="1175"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2000" b="1">
                  <a:ea typeface="宋体" panose="02010600030101010101" pitchFamily="2" charset="-122"/>
                </a:rPr>
                <a:t>More Specific</a:t>
              </a:r>
              <a:endParaRPr lang="en-US" altLang="zh-CN" sz="2000" b="1">
                <a:ea typeface="宋体" panose="02010600030101010101" pitchFamily="2" charset="-122"/>
              </a:endParaRPr>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j019744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80551" y="1986193"/>
            <a:ext cx="10144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3"/>
          <p:cNvSpPr>
            <a:spLocks noGrp="1" noChangeArrowheads="1"/>
          </p:cNvSpPr>
          <p:nvPr>
            <p:ph type="title"/>
          </p:nvPr>
        </p:nvSpPr>
        <p:spPr/>
        <p:txBody>
          <a:bodyPr/>
          <a:lstStyle/>
          <a:p>
            <a:pPr eaLnBrk="1" hangingPunct="1"/>
            <a:r>
              <a:rPr lang="zh-CN" altLang="en-GB" smtClean="0"/>
              <a:t>模型间的转换</a:t>
            </a:r>
            <a:endParaRPr lang="zh-CN" altLang="en-US" smtClean="0"/>
          </a:p>
        </p:txBody>
      </p:sp>
      <p:sp>
        <p:nvSpPr>
          <p:cNvPr id="87044" name="Rectangle 4"/>
          <p:cNvSpPr>
            <a:spLocks noChangeArrowheads="1"/>
          </p:cNvSpPr>
          <p:nvPr/>
        </p:nvSpPr>
        <p:spPr bwMode="ltGray">
          <a:xfrm>
            <a:off x="3216275" y="5802544"/>
            <a:ext cx="6337300" cy="879475"/>
          </a:xfrm>
          <a:prstGeom prst="rect">
            <a:avLst/>
          </a:prstGeom>
          <a:solidFill>
            <a:srgbClr val="CCFFFF"/>
          </a:solidFill>
          <a:ln w="9525">
            <a:miter lim="800000"/>
          </a:ln>
          <a:scene3d>
            <a:camera prst="legacyObliqueTopRight"/>
            <a:lightRig rig="legacyFlat3" dir="b"/>
          </a:scene3d>
          <a:sp3d extrusionH="430200" contourW="12700" prstMaterial="legacyMatte">
            <a:bevelT w="13500" h="13500" prst="angle"/>
            <a:bevelB w="13500" h="13500" prst="angle"/>
            <a:extrusionClr>
              <a:schemeClr val="accent3">
                <a:lumMod val="75000"/>
              </a:schemeClr>
            </a:extrusionClr>
            <a:contourClr>
              <a:schemeClr val="accent3">
                <a:lumMod val="75000"/>
              </a:schemeClr>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zh-CN" altLang="en-GB" sz="2400" b="1">
                <a:latin typeface="+mn-ea"/>
                <a:cs typeface="Arial" panose="020B0604020202020204" pitchFamily="34" charset="0"/>
              </a:rPr>
              <a:t>测试</a:t>
            </a:r>
            <a:endParaRPr lang="zh-CN" altLang="en-GB" sz="2400" b="1">
              <a:latin typeface="+mn-ea"/>
              <a:cs typeface="Arial" panose="020B0604020202020204" pitchFamily="34" charset="0"/>
            </a:endParaRPr>
          </a:p>
        </p:txBody>
      </p:sp>
      <p:pic>
        <p:nvPicPr>
          <p:cNvPr id="870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476" y="2922819"/>
            <a:ext cx="1198563" cy="11525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87046" name="AutoShape 6"/>
          <p:cNvSpPr>
            <a:spLocks noChangeArrowheads="1"/>
          </p:cNvSpPr>
          <p:nvPr/>
        </p:nvSpPr>
        <p:spPr bwMode="auto">
          <a:xfrm>
            <a:off x="4224338" y="1448031"/>
            <a:ext cx="1447800" cy="609600"/>
          </a:xfrm>
          <a:prstGeom prst="curvedDownArrow">
            <a:avLst>
              <a:gd name="adj1" fmla="val 47500"/>
              <a:gd name="adj2" fmla="val 95000"/>
              <a:gd name="adj3" fmla="val 33333"/>
            </a:avLst>
          </a:prstGeom>
          <a:solidFill>
            <a:srgbClr val="009999"/>
          </a:solidFill>
          <a:ln>
            <a:noFill/>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pic>
        <p:nvPicPr>
          <p:cNvPr id="87047" name="Picture 7" descr="script strip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3100" y="2978381"/>
            <a:ext cx="1168400" cy="10969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87048" name="Picture 8" descr="ProjectLea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2202093"/>
            <a:ext cx="13716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9" name="AutoShape 9"/>
          <p:cNvSpPr>
            <a:spLocks noChangeArrowheads="1"/>
          </p:cNvSpPr>
          <p:nvPr/>
        </p:nvSpPr>
        <p:spPr bwMode="auto">
          <a:xfrm>
            <a:off x="2927350" y="1049568"/>
            <a:ext cx="1295400" cy="990600"/>
          </a:xfrm>
          <a:prstGeom prst="cloudCallout">
            <a:avLst>
              <a:gd name="adj1" fmla="val -48528"/>
              <a:gd name="adj2" fmla="val 70032"/>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endParaRPr lang="zh-CN" altLang="en-US" sz="1800" b="1">
              <a:solidFill>
                <a:schemeClr val="bg1"/>
              </a:solidFill>
              <a:ea typeface="宋体" panose="02010600030101010101" pitchFamily="2" charset="-122"/>
              <a:cs typeface="Arial" panose="020B0604020202020204" pitchFamily="34" charset="0"/>
            </a:endParaRPr>
          </a:p>
        </p:txBody>
      </p:sp>
      <p:pic>
        <p:nvPicPr>
          <p:cNvPr id="87050" name="Picture 10" descr="j019744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68676" y="1278168"/>
            <a:ext cx="473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51" name="Rectangle 11"/>
          <p:cNvSpPr>
            <a:spLocks noChangeArrowheads="1"/>
          </p:cNvSpPr>
          <p:nvPr/>
        </p:nvSpPr>
        <p:spPr bwMode="ltGray">
          <a:xfrm rot="5400000" flipH="1">
            <a:off x="3672682" y="5408050"/>
            <a:ext cx="647700" cy="141287"/>
          </a:xfrm>
          <a:prstGeom prst="rect">
            <a:avLst/>
          </a:prstGeom>
          <a:solidFill>
            <a:srgbClr val="CCFFFF"/>
          </a:solidFill>
          <a:ln w="9525">
            <a:miter lim="800000"/>
          </a:ln>
          <a:scene3d>
            <a:camera prst="legacyObliqueTopRight"/>
            <a:lightRig rig="legacyNormal3" dir="b"/>
          </a:scene3d>
          <a:sp3d extrusionH="430200" prstMaterial="legacyMatte">
            <a:bevelT w="13500" h="13500" prst="angle"/>
            <a:bevelB w="13500" h="13500" prst="angle"/>
            <a:extrusionClr>
              <a:schemeClr val="accent3">
                <a:lumMod val="75000"/>
              </a:schemeClr>
            </a:extrusionClr>
            <a:contourClr>
              <a:schemeClr val="accent1"/>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52" name="Rectangle 12"/>
          <p:cNvSpPr>
            <a:spLocks noChangeArrowheads="1"/>
          </p:cNvSpPr>
          <p:nvPr/>
        </p:nvSpPr>
        <p:spPr bwMode="ltGray">
          <a:xfrm>
            <a:off x="3494088" y="4316644"/>
            <a:ext cx="1079500" cy="879475"/>
          </a:xfrm>
          <a:prstGeom prst="rect">
            <a:avLst/>
          </a:prstGeom>
          <a:solidFill>
            <a:srgbClr val="CCFFFF"/>
          </a:solidFill>
          <a:ln w="9525">
            <a:miter lim="800000"/>
          </a:ln>
          <a:scene3d>
            <a:camera prst="legacyObliqueTopRight"/>
            <a:lightRig rig="legacyFlat3" dir="b"/>
          </a:scene3d>
          <a:sp3d extrusionH="430200" contourW="12700" prstMaterial="legacyMatte">
            <a:bevelT w="13500" h="13500" prst="angle"/>
            <a:bevelB w="13500" h="13500" prst="angle"/>
            <a:extrusionClr>
              <a:schemeClr val="accent3">
                <a:lumMod val="75000"/>
              </a:schemeClr>
            </a:extrusionClr>
            <a:contourClr>
              <a:schemeClr val="accent3">
                <a:lumMod val="75000"/>
              </a:schemeClr>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zh-CN" altLang="en-GB" sz="2400" b="1">
                <a:latin typeface="+mn-ea"/>
                <a:cs typeface="Arial" panose="020B0604020202020204" pitchFamily="34" charset="0"/>
              </a:rPr>
              <a:t>系统工程</a:t>
            </a:r>
            <a:endParaRPr lang="zh-CN" altLang="en-GB" sz="2400" b="1">
              <a:latin typeface="+mn-ea"/>
              <a:cs typeface="Arial" panose="020B0604020202020204" pitchFamily="34" charset="0"/>
            </a:endParaRPr>
          </a:p>
        </p:txBody>
      </p:sp>
      <p:sp>
        <p:nvSpPr>
          <p:cNvPr id="87053" name="Rectangle 13"/>
          <p:cNvSpPr>
            <a:spLocks noChangeArrowheads="1"/>
          </p:cNvSpPr>
          <p:nvPr/>
        </p:nvSpPr>
        <p:spPr bwMode="ltGray">
          <a:xfrm>
            <a:off x="4646613" y="4650018"/>
            <a:ext cx="457200" cy="152400"/>
          </a:xfrm>
          <a:prstGeom prst="rect">
            <a:avLst/>
          </a:prstGeom>
          <a:solidFill>
            <a:srgbClr val="CCFFFF"/>
          </a:solidFill>
          <a:ln w="9525">
            <a:miter lim="800000"/>
          </a:ln>
          <a:scene3d>
            <a:camera prst="legacyObliqueTopRight"/>
            <a:lightRig rig="legacyNormal3" dir="b"/>
          </a:scene3d>
          <a:sp3d extrusionH="430200" prstMaterial="legacyMatte">
            <a:bevelT w="13500" h="13500" prst="angle"/>
            <a:bevelB w="13500" h="13500" prst="angle"/>
            <a:extrusionClr>
              <a:schemeClr val="accent1"/>
            </a:extrusionClr>
            <a:contourClr>
              <a:schemeClr val="accent1"/>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54" name="Rectangle 14"/>
          <p:cNvSpPr>
            <a:spLocks noChangeArrowheads="1"/>
          </p:cNvSpPr>
          <p:nvPr/>
        </p:nvSpPr>
        <p:spPr bwMode="ltGray">
          <a:xfrm rot="5400000" flipH="1">
            <a:off x="5257007" y="5408050"/>
            <a:ext cx="647700" cy="141287"/>
          </a:xfrm>
          <a:prstGeom prst="rect">
            <a:avLst/>
          </a:prstGeom>
          <a:solidFill>
            <a:srgbClr val="CCFFFF"/>
          </a:solidFill>
          <a:ln w="9525">
            <a:miter lim="800000"/>
          </a:ln>
          <a:scene3d>
            <a:camera prst="legacyObliqueTopRight"/>
            <a:lightRig rig="legacyNormal3" dir="b"/>
          </a:scene3d>
          <a:sp3d extrusionH="430200" prstMaterial="legacyMatte">
            <a:bevelT w="13500" h="13500" prst="angle"/>
            <a:bevelB w="13500" h="13500" prst="angle"/>
            <a:extrusionClr>
              <a:schemeClr val="accent3">
                <a:lumMod val="75000"/>
              </a:schemeClr>
            </a:extrusionClr>
            <a:contourClr>
              <a:schemeClr val="accent1"/>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55" name="Rectangle 15"/>
          <p:cNvSpPr>
            <a:spLocks noChangeArrowheads="1"/>
          </p:cNvSpPr>
          <p:nvPr/>
        </p:nvSpPr>
        <p:spPr bwMode="ltGray">
          <a:xfrm>
            <a:off x="5078413" y="4316644"/>
            <a:ext cx="1079500" cy="879475"/>
          </a:xfrm>
          <a:prstGeom prst="rect">
            <a:avLst/>
          </a:prstGeom>
          <a:solidFill>
            <a:srgbClr val="CCFFFF"/>
          </a:solidFill>
          <a:ln w="9525">
            <a:miter lim="800000"/>
          </a:ln>
          <a:scene3d>
            <a:camera prst="legacyObliqueTopRight"/>
            <a:lightRig rig="legacyFlat3" dir="b"/>
          </a:scene3d>
          <a:sp3d extrusionH="430200" contourW="12700" prstMaterial="legacyMatte">
            <a:bevelT w="13500" h="13500" prst="angle"/>
            <a:bevelB w="13500" h="13500" prst="angle"/>
            <a:extrusionClr>
              <a:schemeClr val="accent3">
                <a:lumMod val="75000"/>
              </a:schemeClr>
            </a:extrusionClr>
            <a:contourClr>
              <a:schemeClr val="accent3">
                <a:lumMod val="75000"/>
              </a:schemeClr>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zh-CN" altLang="en-GB" sz="2400" b="1">
                <a:latin typeface="+mn-ea"/>
                <a:cs typeface="Arial" panose="020B0604020202020204" pitchFamily="34" charset="0"/>
              </a:rPr>
              <a:t>需求</a:t>
            </a:r>
            <a:endParaRPr lang="zh-CN" altLang="en-GB" sz="2400" b="1">
              <a:latin typeface="+mn-ea"/>
              <a:cs typeface="Arial" panose="020B0604020202020204" pitchFamily="34" charset="0"/>
            </a:endParaRPr>
          </a:p>
        </p:txBody>
      </p:sp>
      <p:sp>
        <p:nvSpPr>
          <p:cNvPr id="87056" name="Rectangle 16"/>
          <p:cNvSpPr>
            <a:spLocks noChangeArrowheads="1"/>
          </p:cNvSpPr>
          <p:nvPr/>
        </p:nvSpPr>
        <p:spPr bwMode="ltGray">
          <a:xfrm rot="5400000" flipH="1">
            <a:off x="6815932" y="5408050"/>
            <a:ext cx="647700" cy="141287"/>
          </a:xfrm>
          <a:prstGeom prst="rect">
            <a:avLst/>
          </a:prstGeom>
          <a:solidFill>
            <a:srgbClr val="CCFFFF"/>
          </a:solidFill>
          <a:ln w="9525">
            <a:miter lim="800000"/>
          </a:ln>
          <a:scene3d>
            <a:camera prst="legacyObliqueTopRight"/>
            <a:lightRig rig="legacyNormal3" dir="b"/>
          </a:scene3d>
          <a:sp3d extrusionH="430200" contourW="12700" prstMaterial="legacyMatte">
            <a:bevelT w="13500" h="13500" prst="angle"/>
            <a:bevelB w="13500" h="13500" prst="angle"/>
            <a:extrusionClr>
              <a:schemeClr val="accent3">
                <a:lumMod val="75000"/>
              </a:schemeClr>
            </a:extrusionClr>
            <a:contourClr>
              <a:schemeClr val="accent3">
                <a:lumMod val="75000"/>
              </a:schemeClr>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57" name="Rectangle 17"/>
          <p:cNvSpPr>
            <a:spLocks noChangeArrowheads="1"/>
          </p:cNvSpPr>
          <p:nvPr/>
        </p:nvSpPr>
        <p:spPr bwMode="ltGray">
          <a:xfrm>
            <a:off x="6180138" y="4650018"/>
            <a:ext cx="457200" cy="152400"/>
          </a:xfrm>
          <a:prstGeom prst="rect">
            <a:avLst/>
          </a:prstGeom>
          <a:solidFill>
            <a:srgbClr val="CCFFFF"/>
          </a:solidFill>
          <a:ln w="9525">
            <a:miter lim="800000"/>
          </a:ln>
          <a:scene3d>
            <a:camera prst="legacyObliqueTopRight"/>
            <a:lightRig rig="legacyNormal3" dir="b"/>
          </a:scene3d>
          <a:sp3d extrusionH="430200" prstMaterial="legacyMatte">
            <a:bevelT w="13500" h="13500" prst="angle"/>
            <a:bevelB w="13500" h="13500" prst="angle"/>
            <a:extrusionClr>
              <a:schemeClr val="accent1"/>
            </a:extrusionClr>
            <a:contourClr>
              <a:schemeClr val="accent1"/>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58" name="Rectangle 18"/>
          <p:cNvSpPr>
            <a:spLocks noChangeArrowheads="1"/>
          </p:cNvSpPr>
          <p:nvPr/>
        </p:nvSpPr>
        <p:spPr bwMode="ltGray">
          <a:xfrm>
            <a:off x="6637338" y="4316644"/>
            <a:ext cx="1079500" cy="879475"/>
          </a:xfrm>
          <a:prstGeom prst="rect">
            <a:avLst/>
          </a:prstGeom>
          <a:solidFill>
            <a:srgbClr val="CCFFFF"/>
          </a:solidFill>
          <a:ln w="9525">
            <a:miter lim="800000"/>
          </a:ln>
          <a:scene3d>
            <a:camera prst="legacyObliqueTopRight"/>
            <a:lightRig rig="legacyFlat3" dir="b"/>
          </a:scene3d>
          <a:sp3d extrusionH="430200" contourW="12700" prstMaterial="legacyMatte">
            <a:bevelT w="13500" h="13500" prst="angle"/>
            <a:bevelB w="13500" h="13500" prst="angle"/>
            <a:extrusionClr>
              <a:schemeClr val="accent3">
                <a:lumMod val="75000"/>
              </a:schemeClr>
            </a:extrusionClr>
            <a:contourClr>
              <a:schemeClr val="accent3">
                <a:lumMod val="75000"/>
              </a:schemeClr>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zh-CN" altLang="en-GB" sz="2400" b="1">
                <a:latin typeface="+mn-ea"/>
                <a:cs typeface="Arial" panose="020B0604020202020204" pitchFamily="34" charset="0"/>
              </a:rPr>
              <a:t>设计</a:t>
            </a:r>
            <a:endParaRPr lang="zh-CN" altLang="en-GB" sz="2400" b="1">
              <a:latin typeface="+mn-ea"/>
              <a:cs typeface="Arial" panose="020B0604020202020204" pitchFamily="34" charset="0"/>
            </a:endParaRPr>
          </a:p>
        </p:txBody>
      </p:sp>
      <p:sp>
        <p:nvSpPr>
          <p:cNvPr id="87059" name="Rectangle 19"/>
          <p:cNvSpPr>
            <a:spLocks noChangeArrowheads="1"/>
          </p:cNvSpPr>
          <p:nvPr/>
        </p:nvSpPr>
        <p:spPr bwMode="ltGray">
          <a:xfrm rot="5400000" flipH="1">
            <a:off x="8352632" y="5408050"/>
            <a:ext cx="647700" cy="141287"/>
          </a:xfrm>
          <a:prstGeom prst="rect">
            <a:avLst/>
          </a:prstGeom>
          <a:solidFill>
            <a:srgbClr val="CCFFFF"/>
          </a:solidFill>
          <a:ln w="9525">
            <a:miter lim="800000"/>
          </a:ln>
          <a:scene3d>
            <a:camera prst="legacyObliqueTopRight"/>
            <a:lightRig rig="legacyNormal3" dir="b"/>
          </a:scene3d>
          <a:sp3d extrusionH="430200" contourW="12700" prstMaterial="legacyMatte">
            <a:bevelT w="13500" h="13500" prst="angle"/>
            <a:bevelB w="13500" h="13500" prst="angle"/>
            <a:extrusionClr>
              <a:schemeClr val="accent3">
                <a:lumMod val="75000"/>
              </a:schemeClr>
            </a:extrusionClr>
            <a:contourClr>
              <a:schemeClr val="accent3">
                <a:lumMod val="75000"/>
              </a:schemeClr>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60" name="Rectangle 20"/>
          <p:cNvSpPr>
            <a:spLocks noChangeArrowheads="1"/>
          </p:cNvSpPr>
          <p:nvPr/>
        </p:nvSpPr>
        <p:spPr bwMode="ltGray">
          <a:xfrm>
            <a:off x="7716838" y="4650018"/>
            <a:ext cx="457200" cy="152400"/>
          </a:xfrm>
          <a:prstGeom prst="rect">
            <a:avLst/>
          </a:prstGeom>
          <a:solidFill>
            <a:srgbClr val="CCFFFF"/>
          </a:solidFill>
          <a:ln w="9525">
            <a:miter lim="800000"/>
          </a:ln>
          <a:scene3d>
            <a:camera prst="legacyObliqueTopRight"/>
            <a:lightRig rig="legacyNormal3" dir="b"/>
          </a:scene3d>
          <a:sp3d extrusionH="430200" prstMaterial="legacyMatte">
            <a:bevelT w="13500" h="13500" prst="angle"/>
            <a:bevelB w="13500" h="13500" prst="angle"/>
            <a:extrusionClr>
              <a:schemeClr val="accent1"/>
            </a:extrusionClr>
            <a:contourClr>
              <a:schemeClr val="accent1"/>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61" name="Rectangle 21"/>
          <p:cNvSpPr>
            <a:spLocks noChangeArrowheads="1"/>
          </p:cNvSpPr>
          <p:nvPr/>
        </p:nvSpPr>
        <p:spPr bwMode="ltGray">
          <a:xfrm>
            <a:off x="8174038" y="4316644"/>
            <a:ext cx="1079500" cy="879475"/>
          </a:xfrm>
          <a:prstGeom prst="rect">
            <a:avLst/>
          </a:prstGeom>
          <a:solidFill>
            <a:srgbClr val="CCFFFF"/>
          </a:solidFill>
          <a:ln w="9525">
            <a:miter lim="800000"/>
          </a:ln>
          <a:scene3d>
            <a:camera prst="legacyObliqueTopRight"/>
            <a:lightRig rig="legacyFlat3" dir="b"/>
          </a:scene3d>
          <a:sp3d extrusionH="430200" contourW="12700" prstMaterial="legacyMatte">
            <a:bevelT w="13500" h="13500" prst="angle"/>
            <a:bevelB w="13500" h="13500" prst="angle"/>
            <a:extrusionClr>
              <a:schemeClr val="accent3">
                <a:lumMod val="75000"/>
              </a:schemeClr>
            </a:extrusionClr>
            <a:contourClr>
              <a:schemeClr val="accent3">
                <a:lumMod val="75000"/>
              </a:schemeClr>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zh-CN" altLang="en-GB" sz="2400" b="1">
                <a:latin typeface="+mn-ea"/>
                <a:cs typeface="Arial" panose="020B0604020202020204" pitchFamily="34" charset="0"/>
              </a:rPr>
              <a:t>编码</a:t>
            </a:r>
            <a:endParaRPr lang="zh-CN" altLang="en-GB" sz="2400" b="1">
              <a:latin typeface="+mn-ea"/>
              <a:cs typeface="Arial" panose="020B0604020202020204" pitchFamily="34" charset="0"/>
            </a:endParaRPr>
          </a:p>
        </p:txBody>
      </p:sp>
      <p:pic>
        <p:nvPicPr>
          <p:cNvPr id="87062"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213" y="2922819"/>
            <a:ext cx="1198562" cy="11525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87063" name="Picture 2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38551" y="2922818"/>
            <a:ext cx="1235075" cy="11303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87064" name="AutoShape 24"/>
          <p:cNvSpPr>
            <a:spLocks noChangeArrowheads="1"/>
          </p:cNvSpPr>
          <p:nvPr/>
        </p:nvSpPr>
        <p:spPr bwMode="auto">
          <a:xfrm>
            <a:off x="5951538" y="1482956"/>
            <a:ext cx="1447800" cy="609600"/>
          </a:xfrm>
          <a:prstGeom prst="curvedDownArrow">
            <a:avLst>
              <a:gd name="adj1" fmla="val 47500"/>
              <a:gd name="adj2" fmla="val 95000"/>
              <a:gd name="adj3" fmla="val 33333"/>
            </a:avLst>
          </a:prstGeom>
          <a:solidFill>
            <a:srgbClr val="009999"/>
          </a:solidFill>
          <a:ln>
            <a:noFill/>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65" name="AutoShape 25"/>
          <p:cNvSpPr>
            <a:spLocks noChangeArrowheads="1"/>
          </p:cNvSpPr>
          <p:nvPr/>
        </p:nvSpPr>
        <p:spPr bwMode="auto">
          <a:xfrm>
            <a:off x="7608888" y="1448031"/>
            <a:ext cx="1447800" cy="609600"/>
          </a:xfrm>
          <a:prstGeom prst="curvedDownArrow">
            <a:avLst>
              <a:gd name="adj1" fmla="val 47500"/>
              <a:gd name="adj2" fmla="val 95000"/>
              <a:gd name="adj3" fmla="val 33333"/>
            </a:avLst>
          </a:prstGeom>
          <a:solidFill>
            <a:srgbClr val="009999"/>
          </a:solidFill>
          <a:ln>
            <a:noFill/>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66" name="Text Box 26"/>
          <p:cNvSpPr txBox="1">
            <a:spLocks noChangeArrowheads="1"/>
          </p:cNvSpPr>
          <p:nvPr/>
        </p:nvSpPr>
        <p:spPr bwMode="auto">
          <a:xfrm>
            <a:off x="3641812" y="2202094"/>
            <a:ext cx="1295226" cy="75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1400" dirty="0">
                <a:latin typeface="+mn-ea"/>
              </a:rPr>
              <a:t>计算无关模型</a:t>
            </a:r>
            <a:endParaRPr lang="zh-CN" altLang="en-US" sz="1400" dirty="0">
              <a:latin typeface="+mn-ea"/>
            </a:endParaRPr>
          </a:p>
          <a:p>
            <a:pPr algn="ctr"/>
            <a:r>
              <a:rPr lang="en-US" altLang="zh-CN" sz="1400" dirty="0">
                <a:latin typeface="+mn-ea"/>
              </a:rPr>
              <a:t>CIM</a:t>
            </a:r>
            <a:endParaRPr lang="en-US" altLang="zh-CN" sz="1400" dirty="0">
              <a:latin typeface="+mn-ea"/>
            </a:endParaRPr>
          </a:p>
          <a:p>
            <a:pPr algn="ctr"/>
            <a:r>
              <a:rPr lang="zh-CN" altLang="en-US" sz="1400" dirty="0">
                <a:latin typeface="+mn-ea"/>
              </a:rPr>
              <a:t>业务模型</a:t>
            </a:r>
            <a:endParaRPr lang="en-US" altLang="zh-CN" sz="1400" dirty="0">
              <a:latin typeface="+mn-ea"/>
            </a:endParaRPr>
          </a:p>
        </p:txBody>
      </p:sp>
      <p:sp>
        <p:nvSpPr>
          <p:cNvPr id="87067" name="Text Box 27"/>
          <p:cNvSpPr txBox="1">
            <a:spLocks noChangeArrowheads="1"/>
          </p:cNvSpPr>
          <p:nvPr/>
        </p:nvSpPr>
        <p:spPr bwMode="auto">
          <a:xfrm>
            <a:off x="5153112" y="2202094"/>
            <a:ext cx="1295226" cy="75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1400">
                <a:latin typeface="+mn-ea"/>
              </a:rPr>
              <a:t>平台无关模型</a:t>
            </a:r>
            <a:endParaRPr lang="zh-CN" altLang="en-US" sz="1400">
              <a:latin typeface="+mn-ea"/>
            </a:endParaRPr>
          </a:p>
          <a:p>
            <a:pPr algn="ctr"/>
            <a:r>
              <a:rPr lang="en-US" altLang="zh-CN" sz="1400">
                <a:latin typeface="+mn-ea"/>
              </a:rPr>
              <a:t>PIM</a:t>
            </a:r>
            <a:endParaRPr lang="en-US" altLang="zh-CN" sz="1400">
              <a:latin typeface="+mn-ea"/>
            </a:endParaRPr>
          </a:p>
          <a:p>
            <a:pPr algn="ctr"/>
            <a:r>
              <a:rPr lang="zh-CN" altLang="en-US" sz="1400">
                <a:latin typeface="+mn-ea"/>
              </a:rPr>
              <a:t>分析模型</a:t>
            </a:r>
            <a:endParaRPr lang="zh-CN" altLang="en-US" sz="1400">
              <a:latin typeface="+mn-ea"/>
            </a:endParaRPr>
          </a:p>
        </p:txBody>
      </p:sp>
      <p:sp>
        <p:nvSpPr>
          <p:cNvPr id="87068" name="Text Box 28"/>
          <p:cNvSpPr txBox="1">
            <a:spLocks noChangeArrowheads="1"/>
          </p:cNvSpPr>
          <p:nvPr/>
        </p:nvSpPr>
        <p:spPr bwMode="auto">
          <a:xfrm>
            <a:off x="6773950" y="2202094"/>
            <a:ext cx="1295226" cy="75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1400">
                <a:latin typeface="+mn-ea"/>
              </a:rPr>
              <a:t>平台有关模型</a:t>
            </a:r>
            <a:endParaRPr lang="zh-CN" altLang="en-US" sz="1400">
              <a:latin typeface="+mn-ea"/>
            </a:endParaRPr>
          </a:p>
          <a:p>
            <a:pPr algn="ctr"/>
            <a:r>
              <a:rPr lang="en-US" altLang="zh-CN" sz="1400">
                <a:latin typeface="+mn-ea"/>
              </a:rPr>
              <a:t>PSM</a:t>
            </a:r>
            <a:endParaRPr lang="en-US" altLang="zh-CN" sz="1400">
              <a:latin typeface="+mn-ea"/>
            </a:endParaRPr>
          </a:p>
          <a:p>
            <a:pPr algn="ctr"/>
            <a:r>
              <a:rPr lang="zh-CN" altLang="en-US" sz="1400">
                <a:latin typeface="+mn-ea"/>
              </a:rPr>
              <a:t>设计模型</a:t>
            </a:r>
            <a:endParaRPr lang="zh-CN" altLang="en-US" sz="1400">
              <a:latin typeface="+mn-ea"/>
            </a:endParaRPr>
          </a:p>
        </p:txBody>
      </p:sp>
      <p:sp>
        <p:nvSpPr>
          <p:cNvPr id="87069" name="Text Box 29"/>
          <p:cNvSpPr txBox="1">
            <a:spLocks noChangeArrowheads="1"/>
          </p:cNvSpPr>
          <p:nvPr/>
        </p:nvSpPr>
        <p:spPr bwMode="auto">
          <a:xfrm>
            <a:off x="8318736" y="2346557"/>
            <a:ext cx="936154" cy="53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1400" dirty="0">
                <a:latin typeface="+mn-ea"/>
              </a:rPr>
              <a:t>代码</a:t>
            </a:r>
            <a:endParaRPr lang="zh-CN" altLang="en-US" sz="1400" dirty="0">
              <a:latin typeface="+mn-ea"/>
            </a:endParaRPr>
          </a:p>
          <a:p>
            <a:pPr algn="ctr"/>
            <a:r>
              <a:rPr lang="zh-CN" altLang="en-US" sz="1400" dirty="0">
                <a:latin typeface="+mn-ea"/>
              </a:rPr>
              <a:t>实现模型</a:t>
            </a:r>
            <a:endParaRPr lang="zh-CN" altLang="en-US" sz="1400" dirty="0">
              <a:latin typeface="+mn-ea"/>
            </a:endParaRPr>
          </a:p>
        </p:txBody>
      </p:sp>
      <p:sp>
        <p:nvSpPr>
          <p:cNvPr id="87070" name="Text Box 30"/>
          <p:cNvSpPr txBox="1">
            <a:spLocks noChangeArrowheads="1"/>
          </p:cNvSpPr>
          <p:nvPr/>
        </p:nvSpPr>
        <p:spPr bwMode="auto">
          <a:xfrm>
            <a:off x="9847995" y="6027498"/>
            <a:ext cx="936154"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1400" dirty="0">
                <a:latin typeface="+mn-ea"/>
              </a:rPr>
              <a:t>测试模型</a:t>
            </a:r>
            <a:endParaRPr lang="zh-CN" altLang="en-US" sz="1400" dirty="0">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07"/>
          <p:cNvSpPr txBox="1"/>
          <p:nvPr/>
        </p:nvSpPr>
        <p:spPr>
          <a:xfrm>
            <a:off x="4944595" y="969221"/>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什么是</a:t>
            </a:r>
            <a:r>
              <a:rPr lang="zh-CN" altLang="en-US" sz="3000" spc="300" dirty="0" smtClean="0">
                <a:solidFill>
                  <a:srgbClr val="000000"/>
                </a:solidFill>
                <a:latin typeface="微软雅黑" panose="020B0503020204020204" pitchFamily="34" charset="-122"/>
                <a:ea typeface="微软雅黑" panose="020B0503020204020204" pitchFamily="34" charset="-122"/>
              </a:rPr>
              <a:t>模型</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44595" y="2102854"/>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smtClean="0">
                <a:solidFill>
                  <a:srgbClr val="000000"/>
                </a:solidFill>
                <a:latin typeface="微软雅黑" panose="020B0503020204020204" pitchFamily="34" charset="-122"/>
                <a:ea typeface="微软雅黑" panose="020B0503020204020204" pitchFamily="34" charset="-122"/>
              </a:rPr>
              <a:t>软件建模方法</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2" name="AutoShape 4"/>
          <p:cNvSpPr>
            <a:spLocks noChangeArrowheads="1"/>
          </p:cNvSpPr>
          <p:nvPr/>
        </p:nvSpPr>
        <p:spPr bwMode="auto">
          <a:xfrm>
            <a:off x="4549308" y="2120620"/>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Object 205"/>
          <p:cNvSpPr txBox="1"/>
          <p:nvPr/>
        </p:nvSpPr>
        <p:spPr>
          <a:xfrm>
            <a:off x="4944595" y="3236488"/>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smtClean="0">
                <a:solidFill>
                  <a:srgbClr val="000000"/>
                </a:solidFill>
                <a:latin typeface="微软雅黑" panose="020B0503020204020204" pitchFamily="34" charset="-122"/>
                <a:ea typeface="微软雅黑" panose="020B0503020204020204" pitchFamily="34" charset="-122"/>
              </a:rPr>
              <a:t>面向对象方法概述</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smtClean="0"/>
              <a:t>软件建模的方法</a:t>
            </a:r>
            <a:endParaRPr lang="zh-CN" altLang="en-US" smtClean="0"/>
          </a:p>
        </p:txBody>
      </p:sp>
      <p:sp>
        <p:nvSpPr>
          <p:cNvPr id="89091" name="Rectangle 3"/>
          <p:cNvSpPr>
            <a:spLocks noGrp="1" noChangeArrowheads="1"/>
          </p:cNvSpPr>
          <p:nvPr>
            <p:ph type="body" idx="1"/>
          </p:nvPr>
        </p:nvSpPr>
        <p:spPr/>
        <p:txBody>
          <a:bodyPr/>
          <a:lstStyle/>
          <a:p>
            <a:pPr>
              <a:lnSpc>
                <a:spcPct val="150000"/>
              </a:lnSpc>
            </a:pPr>
            <a:r>
              <a:rPr lang="zh-CN" altLang="en-US" dirty="0" smtClean="0"/>
              <a:t>结构化方法 </a:t>
            </a:r>
            <a:r>
              <a:rPr lang="en-US" altLang="zh-CN" dirty="0" smtClean="0"/>
              <a:t>(Structured Method)</a:t>
            </a:r>
            <a:endParaRPr lang="en-US" altLang="zh-CN" dirty="0" smtClean="0"/>
          </a:p>
          <a:p>
            <a:pPr>
              <a:lnSpc>
                <a:spcPct val="150000"/>
              </a:lnSpc>
            </a:pPr>
            <a:r>
              <a:rPr lang="zh-CN" altLang="en-US" dirty="0" smtClean="0"/>
              <a:t>面向对象方法 </a:t>
            </a:r>
            <a:r>
              <a:rPr lang="en-US" altLang="zh-CN" dirty="0" smtClean="0"/>
              <a:t>(Object Oriented Method)</a:t>
            </a:r>
            <a:endParaRPr lang="en-US" altLang="zh-CN" dirty="0" smtClean="0"/>
          </a:p>
          <a:p>
            <a:pPr>
              <a:lnSpc>
                <a:spcPct val="150000"/>
              </a:lnSpc>
            </a:pPr>
            <a:r>
              <a:rPr lang="zh-CN" altLang="en-US" dirty="0" smtClean="0"/>
              <a:t>基于构件的软件开发方法 </a:t>
            </a:r>
            <a:r>
              <a:rPr lang="en-US" altLang="zh-CN" dirty="0" smtClean="0"/>
              <a:t>(Component Based Software Development) </a:t>
            </a:r>
            <a:endParaRPr lang="en-US" altLang="zh-CN" dirty="0" smtClean="0"/>
          </a:p>
          <a:p>
            <a:pPr>
              <a:lnSpc>
                <a:spcPct val="150000"/>
              </a:lnSpc>
            </a:pPr>
            <a:r>
              <a:rPr lang="zh-CN" altLang="en-US" dirty="0" smtClean="0"/>
              <a:t>面向服务方法 </a:t>
            </a:r>
            <a:r>
              <a:rPr lang="en-US" altLang="zh-CN" dirty="0" smtClean="0"/>
              <a:t>( Service Oriented Method)</a:t>
            </a:r>
            <a:endParaRPr lang="en-US" altLang="zh-CN" dirty="0" smtClean="0"/>
          </a:p>
          <a:p>
            <a:pPr>
              <a:lnSpc>
                <a:spcPct val="150000"/>
              </a:lnSpc>
            </a:pPr>
            <a:r>
              <a:rPr lang="zh-CN" altLang="en-US" dirty="0" smtClean="0"/>
              <a:t>模型驱动的开发方法 </a:t>
            </a:r>
            <a:r>
              <a:rPr lang="en-US" altLang="zh-CN" dirty="0" smtClean="0"/>
              <a:t>(Model-Driven Development)</a:t>
            </a:r>
            <a:endParaRPr lang="en-US" altLang="zh-CN" dirty="0" smtClean="0"/>
          </a:p>
          <a:p>
            <a:pPr>
              <a:lnSpc>
                <a:spcPct val="150000"/>
              </a:lnSpc>
            </a:pPr>
            <a:r>
              <a:rPr lang="zh-CN" altLang="en-US" dirty="0"/>
              <a:t>形式化方法 </a:t>
            </a:r>
            <a:r>
              <a:rPr lang="en-US" altLang="zh-CN" dirty="0"/>
              <a:t>(Formal Method)</a:t>
            </a:r>
            <a:endParaRPr lang="en-US" altLang="zh-CN" dirty="0"/>
          </a:p>
          <a:p>
            <a:pPr>
              <a:lnSpc>
                <a:spcPct val="150000"/>
              </a:lnSpc>
            </a:pPr>
            <a:r>
              <a:rPr lang="en-US" altLang="zh-CN" dirty="0" smtClean="0"/>
              <a:t>…… </a:t>
            </a:r>
            <a:endParaRPr lang="zh-CN" altLang="en-US" dirty="0"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zh-CN" altLang="en-US" smtClean="0"/>
              <a:t>结构化方法</a:t>
            </a:r>
            <a:endParaRPr lang="en-US" altLang="zh-CN" smtClean="0"/>
          </a:p>
        </p:txBody>
      </p:sp>
      <p:sp>
        <p:nvSpPr>
          <p:cNvPr id="94211" name="Rectangle 3"/>
          <p:cNvSpPr>
            <a:spLocks noGrp="1" noChangeArrowheads="1"/>
          </p:cNvSpPr>
          <p:nvPr>
            <p:ph type="body" idx="1"/>
          </p:nvPr>
        </p:nvSpPr>
        <p:spPr/>
        <p:txBody>
          <a:bodyPr/>
          <a:lstStyle/>
          <a:p>
            <a:r>
              <a:rPr lang="zh-CN" altLang="en-US" dirty="0" smtClean="0"/>
              <a:t>核心</a:t>
            </a:r>
            <a:r>
              <a:rPr lang="en-US" altLang="zh-CN" dirty="0" smtClean="0"/>
              <a:t>: </a:t>
            </a:r>
            <a:r>
              <a:rPr lang="zh-CN" altLang="en-US" dirty="0" smtClean="0"/>
              <a:t>数据和处理</a:t>
            </a:r>
            <a:endParaRPr lang="zh-CN" altLang="en-US" dirty="0" smtClean="0"/>
          </a:p>
          <a:p>
            <a:r>
              <a:rPr lang="zh-CN" altLang="en-US" dirty="0" smtClean="0"/>
              <a:t>手段</a:t>
            </a:r>
            <a:r>
              <a:rPr lang="en-US" altLang="zh-CN" dirty="0" smtClean="0"/>
              <a:t>: </a:t>
            </a:r>
            <a:r>
              <a:rPr lang="zh-CN" altLang="en-US" dirty="0" smtClean="0"/>
              <a:t>自顶向下，逐步求精、模块化</a:t>
            </a:r>
            <a:endParaRPr lang="zh-CN" altLang="en-US" dirty="0" smtClean="0"/>
          </a:p>
          <a:p>
            <a:r>
              <a:rPr lang="zh-CN" altLang="en-US" dirty="0" smtClean="0"/>
              <a:t>常用建模工具</a:t>
            </a:r>
            <a:r>
              <a:rPr lang="en-US" altLang="zh-CN" dirty="0" smtClean="0"/>
              <a:t>: </a:t>
            </a:r>
            <a:endParaRPr lang="en-US" altLang="zh-CN" dirty="0" smtClean="0"/>
          </a:p>
          <a:p>
            <a:pPr lvl="1"/>
            <a:r>
              <a:rPr lang="zh-CN" altLang="en-US" dirty="0" smtClean="0"/>
              <a:t>需求建模：</a:t>
            </a:r>
            <a:endParaRPr lang="zh-CN" altLang="en-US" dirty="0" smtClean="0"/>
          </a:p>
          <a:p>
            <a:pPr lvl="2"/>
            <a:r>
              <a:rPr lang="en-US" altLang="zh-CN" sz="2000" dirty="0" smtClean="0"/>
              <a:t>DFD(</a:t>
            </a:r>
            <a:r>
              <a:rPr lang="zh-CN" altLang="en-US" sz="2000" dirty="0" smtClean="0"/>
              <a:t>数据流图</a:t>
            </a:r>
            <a:r>
              <a:rPr lang="en-US" altLang="zh-CN" sz="2000" dirty="0" smtClean="0"/>
              <a:t>) </a:t>
            </a:r>
            <a:r>
              <a:rPr lang="zh-CN" altLang="en-US" sz="2000" dirty="0" smtClean="0"/>
              <a:t>、 </a:t>
            </a:r>
            <a:r>
              <a:rPr lang="en-US" altLang="zh-CN" sz="2000" dirty="0" smtClean="0"/>
              <a:t>DD(</a:t>
            </a:r>
            <a:r>
              <a:rPr lang="zh-CN" altLang="en-US" sz="2000" dirty="0" smtClean="0"/>
              <a:t>数据字典</a:t>
            </a:r>
            <a:r>
              <a:rPr lang="en-US" altLang="zh-CN" sz="2000" dirty="0" smtClean="0"/>
              <a:t>)</a:t>
            </a:r>
            <a:r>
              <a:rPr lang="zh-CN" altLang="en-US" sz="2000" dirty="0" smtClean="0"/>
              <a:t>、</a:t>
            </a:r>
            <a:r>
              <a:rPr lang="en-US" altLang="zh-CN" sz="2000" dirty="0" smtClean="0"/>
              <a:t>ERD(</a:t>
            </a:r>
            <a:r>
              <a:rPr lang="zh-CN" altLang="en-US" sz="2000" dirty="0" smtClean="0"/>
              <a:t>实体关系图</a:t>
            </a:r>
            <a:r>
              <a:rPr lang="en-US" altLang="zh-CN" sz="2000" dirty="0" smtClean="0"/>
              <a:t>)</a:t>
            </a:r>
            <a:r>
              <a:rPr lang="zh-CN" altLang="en-US" sz="2000" dirty="0" smtClean="0"/>
              <a:t>、</a:t>
            </a:r>
            <a:r>
              <a:rPr lang="en-US" altLang="zh-CN" sz="2000" dirty="0" smtClean="0"/>
              <a:t>STD(</a:t>
            </a:r>
            <a:r>
              <a:rPr lang="zh-CN" altLang="en-US" sz="2000" dirty="0" smtClean="0"/>
              <a:t>状态图</a:t>
            </a:r>
            <a:r>
              <a:rPr lang="en-US" altLang="zh-CN" sz="2000" dirty="0" smtClean="0"/>
              <a:t>)</a:t>
            </a:r>
            <a:endParaRPr lang="en-US" altLang="zh-CN" sz="2000" dirty="0" smtClean="0"/>
          </a:p>
          <a:p>
            <a:pPr lvl="1"/>
            <a:r>
              <a:rPr lang="zh-CN" altLang="en-US" dirty="0" smtClean="0"/>
              <a:t>设计建模：</a:t>
            </a:r>
            <a:endParaRPr lang="zh-CN" altLang="en-US" dirty="0" smtClean="0"/>
          </a:p>
          <a:p>
            <a:pPr lvl="2"/>
            <a:r>
              <a:rPr lang="zh-CN" altLang="en-US" sz="2000" dirty="0" smtClean="0"/>
              <a:t>结构图（</a:t>
            </a:r>
            <a:r>
              <a:rPr lang="en-US" altLang="zh-CN" sz="2000" dirty="0" smtClean="0"/>
              <a:t>SC</a:t>
            </a:r>
            <a:r>
              <a:rPr lang="zh-CN" altLang="en-US" sz="2000" dirty="0" smtClean="0"/>
              <a:t>）</a:t>
            </a:r>
            <a:endParaRPr lang="zh-CN" altLang="en-US" sz="2000" dirty="0" smtClean="0"/>
          </a:p>
          <a:p>
            <a:pPr lvl="2"/>
            <a:r>
              <a:rPr lang="zh-CN" altLang="en-US" sz="2000" dirty="0" smtClean="0"/>
              <a:t>流程图、 </a:t>
            </a:r>
            <a:r>
              <a:rPr lang="en-US" altLang="zh-CN" sz="2000" dirty="0" smtClean="0"/>
              <a:t>N-S</a:t>
            </a:r>
            <a:r>
              <a:rPr lang="zh-CN" altLang="en-US" sz="2000" dirty="0" smtClean="0"/>
              <a:t>图、</a:t>
            </a:r>
            <a:r>
              <a:rPr lang="en-US" altLang="zh-CN" sz="2000" dirty="0" smtClean="0"/>
              <a:t>PAD</a:t>
            </a:r>
            <a:r>
              <a:rPr lang="zh-CN" altLang="en-US" sz="2000" dirty="0" smtClean="0"/>
              <a:t>图、伪代码</a:t>
            </a:r>
            <a:endParaRPr lang="zh-CN" altLang="en-US" sz="2000" dirty="0"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smtClean="0"/>
              <a:t>软件建模是软件工程的核心技术</a:t>
            </a:r>
            <a:endParaRPr lang="zh-CN" altLang="en-US" smtClean="0"/>
          </a:p>
        </p:txBody>
      </p:sp>
      <p:grpSp>
        <p:nvGrpSpPr>
          <p:cNvPr id="12" name="Group 4"/>
          <p:cNvGrpSpPr/>
          <p:nvPr/>
        </p:nvGrpSpPr>
        <p:grpSpPr bwMode="auto">
          <a:xfrm>
            <a:off x="731519" y="1856221"/>
            <a:ext cx="4153275" cy="4074594"/>
            <a:chOff x="114" y="663"/>
            <a:chExt cx="3265" cy="3266"/>
          </a:xfrm>
        </p:grpSpPr>
        <p:sp>
          <p:nvSpPr>
            <p:cNvPr id="13" name="Oval 5"/>
            <p:cNvSpPr>
              <a:spLocks noChangeArrowheads="1"/>
            </p:cNvSpPr>
            <p:nvPr/>
          </p:nvSpPr>
          <p:spPr bwMode="auto">
            <a:xfrm>
              <a:off x="114" y="663"/>
              <a:ext cx="3265" cy="3266"/>
            </a:xfrm>
            <a:prstGeom prst="ellipse">
              <a:avLst/>
            </a:prstGeom>
            <a:solidFill>
              <a:srgbClr val="CCFFFF"/>
            </a:solidFill>
            <a:ln w="9525">
              <a:solidFill>
                <a:srgbClr val="CCFFFF"/>
              </a:solidFill>
              <a:round/>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14" name="AutoShape 6"/>
            <p:cNvSpPr>
              <a:spLocks noChangeArrowheads="1"/>
            </p:cNvSpPr>
            <p:nvPr/>
          </p:nvSpPr>
          <p:spPr bwMode="auto">
            <a:xfrm>
              <a:off x="703" y="1298"/>
              <a:ext cx="2064" cy="1678"/>
            </a:xfrm>
            <a:prstGeom prst="triangle">
              <a:avLst>
                <a:gd name="adj" fmla="val 50000"/>
              </a:avLst>
            </a:prstGeom>
            <a:noFill/>
            <a:ln w="38100">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15" name="Oval 7"/>
            <p:cNvSpPr>
              <a:spLocks noChangeArrowheads="1"/>
            </p:cNvSpPr>
            <p:nvPr/>
          </p:nvSpPr>
          <p:spPr bwMode="auto">
            <a:xfrm>
              <a:off x="476" y="2614"/>
              <a:ext cx="703" cy="657"/>
            </a:xfrm>
            <a:prstGeom prst="ellipse">
              <a:avLst/>
            </a:prstGeom>
            <a:solidFill>
              <a:schemeClr val="accent4">
                <a:lumMod val="40000"/>
                <a:lumOff val="60000"/>
              </a:schemeClr>
            </a:solidFill>
            <a:ln w="63500">
              <a:solidFill>
                <a:schemeClr val="accent1"/>
              </a:solidFill>
              <a:round/>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2400" b="1">
                  <a:latin typeface="+mn-ea"/>
                </a:rPr>
                <a:t>技术</a:t>
              </a:r>
              <a:endParaRPr lang="zh-CN" altLang="en-US" sz="2400" b="1">
                <a:latin typeface="+mn-ea"/>
              </a:endParaRPr>
            </a:p>
          </p:txBody>
        </p:sp>
        <p:sp>
          <p:nvSpPr>
            <p:cNvPr id="16" name="Oval 8"/>
            <p:cNvSpPr>
              <a:spLocks noChangeArrowheads="1"/>
            </p:cNvSpPr>
            <p:nvPr/>
          </p:nvSpPr>
          <p:spPr bwMode="auto">
            <a:xfrm>
              <a:off x="1338" y="981"/>
              <a:ext cx="703" cy="657"/>
            </a:xfrm>
            <a:prstGeom prst="ellipse">
              <a:avLst/>
            </a:prstGeom>
            <a:solidFill>
              <a:srgbClr val="FFFFCC"/>
            </a:solidFill>
            <a:ln w="9525">
              <a:solidFill>
                <a:schemeClr val="accent1"/>
              </a:solidFill>
              <a:round/>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2400" b="1">
                  <a:latin typeface="+mn-ea"/>
                </a:rPr>
                <a:t>人</a:t>
              </a:r>
              <a:endParaRPr lang="zh-CN" altLang="en-US" sz="2400" b="1">
                <a:latin typeface="+mn-ea"/>
              </a:endParaRPr>
            </a:p>
          </p:txBody>
        </p:sp>
        <p:sp>
          <p:nvSpPr>
            <p:cNvPr id="17" name="Oval 9"/>
            <p:cNvSpPr>
              <a:spLocks noChangeArrowheads="1"/>
            </p:cNvSpPr>
            <p:nvPr/>
          </p:nvSpPr>
          <p:spPr bwMode="auto">
            <a:xfrm>
              <a:off x="2336" y="2614"/>
              <a:ext cx="703" cy="657"/>
            </a:xfrm>
            <a:prstGeom prst="ellipse">
              <a:avLst/>
            </a:prstGeom>
            <a:solidFill>
              <a:srgbClr val="FFFFCC"/>
            </a:solidFill>
            <a:ln w="9525">
              <a:solidFill>
                <a:schemeClr val="accent1"/>
              </a:solidFill>
              <a:round/>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2400" b="1">
                  <a:latin typeface="+mn-ea"/>
                </a:rPr>
                <a:t>管理</a:t>
              </a:r>
              <a:endParaRPr lang="zh-CN" altLang="en-US" sz="2400" b="1">
                <a:latin typeface="+mn-ea"/>
              </a:endParaRPr>
            </a:p>
          </p:txBody>
        </p:sp>
        <p:sp>
          <p:nvSpPr>
            <p:cNvPr id="18" name="Text Box 10"/>
            <p:cNvSpPr txBox="1">
              <a:spLocks noChangeArrowheads="1"/>
            </p:cNvSpPr>
            <p:nvPr/>
          </p:nvSpPr>
          <p:spPr bwMode="auto">
            <a:xfrm>
              <a:off x="1519" y="3475"/>
              <a:ext cx="527"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zh-CN" altLang="en-US" sz="2400" b="1">
                  <a:latin typeface="+mn-ea"/>
                </a:rPr>
                <a:t>过程</a:t>
              </a:r>
              <a:endParaRPr lang="zh-CN" altLang="en-US" sz="2400" b="1">
                <a:latin typeface="+mn-ea"/>
              </a:endParaRPr>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4" name="图片 3"/>
          <p:cNvPicPr>
            <a:picLocks noChangeAspect="1"/>
          </p:cNvPicPr>
          <p:nvPr/>
        </p:nvPicPr>
        <p:blipFill>
          <a:blip r:embed="rId1"/>
          <a:stretch>
            <a:fillRect/>
          </a:stretch>
        </p:blipFill>
        <p:spPr>
          <a:xfrm>
            <a:off x="4654551" y="1655617"/>
            <a:ext cx="7026027" cy="4475801"/>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zh-CN" altLang="en-US" smtClean="0"/>
              <a:t>结构化设计的系统示例</a:t>
            </a:r>
            <a:endParaRPr lang="zh-CN" altLang="en-US" smtClean="0"/>
          </a:p>
        </p:txBody>
      </p:sp>
      <p:pic>
        <p:nvPicPr>
          <p:cNvPr id="93187"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85257" y="1841501"/>
            <a:ext cx="902380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p:nvPr/>
        </p:nvGraphicFramePr>
        <p:xfrm>
          <a:off x="2438400" y="2263775"/>
          <a:ext cx="2598738" cy="1163638"/>
        </p:xfrm>
        <a:graphic>
          <a:graphicData uri="http://schemas.openxmlformats.org/presentationml/2006/ole">
            <mc:AlternateContent xmlns:mc="http://schemas.openxmlformats.org/markup-compatibility/2006">
              <mc:Choice xmlns:v="urn:schemas-microsoft-com:vml" Requires="v">
                <p:oleObj spid="_x0000_s8429" name="Clip" r:id="rId1" imgW="5374005" imgH="2621280" progId="MS_ClipArt_Gallery.2">
                  <p:embed/>
                </p:oleObj>
              </mc:Choice>
              <mc:Fallback>
                <p:oleObj name="Clip" r:id="rId1" imgW="5374005" imgH="2621280" progId="MS_ClipArt_Gallery.2">
                  <p:embed/>
                  <p:pic>
                    <p:nvPicPr>
                      <p:cNvPr id="0" name="图片 842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63775"/>
                        <a:ext cx="2598738"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35" name="Object 3"/>
          <p:cNvGraphicFramePr/>
          <p:nvPr/>
        </p:nvGraphicFramePr>
        <p:xfrm>
          <a:off x="7493000" y="2209800"/>
          <a:ext cx="1239838" cy="1423988"/>
        </p:xfrm>
        <a:graphic>
          <a:graphicData uri="http://schemas.openxmlformats.org/presentationml/2006/ole">
            <mc:AlternateContent xmlns:mc="http://schemas.openxmlformats.org/markup-compatibility/2006">
              <mc:Choice xmlns:v="urn:schemas-microsoft-com:vml" Requires="v">
                <p:oleObj spid="_x0000_s8430" name="剪辑" r:id="rId3" imgW="3916045" imgH="4876800" progId="MS_ClipArt_Gallery.2">
                  <p:embed/>
                </p:oleObj>
              </mc:Choice>
              <mc:Fallback>
                <p:oleObj name="剪辑" r:id="rId3" imgW="3916045" imgH="4876800" progId="MS_ClipArt_Gallery.2">
                  <p:embed/>
                  <p:pic>
                    <p:nvPicPr>
                      <p:cNvPr id="0" name="图片 84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3000" y="2209800"/>
                        <a:ext cx="1239838" cy="1423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36" name="Object 4"/>
          <p:cNvGraphicFramePr/>
          <p:nvPr/>
        </p:nvGraphicFramePr>
        <p:xfrm>
          <a:off x="3113088" y="4475163"/>
          <a:ext cx="1289050" cy="863600"/>
        </p:xfrm>
        <a:graphic>
          <a:graphicData uri="http://schemas.openxmlformats.org/presentationml/2006/ole">
            <mc:AlternateContent xmlns:mc="http://schemas.openxmlformats.org/markup-compatibility/2006">
              <mc:Choice xmlns:v="urn:schemas-microsoft-com:vml" Requires="v">
                <p:oleObj spid="_x0000_s8431" name="Clip" r:id="rId5" imgW="4610100" imgH="3368675" progId="MS_ClipArt_Gallery.2">
                  <p:embed/>
                </p:oleObj>
              </mc:Choice>
              <mc:Fallback>
                <p:oleObj name="Clip" r:id="rId5" imgW="4610100" imgH="3368675" progId="MS_ClipArt_Gallery.2">
                  <p:embed/>
                  <p:pic>
                    <p:nvPicPr>
                      <p:cNvPr id="0" name="图片 843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3088" y="4475163"/>
                        <a:ext cx="128905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37" name="Object 5"/>
          <p:cNvGraphicFramePr/>
          <p:nvPr/>
        </p:nvGraphicFramePr>
        <p:xfrm>
          <a:off x="5662614" y="4010025"/>
          <a:ext cx="2643187" cy="723900"/>
        </p:xfrm>
        <a:graphic>
          <a:graphicData uri="http://schemas.openxmlformats.org/presentationml/2006/ole">
            <mc:AlternateContent xmlns:mc="http://schemas.openxmlformats.org/markup-compatibility/2006">
              <mc:Choice xmlns:v="urn:schemas-microsoft-com:vml" Requires="v">
                <p:oleObj spid="_x0000_s8432" name="Clip" r:id="rId7" imgW="7034530" imgH="2111375" progId="MS_ClipArt_Gallery.2">
                  <p:embed/>
                </p:oleObj>
              </mc:Choice>
              <mc:Fallback>
                <p:oleObj name="Clip" r:id="rId7" imgW="7034530" imgH="2111375" progId="MS_ClipArt_Gallery.2">
                  <p:embed/>
                  <p:pic>
                    <p:nvPicPr>
                      <p:cNvPr id="0" name="图片 843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62614" y="4010025"/>
                        <a:ext cx="2643187"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5238" name="Object 6"/>
          <p:cNvGraphicFramePr/>
          <p:nvPr/>
        </p:nvGraphicFramePr>
        <p:xfrm>
          <a:off x="7435850" y="4800600"/>
          <a:ext cx="2032000" cy="966788"/>
        </p:xfrm>
        <a:graphic>
          <a:graphicData uri="http://schemas.openxmlformats.org/presentationml/2006/ole">
            <mc:AlternateContent xmlns:mc="http://schemas.openxmlformats.org/markup-compatibility/2006">
              <mc:Choice xmlns:v="urn:schemas-microsoft-com:vml" Requires="v">
                <p:oleObj spid="_x0000_s8433" name="Clip" r:id="rId9" imgW="5088890" imgH="2638425" progId="MS_ClipArt_Gallery.2">
                  <p:embed/>
                </p:oleObj>
              </mc:Choice>
              <mc:Fallback>
                <p:oleObj name="Clip" r:id="rId9" imgW="5088890" imgH="2638425" progId="MS_ClipArt_Gallery.2">
                  <p:embed/>
                  <p:pic>
                    <p:nvPicPr>
                      <p:cNvPr id="0" name="图片 843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35850" y="4800600"/>
                        <a:ext cx="2032000"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5239" name="Line 7"/>
          <p:cNvSpPr>
            <a:spLocks noChangeShapeType="1"/>
          </p:cNvSpPr>
          <p:nvPr/>
        </p:nvSpPr>
        <p:spPr bwMode="auto">
          <a:xfrm flipH="1">
            <a:off x="4776788" y="2806700"/>
            <a:ext cx="231775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0" name="Rectangle 8"/>
          <p:cNvSpPr>
            <a:spLocks noChangeArrowheads="1"/>
          </p:cNvSpPr>
          <p:nvPr/>
        </p:nvSpPr>
        <p:spPr bwMode="auto">
          <a:xfrm>
            <a:off x="5575300" y="2393950"/>
            <a:ext cx="7381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b="1">
                <a:latin typeface="Book Antiqua" panose="02040602050305030304" pitchFamily="18" charset="0"/>
                <a:ea typeface="宋体" panose="02010600030101010101" pitchFamily="2" charset="-122"/>
              </a:rPr>
              <a:t>Order</a:t>
            </a:r>
            <a:endParaRPr lang="en-US" altLang="zh-CN" sz="1600" b="1">
              <a:latin typeface="Book Antiqua" panose="02040602050305030304" pitchFamily="18" charset="0"/>
              <a:ea typeface="宋体" panose="02010600030101010101" pitchFamily="2" charset="-122"/>
            </a:endParaRPr>
          </a:p>
        </p:txBody>
      </p:sp>
      <p:sp>
        <p:nvSpPr>
          <p:cNvPr id="95241" name="Line 9"/>
          <p:cNvSpPr>
            <a:spLocks noChangeShapeType="1"/>
          </p:cNvSpPr>
          <p:nvPr/>
        </p:nvSpPr>
        <p:spPr bwMode="auto">
          <a:xfrm>
            <a:off x="3652838" y="3633788"/>
            <a:ext cx="0" cy="8255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2" name="Rectangle 10"/>
          <p:cNvSpPr>
            <a:spLocks noChangeArrowheads="1"/>
          </p:cNvSpPr>
          <p:nvPr/>
        </p:nvSpPr>
        <p:spPr bwMode="auto">
          <a:xfrm>
            <a:off x="3714751" y="3840163"/>
            <a:ext cx="906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b="1">
                <a:latin typeface="Book Antiqua" panose="02040602050305030304" pitchFamily="18" charset="0"/>
                <a:ea typeface="宋体" panose="02010600030101010101" pitchFamily="2" charset="-122"/>
              </a:rPr>
              <a:t>Product</a:t>
            </a:r>
            <a:endParaRPr lang="en-US" altLang="zh-CN" sz="1600" b="1">
              <a:latin typeface="Book Antiqua" panose="02040602050305030304" pitchFamily="18" charset="0"/>
              <a:ea typeface="宋体" panose="02010600030101010101" pitchFamily="2" charset="-122"/>
            </a:endParaRPr>
          </a:p>
        </p:txBody>
      </p:sp>
      <p:sp>
        <p:nvSpPr>
          <p:cNvPr id="95243" name="Line 11"/>
          <p:cNvSpPr>
            <a:spLocks noChangeShapeType="1"/>
          </p:cNvSpPr>
          <p:nvPr/>
        </p:nvSpPr>
        <p:spPr bwMode="auto">
          <a:xfrm>
            <a:off x="4849814" y="5216525"/>
            <a:ext cx="127158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4" name="Line 12"/>
          <p:cNvSpPr>
            <a:spLocks noChangeShapeType="1"/>
          </p:cNvSpPr>
          <p:nvPr/>
        </p:nvSpPr>
        <p:spPr bwMode="auto">
          <a:xfrm flipV="1">
            <a:off x="6121400" y="4941889"/>
            <a:ext cx="450850" cy="274637"/>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5" name="Line 13"/>
          <p:cNvSpPr>
            <a:spLocks noChangeShapeType="1"/>
          </p:cNvSpPr>
          <p:nvPr/>
        </p:nvSpPr>
        <p:spPr bwMode="auto">
          <a:xfrm>
            <a:off x="6121400" y="5216526"/>
            <a:ext cx="450850" cy="138113"/>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6" name="Rectangle 14"/>
          <p:cNvSpPr>
            <a:spLocks noChangeArrowheads="1"/>
          </p:cNvSpPr>
          <p:nvPr/>
        </p:nvSpPr>
        <p:spPr bwMode="auto">
          <a:xfrm>
            <a:off x="4910139" y="5354638"/>
            <a:ext cx="966611"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b="1">
                <a:latin typeface="Book Antiqua" panose="02040602050305030304" pitchFamily="18" charset="0"/>
                <a:ea typeface="宋体" panose="02010600030101010101" pitchFamily="2" charset="-122"/>
              </a:rPr>
              <a:t>Ship via</a:t>
            </a:r>
            <a:endParaRPr lang="en-US" altLang="zh-CN" sz="1600" b="1">
              <a:latin typeface="Book Antiqua" panose="02040602050305030304" pitchFamily="18" charset="0"/>
              <a:ea typeface="宋体" panose="02010600030101010101" pitchFamily="2" charset="-122"/>
            </a:endParaRPr>
          </a:p>
        </p:txBody>
      </p:sp>
      <p:sp>
        <p:nvSpPr>
          <p:cNvPr id="95247" name="Rectangle 15"/>
          <p:cNvSpPr>
            <a:spLocks noGrp="1" noChangeArrowheads="1"/>
          </p:cNvSpPr>
          <p:nvPr>
            <p:ph type="title"/>
          </p:nvPr>
        </p:nvSpPr>
        <p:spPr/>
        <p:txBody>
          <a:bodyPr/>
          <a:lstStyle/>
          <a:p>
            <a:pPr eaLnBrk="1" hangingPunct="1"/>
            <a:r>
              <a:rPr lang="zh-CN" altLang="en-US" smtClean="0"/>
              <a:t>面向对象方法示例：销售订单</a:t>
            </a:r>
            <a:endParaRPr lang="zh-CN" altLang="en-US"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smtClean="0"/>
              <a:t>销售订单的类图</a:t>
            </a:r>
            <a:endParaRPr lang="zh-CN" altLang="en-US" smtClean="0"/>
          </a:p>
        </p:txBody>
      </p:sp>
      <p:grpSp>
        <p:nvGrpSpPr>
          <p:cNvPr id="97283" name="Group 3"/>
          <p:cNvGrpSpPr/>
          <p:nvPr/>
        </p:nvGrpSpPr>
        <p:grpSpPr bwMode="auto">
          <a:xfrm>
            <a:off x="2532064" y="2335214"/>
            <a:ext cx="7164387" cy="3800475"/>
            <a:chOff x="635" y="1175"/>
            <a:chExt cx="4513" cy="2394"/>
          </a:xfrm>
        </p:grpSpPr>
        <p:grpSp>
          <p:nvGrpSpPr>
            <p:cNvPr id="97288" name="Group 4"/>
            <p:cNvGrpSpPr/>
            <p:nvPr/>
          </p:nvGrpSpPr>
          <p:grpSpPr bwMode="auto">
            <a:xfrm>
              <a:off x="664" y="2252"/>
              <a:ext cx="779" cy="355"/>
              <a:chOff x="664" y="2252"/>
              <a:chExt cx="779" cy="355"/>
            </a:xfrm>
          </p:grpSpPr>
          <p:sp>
            <p:nvSpPr>
              <p:cNvPr id="97346" name="Rectangle 5"/>
              <p:cNvSpPr>
                <a:spLocks noChangeArrowheads="1"/>
              </p:cNvSpPr>
              <p:nvPr/>
            </p:nvSpPr>
            <p:spPr bwMode="auto">
              <a:xfrm>
                <a:off x="668" y="2252"/>
                <a:ext cx="774" cy="35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347" name="Line 6"/>
              <p:cNvSpPr>
                <a:spLocks noChangeShapeType="1"/>
              </p:cNvSpPr>
              <p:nvPr/>
            </p:nvSpPr>
            <p:spPr bwMode="auto">
              <a:xfrm>
                <a:off x="664" y="2444"/>
                <a:ext cx="77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48" name="Line 7"/>
              <p:cNvSpPr>
                <a:spLocks noChangeShapeType="1"/>
              </p:cNvSpPr>
              <p:nvPr/>
            </p:nvSpPr>
            <p:spPr bwMode="auto">
              <a:xfrm>
                <a:off x="664" y="2517"/>
                <a:ext cx="77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7289" name="Group 8"/>
            <p:cNvGrpSpPr/>
            <p:nvPr/>
          </p:nvGrpSpPr>
          <p:grpSpPr bwMode="auto">
            <a:xfrm>
              <a:off x="3686" y="3213"/>
              <a:ext cx="576" cy="356"/>
              <a:chOff x="3686" y="3213"/>
              <a:chExt cx="576" cy="356"/>
            </a:xfrm>
          </p:grpSpPr>
          <p:sp>
            <p:nvSpPr>
              <p:cNvPr id="97343" name="Rectangle 9"/>
              <p:cNvSpPr>
                <a:spLocks noChangeArrowheads="1"/>
              </p:cNvSpPr>
              <p:nvPr/>
            </p:nvSpPr>
            <p:spPr bwMode="auto">
              <a:xfrm>
                <a:off x="3690" y="3213"/>
                <a:ext cx="572" cy="3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344" name="Line 10"/>
              <p:cNvSpPr>
                <a:spLocks noChangeShapeType="1"/>
              </p:cNvSpPr>
              <p:nvPr/>
            </p:nvSpPr>
            <p:spPr bwMode="auto">
              <a:xfrm>
                <a:off x="3686" y="3405"/>
                <a:ext cx="57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45" name="Line 11"/>
              <p:cNvSpPr>
                <a:spLocks noChangeShapeType="1"/>
              </p:cNvSpPr>
              <p:nvPr/>
            </p:nvSpPr>
            <p:spPr bwMode="auto">
              <a:xfrm>
                <a:off x="3686" y="3478"/>
                <a:ext cx="57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290" name="Rectangle 12"/>
            <p:cNvSpPr>
              <a:spLocks noChangeArrowheads="1"/>
            </p:cNvSpPr>
            <p:nvPr/>
          </p:nvSpPr>
          <p:spPr bwMode="auto">
            <a:xfrm>
              <a:off x="635" y="2254"/>
              <a:ext cx="82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Salesperson</a:t>
              </a:r>
              <a:endParaRPr lang="en-US" altLang="zh-CN" sz="1600">
                <a:ea typeface="宋体" panose="02010600030101010101" pitchFamily="2" charset="-122"/>
              </a:endParaRPr>
            </a:p>
          </p:txBody>
        </p:sp>
        <p:sp>
          <p:nvSpPr>
            <p:cNvPr id="97291" name="Rectangle 13"/>
            <p:cNvSpPr>
              <a:spLocks noChangeArrowheads="1"/>
            </p:cNvSpPr>
            <p:nvPr/>
          </p:nvSpPr>
          <p:spPr bwMode="auto">
            <a:xfrm>
              <a:off x="3224" y="2254"/>
              <a:ext cx="56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Product</a:t>
              </a:r>
              <a:endParaRPr lang="en-US" altLang="zh-CN" sz="1600">
                <a:ea typeface="宋体" panose="02010600030101010101" pitchFamily="2" charset="-122"/>
              </a:endParaRPr>
            </a:p>
          </p:txBody>
        </p:sp>
        <p:grpSp>
          <p:nvGrpSpPr>
            <p:cNvPr id="97292" name="Group 14"/>
            <p:cNvGrpSpPr/>
            <p:nvPr/>
          </p:nvGrpSpPr>
          <p:grpSpPr bwMode="auto">
            <a:xfrm>
              <a:off x="3202" y="2252"/>
              <a:ext cx="576" cy="355"/>
              <a:chOff x="3202" y="2252"/>
              <a:chExt cx="576" cy="355"/>
            </a:xfrm>
          </p:grpSpPr>
          <p:sp>
            <p:nvSpPr>
              <p:cNvPr id="97340" name="Rectangle 15"/>
              <p:cNvSpPr>
                <a:spLocks noChangeArrowheads="1"/>
              </p:cNvSpPr>
              <p:nvPr/>
            </p:nvSpPr>
            <p:spPr bwMode="auto">
              <a:xfrm>
                <a:off x="3206" y="2252"/>
                <a:ext cx="572" cy="35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341" name="Line 16"/>
              <p:cNvSpPr>
                <a:spLocks noChangeShapeType="1"/>
              </p:cNvSpPr>
              <p:nvPr/>
            </p:nvSpPr>
            <p:spPr bwMode="auto">
              <a:xfrm>
                <a:off x="3202" y="2444"/>
                <a:ext cx="57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42" name="Line 17"/>
              <p:cNvSpPr>
                <a:spLocks noChangeShapeType="1"/>
              </p:cNvSpPr>
              <p:nvPr/>
            </p:nvSpPr>
            <p:spPr bwMode="auto">
              <a:xfrm>
                <a:off x="3202" y="2517"/>
                <a:ext cx="57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293" name="Rectangle 18"/>
            <p:cNvSpPr>
              <a:spLocks noChangeArrowheads="1"/>
            </p:cNvSpPr>
            <p:nvPr/>
          </p:nvSpPr>
          <p:spPr bwMode="auto">
            <a:xfrm>
              <a:off x="2508" y="1177"/>
              <a:ext cx="375"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Sale</a:t>
              </a:r>
              <a:endParaRPr lang="en-US" altLang="zh-CN" sz="1600">
                <a:ea typeface="宋体" panose="02010600030101010101" pitchFamily="2" charset="-122"/>
              </a:endParaRPr>
            </a:p>
          </p:txBody>
        </p:sp>
        <p:grpSp>
          <p:nvGrpSpPr>
            <p:cNvPr id="97294" name="Group 19"/>
            <p:cNvGrpSpPr/>
            <p:nvPr/>
          </p:nvGrpSpPr>
          <p:grpSpPr bwMode="auto">
            <a:xfrm>
              <a:off x="2395" y="1175"/>
              <a:ext cx="577" cy="356"/>
              <a:chOff x="2395" y="1175"/>
              <a:chExt cx="577" cy="356"/>
            </a:xfrm>
          </p:grpSpPr>
          <p:sp>
            <p:nvSpPr>
              <p:cNvPr id="97337" name="Rectangle 20"/>
              <p:cNvSpPr>
                <a:spLocks noChangeArrowheads="1"/>
              </p:cNvSpPr>
              <p:nvPr/>
            </p:nvSpPr>
            <p:spPr bwMode="auto">
              <a:xfrm>
                <a:off x="2399" y="1175"/>
                <a:ext cx="572" cy="3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338" name="Line 21"/>
              <p:cNvSpPr>
                <a:spLocks noChangeShapeType="1"/>
              </p:cNvSpPr>
              <p:nvPr/>
            </p:nvSpPr>
            <p:spPr bwMode="auto">
              <a:xfrm>
                <a:off x="2395" y="1367"/>
                <a:ext cx="57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39" name="Line 22"/>
              <p:cNvSpPr>
                <a:spLocks noChangeShapeType="1"/>
              </p:cNvSpPr>
              <p:nvPr/>
            </p:nvSpPr>
            <p:spPr bwMode="auto">
              <a:xfrm>
                <a:off x="2395" y="1440"/>
                <a:ext cx="57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295" name="Line 23"/>
            <p:cNvSpPr>
              <a:spLocks noChangeShapeType="1"/>
            </p:cNvSpPr>
            <p:nvPr/>
          </p:nvSpPr>
          <p:spPr bwMode="auto">
            <a:xfrm flipH="1">
              <a:off x="1270" y="1888"/>
              <a:ext cx="561" cy="35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6" name="Line 24"/>
            <p:cNvSpPr>
              <a:spLocks noChangeShapeType="1"/>
            </p:cNvSpPr>
            <p:nvPr/>
          </p:nvSpPr>
          <p:spPr bwMode="auto">
            <a:xfrm flipV="1">
              <a:off x="1831" y="1535"/>
              <a:ext cx="561" cy="35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7" name="Line 25"/>
            <p:cNvSpPr>
              <a:spLocks noChangeShapeType="1"/>
            </p:cNvSpPr>
            <p:nvPr/>
          </p:nvSpPr>
          <p:spPr bwMode="auto">
            <a:xfrm>
              <a:off x="3086" y="1888"/>
              <a:ext cx="268" cy="35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8" name="Line 26"/>
            <p:cNvSpPr>
              <a:spLocks noChangeShapeType="1"/>
            </p:cNvSpPr>
            <p:nvPr/>
          </p:nvSpPr>
          <p:spPr bwMode="auto">
            <a:xfrm flipH="1" flipV="1">
              <a:off x="2820" y="1535"/>
              <a:ext cx="266" cy="35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299" name="Rectangle 27"/>
            <p:cNvSpPr>
              <a:spLocks noChangeArrowheads="1"/>
            </p:cNvSpPr>
            <p:nvPr/>
          </p:nvSpPr>
          <p:spPr bwMode="auto">
            <a:xfrm>
              <a:off x="1396" y="3215"/>
              <a:ext cx="692"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Corporate</a:t>
              </a:r>
              <a:endParaRPr lang="en-US" altLang="zh-CN" sz="1600">
                <a:ea typeface="宋体" panose="02010600030101010101" pitchFamily="2" charset="-122"/>
              </a:endParaRPr>
            </a:p>
          </p:txBody>
        </p:sp>
        <p:grpSp>
          <p:nvGrpSpPr>
            <p:cNvPr id="97300" name="Group 28"/>
            <p:cNvGrpSpPr/>
            <p:nvPr/>
          </p:nvGrpSpPr>
          <p:grpSpPr bwMode="auto">
            <a:xfrm>
              <a:off x="1402" y="3213"/>
              <a:ext cx="629" cy="356"/>
              <a:chOff x="1402" y="3213"/>
              <a:chExt cx="629" cy="356"/>
            </a:xfrm>
          </p:grpSpPr>
          <p:sp>
            <p:nvSpPr>
              <p:cNvPr id="97334" name="Rectangle 29"/>
              <p:cNvSpPr>
                <a:spLocks noChangeArrowheads="1"/>
              </p:cNvSpPr>
              <p:nvPr/>
            </p:nvSpPr>
            <p:spPr bwMode="auto">
              <a:xfrm>
                <a:off x="1406" y="3213"/>
                <a:ext cx="624" cy="3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335" name="Line 30"/>
              <p:cNvSpPr>
                <a:spLocks noChangeShapeType="1"/>
              </p:cNvSpPr>
              <p:nvPr/>
            </p:nvSpPr>
            <p:spPr bwMode="auto">
              <a:xfrm>
                <a:off x="1402" y="3405"/>
                <a:ext cx="62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36" name="Line 31"/>
              <p:cNvSpPr>
                <a:spLocks noChangeShapeType="1"/>
              </p:cNvSpPr>
              <p:nvPr/>
            </p:nvSpPr>
            <p:spPr bwMode="auto">
              <a:xfrm>
                <a:off x="1402" y="3478"/>
                <a:ext cx="62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301" name="Rectangle 32"/>
            <p:cNvSpPr>
              <a:spLocks noChangeArrowheads="1"/>
            </p:cNvSpPr>
            <p:nvPr/>
          </p:nvSpPr>
          <p:spPr bwMode="auto">
            <a:xfrm>
              <a:off x="1879" y="2254"/>
              <a:ext cx="67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Customer</a:t>
              </a:r>
              <a:endParaRPr lang="en-US" altLang="zh-CN" sz="1600">
                <a:ea typeface="宋体" panose="02010600030101010101" pitchFamily="2" charset="-122"/>
              </a:endParaRPr>
            </a:p>
          </p:txBody>
        </p:sp>
        <p:grpSp>
          <p:nvGrpSpPr>
            <p:cNvPr id="97302" name="Group 33"/>
            <p:cNvGrpSpPr/>
            <p:nvPr/>
          </p:nvGrpSpPr>
          <p:grpSpPr bwMode="auto">
            <a:xfrm>
              <a:off x="1872" y="2252"/>
              <a:ext cx="655" cy="355"/>
              <a:chOff x="1872" y="2252"/>
              <a:chExt cx="655" cy="355"/>
            </a:xfrm>
          </p:grpSpPr>
          <p:sp>
            <p:nvSpPr>
              <p:cNvPr id="97331" name="Rectangle 34"/>
              <p:cNvSpPr>
                <a:spLocks noChangeArrowheads="1"/>
              </p:cNvSpPr>
              <p:nvPr/>
            </p:nvSpPr>
            <p:spPr bwMode="auto">
              <a:xfrm>
                <a:off x="1876" y="2252"/>
                <a:ext cx="650" cy="35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332" name="Line 35"/>
              <p:cNvSpPr>
                <a:spLocks noChangeShapeType="1"/>
              </p:cNvSpPr>
              <p:nvPr/>
            </p:nvSpPr>
            <p:spPr bwMode="auto">
              <a:xfrm>
                <a:off x="1872" y="2444"/>
                <a:ext cx="65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33" name="Line 36"/>
              <p:cNvSpPr>
                <a:spLocks noChangeShapeType="1"/>
              </p:cNvSpPr>
              <p:nvPr/>
            </p:nvSpPr>
            <p:spPr bwMode="auto">
              <a:xfrm>
                <a:off x="1872" y="2517"/>
                <a:ext cx="65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303" name="Line 37"/>
            <p:cNvSpPr>
              <a:spLocks noChangeShapeType="1"/>
            </p:cNvSpPr>
            <p:nvPr/>
          </p:nvSpPr>
          <p:spPr bwMode="auto">
            <a:xfrm flipH="1">
              <a:off x="2276" y="1888"/>
              <a:ext cx="160" cy="35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4" name="Line 38"/>
            <p:cNvSpPr>
              <a:spLocks noChangeShapeType="1"/>
            </p:cNvSpPr>
            <p:nvPr/>
          </p:nvSpPr>
          <p:spPr bwMode="auto">
            <a:xfrm flipV="1">
              <a:off x="2436" y="1535"/>
              <a:ext cx="162" cy="353"/>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05" name="Rectangle 39"/>
            <p:cNvSpPr>
              <a:spLocks noChangeArrowheads="1"/>
            </p:cNvSpPr>
            <p:nvPr/>
          </p:nvSpPr>
          <p:spPr bwMode="auto">
            <a:xfrm>
              <a:off x="2384" y="3215"/>
              <a:ext cx="661"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Individual</a:t>
              </a:r>
              <a:endParaRPr lang="en-US" altLang="zh-CN" sz="1600">
                <a:ea typeface="宋体" panose="02010600030101010101" pitchFamily="2" charset="-122"/>
              </a:endParaRPr>
            </a:p>
          </p:txBody>
        </p:sp>
        <p:grpSp>
          <p:nvGrpSpPr>
            <p:cNvPr id="97306" name="Group 40"/>
            <p:cNvGrpSpPr/>
            <p:nvPr/>
          </p:nvGrpSpPr>
          <p:grpSpPr bwMode="auto">
            <a:xfrm>
              <a:off x="2395" y="3213"/>
              <a:ext cx="605" cy="356"/>
              <a:chOff x="2395" y="3213"/>
              <a:chExt cx="605" cy="356"/>
            </a:xfrm>
          </p:grpSpPr>
          <p:sp>
            <p:nvSpPr>
              <p:cNvPr id="97328" name="Rectangle 41"/>
              <p:cNvSpPr>
                <a:spLocks noChangeArrowheads="1"/>
              </p:cNvSpPr>
              <p:nvPr/>
            </p:nvSpPr>
            <p:spPr bwMode="auto">
              <a:xfrm>
                <a:off x="2399" y="3213"/>
                <a:ext cx="600" cy="3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329" name="Line 42"/>
              <p:cNvSpPr>
                <a:spLocks noChangeShapeType="1"/>
              </p:cNvSpPr>
              <p:nvPr/>
            </p:nvSpPr>
            <p:spPr bwMode="auto">
              <a:xfrm>
                <a:off x="2395" y="3405"/>
                <a:ext cx="60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30" name="Line 43"/>
              <p:cNvSpPr>
                <a:spLocks noChangeShapeType="1"/>
              </p:cNvSpPr>
              <p:nvPr/>
            </p:nvSpPr>
            <p:spPr bwMode="auto">
              <a:xfrm>
                <a:off x="2395" y="3478"/>
                <a:ext cx="60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307" name="Rectangle 44"/>
            <p:cNvSpPr>
              <a:spLocks noChangeArrowheads="1"/>
            </p:cNvSpPr>
            <p:nvPr/>
          </p:nvSpPr>
          <p:spPr bwMode="auto">
            <a:xfrm>
              <a:off x="3766" y="3215"/>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Truck</a:t>
              </a:r>
              <a:endParaRPr lang="en-US" altLang="zh-CN" sz="1600">
                <a:ea typeface="宋体" panose="02010600030101010101" pitchFamily="2" charset="-122"/>
              </a:endParaRPr>
            </a:p>
          </p:txBody>
        </p:sp>
        <p:sp>
          <p:nvSpPr>
            <p:cNvPr id="97308" name="Rectangle 45"/>
            <p:cNvSpPr>
              <a:spLocks noChangeArrowheads="1"/>
            </p:cNvSpPr>
            <p:nvPr/>
          </p:nvSpPr>
          <p:spPr bwMode="auto">
            <a:xfrm>
              <a:off x="4207" y="2254"/>
              <a:ext cx="53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Vehicle</a:t>
              </a:r>
              <a:endParaRPr lang="en-US" altLang="zh-CN" sz="1600">
                <a:ea typeface="宋体" panose="02010600030101010101" pitchFamily="2" charset="-122"/>
              </a:endParaRPr>
            </a:p>
          </p:txBody>
        </p:sp>
        <p:grpSp>
          <p:nvGrpSpPr>
            <p:cNvPr id="97309" name="Group 46"/>
            <p:cNvGrpSpPr/>
            <p:nvPr/>
          </p:nvGrpSpPr>
          <p:grpSpPr bwMode="auto">
            <a:xfrm>
              <a:off x="4168" y="2252"/>
              <a:ext cx="578" cy="355"/>
              <a:chOff x="4168" y="2252"/>
              <a:chExt cx="578" cy="355"/>
            </a:xfrm>
          </p:grpSpPr>
          <p:sp>
            <p:nvSpPr>
              <p:cNvPr id="97325" name="Rectangle 47"/>
              <p:cNvSpPr>
                <a:spLocks noChangeArrowheads="1"/>
              </p:cNvSpPr>
              <p:nvPr/>
            </p:nvSpPr>
            <p:spPr bwMode="auto">
              <a:xfrm>
                <a:off x="4172" y="2252"/>
                <a:ext cx="574" cy="35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326" name="Line 48"/>
              <p:cNvSpPr>
                <a:spLocks noChangeShapeType="1"/>
              </p:cNvSpPr>
              <p:nvPr/>
            </p:nvSpPr>
            <p:spPr bwMode="auto">
              <a:xfrm>
                <a:off x="4168" y="2444"/>
                <a:ext cx="5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27" name="Line 49"/>
              <p:cNvSpPr>
                <a:spLocks noChangeShapeType="1"/>
              </p:cNvSpPr>
              <p:nvPr/>
            </p:nvSpPr>
            <p:spPr bwMode="auto">
              <a:xfrm>
                <a:off x="4168" y="2517"/>
                <a:ext cx="5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310" name="Line 50"/>
            <p:cNvSpPr>
              <a:spLocks noChangeShapeType="1"/>
            </p:cNvSpPr>
            <p:nvPr/>
          </p:nvSpPr>
          <p:spPr bwMode="auto">
            <a:xfrm>
              <a:off x="3570" y="1884"/>
              <a:ext cx="596" cy="36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11" name="Line 51"/>
            <p:cNvSpPr>
              <a:spLocks noChangeShapeType="1"/>
            </p:cNvSpPr>
            <p:nvPr/>
          </p:nvSpPr>
          <p:spPr bwMode="auto">
            <a:xfrm flipH="1" flipV="1">
              <a:off x="2975" y="1524"/>
              <a:ext cx="595" cy="36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12" name="Rectangle 52"/>
            <p:cNvSpPr>
              <a:spLocks noChangeArrowheads="1"/>
            </p:cNvSpPr>
            <p:nvPr/>
          </p:nvSpPr>
          <p:spPr bwMode="auto">
            <a:xfrm>
              <a:off x="4668" y="3215"/>
              <a:ext cx="4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Train</a:t>
              </a:r>
              <a:endParaRPr lang="en-US" altLang="zh-CN" sz="1600">
                <a:ea typeface="宋体" panose="02010600030101010101" pitchFamily="2" charset="-122"/>
              </a:endParaRPr>
            </a:p>
          </p:txBody>
        </p:sp>
        <p:grpSp>
          <p:nvGrpSpPr>
            <p:cNvPr id="97313" name="Group 53"/>
            <p:cNvGrpSpPr/>
            <p:nvPr/>
          </p:nvGrpSpPr>
          <p:grpSpPr bwMode="auto">
            <a:xfrm>
              <a:off x="4571" y="3213"/>
              <a:ext cx="577" cy="356"/>
              <a:chOff x="4571" y="3213"/>
              <a:chExt cx="577" cy="356"/>
            </a:xfrm>
          </p:grpSpPr>
          <p:sp>
            <p:nvSpPr>
              <p:cNvPr id="97322" name="Rectangle 54"/>
              <p:cNvSpPr>
                <a:spLocks noChangeArrowheads="1"/>
              </p:cNvSpPr>
              <p:nvPr/>
            </p:nvSpPr>
            <p:spPr bwMode="auto">
              <a:xfrm>
                <a:off x="4575" y="3213"/>
                <a:ext cx="573" cy="3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7323" name="Line 55"/>
              <p:cNvSpPr>
                <a:spLocks noChangeShapeType="1"/>
              </p:cNvSpPr>
              <p:nvPr/>
            </p:nvSpPr>
            <p:spPr bwMode="auto">
              <a:xfrm>
                <a:off x="4571" y="3405"/>
                <a:ext cx="57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24" name="Line 56"/>
              <p:cNvSpPr>
                <a:spLocks noChangeShapeType="1"/>
              </p:cNvSpPr>
              <p:nvPr/>
            </p:nvSpPr>
            <p:spPr bwMode="auto">
              <a:xfrm>
                <a:off x="4571" y="3478"/>
                <a:ext cx="57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314" name="Freeform 57"/>
            <p:cNvSpPr/>
            <p:nvPr/>
          </p:nvSpPr>
          <p:spPr bwMode="auto">
            <a:xfrm>
              <a:off x="1950" y="2611"/>
              <a:ext cx="155" cy="225"/>
            </a:xfrm>
            <a:custGeom>
              <a:avLst/>
              <a:gdLst>
                <a:gd name="T0" fmla="*/ 154 w 155"/>
                <a:gd name="T1" fmla="*/ 0 h 225"/>
                <a:gd name="T2" fmla="*/ 122 w 155"/>
                <a:gd name="T3" fmla="*/ 224 h 225"/>
                <a:gd name="T4" fmla="*/ 0 w 155"/>
                <a:gd name="T5" fmla="*/ 147 h 225"/>
                <a:gd name="T6" fmla="*/ 154 w 155"/>
                <a:gd name="T7" fmla="*/ 0 h 225"/>
                <a:gd name="T8" fmla="*/ 0 60000 65536"/>
                <a:gd name="T9" fmla="*/ 0 60000 65536"/>
                <a:gd name="T10" fmla="*/ 0 60000 65536"/>
                <a:gd name="T11" fmla="*/ 0 60000 65536"/>
                <a:gd name="T12" fmla="*/ 0 w 155"/>
                <a:gd name="T13" fmla="*/ 0 h 225"/>
                <a:gd name="T14" fmla="*/ 155 w 155"/>
                <a:gd name="T15" fmla="*/ 225 h 225"/>
              </a:gdLst>
              <a:ahLst/>
              <a:cxnLst>
                <a:cxn ang="T8">
                  <a:pos x="T0" y="T1"/>
                </a:cxn>
                <a:cxn ang="T9">
                  <a:pos x="T2" y="T3"/>
                </a:cxn>
                <a:cxn ang="T10">
                  <a:pos x="T4" y="T5"/>
                </a:cxn>
                <a:cxn ang="T11">
                  <a:pos x="T6" y="T7"/>
                </a:cxn>
              </a:cxnLst>
              <a:rect l="T12" t="T13" r="T14" b="T15"/>
              <a:pathLst>
                <a:path w="155" h="225">
                  <a:moveTo>
                    <a:pt x="154" y="0"/>
                  </a:moveTo>
                  <a:lnTo>
                    <a:pt x="122" y="224"/>
                  </a:lnTo>
                  <a:lnTo>
                    <a:pt x="0" y="147"/>
                  </a:lnTo>
                  <a:lnTo>
                    <a:pt x="154" y="0"/>
                  </a:lnTo>
                </a:path>
              </a:pathLst>
            </a:cu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15" name="Freeform 58"/>
            <p:cNvSpPr/>
            <p:nvPr/>
          </p:nvSpPr>
          <p:spPr bwMode="auto">
            <a:xfrm>
              <a:off x="2288" y="2611"/>
              <a:ext cx="156" cy="225"/>
            </a:xfrm>
            <a:custGeom>
              <a:avLst/>
              <a:gdLst>
                <a:gd name="T0" fmla="*/ 0 w 156"/>
                <a:gd name="T1" fmla="*/ 0 h 225"/>
                <a:gd name="T2" fmla="*/ 155 w 156"/>
                <a:gd name="T3" fmla="*/ 147 h 225"/>
                <a:gd name="T4" fmla="*/ 32 w 156"/>
                <a:gd name="T5" fmla="*/ 224 h 225"/>
                <a:gd name="T6" fmla="*/ 0 w 156"/>
                <a:gd name="T7" fmla="*/ 0 h 225"/>
                <a:gd name="T8" fmla="*/ 0 60000 65536"/>
                <a:gd name="T9" fmla="*/ 0 60000 65536"/>
                <a:gd name="T10" fmla="*/ 0 60000 65536"/>
                <a:gd name="T11" fmla="*/ 0 60000 65536"/>
                <a:gd name="T12" fmla="*/ 0 w 156"/>
                <a:gd name="T13" fmla="*/ 0 h 225"/>
                <a:gd name="T14" fmla="*/ 156 w 156"/>
                <a:gd name="T15" fmla="*/ 225 h 225"/>
              </a:gdLst>
              <a:ahLst/>
              <a:cxnLst>
                <a:cxn ang="T8">
                  <a:pos x="T0" y="T1"/>
                </a:cxn>
                <a:cxn ang="T9">
                  <a:pos x="T2" y="T3"/>
                </a:cxn>
                <a:cxn ang="T10">
                  <a:pos x="T4" y="T5"/>
                </a:cxn>
                <a:cxn ang="T11">
                  <a:pos x="T6" y="T7"/>
                </a:cxn>
              </a:cxnLst>
              <a:rect l="T12" t="T13" r="T14" b="T15"/>
              <a:pathLst>
                <a:path w="156" h="225">
                  <a:moveTo>
                    <a:pt x="0" y="0"/>
                  </a:moveTo>
                  <a:lnTo>
                    <a:pt x="155" y="147"/>
                  </a:lnTo>
                  <a:lnTo>
                    <a:pt x="32" y="224"/>
                  </a:lnTo>
                  <a:lnTo>
                    <a:pt x="0" y="0"/>
                  </a:lnTo>
                </a:path>
              </a:pathLst>
            </a:cu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16" name="Freeform 59"/>
            <p:cNvSpPr/>
            <p:nvPr/>
          </p:nvSpPr>
          <p:spPr bwMode="auto">
            <a:xfrm>
              <a:off x="4207" y="2611"/>
              <a:ext cx="156" cy="225"/>
            </a:xfrm>
            <a:custGeom>
              <a:avLst/>
              <a:gdLst>
                <a:gd name="T0" fmla="*/ 155 w 156"/>
                <a:gd name="T1" fmla="*/ 0 h 225"/>
                <a:gd name="T2" fmla="*/ 122 w 156"/>
                <a:gd name="T3" fmla="*/ 224 h 225"/>
                <a:gd name="T4" fmla="*/ 0 w 156"/>
                <a:gd name="T5" fmla="*/ 147 h 225"/>
                <a:gd name="T6" fmla="*/ 155 w 156"/>
                <a:gd name="T7" fmla="*/ 0 h 225"/>
                <a:gd name="T8" fmla="*/ 0 60000 65536"/>
                <a:gd name="T9" fmla="*/ 0 60000 65536"/>
                <a:gd name="T10" fmla="*/ 0 60000 65536"/>
                <a:gd name="T11" fmla="*/ 0 60000 65536"/>
                <a:gd name="T12" fmla="*/ 0 w 156"/>
                <a:gd name="T13" fmla="*/ 0 h 225"/>
                <a:gd name="T14" fmla="*/ 156 w 156"/>
                <a:gd name="T15" fmla="*/ 225 h 225"/>
              </a:gdLst>
              <a:ahLst/>
              <a:cxnLst>
                <a:cxn ang="T8">
                  <a:pos x="T0" y="T1"/>
                </a:cxn>
                <a:cxn ang="T9">
                  <a:pos x="T2" y="T3"/>
                </a:cxn>
                <a:cxn ang="T10">
                  <a:pos x="T4" y="T5"/>
                </a:cxn>
                <a:cxn ang="T11">
                  <a:pos x="T6" y="T7"/>
                </a:cxn>
              </a:cxnLst>
              <a:rect l="T12" t="T13" r="T14" b="T15"/>
              <a:pathLst>
                <a:path w="156" h="225">
                  <a:moveTo>
                    <a:pt x="155" y="0"/>
                  </a:moveTo>
                  <a:lnTo>
                    <a:pt x="122" y="224"/>
                  </a:lnTo>
                  <a:lnTo>
                    <a:pt x="0" y="147"/>
                  </a:lnTo>
                  <a:lnTo>
                    <a:pt x="155" y="0"/>
                  </a:lnTo>
                </a:path>
              </a:pathLst>
            </a:cu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17" name="Freeform 60"/>
            <p:cNvSpPr/>
            <p:nvPr/>
          </p:nvSpPr>
          <p:spPr bwMode="auto">
            <a:xfrm>
              <a:off x="4534" y="2611"/>
              <a:ext cx="145" cy="225"/>
            </a:xfrm>
            <a:custGeom>
              <a:avLst/>
              <a:gdLst>
                <a:gd name="T0" fmla="*/ 0 w 145"/>
                <a:gd name="T1" fmla="*/ 0 h 225"/>
                <a:gd name="T2" fmla="*/ 144 w 145"/>
                <a:gd name="T3" fmla="*/ 161 h 225"/>
                <a:gd name="T4" fmla="*/ 15 w 145"/>
                <a:gd name="T5" fmla="*/ 224 h 225"/>
                <a:gd name="T6" fmla="*/ 0 w 145"/>
                <a:gd name="T7" fmla="*/ 0 h 225"/>
                <a:gd name="T8" fmla="*/ 0 60000 65536"/>
                <a:gd name="T9" fmla="*/ 0 60000 65536"/>
                <a:gd name="T10" fmla="*/ 0 60000 65536"/>
                <a:gd name="T11" fmla="*/ 0 60000 65536"/>
                <a:gd name="T12" fmla="*/ 0 w 145"/>
                <a:gd name="T13" fmla="*/ 0 h 225"/>
                <a:gd name="T14" fmla="*/ 145 w 145"/>
                <a:gd name="T15" fmla="*/ 225 h 225"/>
              </a:gdLst>
              <a:ahLst/>
              <a:cxnLst>
                <a:cxn ang="T8">
                  <a:pos x="T0" y="T1"/>
                </a:cxn>
                <a:cxn ang="T9">
                  <a:pos x="T2" y="T3"/>
                </a:cxn>
                <a:cxn ang="T10">
                  <a:pos x="T4" y="T5"/>
                </a:cxn>
                <a:cxn ang="T11">
                  <a:pos x="T6" y="T7"/>
                </a:cxn>
              </a:cxnLst>
              <a:rect l="T12" t="T13" r="T14" b="T15"/>
              <a:pathLst>
                <a:path w="145" h="225">
                  <a:moveTo>
                    <a:pt x="0" y="0"/>
                  </a:moveTo>
                  <a:lnTo>
                    <a:pt x="144" y="161"/>
                  </a:lnTo>
                  <a:lnTo>
                    <a:pt x="15" y="224"/>
                  </a:lnTo>
                  <a:lnTo>
                    <a:pt x="0" y="0"/>
                  </a:lnTo>
                </a:path>
              </a:pathLst>
            </a:cu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18" name="Line 61"/>
            <p:cNvSpPr>
              <a:spLocks noChangeShapeType="1"/>
            </p:cNvSpPr>
            <p:nvPr/>
          </p:nvSpPr>
          <p:spPr bwMode="auto">
            <a:xfrm>
              <a:off x="2384" y="2784"/>
              <a:ext cx="304" cy="42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19" name="Line 62"/>
            <p:cNvSpPr>
              <a:spLocks noChangeShapeType="1"/>
            </p:cNvSpPr>
            <p:nvPr/>
          </p:nvSpPr>
          <p:spPr bwMode="auto">
            <a:xfrm flipH="1">
              <a:off x="3936" y="2784"/>
              <a:ext cx="326" cy="42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20" name="Line 63"/>
            <p:cNvSpPr>
              <a:spLocks noChangeShapeType="1"/>
            </p:cNvSpPr>
            <p:nvPr/>
          </p:nvSpPr>
          <p:spPr bwMode="auto">
            <a:xfrm>
              <a:off x="4608" y="2784"/>
              <a:ext cx="240" cy="42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7321" name="Line 64"/>
            <p:cNvSpPr>
              <a:spLocks noChangeShapeType="1"/>
            </p:cNvSpPr>
            <p:nvPr/>
          </p:nvSpPr>
          <p:spPr bwMode="auto">
            <a:xfrm flipV="1">
              <a:off x="1728" y="2784"/>
              <a:ext cx="288" cy="43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7284" name="Text Box 65"/>
          <p:cNvSpPr txBox="1">
            <a:spLocks noChangeArrowheads="1"/>
          </p:cNvSpPr>
          <p:nvPr/>
        </p:nvSpPr>
        <p:spPr bwMode="auto">
          <a:xfrm>
            <a:off x="2971800" y="37465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Bef>
                <a:spcPct val="50000"/>
              </a:spcBef>
            </a:pPr>
            <a:r>
              <a:rPr lang="en-US" altLang="zh-CN" sz="1500">
                <a:ea typeface="宋体" panose="02010600030101010101" pitchFamily="2" charset="-122"/>
              </a:rPr>
              <a:t>seller</a:t>
            </a:r>
            <a:endParaRPr lang="en-US" altLang="zh-CN" sz="1500">
              <a:ea typeface="宋体" panose="02010600030101010101" pitchFamily="2" charset="-122"/>
            </a:endParaRPr>
          </a:p>
        </p:txBody>
      </p:sp>
      <p:sp>
        <p:nvSpPr>
          <p:cNvPr id="97285" name="Text Box 66"/>
          <p:cNvSpPr txBox="1">
            <a:spLocks noChangeArrowheads="1"/>
          </p:cNvSpPr>
          <p:nvPr/>
        </p:nvSpPr>
        <p:spPr bwMode="auto">
          <a:xfrm>
            <a:off x="4495800" y="37465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Bef>
                <a:spcPct val="50000"/>
              </a:spcBef>
            </a:pPr>
            <a:r>
              <a:rPr lang="en-US" altLang="zh-CN" sz="1500">
                <a:ea typeface="宋体" panose="02010600030101010101" pitchFamily="2" charset="-122"/>
              </a:rPr>
              <a:t>buyer</a:t>
            </a:r>
            <a:endParaRPr lang="en-US" altLang="zh-CN" sz="1500">
              <a:ea typeface="宋体" panose="02010600030101010101" pitchFamily="2" charset="-122"/>
            </a:endParaRPr>
          </a:p>
        </p:txBody>
      </p:sp>
      <p:sp>
        <p:nvSpPr>
          <p:cNvPr id="97286" name="Text Box 67"/>
          <p:cNvSpPr txBox="1">
            <a:spLocks noChangeArrowheads="1"/>
          </p:cNvSpPr>
          <p:nvPr/>
        </p:nvSpPr>
        <p:spPr bwMode="auto">
          <a:xfrm>
            <a:off x="6781800" y="37465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Bef>
                <a:spcPct val="50000"/>
              </a:spcBef>
            </a:pPr>
            <a:r>
              <a:rPr lang="en-US" altLang="zh-CN" sz="1500">
                <a:ea typeface="宋体" panose="02010600030101010101" pitchFamily="2" charset="-122"/>
              </a:rPr>
              <a:t>item sold</a:t>
            </a:r>
            <a:endParaRPr lang="en-US" altLang="zh-CN" sz="1500">
              <a:ea typeface="宋体" panose="02010600030101010101" pitchFamily="2" charset="-122"/>
            </a:endParaRPr>
          </a:p>
        </p:txBody>
      </p:sp>
      <p:sp>
        <p:nvSpPr>
          <p:cNvPr id="97287" name="Text Box 68"/>
          <p:cNvSpPr txBox="1">
            <a:spLocks noChangeArrowheads="1"/>
          </p:cNvSpPr>
          <p:nvPr/>
        </p:nvSpPr>
        <p:spPr bwMode="auto">
          <a:xfrm>
            <a:off x="8077200" y="37465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Bef>
                <a:spcPct val="50000"/>
              </a:spcBef>
            </a:pPr>
            <a:r>
              <a:rPr lang="en-US" altLang="zh-CN" sz="1500">
                <a:ea typeface="宋体" panose="02010600030101010101" pitchFamily="2" charset="-122"/>
              </a:rPr>
              <a:t>shipping mechanism</a:t>
            </a:r>
            <a:endParaRPr lang="en-US" altLang="zh-CN" sz="150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smtClean="0"/>
              <a:t>需求变更的影响</a:t>
            </a:r>
            <a:endParaRPr lang="zh-CN" altLang="en-US" smtClean="0"/>
          </a:p>
        </p:txBody>
      </p:sp>
      <p:sp>
        <p:nvSpPr>
          <p:cNvPr id="99331" name="Rectangle 3"/>
          <p:cNvSpPr>
            <a:spLocks noChangeArrowheads="1"/>
          </p:cNvSpPr>
          <p:nvPr/>
        </p:nvSpPr>
        <p:spPr bwMode="auto">
          <a:xfrm>
            <a:off x="535898" y="1908175"/>
            <a:ext cx="2232025" cy="68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33338" rIns="63500" bIns="33338">
            <a:spAutoFit/>
          </a:bodyPr>
          <a:lstStyle>
            <a:lvl1pPr defTabSz="646430">
              <a:defRPr sz="3600">
                <a:solidFill>
                  <a:schemeClr val="tx1"/>
                </a:solidFill>
                <a:latin typeface="Arial" panose="020B0604020202020204" pitchFamily="34" charset="0"/>
              </a:defRPr>
            </a:lvl1pPr>
            <a:lvl2pPr marL="742950" indent="-285750" defTabSz="646430">
              <a:defRPr sz="3600">
                <a:solidFill>
                  <a:schemeClr val="tx1"/>
                </a:solidFill>
                <a:latin typeface="Arial" panose="020B0604020202020204" pitchFamily="34" charset="0"/>
              </a:defRPr>
            </a:lvl2pPr>
            <a:lvl3pPr marL="1143000" indent="-228600" defTabSz="646430">
              <a:defRPr sz="3600">
                <a:solidFill>
                  <a:schemeClr val="tx1"/>
                </a:solidFill>
                <a:latin typeface="Arial" panose="020B0604020202020204" pitchFamily="34" charset="0"/>
              </a:defRPr>
            </a:lvl3pPr>
            <a:lvl4pPr marL="1600200" indent="-228600" defTabSz="646430">
              <a:defRPr sz="3600">
                <a:solidFill>
                  <a:schemeClr val="tx1"/>
                </a:solidFill>
                <a:latin typeface="Arial" panose="020B0604020202020204" pitchFamily="34" charset="0"/>
              </a:defRPr>
            </a:lvl4pPr>
            <a:lvl5pPr marL="2057400" indent="-228600" defTabSz="646430">
              <a:defRPr sz="3600">
                <a:solidFill>
                  <a:schemeClr val="tx1"/>
                </a:solidFill>
                <a:latin typeface="Arial" panose="020B0604020202020204" pitchFamily="34" charset="0"/>
              </a:defRPr>
            </a:lvl5pPr>
            <a:lvl6pPr marL="2514600" indent="-228600" defTabSz="64643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64643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64643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646430" eaLnBrk="0" fontAlgn="base" hangingPunct="0">
              <a:spcBef>
                <a:spcPct val="0"/>
              </a:spcBef>
              <a:spcAft>
                <a:spcPct val="0"/>
              </a:spcAft>
              <a:defRPr sz="3600">
                <a:solidFill>
                  <a:schemeClr val="tx1"/>
                </a:solidFill>
                <a:latin typeface="Arial" panose="020B0604020202020204" pitchFamily="34" charset="0"/>
              </a:defRPr>
            </a:lvl9pPr>
          </a:lstStyle>
          <a:p>
            <a:r>
              <a:rPr lang="zh-CN" altLang="en-US" sz="2000" dirty="0">
                <a:solidFill>
                  <a:srgbClr val="EB7C1F"/>
                </a:solidFill>
                <a:latin typeface="+mn-ea"/>
              </a:rPr>
              <a:t>假定你需要增加新的运输工具 </a:t>
            </a:r>
            <a:r>
              <a:rPr lang="en-US" altLang="zh-CN" sz="2000" dirty="0">
                <a:solidFill>
                  <a:srgbClr val="EB7C1F"/>
                </a:solidFill>
                <a:latin typeface="+mn-ea"/>
              </a:rPr>
              <a:t>...</a:t>
            </a:r>
            <a:endParaRPr lang="en-US" altLang="zh-CN" sz="2000" dirty="0">
              <a:solidFill>
                <a:srgbClr val="EB7C1F"/>
              </a:solidFill>
              <a:latin typeface="+mn-ea"/>
            </a:endParaRPr>
          </a:p>
        </p:txBody>
      </p:sp>
      <p:grpSp>
        <p:nvGrpSpPr>
          <p:cNvPr id="99332" name="Group 4"/>
          <p:cNvGrpSpPr/>
          <p:nvPr/>
        </p:nvGrpSpPr>
        <p:grpSpPr bwMode="auto">
          <a:xfrm>
            <a:off x="2032001" y="3614738"/>
            <a:ext cx="1236663" cy="563562"/>
            <a:chOff x="664" y="2252"/>
            <a:chExt cx="779" cy="355"/>
          </a:xfrm>
        </p:grpSpPr>
        <p:sp>
          <p:nvSpPr>
            <p:cNvPr id="99407" name="Rectangle 5"/>
            <p:cNvSpPr>
              <a:spLocks noChangeArrowheads="1"/>
            </p:cNvSpPr>
            <p:nvPr/>
          </p:nvSpPr>
          <p:spPr bwMode="auto">
            <a:xfrm>
              <a:off x="668" y="2252"/>
              <a:ext cx="774" cy="35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408" name="Line 6"/>
            <p:cNvSpPr>
              <a:spLocks noChangeShapeType="1"/>
            </p:cNvSpPr>
            <p:nvPr/>
          </p:nvSpPr>
          <p:spPr bwMode="auto">
            <a:xfrm>
              <a:off x="664" y="2444"/>
              <a:ext cx="77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409" name="Line 7"/>
            <p:cNvSpPr>
              <a:spLocks noChangeShapeType="1"/>
            </p:cNvSpPr>
            <p:nvPr/>
          </p:nvSpPr>
          <p:spPr bwMode="auto">
            <a:xfrm>
              <a:off x="664" y="2517"/>
              <a:ext cx="77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333" name="Rectangle 8"/>
          <p:cNvSpPr>
            <a:spLocks noChangeArrowheads="1"/>
          </p:cNvSpPr>
          <p:nvPr/>
        </p:nvSpPr>
        <p:spPr bwMode="auto">
          <a:xfrm>
            <a:off x="1985964" y="3617913"/>
            <a:ext cx="1311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Salesperson</a:t>
            </a:r>
            <a:endParaRPr lang="en-US" altLang="zh-CN" sz="1600">
              <a:ea typeface="宋体" panose="02010600030101010101" pitchFamily="2" charset="-122"/>
            </a:endParaRPr>
          </a:p>
        </p:txBody>
      </p:sp>
      <p:sp>
        <p:nvSpPr>
          <p:cNvPr id="99334" name="Rectangle 9"/>
          <p:cNvSpPr>
            <a:spLocks noChangeArrowheads="1"/>
          </p:cNvSpPr>
          <p:nvPr/>
        </p:nvSpPr>
        <p:spPr bwMode="auto">
          <a:xfrm>
            <a:off x="6096000" y="3617913"/>
            <a:ext cx="884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Product</a:t>
            </a:r>
            <a:endParaRPr lang="en-US" altLang="zh-CN" sz="1600">
              <a:ea typeface="宋体" panose="02010600030101010101" pitchFamily="2" charset="-122"/>
            </a:endParaRPr>
          </a:p>
        </p:txBody>
      </p:sp>
      <p:grpSp>
        <p:nvGrpSpPr>
          <p:cNvPr id="99335" name="Group 10"/>
          <p:cNvGrpSpPr/>
          <p:nvPr/>
        </p:nvGrpSpPr>
        <p:grpSpPr bwMode="auto">
          <a:xfrm>
            <a:off x="6061075" y="3614738"/>
            <a:ext cx="914400" cy="563562"/>
            <a:chOff x="3202" y="2252"/>
            <a:chExt cx="576" cy="355"/>
          </a:xfrm>
        </p:grpSpPr>
        <p:sp>
          <p:nvSpPr>
            <p:cNvPr id="99404" name="Rectangle 11"/>
            <p:cNvSpPr>
              <a:spLocks noChangeArrowheads="1"/>
            </p:cNvSpPr>
            <p:nvPr/>
          </p:nvSpPr>
          <p:spPr bwMode="auto">
            <a:xfrm>
              <a:off x="3206" y="2252"/>
              <a:ext cx="572" cy="35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405" name="Line 12"/>
            <p:cNvSpPr>
              <a:spLocks noChangeShapeType="1"/>
            </p:cNvSpPr>
            <p:nvPr/>
          </p:nvSpPr>
          <p:spPr bwMode="auto">
            <a:xfrm>
              <a:off x="3202" y="2444"/>
              <a:ext cx="57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406" name="Line 13"/>
            <p:cNvSpPr>
              <a:spLocks noChangeShapeType="1"/>
            </p:cNvSpPr>
            <p:nvPr/>
          </p:nvSpPr>
          <p:spPr bwMode="auto">
            <a:xfrm>
              <a:off x="3202" y="2517"/>
              <a:ext cx="57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336" name="Rectangle 14"/>
          <p:cNvSpPr>
            <a:spLocks noChangeArrowheads="1"/>
          </p:cNvSpPr>
          <p:nvPr/>
        </p:nvSpPr>
        <p:spPr bwMode="auto">
          <a:xfrm>
            <a:off x="4959351" y="1908175"/>
            <a:ext cx="5889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Sale</a:t>
            </a:r>
            <a:endParaRPr lang="en-US" altLang="zh-CN" sz="1600">
              <a:ea typeface="宋体" panose="02010600030101010101" pitchFamily="2" charset="-122"/>
            </a:endParaRPr>
          </a:p>
        </p:txBody>
      </p:sp>
      <p:grpSp>
        <p:nvGrpSpPr>
          <p:cNvPr id="99337" name="Group 15"/>
          <p:cNvGrpSpPr/>
          <p:nvPr/>
        </p:nvGrpSpPr>
        <p:grpSpPr bwMode="auto">
          <a:xfrm>
            <a:off x="4779964" y="1905000"/>
            <a:ext cx="915987" cy="565150"/>
            <a:chOff x="2395" y="1175"/>
            <a:chExt cx="577" cy="356"/>
          </a:xfrm>
        </p:grpSpPr>
        <p:sp>
          <p:nvSpPr>
            <p:cNvPr id="99401" name="Rectangle 16"/>
            <p:cNvSpPr>
              <a:spLocks noChangeArrowheads="1"/>
            </p:cNvSpPr>
            <p:nvPr/>
          </p:nvSpPr>
          <p:spPr bwMode="auto">
            <a:xfrm>
              <a:off x="2399" y="1175"/>
              <a:ext cx="572" cy="3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402" name="Line 17"/>
            <p:cNvSpPr>
              <a:spLocks noChangeShapeType="1"/>
            </p:cNvSpPr>
            <p:nvPr/>
          </p:nvSpPr>
          <p:spPr bwMode="auto">
            <a:xfrm>
              <a:off x="2395" y="1367"/>
              <a:ext cx="57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403" name="Line 18"/>
            <p:cNvSpPr>
              <a:spLocks noChangeShapeType="1"/>
            </p:cNvSpPr>
            <p:nvPr/>
          </p:nvSpPr>
          <p:spPr bwMode="auto">
            <a:xfrm>
              <a:off x="2395" y="1440"/>
              <a:ext cx="57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338" name="Line 19"/>
          <p:cNvSpPr>
            <a:spLocks noChangeShapeType="1"/>
          </p:cNvSpPr>
          <p:nvPr/>
        </p:nvSpPr>
        <p:spPr bwMode="auto">
          <a:xfrm flipH="1">
            <a:off x="2994025" y="3036888"/>
            <a:ext cx="890588" cy="5651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39" name="Line 20"/>
          <p:cNvSpPr>
            <a:spLocks noChangeShapeType="1"/>
          </p:cNvSpPr>
          <p:nvPr/>
        </p:nvSpPr>
        <p:spPr bwMode="auto">
          <a:xfrm flipV="1">
            <a:off x="3884614" y="2476500"/>
            <a:ext cx="890587" cy="5603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0" name="Line 21"/>
          <p:cNvSpPr>
            <a:spLocks noChangeShapeType="1"/>
          </p:cNvSpPr>
          <p:nvPr/>
        </p:nvSpPr>
        <p:spPr bwMode="auto">
          <a:xfrm>
            <a:off x="5876925" y="3036888"/>
            <a:ext cx="425450" cy="5651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1" name="Line 22"/>
          <p:cNvSpPr>
            <a:spLocks noChangeShapeType="1"/>
          </p:cNvSpPr>
          <p:nvPr/>
        </p:nvSpPr>
        <p:spPr bwMode="auto">
          <a:xfrm flipH="1" flipV="1">
            <a:off x="5454651" y="2476500"/>
            <a:ext cx="422275" cy="5603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2" name="Rectangle 23"/>
          <p:cNvSpPr>
            <a:spLocks noChangeArrowheads="1"/>
          </p:cNvSpPr>
          <p:nvPr/>
        </p:nvSpPr>
        <p:spPr bwMode="auto">
          <a:xfrm>
            <a:off x="3194050" y="5143500"/>
            <a:ext cx="1087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Corporate</a:t>
            </a:r>
            <a:endParaRPr lang="en-US" altLang="zh-CN" sz="1600">
              <a:ea typeface="宋体" panose="02010600030101010101" pitchFamily="2" charset="-122"/>
            </a:endParaRPr>
          </a:p>
        </p:txBody>
      </p:sp>
      <p:grpSp>
        <p:nvGrpSpPr>
          <p:cNvPr id="99343" name="Group 24"/>
          <p:cNvGrpSpPr/>
          <p:nvPr/>
        </p:nvGrpSpPr>
        <p:grpSpPr bwMode="auto">
          <a:xfrm>
            <a:off x="3203575" y="5140325"/>
            <a:ext cx="998538" cy="565150"/>
            <a:chOff x="1402" y="3213"/>
            <a:chExt cx="629" cy="356"/>
          </a:xfrm>
        </p:grpSpPr>
        <p:sp>
          <p:nvSpPr>
            <p:cNvPr id="99398" name="Rectangle 25"/>
            <p:cNvSpPr>
              <a:spLocks noChangeArrowheads="1"/>
            </p:cNvSpPr>
            <p:nvPr/>
          </p:nvSpPr>
          <p:spPr bwMode="auto">
            <a:xfrm>
              <a:off x="1406" y="3213"/>
              <a:ext cx="624" cy="3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399" name="Line 26"/>
            <p:cNvSpPr>
              <a:spLocks noChangeShapeType="1"/>
            </p:cNvSpPr>
            <p:nvPr/>
          </p:nvSpPr>
          <p:spPr bwMode="auto">
            <a:xfrm>
              <a:off x="1402" y="3405"/>
              <a:ext cx="62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400" name="Line 27"/>
            <p:cNvSpPr>
              <a:spLocks noChangeShapeType="1"/>
            </p:cNvSpPr>
            <p:nvPr/>
          </p:nvSpPr>
          <p:spPr bwMode="auto">
            <a:xfrm>
              <a:off x="1402" y="3478"/>
              <a:ext cx="629"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344" name="Rectangle 28"/>
          <p:cNvSpPr>
            <a:spLocks noChangeArrowheads="1"/>
          </p:cNvSpPr>
          <p:nvPr/>
        </p:nvSpPr>
        <p:spPr bwMode="auto">
          <a:xfrm>
            <a:off x="3960814" y="3617913"/>
            <a:ext cx="1075615"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Customer</a:t>
            </a:r>
            <a:endParaRPr lang="en-US" altLang="zh-CN" sz="1600">
              <a:ea typeface="宋体" panose="02010600030101010101" pitchFamily="2" charset="-122"/>
            </a:endParaRPr>
          </a:p>
        </p:txBody>
      </p:sp>
      <p:grpSp>
        <p:nvGrpSpPr>
          <p:cNvPr id="99345" name="Group 29"/>
          <p:cNvGrpSpPr/>
          <p:nvPr/>
        </p:nvGrpSpPr>
        <p:grpSpPr bwMode="auto">
          <a:xfrm>
            <a:off x="3949701" y="3614738"/>
            <a:ext cx="1039813" cy="563562"/>
            <a:chOff x="1872" y="2252"/>
            <a:chExt cx="655" cy="355"/>
          </a:xfrm>
        </p:grpSpPr>
        <p:sp>
          <p:nvSpPr>
            <p:cNvPr id="99395" name="Rectangle 30"/>
            <p:cNvSpPr>
              <a:spLocks noChangeArrowheads="1"/>
            </p:cNvSpPr>
            <p:nvPr/>
          </p:nvSpPr>
          <p:spPr bwMode="auto">
            <a:xfrm>
              <a:off x="1876" y="2252"/>
              <a:ext cx="650" cy="35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396" name="Line 31"/>
            <p:cNvSpPr>
              <a:spLocks noChangeShapeType="1"/>
            </p:cNvSpPr>
            <p:nvPr/>
          </p:nvSpPr>
          <p:spPr bwMode="auto">
            <a:xfrm>
              <a:off x="1872" y="2444"/>
              <a:ext cx="65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97" name="Line 32"/>
            <p:cNvSpPr>
              <a:spLocks noChangeShapeType="1"/>
            </p:cNvSpPr>
            <p:nvPr/>
          </p:nvSpPr>
          <p:spPr bwMode="auto">
            <a:xfrm>
              <a:off x="1872" y="2517"/>
              <a:ext cx="65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346" name="Line 33"/>
          <p:cNvSpPr>
            <a:spLocks noChangeShapeType="1"/>
          </p:cNvSpPr>
          <p:nvPr/>
        </p:nvSpPr>
        <p:spPr bwMode="auto">
          <a:xfrm flipH="1">
            <a:off x="4591050" y="3036888"/>
            <a:ext cx="254000" cy="5651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7" name="Line 34"/>
          <p:cNvSpPr>
            <a:spLocks noChangeShapeType="1"/>
          </p:cNvSpPr>
          <p:nvPr/>
        </p:nvSpPr>
        <p:spPr bwMode="auto">
          <a:xfrm flipV="1">
            <a:off x="4845051" y="2476500"/>
            <a:ext cx="257175" cy="5603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8" name="Rectangle 35"/>
          <p:cNvSpPr>
            <a:spLocks noChangeArrowheads="1"/>
          </p:cNvSpPr>
          <p:nvPr/>
        </p:nvSpPr>
        <p:spPr bwMode="auto">
          <a:xfrm>
            <a:off x="4762501" y="5143500"/>
            <a:ext cx="1039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Individual</a:t>
            </a:r>
            <a:endParaRPr lang="en-US" altLang="zh-CN" sz="1600">
              <a:ea typeface="宋体" panose="02010600030101010101" pitchFamily="2" charset="-122"/>
            </a:endParaRPr>
          </a:p>
        </p:txBody>
      </p:sp>
      <p:grpSp>
        <p:nvGrpSpPr>
          <p:cNvPr id="99349" name="Group 36"/>
          <p:cNvGrpSpPr/>
          <p:nvPr/>
        </p:nvGrpSpPr>
        <p:grpSpPr bwMode="auto">
          <a:xfrm>
            <a:off x="4779964" y="5140325"/>
            <a:ext cx="960437" cy="565150"/>
            <a:chOff x="2395" y="3213"/>
            <a:chExt cx="605" cy="356"/>
          </a:xfrm>
        </p:grpSpPr>
        <p:sp>
          <p:nvSpPr>
            <p:cNvPr id="99392" name="Rectangle 37"/>
            <p:cNvSpPr>
              <a:spLocks noChangeArrowheads="1"/>
            </p:cNvSpPr>
            <p:nvPr/>
          </p:nvSpPr>
          <p:spPr bwMode="auto">
            <a:xfrm>
              <a:off x="2399" y="3213"/>
              <a:ext cx="600" cy="3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393" name="Line 38"/>
            <p:cNvSpPr>
              <a:spLocks noChangeShapeType="1"/>
            </p:cNvSpPr>
            <p:nvPr/>
          </p:nvSpPr>
          <p:spPr bwMode="auto">
            <a:xfrm>
              <a:off x="2395" y="3405"/>
              <a:ext cx="60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94" name="Line 39"/>
            <p:cNvSpPr>
              <a:spLocks noChangeShapeType="1"/>
            </p:cNvSpPr>
            <p:nvPr/>
          </p:nvSpPr>
          <p:spPr bwMode="auto">
            <a:xfrm>
              <a:off x="2395" y="3478"/>
              <a:ext cx="605"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9350" name="Group 40"/>
          <p:cNvGrpSpPr/>
          <p:nvPr/>
        </p:nvGrpSpPr>
        <p:grpSpPr bwMode="auto">
          <a:xfrm>
            <a:off x="6405563" y="5105400"/>
            <a:ext cx="914400" cy="565150"/>
            <a:chOff x="3147" y="2998"/>
            <a:chExt cx="576" cy="356"/>
          </a:xfrm>
        </p:grpSpPr>
        <p:grpSp>
          <p:nvGrpSpPr>
            <p:cNvPr id="99387" name="Group 41"/>
            <p:cNvGrpSpPr/>
            <p:nvPr/>
          </p:nvGrpSpPr>
          <p:grpSpPr bwMode="auto">
            <a:xfrm>
              <a:off x="3147" y="2998"/>
              <a:ext cx="576" cy="356"/>
              <a:chOff x="3686" y="3213"/>
              <a:chExt cx="576" cy="356"/>
            </a:xfrm>
          </p:grpSpPr>
          <p:sp>
            <p:nvSpPr>
              <p:cNvPr id="99389" name="Rectangle 42"/>
              <p:cNvSpPr>
                <a:spLocks noChangeArrowheads="1"/>
              </p:cNvSpPr>
              <p:nvPr/>
            </p:nvSpPr>
            <p:spPr bwMode="auto">
              <a:xfrm>
                <a:off x="3690" y="3213"/>
                <a:ext cx="572" cy="3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390" name="Line 43"/>
              <p:cNvSpPr>
                <a:spLocks noChangeShapeType="1"/>
              </p:cNvSpPr>
              <p:nvPr/>
            </p:nvSpPr>
            <p:spPr bwMode="auto">
              <a:xfrm>
                <a:off x="3686" y="3405"/>
                <a:ext cx="57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91" name="Line 44"/>
              <p:cNvSpPr>
                <a:spLocks noChangeShapeType="1"/>
              </p:cNvSpPr>
              <p:nvPr/>
            </p:nvSpPr>
            <p:spPr bwMode="auto">
              <a:xfrm>
                <a:off x="3686" y="3478"/>
                <a:ext cx="57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388" name="Rectangle 45"/>
            <p:cNvSpPr>
              <a:spLocks noChangeArrowheads="1"/>
            </p:cNvSpPr>
            <p:nvPr/>
          </p:nvSpPr>
          <p:spPr bwMode="auto">
            <a:xfrm>
              <a:off x="3227" y="3000"/>
              <a:ext cx="4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Truck</a:t>
              </a:r>
              <a:endParaRPr lang="en-US" altLang="zh-CN" sz="1600">
                <a:ea typeface="宋体" panose="02010600030101010101" pitchFamily="2" charset="-122"/>
              </a:endParaRPr>
            </a:p>
          </p:txBody>
        </p:sp>
      </p:grpSp>
      <p:sp>
        <p:nvSpPr>
          <p:cNvPr id="99351" name="Rectangle 46"/>
          <p:cNvSpPr>
            <a:spLocks noChangeArrowheads="1"/>
          </p:cNvSpPr>
          <p:nvPr/>
        </p:nvSpPr>
        <p:spPr bwMode="auto">
          <a:xfrm>
            <a:off x="7656514" y="3617913"/>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Vehicle</a:t>
            </a:r>
            <a:endParaRPr lang="en-US" altLang="zh-CN" sz="1600">
              <a:ea typeface="宋体" panose="02010600030101010101" pitchFamily="2" charset="-122"/>
            </a:endParaRPr>
          </a:p>
        </p:txBody>
      </p:sp>
      <p:grpSp>
        <p:nvGrpSpPr>
          <p:cNvPr id="99352" name="Group 47"/>
          <p:cNvGrpSpPr/>
          <p:nvPr/>
        </p:nvGrpSpPr>
        <p:grpSpPr bwMode="auto">
          <a:xfrm>
            <a:off x="7594601" y="3614738"/>
            <a:ext cx="917575" cy="563562"/>
            <a:chOff x="4168" y="2252"/>
            <a:chExt cx="578" cy="355"/>
          </a:xfrm>
        </p:grpSpPr>
        <p:sp>
          <p:nvSpPr>
            <p:cNvPr id="99384" name="Rectangle 48"/>
            <p:cNvSpPr>
              <a:spLocks noChangeArrowheads="1"/>
            </p:cNvSpPr>
            <p:nvPr/>
          </p:nvSpPr>
          <p:spPr bwMode="auto">
            <a:xfrm>
              <a:off x="4172" y="2252"/>
              <a:ext cx="574" cy="355"/>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385" name="Line 49"/>
            <p:cNvSpPr>
              <a:spLocks noChangeShapeType="1"/>
            </p:cNvSpPr>
            <p:nvPr/>
          </p:nvSpPr>
          <p:spPr bwMode="auto">
            <a:xfrm>
              <a:off x="4168" y="2444"/>
              <a:ext cx="5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86" name="Line 50"/>
            <p:cNvSpPr>
              <a:spLocks noChangeShapeType="1"/>
            </p:cNvSpPr>
            <p:nvPr/>
          </p:nvSpPr>
          <p:spPr bwMode="auto">
            <a:xfrm>
              <a:off x="4168" y="2517"/>
              <a:ext cx="57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353" name="Line 51"/>
          <p:cNvSpPr>
            <a:spLocks noChangeShapeType="1"/>
          </p:cNvSpPr>
          <p:nvPr/>
        </p:nvSpPr>
        <p:spPr bwMode="auto">
          <a:xfrm>
            <a:off x="6645275" y="3030538"/>
            <a:ext cx="946150" cy="57785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4" name="Line 52"/>
          <p:cNvSpPr>
            <a:spLocks noChangeShapeType="1"/>
          </p:cNvSpPr>
          <p:nvPr/>
        </p:nvSpPr>
        <p:spPr bwMode="auto">
          <a:xfrm flipH="1" flipV="1">
            <a:off x="5700713" y="2459038"/>
            <a:ext cx="944562" cy="5715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9355" name="Group 53"/>
          <p:cNvGrpSpPr/>
          <p:nvPr/>
        </p:nvGrpSpPr>
        <p:grpSpPr bwMode="auto">
          <a:xfrm>
            <a:off x="7472364" y="5105400"/>
            <a:ext cx="915987" cy="565150"/>
            <a:chOff x="4032" y="2998"/>
            <a:chExt cx="577" cy="356"/>
          </a:xfrm>
        </p:grpSpPr>
        <p:sp>
          <p:nvSpPr>
            <p:cNvPr id="99379" name="Rectangle 54"/>
            <p:cNvSpPr>
              <a:spLocks noChangeArrowheads="1"/>
            </p:cNvSpPr>
            <p:nvPr/>
          </p:nvSpPr>
          <p:spPr bwMode="auto">
            <a:xfrm>
              <a:off x="4129" y="3000"/>
              <a:ext cx="40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Train</a:t>
              </a:r>
              <a:endParaRPr lang="en-US" altLang="zh-CN" sz="1600">
                <a:ea typeface="宋体" panose="02010600030101010101" pitchFamily="2" charset="-122"/>
              </a:endParaRPr>
            </a:p>
          </p:txBody>
        </p:sp>
        <p:grpSp>
          <p:nvGrpSpPr>
            <p:cNvPr id="99380" name="Group 55"/>
            <p:cNvGrpSpPr/>
            <p:nvPr/>
          </p:nvGrpSpPr>
          <p:grpSpPr bwMode="auto">
            <a:xfrm>
              <a:off x="4032" y="2998"/>
              <a:ext cx="577" cy="356"/>
              <a:chOff x="4571" y="3213"/>
              <a:chExt cx="577" cy="356"/>
            </a:xfrm>
          </p:grpSpPr>
          <p:sp>
            <p:nvSpPr>
              <p:cNvPr id="99381" name="Rectangle 56"/>
              <p:cNvSpPr>
                <a:spLocks noChangeArrowheads="1"/>
              </p:cNvSpPr>
              <p:nvPr/>
            </p:nvSpPr>
            <p:spPr bwMode="auto">
              <a:xfrm>
                <a:off x="4575" y="3213"/>
                <a:ext cx="573" cy="3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382" name="Line 57"/>
              <p:cNvSpPr>
                <a:spLocks noChangeShapeType="1"/>
              </p:cNvSpPr>
              <p:nvPr/>
            </p:nvSpPr>
            <p:spPr bwMode="auto">
              <a:xfrm>
                <a:off x="4571" y="3405"/>
                <a:ext cx="57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83" name="Line 58"/>
              <p:cNvSpPr>
                <a:spLocks noChangeShapeType="1"/>
              </p:cNvSpPr>
              <p:nvPr/>
            </p:nvSpPr>
            <p:spPr bwMode="auto">
              <a:xfrm>
                <a:off x="4571" y="3478"/>
                <a:ext cx="577"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99356" name="Freeform 59"/>
          <p:cNvSpPr/>
          <p:nvPr/>
        </p:nvSpPr>
        <p:spPr bwMode="auto">
          <a:xfrm>
            <a:off x="4073526" y="4184650"/>
            <a:ext cx="246063" cy="357188"/>
          </a:xfrm>
          <a:custGeom>
            <a:avLst/>
            <a:gdLst>
              <a:gd name="T0" fmla="*/ 2147483646 w 155"/>
              <a:gd name="T1" fmla="*/ 0 h 225"/>
              <a:gd name="T2" fmla="*/ 2147483646 w 155"/>
              <a:gd name="T3" fmla="*/ 2147483646 h 225"/>
              <a:gd name="T4" fmla="*/ 0 w 155"/>
              <a:gd name="T5" fmla="*/ 2147483646 h 225"/>
              <a:gd name="T6" fmla="*/ 2147483646 w 155"/>
              <a:gd name="T7" fmla="*/ 0 h 225"/>
              <a:gd name="T8" fmla="*/ 0 60000 65536"/>
              <a:gd name="T9" fmla="*/ 0 60000 65536"/>
              <a:gd name="T10" fmla="*/ 0 60000 65536"/>
              <a:gd name="T11" fmla="*/ 0 60000 65536"/>
              <a:gd name="T12" fmla="*/ 0 w 155"/>
              <a:gd name="T13" fmla="*/ 0 h 225"/>
              <a:gd name="T14" fmla="*/ 155 w 155"/>
              <a:gd name="T15" fmla="*/ 225 h 225"/>
            </a:gdLst>
            <a:ahLst/>
            <a:cxnLst>
              <a:cxn ang="T8">
                <a:pos x="T0" y="T1"/>
              </a:cxn>
              <a:cxn ang="T9">
                <a:pos x="T2" y="T3"/>
              </a:cxn>
              <a:cxn ang="T10">
                <a:pos x="T4" y="T5"/>
              </a:cxn>
              <a:cxn ang="T11">
                <a:pos x="T6" y="T7"/>
              </a:cxn>
            </a:cxnLst>
            <a:rect l="T12" t="T13" r="T14" b="T15"/>
            <a:pathLst>
              <a:path w="155" h="225">
                <a:moveTo>
                  <a:pt x="154" y="0"/>
                </a:moveTo>
                <a:lnTo>
                  <a:pt x="122" y="224"/>
                </a:lnTo>
                <a:lnTo>
                  <a:pt x="0" y="147"/>
                </a:lnTo>
                <a:lnTo>
                  <a:pt x="154" y="0"/>
                </a:lnTo>
              </a:path>
            </a:pathLst>
          </a:cu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57" name="Freeform 60"/>
          <p:cNvSpPr/>
          <p:nvPr/>
        </p:nvSpPr>
        <p:spPr bwMode="auto">
          <a:xfrm>
            <a:off x="4610100" y="4184650"/>
            <a:ext cx="247650" cy="357188"/>
          </a:xfrm>
          <a:custGeom>
            <a:avLst/>
            <a:gdLst>
              <a:gd name="T0" fmla="*/ 0 w 156"/>
              <a:gd name="T1" fmla="*/ 0 h 225"/>
              <a:gd name="T2" fmla="*/ 2147483646 w 156"/>
              <a:gd name="T3" fmla="*/ 2147483646 h 225"/>
              <a:gd name="T4" fmla="*/ 2147483646 w 156"/>
              <a:gd name="T5" fmla="*/ 2147483646 h 225"/>
              <a:gd name="T6" fmla="*/ 0 w 156"/>
              <a:gd name="T7" fmla="*/ 0 h 225"/>
              <a:gd name="T8" fmla="*/ 0 60000 65536"/>
              <a:gd name="T9" fmla="*/ 0 60000 65536"/>
              <a:gd name="T10" fmla="*/ 0 60000 65536"/>
              <a:gd name="T11" fmla="*/ 0 60000 65536"/>
              <a:gd name="T12" fmla="*/ 0 w 156"/>
              <a:gd name="T13" fmla="*/ 0 h 225"/>
              <a:gd name="T14" fmla="*/ 156 w 156"/>
              <a:gd name="T15" fmla="*/ 225 h 225"/>
            </a:gdLst>
            <a:ahLst/>
            <a:cxnLst>
              <a:cxn ang="T8">
                <a:pos x="T0" y="T1"/>
              </a:cxn>
              <a:cxn ang="T9">
                <a:pos x="T2" y="T3"/>
              </a:cxn>
              <a:cxn ang="T10">
                <a:pos x="T4" y="T5"/>
              </a:cxn>
              <a:cxn ang="T11">
                <a:pos x="T6" y="T7"/>
              </a:cxn>
            </a:cxnLst>
            <a:rect l="T12" t="T13" r="T14" b="T15"/>
            <a:pathLst>
              <a:path w="156" h="225">
                <a:moveTo>
                  <a:pt x="0" y="0"/>
                </a:moveTo>
                <a:lnTo>
                  <a:pt x="155" y="147"/>
                </a:lnTo>
                <a:lnTo>
                  <a:pt x="32" y="224"/>
                </a:lnTo>
                <a:lnTo>
                  <a:pt x="0" y="0"/>
                </a:lnTo>
              </a:path>
            </a:pathLst>
          </a:cu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58" name="Line 61"/>
          <p:cNvSpPr>
            <a:spLocks noChangeShapeType="1"/>
          </p:cNvSpPr>
          <p:nvPr/>
        </p:nvSpPr>
        <p:spPr bwMode="auto">
          <a:xfrm>
            <a:off x="4762500" y="4459289"/>
            <a:ext cx="482600" cy="669925"/>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9359" name="Group 62"/>
          <p:cNvGrpSpPr/>
          <p:nvPr/>
        </p:nvGrpSpPr>
        <p:grpSpPr bwMode="auto">
          <a:xfrm>
            <a:off x="6938963" y="4191000"/>
            <a:ext cx="677862" cy="914400"/>
            <a:chOff x="3397" y="2396"/>
            <a:chExt cx="427" cy="595"/>
          </a:xfrm>
        </p:grpSpPr>
        <p:sp>
          <p:nvSpPr>
            <p:cNvPr id="99377" name="Freeform 63"/>
            <p:cNvSpPr/>
            <p:nvPr/>
          </p:nvSpPr>
          <p:spPr bwMode="auto">
            <a:xfrm>
              <a:off x="3668" y="2396"/>
              <a:ext cx="156" cy="225"/>
            </a:xfrm>
            <a:custGeom>
              <a:avLst/>
              <a:gdLst>
                <a:gd name="T0" fmla="*/ 155 w 156"/>
                <a:gd name="T1" fmla="*/ 0 h 225"/>
                <a:gd name="T2" fmla="*/ 122 w 156"/>
                <a:gd name="T3" fmla="*/ 224 h 225"/>
                <a:gd name="T4" fmla="*/ 0 w 156"/>
                <a:gd name="T5" fmla="*/ 147 h 225"/>
                <a:gd name="T6" fmla="*/ 155 w 156"/>
                <a:gd name="T7" fmla="*/ 0 h 225"/>
                <a:gd name="T8" fmla="*/ 0 60000 65536"/>
                <a:gd name="T9" fmla="*/ 0 60000 65536"/>
                <a:gd name="T10" fmla="*/ 0 60000 65536"/>
                <a:gd name="T11" fmla="*/ 0 60000 65536"/>
                <a:gd name="T12" fmla="*/ 0 w 156"/>
                <a:gd name="T13" fmla="*/ 0 h 225"/>
                <a:gd name="T14" fmla="*/ 156 w 156"/>
                <a:gd name="T15" fmla="*/ 225 h 225"/>
              </a:gdLst>
              <a:ahLst/>
              <a:cxnLst>
                <a:cxn ang="T8">
                  <a:pos x="T0" y="T1"/>
                </a:cxn>
                <a:cxn ang="T9">
                  <a:pos x="T2" y="T3"/>
                </a:cxn>
                <a:cxn ang="T10">
                  <a:pos x="T4" y="T5"/>
                </a:cxn>
                <a:cxn ang="T11">
                  <a:pos x="T6" y="T7"/>
                </a:cxn>
              </a:cxnLst>
              <a:rect l="T12" t="T13" r="T14" b="T15"/>
              <a:pathLst>
                <a:path w="156" h="225">
                  <a:moveTo>
                    <a:pt x="155" y="0"/>
                  </a:moveTo>
                  <a:lnTo>
                    <a:pt x="122" y="224"/>
                  </a:lnTo>
                  <a:lnTo>
                    <a:pt x="0" y="147"/>
                  </a:lnTo>
                  <a:lnTo>
                    <a:pt x="155" y="0"/>
                  </a:lnTo>
                </a:path>
              </a:pathLst>
            </a:cu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78" name="Line 64"/>
            <p:cNvSpPr>
              <a:spLocks noChangeShapeType="1"/>
            </p:cNvSpPr>
            <p:nvPr/>
          </p:nvSpPr>
          <p:spPr bwMode="auto">
            <a:xfrm flipH="1">
              <a:off x="3397" y="2569"/>
              <a:ext cx="326" cy="42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360" name="Freeform 65"/>
          <p:cNvSpPr/>
          <p:nvPr/>
        </p:nvSpPr>
        <p:spPr bwMode="auto">
          <a:xfrm rot="1517882">
            <a:off x="7853364" y="4267200"/>
            <a:ext cx="230187" cy="357188"/>
          </a:xfrm>
          <a:custGeom>
            <a:avLst/>
            <a:gdLst>
              <a:gd name="T0" fmla="*/ 0 w 145"/>
              <a:gd name="T1" fmla="*/ 0 h 225"/>
              <a:gd name="T2" fmla="*/ 2147483646 w 145"/>
              <a:gd name="T3" fmla="*/ 2147483646 h 225"/>
              <a:gd name="T4" fmla="*/ 2147483646 w 145"/>
              <a:gd name="T5" fmla="*/ 2147483646 h 225"/>
              <a:gd name="T6" fmla="*/ 0 w 145"/>
              <a:gd name="T7" fmla="*/ 0 h 225"/>
              <a:gd name="T8" fmla="*/ 0 60000 65536"/>
              <a:gd name="T9" fmla="*/ 0 60000 65536"/>
              <a:gd name="T10" fmla="*/ 0 60000 65536"/>
              <a:gd name="T11" fmla="*/ 0 60000 65536"/>
              <a:gd name="T12" fmla="*/ 0 w 145"/>
              <a:gd name="T13" fmla="*/ 0 h 225"/>
              <a:gd name="T14" fmla="*/ 145 w 145"/>
              <a:gd name="T15" fmla="*/ 225 h 225"/>
            </a:gdLst>
            <a:ahLst/>
            <a:cxnLst>
              <a:cxn ang="T8">
                <a:pos x="T0" y="T1"/>
              </a:cxn>
              <a:cxn ang="T9">
                <a:pos x="T2" y="T3"/>
              </a:cxn>
              <a:cxn ang="T10">
                <a:pos x="T4" y="T5"/>
              </a:cxn>
              <a:cxn ang="T11">
                <a:pos x="T6" y="T7"/>
              </a:cxn>
            </a:cxnLst>
            <a:rect l="T12" t="T13" r="T14" b="T15"/>
            <a:pathLst>
              <a:path w="145" h="225">
                <a:moveTo>
                  <a:pt x="0" y="0"/>
                </a:moveTo>
                <a:lnTo>
                  <a:pt x="144" y="161"/>
                </a:lnTo>
                <a:lnTo>
                  <a:pt x="15" y="224"/>
                </a:lnTo>
                <a:lnTo>
                  <a:pt x="0" y="0"/>
                </a:lnTo>
              </a:path>
            </a:pathLst>
          </a:cu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61" name="Line 66"/>
          <p:cNvSpPr>
            <a:spLocks noChangeShapeType="1"/>
          </p:cNvSpPr>
          <p:nvPr/>
        </p:nvSpPr>
        <p:spPr bwMode="auto">
          <a:xfrm flipV="1">
            <a:off x="3721100" y="4459288"/>
            <a:ext cx="457200" cy="6858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62" name="Text Box 67"/>
          <p:cNvSpPr txBox="1">
            <a:spLocks noChangeArrowheads="1"/>
          </p:cNvSpPr>
          <p:nvPr/>
        </p:nvSpPr>
        <p:spPr bwMode="auto">
          <a:xfrm>
            <a:off x="2366963" y="3352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Bef>
                <a:spcPct val="50000"/>
              </a:spcBef>
            </a:pPr>
            <a:r>
              <a:rPr lang="en-US" altLang="zh-CN" sz="1500">
                <a:ea typeface="宋体" panose="02010600030101010101" pitchFamily="2" charset="-122"/>
              </a:rPr>
              <a:t>seller</a:t>
            </a:r>
            <a:endParaRPr lang="en-US" altLang="zh-CN" sz="1500">
              <a:ea typeface="宋体" panose="02010600030101010101" pitchFamily="2" charset="-122"/>
            </a:endParaRPr>
          </a:p>
        </p:txBody>
      </p:sp>
      <p:sp>
        <p:nvSpPr>
          <p:cNvPr id="99363" name="Text Box 68"/>
          <p:cNvSpPr txBox="1">
            <a:spLocks noChangeArrowheads="1"/>
          </p:cNvSpPr>
          <p:nvPr/>
        </p:nvSpPr>
        <p:spPr bwMode="auto">
          <a:xfrm>
            <a:off x="3967163" y="3352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Bef>
                <a:spcPct val="50000"/>
              </a:spcBef>
            </a:pPr>
            <a:r>
              <a:rPr lang="en-US" altLang="zh-CN" sz="1500">
                <a:ea typeface="宋体" panose="02010600030101010101" pitchFamily="2" charset="-122"/>
              </a:rPr>
              <a:t>buyer</a:t>
            </a:r>
            <a:endParaRPr lang="en-US" altLang="zh-CN" sz="1500">
              <a:ea typeface="宋体" panose="02010600030101010101" pitchFamily="2" charset="-122"/>
            </a:endParaRPr>
          </a:p>
        </p:txBody>
      </p:sp>
      <p:sp>
        <p:nvSpPr>
          <p:cNvPr id="99364" name="Text Box 69"/>
          <p:cNvSpPr txBox="1">
            <a:spLocks noChangeArrowheads="1"/>
          </p:cNvSpPr>
          <p:nvPr/>
        </p:nvSpPr>
        <p:spPr bwMode="auto">
          <a:xfrm>
            <a:off x="6176963" y="3352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Bef>
                <a:spcPct val="50000"/>
              </a:spcBef>
            </a:pPr>
            <a:r>
              <a:rPr lang="en-US" altLang="zh-CN" sz="1500">
                <a:ea typeface="宋体" panose="02010600030101010101" pitchFamily="2" charset="-122"/>
              </a:rPr>
              <a:t>item sold</a:t>
            </a:r>
            <a:endParaRPr lang="en-US" altLang="zh-CN" sz="1500">
              <a:ea typeface="宋体" panose="02010600030101010101" pitchFamily="2" charset="-122"/>
            </a:endParaRPr>
          </a:p>
        </p:txBody>
      </p:sp>
      <p:sp>
        <p:nvSpPr>
          <p:cNvPr id="99365" name="Text Box 70"/>
          <p:cNvSpPr txBox="1">
            <a:spLocks noChangeArrowheads="1"/>
          </p:cNvSpPr>
          <p:nvPr/>
        </p:nvSpPr>
        <p:spPr bwMode="auto">
          <a:xfrm>
            <a:off x="7472363" y="33528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Bef>
                <a:spcPct val="50000"/>
              </a:spcBef>
            </a:pPr>
            <a:r>
              <a:rPr lang="en-US" altLang="zh-CN" sz="1500">
                <a:ea typeface="宋体" panose="02010600030101010101" pitchFamily="2" charset="-122"/>
              </a:rPr>
              <a:t>shipping mechanism</a:t>
            </a:r>
            <a:endParaRPr lang="en-US" altLang="zh-CN" sz="1500">
              <a:ea typeface="宋体" panose="02010600030101010101" pitchFamily="2" charset="-122"/>
            </a:endParaRPr>
          </a:p>
        </p:txBody>
      </p:sp>
      <p:sp>
        <p:nvSpPr>
          <p:cNvPr id="535623" name="Rectangle 71"/>
          <p:cNvSpPr>
            <a:spLocks noChangeArrowheads="1"/>
          </p:cNvSpPr>
          <p:nvPr/>
        </p:nvSpPr>
        <p:spPr bwMode="auto">
          <a:xfrm>
            <a:off x="8480655" y="6348868"/>
            <a:ext cx="225061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zh-CN" altLang="en-US" sz="2000" dirty="0">
                <a:solidFill>
                  <a:srgbClr val="EB7C1F"/>
                </a:solidFill>
                <a:latin typeface="+mn-ea"/>
              </a:rPr>
              <a:t>增加一个新的子类</a:t>
            </a:r>
            <a:endParaRPr lang="zh-CN" altLang="en-US" sz="2000" dirty="0">
              <a:solidFill>
                <a:srgbClr val="EB7C1F"/>
              </a:solidFill>
              <a:latin typeface="+mn-ea"/>
            </a:endParaRPr>
          </a:p>
        </p:txBody>
      </p:sp>
      <p:sp>
        <p:nvSpPr>
          <p:cNvPr id="535624" name="AutoShape 72"/>
          <p:cNvSpPr>
            <a:spLocks noChangeArrowheads="1"/>
          </p:cNvSpPr>
          <p:nvPr/>
        </p:nvSpPr>
        <p:spPr bwMode="auto">
          <a:xfrm>
            <a:off x="8340725" y="4452938"/>
            <a:ext cx="2057400" cy="1828800"/>
          </a:xfrm>
          <a:prstGeom prst="irregularSeal1">
            <a:avLst/>
          </a:prstGeom>
          <a:noFill/>
          <a:ln w="28575">
            <a:solidFill>
              <a:srgbClr val="EB7C1F"/>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99368" name="Group 73"/>
          <p:cNvGrpSpPr/>
          <p:nvPr/>
        </p:nvGrpSpPr>
        <p:grpSpPr bwMode="auto">
          <a:xfrm>
            <a:off x="8915400" y="5062538"/>
            <a:ext cx="927100" cy="565150"/>
            <a:chOff x="4656" y="2976"/>
            <a:chExt cx="584" cy="356"/>
          </a:xfrm>
        </p:grpSpPr>
        <p:grpSp>
          <p:nvGrpSpPr>
            <p:cNvPr id="99372" name="Group 74"/>
            <p:cNvGrpSpPr/>
            <p:nvPr/>
          </p:nvGrpSpPr>
          <p:grpSpPr bwMode="auto">
            <a:xfrm>
              <a:off x="4659" y="2976"/>
              <a:ext cx="576" cy="356"/>
              <a:chOff x="3686" y="3213"/>
              <a:chExt cx="576" cy="356"/>
            </a:xfrm>
          </p:grpSpPr>
          <p:sp>
            <p:nvSpPr>
              <p:cNvPr id="99374" name="Rectangle 75"/>
              <p:cNvSpPr>
                <a:spLocks noChangeArrowheads="1"/>
              </p:cNvSpPr>
              <p:nvPr/>
            </p:nvSpPr>
            <p:spPr bwMode="auto">
              <a:xfrm>
                <a:off x="3690" y="3213"/>
                <a:ext cx="572" cy="35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99375" name="Line 76"/>
              <p:cNvSpPr>
                <a:spLocks noChangeShapeType="1"/>
              </p:cNvSpPr>
              <p:nvPr/>
            </p:nvSpPr>
            <p:spPr bwMode="auto">
              <a:xfrm>
                <a:off x="3686" y="3405"/>
                <a:ext cx="57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76" name="Line 77"/>
              <p:cNvSpPr>
                <a:spLocks noChangeShapeType="1"/>
              </p:cNvSpPr>
              <p:nvPr/>
            </p:nvSpPr>
            <p:spPr bwMode="auto">
              <a:xfrm>
                <a:off x="3686" y="3478"/>
                <a:ext cx="576"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9373" name="Rectangle 78"/>
            <p:cNvSpPr>
              <a:spLocks noChangeArrowheads="1"/>
            </p:cNvSpPr>
            <p:nvPr/>
          </p:nvSpPr>
          <p:spPr bwMode="auto">
            <a:xfrm>
              <a:off x="4656" y="2976"/>
              <a:ext cx="5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1600">
                  <a:ea typeface="宋体" panose="02010600030101010101" pitchFamily="2" charset="-122"/>
                </a:rPr>
                <a:t>Airplane</a:t>
              </a:r>
              <a:endParaRPr lang="en-US" altLang="zh-CN" sz="1600">
                <a:ea typeface="宋体" panose="02010600030101010101" pitchFamily="2" charset="-122"/>
              </a:endParaRPr>
            </a:p>
          </p:txBody>
        </p:sp>
      </p:grpSp>
      <p:sp>
        <p:nvSpPr>
          <p:cNvPr id="99369" name="Freeform 79"/>
          <p:cNvSpPr/>
          <p:nvPr/>
        </p:nvSpPr>
        <p:spPr bwMode="auto">
          <a:xfrm rot="-881812">
            <a:off x="8391525" y="4114800"/>
            <a:ext cx="230188" cy="357188"/>
          </a:xfrm>
          <a:custGeom>
            <a:avLst/>
            <a:gdLst>
              <a:gd name="T0" fmla="*/ 0 w 145"/>
              <a:gd name="T1" fmla="*/ 0 h 225"/>
              <a:gd name="T2" fmla="*/ 2147483646 w 145"/>
              <a:gd name="T3" fmla="*/ 2147483646 h 225"/>
              <a:gd name="T4" fmla="*/ 2147483646 w 145"/>
              <a:gd name="T5" fmla="*/ 2147483646 h 225"/>
              <a:gd name="T6" fmla="*/ 0 w 145"/>
              <a:gd name="T7" fmla="*/ 0 h 225"/>
              <a:gd name="T8" fmla="*/ 0 60000 65536"/>
              <a:gd name="T9" fmla="*/ 0 60000 65536"/>
              <a:gd name="T10" fmla="*/ 0 60000 65536"/>
              <a:gd name="T11" fmla="*/ 0 60000 65536"/>
              <a:gd name="T12" fmla="*/ 0 w 145"/>
              <a:gd name="T13" fmla="*/ 0 h 225"/>
              <a:gd name="T14" fmla="*/ 145 w 145"/>
              <a:gd name="T15" fmla="*/ 225 h 225"/>
            </a:gdLst>
            <a:ahLst/>
            <a:cxnLst>
              <a:cxn ang="T8">
                <a:pos x="T0" y="T1"/>
              </a:cxn>
              <a:cxn ang="T9">
                <a:pos x="T2" y="T3"/>
              </a:cxn>
              <a:cxn ang="T10">
                <a:pos x="T4" y="T5"/>
              </a:cxn>
              <a:cxn ang="T11">
                <a:pos x="T6" y="T7"/>
              </a:cxn>
            </a:cxnLst>
            <a:rect l="T12" t="T13" r="T14" b="T15"/>
            <a:pathLst>
              <a:path w="145" h="225">
                <a:moveTo>
                  <a:pt x="0" y="0"/>
                </a:moveTo>
                <a:lnTo>
                  <a:pt x="144" y="161"/>
                </a:lnTo>
                <a:lnTo>
                  <a:pt x="15" y="224"/>
                </a:lnTo>
                <a:lnTo>
                  <a:pt x="0" y="0"/>
                </a:lnTo>
              </a:path>
            </a:pathLst>
          </a:custGeom>
          <a:noFill/>
          <a:ln w="28575" cap="rnd">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70" name="Line 80"/>
          <p:cNvSpPr>
            <a:spLocks noChangeShapeType="1"/>
          </p:cNvSpPr>
          <p:nvPr/>
        </p:nvSpPr>
        <p:spPr bwMode="auto">
          <a:xfrm rot="-881812">
            <a:off x="8623301" y="4376738"/>
            <a:ext cx="473075" cy="74930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71" name="Line 81"/>
          <p:cNvSpPr>
            <a:spLocks noChangeShapeType="1"/>
          </p:cNvSpPr>
          <p:nvPr/>
        </p:nvSpPr>
        <p:spPr bwMode="auto">
          <a:xfrm>
            <a:off x="7929563" y="4572000"/>
            <a:ext cx="0" cy="533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5623"/>
                                        </p:tgtEl>
                                        <p:attrNameLst>
                                          <p:attrName>style.visibility</p:attrName>
                                        </p:attrNameLst>
                                      </p:cBhvr>
                                      <p:to>
                                        <p:strVal val="visible"/>
                                      </p:to>
                                    </p:set>
                                    <p:anim calcmode="lin" valueType="num">
                                      <p:cBhvr additive="base">
                                        <p:cTn id="7" dur="500" fill="hold"/>
                                        <p:tgtEl>
                                          <p:spTgt spid="535623"/>
                                        </p:tgtEl>
                                        <p:attrNameLst>
                                          <p:attrName>ppt_x</p:attrName>
                                        </p:attrNameLst>
                                      </p:cBhvr>
                                      <p:tavLst>
                                        <p:tav tm="0">
                                          <p:val>
                                            <p:strVal val="0-#ppt_w/2"/>
                                          </p:val>
                                        </p:tav>
                                        <p:tav tm="100000">
                                          <p:val>
                                            <p:strVal val="#ppt_x"/>
                                          </p:val>
                                        </p:tav>
                                      </p:tavLst>
                                    </p:anim>
                                    <p:anim calcmode="lin" valueType="num">
                                      <p:cBhvr additive="base">
                                        <p:cTn id="8" dur="500" fill="hold"/>
                                        <p:tgtEl>
                                          <p:spTgt spid="5356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35624"/>
                                        </p:tgtEl>
                                        <p:attrNameLst>
                                          <p:attrName>style.visibility</p:attrName>
                                        </p:attrNameLst>
                                      </p:cBhvr>
                                      <p:to>
                                        <p:strVal val="visible"/>
                                      </p:to>
                                    </p:set>
                                    <p:anim calcmode="lin" valueType="num">
                                      <p:cBhvr additive="base">
                                        <p:cTn id="13" dur="500" fill="hold"/>
                                        <p:tgtEl>
                                          <p:spTgt spid="535624"/>
                                        </p:tgtEl>
                                        <p:attrNameLst>
                                          <p:attrName>ppt_x</p:attrName>
                                        </p:attrNameLst>
                                      </p:cBhvr>
                                      <p:tavLst>
                                        <p:tav tm="0">
                                          <p:val>
                                            <p:strVal val="0-#ppt_w/2"/>
                                          </p:val>
                                        </p:tav>
                                        <p:tav tm="100000">
                                          <p:val>
                                            <p:strVal val="#ppt_x"/>
                                          </p:val>
                                        </p:tav>
                                      </p:tavLst>
                                    </p:anim>
                                    <p:anim calcmode="lin" valueType="num">
                                      <p:cBhvr additive="base">
                                        <p:cTn id="14" dur="500" fill="hold"/>
                                        <p:tgtEl>
                                          <p:spTgt spid="5356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623" grpId="0" autoUpdateAnimBg="0"/>
      <p:bldP spid="5356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smtClean="0"/>
              <a:t>面向对象方法</a:t>
            </a:r>
            <a:endParaRPr lang="zh-CN" altLang="en-US" smtClean="0"/>
          </a:p>
        </p:txBody>
      </p:sp>
      <p:sp>
        <p:nvSpPr>
          <p:cNvPr id="101379" name="Rectangle 3"/>
          <p:cNvSpPr>
            <a:spLocks noGrp="1" noChangeArrowheads="1"/>
          </p:cNvSpPr>
          <p:nvPr>
            <p:ph type="body" idx="1"/>
          </p:nvPr>
        </p:nvSpPr>
        <p:spPr>
          <a:xfrm>
            <a:off x="951341" y="1219688"/>
            <a:ext cx="10830650" cy="4736613"/>
          </a:xfrm>
        </p:spPr>
        <p:txBody>
          <a:bodyPr/>
          <a:lstStyle/>
          <a:p>
            <a:r>
              <a:rPr lang="zh-CN" altLang="en-US" dirty="0" smtClean="0"/>
              <a:t>九十年代以来的主流开发方法</a:t>
            </a:r>
            <a:endParaRPr lang="zh-CN" altLang="en-US" dirty="0" smtClean="0"/>
          </a:p>
          <a:p>
            <a:pPr lvl="1"/>
            <a:r>
              <a:rPr lang="zh-CN" altLang="en-US" sz="2000" dirty="0" smtClean="0"/>
              <a:t>符合人们对客观世界的认识规律</a:t>
            </a:r>
            <a:endParaRPr lang="zh-CN" altLang="en-US" sz="2000" dirty="0" smtClean="0"/>
          </a:p>
          <a:p>
            <a:pPr lvl="1"/>
            <a:r>
              <a:rPr lang="zh-CN" altLang="en-US" sz="2000" dirty="0" smtClean="0"/>
              <a:t>开发的系统结构易于理解、易于维护</a:t>
            </a:r>
            <a:endParaRPr lang="zh-CN" altLang="en-US" sz="2000" dirty="0" smtClean="0"/>
          </a:p>
          <a:p>
            <a:pPr lvl="1"/>
            <a:r>
              <a:rPr lang="zh-CN" altLang="en-US" sz="2000" dirty="0" smtClean="0"/>
              <a:t>继承机制有力支持软件复用</a:t>
            </a:r>
            <a:endParaRPr lang="zh-CN" altLang="en-US" sz="2000" dirty="0" smtClean="0"/>
          </a:p>
          <a:p>
            <a:r>
              <a:rPr lang="zh-CN" altLang="en-US" dirty="0" smtClean="0"/>
              <a:t>常见的面向对象方法</a:t>
            </a:r>
            <a:endParaRPr lang="zh-CN" altLang="en-US" dirty="0" smtClean="0"/>
          </a:p>
          <a:p>
            <a:pPr lvl="1"/>
            <a:r>
              <a:rPr lang="en-US" altLang="zh-CN" sz="2000" dirty="0" err="1" smtClean="0"/>
              <a:t>Booch</a:t>
            </a:r>
            <a:r>
              <a:rPr lang="en-US" altLang="zh-CN" sz="2000" dirty="0" smtClean="0"/>
              <a:t> method        		        	1994</a:t>
            </a:r>
            <a:endParaRPr lang="en-US" altLang="zh-CN" sz="2000" dirty="0" smtClean="0"/>
          </a:p>
          <a:p>
            <a:pPr lvl="1"/>
            <a:r>
              <a:rPr lang="en-US" altLang="zh-CN" sz="2000" dirty="0" smtClean="0"/>
              <a:t>Coad and Yourdon method   		1991</a:t>
            </a:r>
            <a:endParaRPr lang="en-US" altLang="zh-CN" sz="2000" dirty="0" smtClean="0"/>
          </a:p>
          <a:p>
            <a:pPr lvl="1"/>
            <a:r>
              <a:rPr lang="en-US" altLang="zh-CN" sz="2000" dirty="0" err="1" smtClean="0"/>
              <a:t>Rambaugh</a:t>
            </a:r>
            <a:r>
              <a:rPr lang="en-US" altLang="zh-CN" sz="2000" dirty="0" smtClean="0"/>
              <a:t> method  -- OMT 	        	1991		</a:t>
            </a:r>
            <a:endParaRPr lang="en-US" altLang="zh-CN" sz="2000" dirty="0" smtClean="0"/>
          </a:p>
          <a:p>
            <a:pPr lvl="1"/>
            <a:r>
              <a:rPr lang="en-US" altLang="zh-CN" sz="2000" dirty="0" smtClean="0"/>
              <a:t>Jacobson method – OOSE           	1992		</a:t>
            </a:r>
            <a:endParaRPr lang="en-US" altLang="zh-CN" sz="2000" dirty="0" smtClean="0"/>
          </a:p>
          <a:p>
            <a:pPr lvl="1"/>
            <a:r>
              <a:rPr lang="en-US" altLang="zh-CN" sz="2000" dirty="0" err="1" smtClean="0"/>
              <a:t>Wirfs</a:t>
            </a:r>
            <a:r>
              <a:rPr lang="en-US" altLang="zh-CN" sz="2000" dirty="0" smtClean="0"/>
              <a:t>-Brock method 	                	1990</a:t>
            </a:r>
            <a:endParaRPr lang="en-US" altLang="zh-CN" sz="2000" dirty="0" smtClean="0"/>
          </a:p>
          <a:p>
            <a:pPr lvl="1"/>
            <a:r>
              <a:rPr lang="en-US" altLang="zh-CN" sz="2000" dirty="0" smtClean="0"/>
              <a:t>……</a:t>
            </a:r>
            <a:endParaRPr lang="en-US" altLang="zh-CN" sz="2000" dirty="0" smtClean="0"/>
          </a:p>
          <a:p>
            <a:pPr lvl="1"/>
            <a:r>
              <a:rPr lang="zh-CN" altLang="en-US" sz="2000" dirty="0" smtClean="0"/>
              <a:t>国际标准统一建模语言 </a:t>
            </a:r>
            <a:r>
              <a:rPr lang="en-US" altLang="zh-CN" sz="2000" dirty="0" smtClean="0"/>
              <a:t>UML  		1997 	</a:t>
            </a:r>
            <a:endParaRPr lang="en-US" altLang="zh-CN" sz="2000" dirty="0"/>
          </a:p>
        </p:txBody>
      </p:sp>
      <p:sp>
        <p:nvSpPr>
          <p:cNvPr id="101380" name="AutoShape 4"/>
          <p:cNvSpPr>
            <a:spLocks noChangeArrowheads="1"/>
          </p:cNvSpPr>
          <p:nvPr/>
        </p:nvSpPr>
        <p:spPr bwMode="auto">
          <a:xfrm>
            <a:off x="699722" y="6114003"/>
            <a:ext cx="503238" cy="576263"/>
          </a:xfrm>
          <a:prstGeom prst="rightArrow">
            <a:avLst>
              <a:gd name="adj1" fmla="val 50000"/>
              <a:gd name="adj2"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solidFill>
                <a:srgbClr val="EB7C1F"/>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zh-CN" smtClean="0"/>
              <a:t>基于构件的软件系统示例</a:t>
            </a:r>
            <a:endParaRPr lang="zh-CN" altLang="en-US" smtClean="0"/>
          </a:p>
        </p:txBody>
      </p:sp>
      <p:pic>
        <p:nvPicPr>
          <p:cNvPr id="105475" name="Picture 7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0314" y="1243013"/>
            <a:ext cx="7272337" cy="547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zh-CN" altLang="en-US" smtClean="0"/>
              <a:t>构件</a:t>
            </a:r>
            <a:endParaRPr lang="zh-CN" altLang="en-US" smtClean="0"/>
          </a:p>
        </p:txBody>
      </p:sp>
      <p:sp>
        <p:nvSpPr>
          <p:cNvPr id="106499" name="Rectangle 3"/>
          <p:cNvSpPr>
            <a:spLocks noGrp="1" noChangeArrowheads="1"/>
          </p:cNvSpPr>
          <p:nvPr>
            <p:ph type="body" idx="1"/>
          </p:nvPr>
        </p:nvSpPr>
        <p:spPr/>
        <p:txBody>
          <a:bodyPr/>
          <a:lstStyle/>
          <a:p>
            <a:r>
              <a:rPr lang="zh-CN" altLang="en-US" smtClean="0"/>
              <a:t>构件是软件复用的重要手段，是核心和基础</a:t>
            </a:r>
            <a:endParaRPr lang="zh-CN" altLang="en-US" smtClean="0"/>
          </a:p>
          <a:p>
            <a:r>
              <a:rPr lang="zh-CN" altLang="en-US" smtClean="0"/>
              <a:t>构件由构件规约与构件实现两部分组成</a:t>
            </a:r>
            <a:endParaRPr lang="zh-CN" altLang="en-US" smtClean="0"/>
          </a:p>
        </p:txBody>
      </p:sp>
      <p:sp>
        <p:nvSpPr>
          <p:cNvPr id="106500" name="Rectangle 4"/>
          <p:cNvSpPr>
            <a:spLocks noChangeArrowheads="1"/>
          </p:cNvSpPr>
          <p:nvPr/>
        </p:nvSpPr>
        <p:spPr bwMode="auto">
          <a:xfrm>
            <a:off x="4151313" y="3284538"/>
            <a:ext cx="914400" cy="1295400"/>
          </a:xfrm>
          <a:prstGeom prst="rect">
            <a:avLst/>
          </a:prstGeom>
          <a:solidFill>
            <a:srgbClr val="FF7C80"/>
          </a:solidFill>
          <a:ln w="9525">
            <a:solidFill>
              <a:schemeClr val="tx1"/>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06501" name="Group 5"/>
          <p:cNvGrpSpPr/>
          <p:nvPr/>
        </p:nvGrpSpPr>
        <p:grpSpPr bwMode="auto">
          <a:xfrm>
            <a:off x="3960813" y="4205288"/>
            <a:ext cx="190500" cy="152400"/>
            <a:chOff x="72" y="2784"/>
            <a:chExt cx="120" cy="96"/>
          </a:xfrm>
        </p:grpSpPr>
        <p:sp>
          <p:nvSpPr>
            <p:cNvPr id="106541" name="Line 6"/>
            <p:cNvSpPr>
              <a:spLocks noChangeShapeType="1"/>
            </p:cNvSpPr>
            <p:nvPr/>
          </p:nvSpPr>
          <p:spPr bwMode="auto">
            <a:xfrm>
              <a:off x="144" y="2832"/>
              <a:ext cx="4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542" name="Oval 7"/>
            <p:cNvSpPr>
              <a:spLocks noChangeArrowheads="1"/>
            </p:cNvSpPr>
            <p:nvPr/>
          </p:nvSpPr>
          <p:spPr bwMode="auto">
            <a:xfrm flipH="1">
              <a:off x="72" y="2784"/>
              <a:ext cx="96" cy="96"/>
            </a:xfrm>
            <a:prstGeom prst="ellipse">
              <a:avLst/>
            </a:prstGeom>
            <a:solidFill>
              <a:srgbClr val="FF7C80"/>
            </a:solidFill>
            <a:ln w="6350">
              <a:solidFill>
                <a:schemeClr val="tx1"/>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06502" name="Group 8"/>
          <p:cNvGrpSpPr/>
          <p:nvPr/>
        </p:nvGrpSpPr>
        <p:grpSpPr bwMode="auto">
          <a:xfrm>
            <a:off x="3960813" y="4014788"/>
            <a:ext cx="190500" cy="152400"/>
            <a:chOff x="72" y="2784"/>
            <a:chExt cx="120" cy="96"/>
          </a:xfrm>
        </p:grpSpPr>
        <p:sp>
          <p:nvSpPr>
            <p:cNvPr id="106539" name="Line 9"/>
            <p:cNvSpPr>
              <a:spLocks noChangeShapeType="1"/>
            </p:cNvSpPr>
            <p:nvPr/>
          </p:nvSpPr>
          <p:spPr bwMode="auto">
            <a:xfrm>
              <a:off x="144" y="2832"/>
              <a:ext cx="4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540" name="Oval 10"/>
            <p:cNvSpPr>
              <a:spLocks noChangeArrowheads="1"/>
            </p:cNvSpPr>
            <p:nvPr/>
          </p:nvSpPr>
          <p:spPr bwMode="auto">
            <a:xfrm flipH="1">
              <a:off x="72" y="2784"/>
              <a:ext cx="96" cy="96"/>
            </a:xfrm>
            <a:prstGeom prst="ellipse">
              <a:avLst/>
            </a:prstGeom>
            <a:solidFill>
              <a:srgbClr val="FF7C80"/>
            </a:solidFill>
            <a:ln w="6350">
              <a:solidFill>
                <a:schemeClr val="tx1"/>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06503" name="Group 11"/>
          <p:cNvGrpSpPr/>
          <p:nvPr/>
        </p:nvGrpSpPr>
        <p:grpSpPr bwMode="auto">
          <a:xfrm>
            <a:off x="3960813" y="3756025"/>
            <a:ext cx="190500" cy="152400"/>
            <a:chOff x="72" y="2784"/>
            <a:chExt cx="120" cy="96"/>
          </a:xfrm>
        </p:grpSpPr>
        <p:sp>
          <p:nvSpPr>
            <p:cNvPr id="106537" name="Line 12"/>
            <p:cNvSpPr>
              <a:spLocks noChangeShapeType="1"/>
            </p:cNvSpPr>
            <p:nvPr/>
          </p:nvSpPr>
          <p:spPr bwMode="auto">
            <a:xfrm>
              <a:off x="144" y="2832"/>
              <a:ext cx="4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538" name="Oval 13"/>
            <p:cNvSpPr>
              <a:spLocks noChangeArrowheads="1"/>
            </p:cNvSpPr>
            <p:nvPr/>
          </p:nvSpPr>
          <p:spPr bwMode="auto">
            <a:xfrm flipH="1">
              <a:off x="72" y="2784"/>
              <a:ext cx="96" cy="96"/>
            </a:xfrm>
            <a:prstGeom prst="ellipse">
              <a:avLst/>
            </a:prstGeom>
            <a:solidFill>
              <a:srgbClr val="FF7C80"/>
            </a:solidFill>
            <a:ln w="6350">
              <a:solidFill>
                <a:schemeClr val="tx1"/>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06504" name="Text Box 14"/>
          <p:cNvSpPr txBox="1">
            <a:spLocks noChangeArrowheads="1"/>
          </p:cNvSpPr>
          <p:nvPr/>
        </p:nvSpPr>
        <p:spPr bwMode="auto">
          <a:xfrm>
            <a:off x="3502025" y="4652963"/>
            <a:ext cx="21272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fr-FR" altLang="zh-CN" sz="1600">
                <a:ea typeface="宋体" panose="02010600030101010101" pitchFamily="2" charset="-122"/>
              </a:rPr>
              <a:t>Component  interface</a:t>
            </a:r>
            <a:endParaRPr lang="fr-FR" altLang="zh-CN" sz="1600">
              <a:ea typeface="宋体" panose="02010600030101010101" pitchFamily="2" charset="-122"/>
            </a:endParaRPr>
          </a:p>
        </p:txBody>
      </p:sp>
      <p:sp>
        <p:nvSpPr>
          <p:cNvPr id="106505" name="Text Box 15"/>
          <p:cNvSpPr txBox="1">
            <a:spLocks noChangeArrowheads="1"/>
          </p:cNvSpPr>
          <p:nvPr/>
        </p:nvSpPr>
        <p:spPr bwMode="auto">
          <a:xfrm>
            <a:off x="5999163" y="4625975"/>
            <a:ext cx="2724150" cy="336550"/>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lang="fr-FR" altLang="zh-CN" sz="1600">
                <a:ea typeface="宋体" panose="02010600030101010101" pitchFamily="2" charset="-122"/>
              </a:rPr>
              <a:t>Component  implementation</a:t>
            </a:r>
            <a:endParaRPr lang="fr-FR" altLang="zh-CN" sz="1600">
              <a:ea typeface="宋体" panose="02010600030101010101" pitchFamily="2" charset="-122"/>
            </a:endParaRPr>
          </a:p>
        </p:txBody>
      </p:sp>
      <p:sp>
        <p:nvSpPr>
          <p:cNvPr id="106506" name="Rectangle 16"/>
          <p:cNvSpPr>
            <a:spLocks noChangeArrowheads="1"/>
          </p:cNvSpPr>
          <p:nvPr/>
        </p:nvSpPr>
        <p:spPr bwMode="auto">
          <a:xfrm>
            <a:off x="6915150" y="3284539"/>
            <a:ext cx="914400" cy="1323975"/>
          </a:xfrm>
          <a:prstGeom prst="rect">
            <a:avLst/>
          </a:prstGeom>
          <a:solidFill>
            <a:srgbClr val="FF7C80"/>
          </a:solidFill>
          <a:ln w="9525">
            <a:solidFill>
              <a:schemeClr val="tx1"/>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106507" name="Group 17"/>
          <p:cNvGrpSpPr/>
          <p:nvPr/>
        </p:nvGrpSpPr>
        <p:grpSpPr bwMode="auto">
          <a:xfrm>
            <a:off x="6731000" y="4316413"/>
            <a:ext cx="190500" cy="152400"/>
            <a:chOff x="72" y="2784"/>
            <a:chExt cx="120" cy="96"/>
          </a:xfrm>
        </p:grpSpPr>
        <p:sp>
          <p:nvSpPr>
            <p:cNvPr id="106535" name="Line 18"/>
            <p:cNvSpPr>
              <a:spLocks noChangeShapeType="1"/>
            </p:cNvSpPr>
            <p:nvPr/>
          </p:nvSpPr>
          <p:spPr bwMode="auto">
            <a:xfrm>
              <a:off x="144" y="2832"/>
              <a:ext cx="4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536" name="Oval 19"/>
            <p:cNvSpPr>
              <a:spLocks noChangeArrowheads="1"/>
            </p:cNvSpPr>
            <p:nvPr/>
          </p:nvSpPr>
          <p:spPr bwMode="auto">
            <a:xfrm flipH="1">
              <a:off x="72" y="2784"/>
              <a:ext cx="96" cy="96"/>
            </a:xfrm>
            <a:prstGeom prst="ellipse">
              <a:avLst/>
            </a:prstGeom>
            <a:solidFill>
              <a:srgbClr val="FF7C80"/>
            </a:solidFill>
            <a:ln w="6350">
              <a:solidFill>
                <a:schemeClr val="tx1"/>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06508" name="Group 20"/>
          <p:cNvGrpSpPr/>
          <p:nvPr/>
        </p:nvGrpSpPr>
        <p:grpSpPr bwMode="auto">
          <a:xfrm>
            <a:off x="6724650" y="4119563"/>
            <a:ext cx="190500" cy="152400"/>
            <a:chOff x="72" y="2784"/>
            <a:chExt cx="120" cy="96"/>
          </a:xfrm>
        </p:grpSpPr>
        <p:sp>
          <p:nvSpPr>
            <p:cNvPr id="106533" name="Line 21"/>
            <p:cNvSpPr>
              <a:spLocks noChangeShapeType="1"/>
            </p:cNvSpPr>
            <p:nvPr/>
          </p:nvSpPr>
          <p:spPr bwMode="auto">
            <a:xfrm>
              <a:off x="144" y="2832"/>
              <a:ext cx="4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534" name="Oval 22"/>
            <p:cNvSpPr>
              <a:spLocks noChangeArrowheads="1"/>
            </p:cNvSpPr>
            <p:nvPr/>
          </p:nvSpPr>
          <p:spPr bwMode="auto">
            <a:xfrm flipH="1">
              <a:off x="72" y="2784"/>
              <a:ext cx="96" cy="96"/>
            </a:xfrm>
            <a:prstGeom prst="ellipse">
              <a:avLst/>
            </a:prstGeom>
            <a:solidFill>
              <a:srgbClr val="FF7C80"/>
            </a:solidFill>
            <a:ln w="6350">
              <a:solidFill>
                <a:schemeClr val="tx1"/>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06509" name="Rectangle 23"/>
          <p:cNvSpPr>
            <a:spLocks noChangeArrowheads="1"/>
          </p:cNvSpPr>
          <p:nvPr/>
        </p:nvSpPr>
        <p:spPr bwMode="auto">
          <a:xfrm>
            <a:off x="6972300" y="3328989"/>
            <a:ext cx="800100" cy="1241425"/>
          </a:xfrm>
          <a:prstGeom prst="rect">
            <a:avLst/>
          </a:prstGeom>
          <a:solidFill>
            <a:srgbClr val="0066CC"/>
          </a:solidFill>
          <a:ln w="9525">
            <a:solidFill>
              <a:schemeClr val="tx1"/>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endParaRPr lang="fr-FR" altLang="zh-CN" sz="2400">
              <a:solidFill>
                <a:schemeClr val="bg1"/>
              </a:solidFill>
              <a:latin typeface="Times New Roman" panose="02020603050405020304" pitchFamily="18" charset="0"/>
              <a:ea typeface="宋体" panose="02010600030101010101" pitchFamily="2" charset="-122"/>
            </a:endParaRPr>
          </a:p>
        </p:txBody>
      </p:sp>
      <p:sp>
        <p:nvSpPr>
          <p:cNvPr id="106510" name="Rectangle 24"/>
          <p:cNvSpPr>
            <a:spLocks noChangeArrowheads="1"/>
          </p:cNvSpPr>
          <p:nvPr/>
        </p:nvSpPr>
        <p:spPr bwMode="auto">
          <a:xfrm>
            <a:off x="7277100" y="4046538"/>
            <a:ext cx="381000" cy="457200"/>
          </a:xfrm>
          <a:prstGeom prst="rect">
            <a:avLst/>
          </a:prstGeom>
          <a:solidFill>
            <a:srgbClr val="FF7C80"/>
          </a:solidFill>
          <a:ln w="9525">
            <a:solidFill>
              <a:schemeClr val="tx1"/>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511" name="Line 25"/>
          <p:cNvSpPr>
            <a:spLocks noChangeShapeType="1"/>
          </p:cNvSpPr>
          <p:nvPr/>
        </p:nvSpPr>
        <p:spPr bwMode="auto">
          <a:xfrm flipV="1">
            <a:off x="6826250" y="3460750"/>
            <a:ext cx="444500" cy="635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512" name="Rectangle 26"/>
          <p:cNvSpPr>
            <a:spLocks noChangeArrowheads="1"/>
          </p:cNvSpPr>
          <p:nvPr/>
        </p:nvSpPr>
        <p:spPr bwMode="auto">
          <a:xfrm>
            <a:off x="7251700" y="3360738"/>
            <a:ext cx="393700" cy="190500"/>
          </a:xfrm>
          <a:prstGeom prst="rect">
            <a:avLst/>
          </a:prstGeom>
          <a:solidFill>
            <a:srgbClr val="0066CC"/>
          </a:solidFill>
          <a:ln w="9525">
            <a:solidFill>
              <a:schemeClr val="tx1"/>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513" name="Oval 27"/>
          <p:cNvSpPr>
            <a:spLocks noChangeArrowheads="1"/>
          </p:cNvSpPr>
          <p:nvPr/>
        </p:nvSpPr>
        <p:spPr bwMode="auto">
          <a:xfrm flipH="1">
            <a:off x="6711950" y="3390900"/>
            <a:ext cx="152400" cy="152400"/>
          </a:xfrm>
          <a:prstGeom prst="ellipse">
            <a:avLst/>
          </a:prstGeom>
          <a:solidFill>
            <a:srgbClr val="FF7C80"/>
          </a:solidFill>
          <a:ln w="6350">
            <a:solidFill>
              <a:schemeClr val="tx1"/>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514" name="Line 28"/>
          <p:cNvSpPr>
            <a:spLocks noChangeShapeType="1"/>
          </p:cNvSpPr>
          <p:nvPr/>
        </p:nvSpPr>
        <p:spPr bwMode="auto">
          <a:xfrm flipV="1">
            <a:off x="6896100" y="4198938"/>
            <a:ext cx="228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515" name="Line 29"/>
          <p:cNvSpPr>
            <a:spLocks noChangeShapeType="1"/>
          </p:cNvSpPr>
          <p:nvPr/>
        </p:nvSpPr>
        <p:spPr bwMode="auto">
          <a:xfrm flipV="1">
            <a:off x="6873875" y="4392613"/>
            <a:ext cx="28575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06516" name="Group 30"/>
          <p:cNvGrpSpPr/>
          <p:nvPr/>
        </p:nvGrpSpPr>
        <p:grpSpPr bwMode="auto">
          <a:xfrm>
            <a:off x="7086600" y="4100513"/>
            <a:ext cx="190500" cy="152400"/>
            <a:chOff x="72" y="2784"/>
            <a:chExt cx="120" cy="96"/>
          </a:xfrm>
        </p:grpSpPr>
        <p:sp>
          <p:nvSpPr>
            <p:cNvPr id="106531" name="Line 31"/>
            <p:cNvSpPr>
              <a:spLocks noChangeShapeType="1"/>
            </p:cNvSpPr>
            <p:nvPr/>
          </p:nvSpPr>
          <p:spPr bwMode="auto">
            <a:xfrm>
              <a:off x="144" y="2832"/>
              <a:ext cx="4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532" name="Oval 32"/>
            <p:cNvSpPr>
              <a:spLocks noChangeArrowheads="1"/>
            </p:cNvSpPr>
            <p:nvPr/>
          </p:nvSpPr>
          <p:spPr bwMode="auto">
            <a:xfrm flipH="1">
              <a:off x="72" y="2784"/>
              <a:ext cx="96" cy="96"/>
            </a:xfrm>
            <a:prstGeom prst="ellipse">
              <a:avLst/>
            </a:prstGeom>
            <a:solidFill>
              <a:srgbClr val="FF7C80"/>
            </a:solidFill>
            <a:ln w="6350">
              <a:solidFill>
                <a:schemeClr val="tx1"/>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06517" name="Group 33"/>
          <p:cNvGrpSpPr/>
          <p:nvPr/>
        </p:nvGrpSpPr>
        <p:grpSpPr bwMode="auto">
          <a:xfrm>
            <a:off x="7092950" y="4313238"/>
            <a:ext cx="190500" cy="152400"/>
            <a:chOff x="72" y="2784"/>
            <a:chExt cx="120" cy="96"/>
          </a:xfrm>
        </p:grpSpPr>
        <p:sp>
          <p:nvSpPr>
            <p:cNvPr id="106529" name="Line 34"/>
            <p:cNvSpPr>
              <a:spLocks noChangeShapeType="1"/>
            </p:cNvSpPr>
            <p:nvPr/>
          </p:nvSpPr>
          <p:spPr bwMode="auto">
            <a:xfrm>
              <a:off x="144" y="2832"/>
              <a:ext cx="4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530" name="Oval 35"/>
            <p:cNvSpPr>
              <a:spLocks noChangeArrowheads="1"/>
            </p:cNvSpPr>
            <p:nvPr/>
          </p:nvSpPr>
          <p:spPr bwMode="auto">
            <a:xfrm flipH="1">
              <a:off x="72" y="2784"/>
              <a:ext cx="96" cy="96"/>
            </a:xfrm>
            <a:prstGeom prst="ellipse">
              <a:avLst/>
            </a:prstGeom>
            <a:solidFill>
              <a:srgbClr val="FF7C80"/>
            </a:solidFill>
            <a:ln w="6350">
              <a:solidFill>
                <a:schemeClr val="tx1"/>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06518" name="Group 36"/>
          <p:cNvGrpSpPr/>
          <p:nvPr/>
        </p:nvGrpSpPr>
        <p:grpSpPr bwMode="auto">
          <a:xfrm>
            <a:off x="3960813" y="3273425"/>
            <a:ext cx="190500" cy="152400"/>
            <a:chOff x="72" y="2784"/>
            <a:chExt cx="120" cy="96"/>
          </a:xfrm>
        </p:grpSpPr>
        <p:sp>
          <p:nvSpPr>
            <p:cNvPr id="106527" name="Line 37"/>
            <p:cNvSpPr>
              <a:spLocks noChangeShapeType="1"/>
            </p:cNvSpPr>
            <p:nvPr/>
          </p:nvSpPr>
          <p:spPr bwMode="auto">
            <a:xfrm>
              <a:off x="144" y="2832"/>
              <a:ext cx="4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528" name="Oval 38"/>
            <p:cNvSpPr>
              <a:spLocks noChangeArrowheads="1"/>
            </p:cNvSpPr>
            <p:nvPr/>
          </p:nvSpPr>
          <p:spPr bwMode="auto">
            <a:xfrm flipH="1">
              <a:off x="72" y="2784"/>
              <a:ext cx="96" cy="96"/>
            </a:xfrm>
            <a:prstGeom prst="ellipse">
              <a:avLst/>
            </a:prstGeom>
            <a:solidFill>
              <a:srgbClr val="FF7C80"/>
            </a:solidFill>
            <a:ln w="6350">
              <a:solidFill>
                <a:schemeClr val="tx1"/>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106519" name="Group 39"/>
          <p:cNvGrpSpPr/>
          <p:nvPr/>
        </p:nvGrpSpPr>
        <p:grpSpPr bwMode="auto">
          <a:xfrm>
            <a:off x="6699250" y="3713163"/>
            <a:ext cx="190500" cy="152400"/>
            <a:chOff x="72" y="2784"/>
            <a:chExt cx="120" cy="96"/>
          </a:xfrm>
        </p:grpSpPr>
        <p:sp>
          <p:nvSpPr>
            <p:cNvPr id="106525" name="Line 40"/>
            <p:cNvSpPr>
              <a:spLocks noChangeShapeType="1"/>
            </p:cNvSpPr>
            <p:nvPr/>
          </p:nvSpPr>
          <p:spPr bwMode="auto">
            <a:xfrm>
              <a:off x="144" y="2832"/>
              <a:ext cx="4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526" name="Oval 41"/>
            <p:cNvSpPr>
              <a:spLocks noChangeArrowheads="1"/>
            </p:cNvSpPr>
            <p:nvPr/>
          </p:nvSpPr>
          <p:spPr bwMode="auto">
            <a:xfrm flipH="1">
              <a:off x="72" y="2784"/>
              <a:ext cx="96" cy="96"/>
            </a:xfrm>
            <a:prstGeom prst="ellipse">
              <a:avLst/>
            </a:prstGeom>
            <a:solidFill>
              <a:srgbClr val="FF7C80"/>
            </a:solidFill>
            <a:ln w="6350">
              <a:solidFill>
                <a:schemeClr val="tx1"/>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06520" name="Rectangle 42"/>
          <p:cNvSpPr>
            <a:spLocks noChangeArrowheads="1"/>
          </p:cNvSpPr>
          <p:nvPr/>
        </p:nvSpPr>
        <p:spPr bwMode="auto">
          <a:xfrm>
            <a:off x="7251700" y="3640138"/>
            <a:ext cx="381000" cy="342900"/>
          </a:xfrm>
          <a:prstGeom prst="rect">
            <a:avLst/>
          </a:prstGeom>
          <a:solidFill>
            <a:srgbClr val="FF7C80"/>
          </a:solidFill>
          <a:ln w="9525">
            <a:solidFill>
              <a:schemeClr val="tx1"/>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06521" name="Line 43"/>
          <p:cNvSpPr>
            <a:spLocks noChangeShapeType="1"/>
          </p:cNvSpPr>
          <p:nvPr/>
        </p:nvSpPr>
        <p:spPr bwMode="auto">
          <a:xfrm flipV="1">
            <a:off x="6870700" y="3792539"/>
            <a:ext cx="228600" cy="1587"/>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06522" name="Group 44"/>
          <p:cNvGrpSpPr/>
          <p:nvPr/>
        </p:nvGrpSpPr>
        <p:grpSpPr bwMode="auto">
          <a:xfrm>
            <a:off x="7061200" y="3694113"/>
            <a:ext cx="190500" cy="152400"/>
            <a:chOff x="72" y="2784"/>
            <a:chExt cx="120" cy="96"/>
          </a:xfrm>
        </p:grpSpPr>
        <p:sp>
          <p:nvSpPr>
            <p:cNvPr id="106523" name="Line 45"/>
            <p:cNvSpPr>
              <a:spLocks noChangeShapeType="1"/>
            </p:cNvSpPr>
            <p:nvPr/>
          </p:nvSpPr>
          <p:spPr bwMode="auto">
            <a:xfrm>
              <a:off x="144" y="2832"/>
              <a:ext cx="4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6524" name="Oval 46"/>
            <p:cNvSpPr>
              <a:spLocks noChangeArrowheads="1"/>
            </p:cNvSpPr>
            <p:nvPr/>
          </p:nvSpPr>
          <p:spPr bwMode="auto">
            <a:xfrm flipH="1">
              <a:off x="72" y="2784"/>
              <a:ext cx="96" cy="96"/>
            </a:xfrm>
            <a:prstGeom prst="ellipse">
              <a:avLst/>
            </a:prstGeom>
            <a:solidFill>
              <a:srgbClr val="FF7C80"/>
            </a:solidFill>
            <a:ln w="6350">
              <a:solidFill>
                <a:schemeClr val="tx1"/>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zh-CN" altLang="en-US" smtClean="0"/>
              <a:t>基于构件的开发</a:t>
            </a:r>
            <a:endParaRPr lang="zh-CN" altLang="en-US" smtClean="0"/>
          </a:p>
        </p:txBody>
      </p:sp>
      <p:sp>
        <p:nvSpPr>
          <p:cNvPr id="153" name="AutoShape 3"/>
          <p:cNvSpPr>
            <a:spLocks noChangeArrowheads="1"/>
          </p:cNvSpPr>
          <p:nvPr/>
        </p:nvSpPr>
        <p:spPr bwMode="auto">
          <a:xfrm>
            <a:off x="3396570" y="3142570"/>
            <a:ext cx="312737" cy="292100"/>
          </a:xfrm>
          <a:prstGeom prst="rightArrow">
            <a:avLst>
              <a:gd name="adj1" fmla="val 75009"/>
              <a:gd name="adj2" fmla="val 53537"/>
            </a:avLst>
          </a:prstGeom>
          <a:gradFill rotWithShape="0">
            <a:gsLst>
              <a:gs pos="0">
                <a:srgbClr val="B0011C"/>
              </a:gs>
              <a:gs pos="100000">
                <a:srgbClr val="FC0128"/>
              </a:gs>
            </a:gsLst>
            <a:lin ang="0" scaled="1"/>
          </a:gra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54" name="Rectangle 4"/>
          <p:cNvSpPr>
            <a:spLocks noChangeArrowheads="1"/>
          </p:cNvSpPr>
          <p:nvPr/>
        </p:nvSpPr>
        <p:spPr bwMode="auto">
          <a:xfrm>
            <a:off x="3720420" y="2837770"/>
            <a:ext cx="833437" cy="977900"/>
          </a:xfrm>
          <a:prstGeom prst="rect">
            <a:avLst/>
          </a:prstGeom>
          <a:solidFill>
            <a:srgbClr val="008080"/>
          </a:solidFill>
          <a:ln w="12700">
            <a:solidFill>
              <a:srgbClr val="FFFFFF"/>
            </a:solidFill>
            <a:miter lim="800000"/>
          </a:ln>
          <a:effectLst>
            <a:outerShdw dist="107763" dir="2700000" algn="ctr" rotWithShape="0">
              <a:srgbClr val="FFFFFF"/>
            </a:outerShdw>
          </a:effec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55" name="Oval 5"/>
          <p:cNvSpPr>
            <a:spLocks noChangeArrowheads="1"/>
          </p:cNvSpPr>
          <p:nvPr/>
        </p:nvSpPr>
        <p:spPr bwMode="auto">
          <a:xfrm>
            <a:off x="3915682" y="3142570"/>
            <a:ext cx="377825" cy="444500"/>
          </a:xfrm>
          <a:prstGeom prst="ellipse">
            <a:avLst/>
          </a:prstGeom>
          <a:solidFill>
            <a:srgbClr val="FF9900"/>
          </a:solidFill>
          <a:ln w="12700">
            <a:solidFill>
              <a:srgbClr val="FFFFFF"/>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56" name="Line 6"/>
          <p:cNvSpPr>
            <a:spLocks noChangeShapeType="1"/>
          </p:cNvSpPr>
          <p:nvPr/>
        </p:nvSpPr>
        <p:spPr bwMode="auto">
          <a:xfrm>
            <a:off x="4104595" y="3364820"/>
            <a:ext cx="454025" cy="0"/>
          </a:xfrm>
          <a:prstGeom prst="line">
            <a:avLst/>
          </a:prstGeom>
          <a:noFill/>
          <a:ln w="12700">
            <a:solidFill>
              <a:srgbClr val="FFFF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157" name="Line 7"/>
          <p:cNvSpPr>
            <a:spLocks noChangeShapeType="1"/>
          </p:cNvSpPr>
          <p:nvPr/>
        </p:nvSpPr>
        <p:spPr bwMode="auto">
          <a:xfrm flipH="1">
            <a:off x="3780745" y="3364820"/>
            <a:ext cx="323850" cy="381000"/>
          </a:xfrm>
          <a:prstGeom prst="line">
            <a:avLst/>
          </a:prstGeom>
          <a:noFill/>
          <a:ln w="12700">
            <a:solidFill>
              <a:srgbClr val="FFFF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158" name="Line 8"/>
          <p:cNvSpPr>
            <a:spLocks noChangeShapeType="1"/>
          </p:cNvSpPr>
          <p:nvPr/>
        </p:nvSpPr>
        <p:spPr bwMode="auto">
          <a:xfrm flipV="1">
            <a:off x="4104595" y="2831420"/>
            <a:ext cx="0" cy="533400"/>
          </a:xfrm>
          <a:prstGeom prst="line">
            <a:avLst/>
          </a:prstGeom>
          <a:noFill/>
          <a:ln w="12700">
            <a:solidFill>
              <a:srgbClr val="FFFF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159" name="Oval 9"/>
          <p:cNvSpPr>
            <a:spLocks noChangeArrowheads="1"/>
          </p:cNvSpPr>
          <p:nvPr/>
        </p:nvSpPr>
        <p:spPr bwMode="auto">
          <a:xfrm>
            <a:off x="4045857" y="3066370"/>
            <a:ext cx="117475" cy="139700"/>
          </a:xfrm>
          <a:prstGeom prst="ellipse">
            <a:avLst/>
          </a:prstGeom>
          <a:solidFill>
            <a:srgbClr val="FF9900"/>
          </a:solidFill>
          <a:ln w="12700">
            <a:solidFill>
              <a:srgbClr val="FFFFFF"/>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60" name="Oval 10"/>
          <p:cNvSpPr>
            <a:spLocks noChangeArrowheads="1"/>
          </p:cNvSpPr>
          <p:nvPr/>
        </p:nvSpPr>
        <p:spPr bwMode="auto">
          <a:xfrm>
            <a:off x="4241120" y="3294970"/>
            <a:ext cx="117475" cy="139700"/>
          </a:xfrm>
          <a:prstGeom prst="ellipse">
            <a:avLst/>
          </a:prstGeom>
          <a:solidFill>
            <a:srgbClr val="FF9900"/>
          </a:solidFill>
          <a:ln w="12700">
            <a:solidFill>
              <a:srgbClr val="FFFFFF"/>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61" name="Oval 11"/>
          <p:cNvSpPr>
            <a:spLocks noChangeArrowheads="1"/>
          </p:cNvSpPr>
          <p:nvPr/>
        </p:nvSpPr>
        <p:spPr bwMode="auto">
          <a:xfrm>
            <a:off x="3915682" y="3447370"/>
            <a:ext cx="119063" cy="139700"/>
          </a:xfrm>
          <a:prstGeom prst="ellipse">
            <a:avLst/>
          </a:prstGeom>
          <a:solidFill>
            <a:srgbClr val="FF9900"/>
          </a:solidFill>
          <a:ln w="12700">
            <a:solidFill>
              <a:srgbClr val="FFFFFF"/>
            </a:solidFill>
            <a:round/>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62" name="AutoShape 12"/>
          <p:cNvSpPr>
            <a:spLocks noChangeArrowheads="1"/>
          </p:cNvSpPr>
          <p:nvPr/>
        </p:nvSpPr>
        <p:spPr bwMode="auto">
          <a:xfrm>
            <a:off x="4695145" y="3142570"/>
            <a:ext cx="249237" cy="292100"/>
          </a:xfrm>
          <a:prstGeom prst="rightArrow">
            <a:avLst>
              <a:gd name="adj1" fmla="val 75009"/>
              <a:gd name="adj2" fmla="val 50005"/>
            </a:avLst>
          </a:prstGeom>
          <a:gradFill rotWithShape="0">
            <a:gsLst>
              <a:gs pos="0">
                <a:srgbClr val="B0011C"/>
              </a:gs>
              <a:gs pos="100000">
                <a:srgbClr val="FC0128"/>
              </a:gs>
            </a:gsLst>
            <a:lin ang="0" scaled="1"/>
          </a:gra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63" name="Rectangle 13"/>
          <p:cNvSpPr>
            <a:spLocks noChangeArrowheads="1"/>
          </p:cNvSpPr>
          <p:nvPr/>
        </p:nvSpPr>
        <p:spPr bwMode="auto">
          <a:xfrm>
            <a:off x="4955495" y="1618570"/>
            <a:ext cx="896937" cy="3568700"/>
          </a:xfrm>
          <a:prstGeom prst="rect">
            <a:avLst/>
          </a:prstGeom>
          <a:solidFill>
            <a:srgbClr val="008080"/>
          </a:solidFill>
          <a:ln w="12700">
            <a:solidFill>
              <a:srgbClr val="FFFFFF"/>
            </a:solidFill>
            <a:miter lim="800000"/>
          </a:ln>
          <a:effectLst>
            <a:outerShdw dist="107763" dir="2700000" algn="ctr" rotWithShape="0">
              <a:srgbClr val="FFFFFF"/>
            </a:outerShdw>
          </a:effec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64" name="AutoShape 14"/>
          <p:cNvSpPr>
            <a:spLocks noChangeArrowheads="1"/>
          </p:cNvSpPr>
          <p:nvPr/>
        </p:nvSpPr>
        <p:spPr bwMode="auto">
          <a:xfrm>
            <a:off x="5020582" y="2075770"/>
            <a:ext cx="768350" cy="520700"/>
          </a:xfrm>
          <a:prstGeom prst="cube">
            <a:avLst>
              <a:gd name="adj" fmla="val 6606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65" name="AutoShape 15"/>
          <p:cNvSpPr>
            <a:spLocks noChangeArrowheads="1"/>
          </p:cNvSpPr>
          <p:nvPr/>
        </p:nvSpPr>
        <p:spPr bwMode="auto">
          <a:xfrm>
            <a:off x="5215845" y="2075770"/>
            <a:ext cx="115887"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66" name="AutoShape 16"/>
          <p:cNvSpPr>
            <a:spLocks noChangeArrowheads="1"/>
          </p:cNvSpPr>
          <p:nvPr/>
        </p:nvSpPr>
        <p:spPr bwMode="auto">
          <a:xfrm>
            <a:off x="5344432" y="1999570"/>
            <a:ext cx="119063" cy="215900"/>
          </a:xfrm>
          <a:prstGeom prst="cube">
            <a:avLst>
              <a:gd name="adj" fmla="val 24995"/>
            </a:avLst>
          </a:prstGeom>
          <a:solidFill>
            <a:srgbClr val="FF9900"/>
          </a:solidFill>
          <a:ln w="12700">
            <a:solidFill>
              <a:srgbClr val="FFFFFF"/>
            </a:solidFill>
            <a:miter lim="800000"/>
          </a:ln>
          <a:effectLst>
            <a:outerShdw dist="107763" dir="2700000" algn="ctr" rotWithShape="0">
              <a:srgbClr val="000000"/>
            </a:outerShdw>
          </a:effec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67" name="AutoShape 17"/>
          <p:cNvSpPr>
            <a:spLocks noChangeArrowheads="1"/>
          </p:cNvSpPr>
          <p:nvPr/>
        </p:nvSpPr>
        <p:spPr bwMode="auto">
          <a:xfrm>
            <a:off x="5344432" y="2151970"/>
            <a:ext cx="119063"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68" name="AutoShape 18"/>
          <p:cNvSpPr>
            <a:spLocks noChangeArrowheads="1"/>
          </p:cNvSpPr>
          <p:nvPr/>
        </p:nvSpPr>
        <p:spPr bwMode="auto">
          <a:xfrm>
            <a:off x="5474607" y="2075770"/>
            <a:ext cx="119063"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69" name="Rectangle 19"/>
          <p:cNvSpPr>
            <a:spLocks noChangeArrowheads="1"/>
          </p:cNvSpPr>
          <p:nvPr/>
        </p:nvSpPr>
        <p:spPr bwMode="auto">
          <a:xfrm>
            <a:off x="5130120" y="2096407"/>
            <a:ext cx="301365"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A1</a:t>
            </a:r>
            <a:endParaRPr kumimoji="1" lang="en-US" altLang="zh-CN" sz="700">
              <a:solidFill>
                <a:srgbClr val="FFFFFF"/>
              </a:solidFill>
              <a:latin typeface="+mn-ea"/>
            </a:endParaRPr>
          </a:p>
        </p:txBody>
      </p:sp>
      <p:sp>
        <p:nvSpPr>
          <p:cNvPr id="170" name="Rectangle 20"/>
          <p:cNvSpPr>
            <a:spLocks noChangeArrowheads="1"/>
          </p:cNvSpPr>
          <p:nvPr/>
        </p:nvSpPr>
        <p:spPr bwMode="auto">
          <a:xfrm>
            <a:off x="5260295" y="2193245"/>
            <a:ext cx="249237"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A2</a:t>
            </a:r>
            <a:endParaRPr kumimoji="1" lang="en-US" altLang="zh-CN" sz="700">
              <a:solidFill>
                <a:srgbClr val="FFFFFF"/>
              </a:solidFill>
              <a:latin typeface="+mn-ea"/>
            </a:endParaRPr>
          </a:p>
        </p:txBody>
      </p:sp>
      <p:sp>
        <p:nvSpPr>
          <p:cNvPr id="171" name="Rectangle 21"/>
          <p:cNvSpPr>
            <a:spLocks noChangeArrowheads="1"/>
          </p:cNvSpPr>
          <p:nvPr/>
        </p:nvSpPr>
        <p:spPr bwMode="auto">
          <a:xfrm>
            <a:off x="5260295" y="2020207"/>
            <a:ext cx="301365"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A3</a:t>
            </a:r>
            <a:endParaRPr kumimoji="1" lang="en-US" altLang="zh-CN" sz="700">
              <a:solidFill>
                <a:srgbClr val="FFFFFF"/>
              </a:solidFill>
              <a:latin typeface="+mn-ea"/>
            </a:endParaRPr>
          </a:p>
        </p:txBody>
      </p:sp>
      <p:sp>
        <p:nvSpPr>
          <p:cNvPr id="172" name="Rectangle 22"/>
          <p:cNvSpPr>
            <a:spLocks noChangeArrowheads="1"/>
          </p:cNvSpPr>
          <p:nvPr/>
        </p:nvSpPr>
        <p:spPr bwMode="auto">
          <a:xfrm>
            <a:off x="5388882" y="2096407"/>
            <a:ext cx="301365"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A4</a:t>
            </a:r>
            <a:endParaRPr kumimoji="1" lang="en-US" altLang="zh-CN" sz="700">
              <a:solidFill>
                <a:srgbClr val="FFFFFF"/>
              </a:solidFill>
              <a:latin typeface="+mn-ea"/>
            </a:endParaRPr>
          </a:p>
        </p:txBody>
      </p:sp>
      <p:sp>
        <p:nvSpPr>
          <p:cNvPr id="173" name="Rectangle 23"/>
          <p:cNvSpPr>
            <a:spLocks noChangeArrowheads="1"/>
          </p:cNvSpPr>
          <p:nvPr/>
        </p:nvSpPr>
        <p:spPr bwMode="auto">
          <a:xfrm>
            <a:off x="4950732" y="2598057"/>
            <a:ext cx="698909"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zh-CN" altLang="en-US" sz="1000">
                <a:solidFill>
                  <a:srgbClr val="FFFFFF"/>
                </a:solidFill>
                <a:latin typeface="+mn-ea"/>
              </a:rPr>
              <a:t>基础构件</a:t>
            </a:r>
            <a:endParaRPr kumimoji="1" lang="zh-CN" altLang="en-US" sz="1000">
              <a:solidFill>
                <a:srgbClr val="FFFFFF"/>
              </a:solidFill>
              <a:latin typeface="+mn-ea"/>
            </a:endParaRPr>
          </a:p>
        </p:txBody>
      </p:sp>
      <p:sp>
        <p:nvSpPr>
          <p:cNvPr id="174" name="AutoShape 24"/>
          <p:cNvSpPr>
            <a:spLocks noChangeArrowheads="1"/>
          </p:cNvSpPr>
          <p:nvPr/>
        </p:nvSpPr>
        <p:spPr bwMode="auto">
          <a:xfrm>
            <a:off x="5020582" y="2913970"/>
            <a:ext cx="768350" cy="520700"/>
          </a:xfrm>
          <a:prstGeom prst="cube">
            <a:avLst>
              <a:gd name="adj" fmla="val 67852"/>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75" name="AutoShape 25"/>
          <p:cNvSpPr>
            <a:spLocks noChangeArrowheads="1"/>
          </p:cNvSpPr>
          <p:nvPr/>
        </p:nvSpPr>
        <p:spPr bwMode="auto">
          <a:xfrm>
            <a:off x="5149170" y="2990170"/>
            <a:ext cx="119062"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76" name="AutoShape 26"/>
          <p:cNvSpPr>
            <a:spLocks noChangeArrowheads="1"/>
          </p:cNvSpPr>
          <p:nvPr/>
        </p:nvSpPr>
        <p:spPr bwMode="auto">
          <a:xfrm>
            <a:off x="5279345" y="2913970"/>
            <a:ext cx="119062"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77" name="AutoShape 27"/>
          <p:cNvSpPr>
            <a:spLocks noChangeArrowheads="1"/>
          </p:cNvSpPr>
          <p:nvPr/>
        </p:nvSpPr>
        <p:spPr bwMode="auto">
          <a:xfrm>
            <a:off x="5539695" y="2837770"/>
            <a:ext cx="117475"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78" name="AutoShape 28"/>
          <p:cNvSpPr>
            <a:spLocks noChangeArrowheads="1"/>
          </p:cNvSpPr>
          <p:nvPr/>
        </p:nvSpPr>
        <p:spPr bwMode="auto">
          <a:xfrm>
            <a:off x="5409520" y="2990170"/>
            <a:ext cx="117475"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79" name="Rectangle 29"/>
          <p:cNvSpPr>
            <a:spLocks noChangeArrowheads="1"/>
          </p:cNvSpPr>
          <p:nvPr/>
        </p:nvSpPr>
        <p:spPr bwMode="auto">
          <a:xfrm>
            <a:off x="5065032" y="3010807"/>
            <a:ext cx="294953"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B1</a:t>
            </a:r>
            <a:endParaRPr kumimoji="1" lang="en-US" altLang="zh-CN" sz="700">
              <a:solidFill>
                <a:srgbClr val="FFFFFF"/>
              </a:solidFill>
              <a:latin typeface="+mn-ea"/>
            </a:endParaRPr>
          </a:p>
        </p:txBody>
      </p:sp>
      <p:sp>
        <p:nvSpPr>
          <p:cNvPr id="180" name="Rectangle 30"/>
          <p:cNvSpPr>
            <a:spLocks noChangeArrowheads="1"/>
          </p:cNvSpPr>
          <p:nvPr/>
        </p:nvSpPr>
        <p:spPr bwMode="auto">
          <a:xfrm>
            <a:off x="5196795" y="2934607"/>
            <a:ext cx="294953"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B2</a:t>
            </a:r>
            <a:endParaRPr kumimoji="1" lang="en-US" altLang="zh-CN" sz="700">
              <a:solidFill>
                <a:srgbClr val="FFFFFF"/>
              </a:solidFill>
              <a:latin typeface="+mn-ea"/>
            </a:endParaRPr>
          </a:p>
        </p:txBody>
      </p:sp>
      <p:sp>
        <p:nvSpPr>
          <p:cNvPr id="181" name="Rectangle 31"/>
          <p:cNvSpPr>
            <a:spLocks noChangeArrowheads="1"/>
          </p:cNvSpPr>
          <p:nvPr/>
        </p:nvSpPr>
        <p:spPr bwMode="auto">
          <a:xfrm>
            <a:off x="5325382" y="3010807"/>
            <a:ext cx="294953"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B3</a:t>
            </a:r>
            <a:endParaRPr kumimoji="1" lang="en-US" altLang="zh-CN" sz="700">
              <a:solidFill>
                <a:srgbClr val="FFFFFF"/>
              </a:solidFill>
              <a:latin typeface="+mn-ea"/>
            </a:endParaRPr>
          </a:p>
        </p:txBody>
      </p:sp>
      <p:sp>
        <p:nvSpPr>
          <p:cNvPr id="182" name="Rectangle 32"/>
          <p:cNvSpPr>
            <a:spLocks noChangeArrowheads="1"/>
          </p:cNvSpPr>
          <p:nvPr/>
        </p:nvSpPr>
        <p:spPr bwMode="auto">
          <a:xfrm>
            <a:off x="5455557" y="2858407"/>
            <a:ext cx="294953"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B4</a:t>
            </a:r>
            <a:endParaRPr kumimoji="1" lang="en-US" altLang="zh-CN" sz="700">
              <a:solidFill>
                <a:srgbClr val="FFFFFF"/>
              </a:solidFill>
              <a:latin typeface="+mn-ea"/>
            </a:endParaRPr>
          </a:p>
        </p:txBody>
      </p:sp>
      <p:sp>
        <p:nvSpPr>
          <p:cNvPr id="183" name="Rectangle 33"/>
          <p:cNvSpPr>
            <a:spLocks noChangeArrowheads="1"/>
          </p:cNvSpPr>
          <p:nvPr/>
        </p:nvSpPr>
        <p:spPr bwMode="auto">
          <a:xfrm>
            <a:off x="4950732" y="3390220"/>
            <a:ext cx="698909"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zh-CN" altLang="en-US" sz="1000">
                <a:solidFill>
                  <a:srgbClr val="FFFFFF"/>
                </a:solidFill>
                <a:latin typeface="+mn-ea"/>
              </a:rPr>
              <a:t>功能构件</a:t>
            </a:r>
            <a:endParaRPr kumimoji="1" lang="zh-CN" altLang="en-US" sz="1000">
              <a:solidFill>
                <a:srgbClr val="FFFFFF"/>
              </a:solidFill>
              <a:latin typeface="+mn-ea"/>
            </a:endParaRPr>
          </a:p>
        </p:txBody>
      </p:sp>
      <p:sp>
        <p:nvSpPr>
          <p:cNvPr id="184" name="AutoShape 34"/>
          <p:cNvSpPr>
            <a:spLocks noChangeArrowheads="1"/>
          </p:cNvSpPr>
          <p:nvPr/>
        </p:nvSpPr>
        <p:spPr bwMode="auto">
          <a:xfrm>
            <a:off x="5020582" y="3675970"/>
            <a:ext cx="768350" cy="520700"/>
          </a:xfrm>
          <a:prstGeom prst="cube">
            <a:avLst>
              <a:gd name="adj" fmla="val 67852"/>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85" name="AutoShape 35"/>
          <p:cNvSpPr>
            <a:spLocks noChangeArrowheads="1"/>
          </p:cNvSpPr>
          <p:nvPr/>
        </p:nvSpPr>
        <p:spPr bwMode="auto">
          <a:xfrm>
            <a:off x="5215845" y="3675970"/>
            <a:ext cx="115887"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86" name="AutoShape 36"/>
          <p:cNvSpPr>
            <a:spLocks noChangeArrowheads="1"/>
          </p:cNvSpPr>
          <p:nvPr/>
        </p:nvSpPr>
        <p:spPr bwMode="auto">
          <a:xfrm>
            <a:off x="5409520" y="3675970"/>
            <a:ext cx="117475"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87" name="Rectangle 37"/>
          <p:cNvSpPr>
            <a:spLocks noChangeArrowheads="1"/>
          </p:cNvSpPr>
          <p:nvPr/>
        </p:nvSpPr>
        <p:spPr bwMode="auto">
          <a:xfrm>
            <a:off x="5139645" y="3715657"/>
            <a:ext cx="298159"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C1</a:t>
            </a:r>
            <a:endParaRPr kumimoji="1" lang="en-US" altLang="zh-CN" sz="700">
              <a:solidFill>
                <a:srgbClr val="FFFFFF"/>
              </a:solidFill>
              <a:latin typeface="+mn-ea"/>
            </a:endParaRPr>
          </a:p>
        </p:txBody>
      </p:sp>
      <p:sp>
        <p:nvSpPr>
          <p:cNvPr id="188" name="Rectangle 38"/>
          <p:cNvSpPr>
            <a:spLocks noChangeArrowheads="1"/>
          </p:cNvSpPr>
          <p:nvPr/>
        </p:nvSpPr>
        <p:spPr bwMode="auto">
          <a:xfrm>
            <a:off x="5325382" y="3706132"/>
            <a:ext cx="298159"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C2</a:t>
            </a:r>
            <a:endParaRPr kumimoji="1" lang="en-US" altLang="zh-CN" sz="700">
              <a:solidFill>
                <a:srgbClr val="FFFFFF"/>
              </a:solidFill>
              <a:latin typeface="+mn-ea"/>
            </a:endParaRPr>
          </a:p>
        </p:txBody>
      </p:sp>
      <p:sp>
        <p:nvSpPr>
          <p:cNvPr id="189" name="Rectangle 39"/>
          <p:cNvSpPr>
            <a:spLocks noChangeArrowheads="1"/>
          </p:cNvSpPr>
          <p:nvPr/>
        </p:nvSpPr>
        <p:spPr bwMode="auto">
          <a:xfrm>
            <a:off x="4950732" y="4139520"/>
            <a:ext cx="698909"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zh-CN" altLang="en-US" sz="1000">
                <a:solidFill>
                  <a:srgbClr val="FFFFFF"/>
                </a:solidFill>
                <a:latin typeface="+mn-ea"/>
              </a:rPr>
              <a:t>接口构件</a:t>
            </a:r>
            <a:endParaRPr kumimoji="1" lang="zh-CN" altLang="en-US" sz="1000">
              <a:solidFill>
                <a:srgbClr val="FFFFFF"/>
              </a:solidFill>
              <a:latin typeface="+mn-ea"/>
            </a:endParaRPr>
          </a:p>
        </p:txBody>
      </p:sp>
      <p:sp>
        <p:nvSpPr>
          <p:cNvPr id="190" name="AutoShape 40"/>
          <p:cNvSpPr>
            <a:spLocks noChangeArrowheads="1"/>
          </p:cNvSpPr>
          <p:nvPr/>
        </p:nvSpPr>
        <p:spPr bwMode="auto">
          <a:xfrm>
            <a:off x="5957207" y="3123520"/>
            <a:ext cx="247650" cy="368300"/>
          </a:xfrm>
          <a:prstGeom prst="rightArrow">
            <a:avLst>
              <a:gd name="adj1" fmla="val 75009"/>
              <a:gd name="adj2" fmla="val 50005"/>
            </a:avLst>
          </a:prstGeom>
          <a:gradFill rotWithShape="0">
            <a:gsLst>
              <a:gs pos="0">
                <a:srgbClr val="B0011C"/>
              </a:gs>
              <a:gs pos="100000">
                <a:srgbClr val="FC0128"/>
              </a:gs>
            </a:gsLst>
            <a:lin ang="0" scaled="1"/>
          </a:gra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91" name="Rectangle 41"/>
          <p:cNvSpPr>
            <a:spLocks noChangeArrowheads="1"/>
          </p:cNvSpPr>
          <p:nvPr/>
        </p:nvSpPr>
        <p:spPr bwMode="auto">
          <a:xfrm>
            <a:off x="6187395" y="1704295"/>
            <a:ext cx="1352550" cy="3035300"/>
          </a:xfrm>
          <a:prstGeom prst="rect">
            <a:avLst/>
          </a:prstGeom>
          <a:solidFill>
            <a:srgbClr val="008080"/>
          </a:solidFill>
          <a:ln w="12700">
            <a:solidFill>
              <a:srgbClr val="FFFFFF"/>
            </a:solidFill>
            <a:miter lim="800000"/>
          </a:ln>
          <a:effectLst>
            <a:outerShdw dist="107763" dir="2700000" algn="ctr" rotWithShape="0">
              <a:srgbClr val="FFFFFF"/>
            </a:outerShdw>
          </a:effec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92" name="AutoShape 42"/>
          <p:cNvSpPr>
            <a:spLocks noChangeArrowheads="1"/>
          </p:cNvSpPr>
          <p:nvPr/>
        </p:nvSpPr>
        <p:spPr bwMode="auto">
          <a:xfrm>
            <a:off x="6836682" y="2075770"/>
            <a:ext cx="119063"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93" name="AutoShape 43"/>
          <p:cNvSpPr>
            <a:spLocks noChangeArrowheads="1"/>
          </p:cNvSpPr>
          <p:nvPr/>
        </p:nvSpPr>
        <p:spPr bwMode="auto">
          <a:xfrm>
            <a:off x="6252482" y="3218770"/>
            <a:ext cx="117475"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94" name="AutoShape 44"/>
          <p:cNvSpPr>
            <a:spLocks noChangeArrowheads="1"/>
          </p:cNvSpPr>
          <p:nvPr/>
        </p:nvSpPr>
        <p:spPr bwMode="auto">
          <a:xfrm>
            <a:off x="6446157" y="3218770"/>
            <a:ext cx="119063"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95" name="AutoShape 45"/>
          <p:cNvSpPr>
            <a:spLocks noChangeArrowheads="1"/>
          </p:cNvSpPr>
          <p:nvPr/>
        </p:nvSpPr>
        <p:spPr bwMode="auto">
          <a:xfrm>
            <a:off x="6641420" y="3218770"/>
            <a:ext cx="119062"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96" name="AutoShape 46"/>
          <p:cNvSpPr>
            <a:spLocks noChangeArrowheads="1"/>
          </p:cNvSpPr>
          <p:nvPr/>
        </p:nvSpPr>
        <p:spPr bwMode="auto">
          <a:xfrm>
            <a:off x="6836682" y="3218770"/>
            <a:ext cx="119063"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97" name="AutoShape 47"/>
          <p:cNvSpPr>
            <a:spLocks noChangeArrowheads="1"/>
          </p:cNvSpPr>
          <p:nvPr/>
        </p:nvSpPr>
        <p:spPr bwMode="auto">
          <a:xfrm>
            <a:off x="7031945" y="3218770"/>
            <a:ext cx="117475"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98" name="AutoShape 48"/>
          <p:cNvSpPr>
            <a:spLocks noChangeArrowheads="1"/>
          </p:cNvSpPr>
          <p:nvPr/>
        </p:nvSpPr>
        <p:spPr bwMode="auto">
          <a:xfrm>
            <a:off x="7162120" y="3218770"/>
            <a:ext cx="117475"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199" name="AutoShape 49"/>
          <p:cNvSpPr>
            <a:spLocks noChangeArrowheads="1"/>
          </p:cNvSpPr>
          <p:nvPr/>
        </p:nvSpPr>
        <p:spPr bwMode="auto">
          <a:xfrm>
            <a:off x="6317570" y="2685370"/>
            <a:ext cx="117475"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00" name="AutoShape 50"/>
          <p:cNvSpPr>
            <a:spLocks noChangeArrowheads="1"/>
          </p:cNvSpPr>
          <p:nvPr/>
        </p:nvSpPr>
        <p:spPr bwMode="auto">
          <a:xfrm>
            <a:off x="6708095" y="2685370"/>
            <a:ext cx="115887"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01" name="AutoShape 51"/>
          <p:cNvSpPr>
            <a:spLocks noChangeArrowheads="1"/>
          </p:cNvSpPr>
          <p:nvPr/>
        </p:nvSpPr>
        <p:spPr bwMode="auto">
          <a:xfrm>
            <a:off x="7095445" y="2685370"/>
            <a:ext cx="119062"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02" name="AutoShape 52"/>
          <p:cNvSpPr>
            <a:spLocks noChangeArrowheads="1"/>
          </p:cNvSpPr>
          <p:nvPr/>
        </p:nvSpPr>
        <p:spPr bwMode="auto">
          <a:xfrm>
            <a:off x="7357382" y="2685370"/>
            <a:ext cx="115888"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03" name="AutoShape 53"/>
          <p:cNvSpPr>
            <a:spLocks noChangeArrowheads="1"/>
          </p:cNvSpPr>
          <p:nvPr/>
        </p:nvSpPr>
        <p:spPr bwMode="auto">
          <a:xfrm>
            <a:off x="7357382" y="3218770"/>
            <a:ext cx="115888"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04" name="AutoShape 54"/>
          <p:cNvSpPr>
            <a:spLocks noChangeArrowheads="1"/>
          </p:cNvSpPr>
          <p:nvPr/>
        </p:nvSpPr>
        <p:spPr bwMode="auto">
          <a:xfrm>
            <a:off x="6252482" y="3904570"/>
            <a:ext cx="117475"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05" name="AutoShape 55"/>
          <p:cNvSpPr>
            <a:spLocks noChangeArrowheads="1"/>
          </p:cNvSpPr>
          <p:nvPr/>
        </p:nvSpPr>
        <p:spPr bwMode="auto">
          <a:xfrm>
            <a:off x="6512832" y="3904570"/>
            <a:ext cx="117475"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06" name="AutoShape 56"/>
          <p:cNvSpPr>
            <a:spLocks noChangeArrowheads="1"/>
          </p:cNvSpPr>
          <p:nvPr/>
        </p:nvSpPr>
        <p:spPr bwMode="auto">
          <a:xfrm>
            <a:off x="6771595" y="3904570"/>
            <a:ext cx="117475"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07" name="AutoShape 57"/>
          <p:cNvSpPr>
            <a:spLocks noChangeArrowheads="1"/>
          </p:cNvSpPr>
          <p:nvPr/>
        </p:nvSpPr>
        <p:spPr bwMode="auto">
          <a:xfrm>
            <a:off x="6966857" y="3904570"/>
            <a:ext cx="117475"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08" name="AutoShape 58"/>
          <p:cNvSpPr>
            <a:spLocks noChangeArrowheads="1"/>
          </p:cNvSpPr>
          <p:nvPr/>
        </p:nvSpPr>
        <p:spPr bwMode="auto">
          <a:xfrm>
            <a:off x="7357382" y="3904570"/>
            <a:ext cx="115888" cy="1397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09" name="Rectangle 59"/>
          <p:cNvSpPr>
            <a:spLocks noChangeArrowheads="1"/>
          </p:cNvSpPr>
          <p:nvPr/>
        </p:nvSpPr>
        <p:spPr bwMode="auto">
          <a:xfrm>
            <a:off x="6168345" y="3210832"/>
            <a:ext cx="301365"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A1</a:t>
            </a:r>
            <a:endParaRPr kumimoji="1" lang="en-US" altLang="zh-CN" sz="700">
              <a:solidFill>
                <a:srgbClr val="FFFFFF"/>
              </a:solidFill>
              <a:latin typeface="+mn-ea"/>
            </a:endParaRPr>
          </a:p>
        </p:txBody>
      </p:sp>
      <p:sp>
        <p:nvSpPr>
          <p:cNvPr id="210" name="Rectangle 60"/>
          <p:cNvSpPr>
            <a:spLocks noChangeArrowheads="1"/>
          </p:cNvSpPr>
          <p:nvPr/>
        </p:nvSpPr>
        <p:spPr bwMode="auto">
          <a:xfrm>
            <a:off x="6363607" y="3212420"/>
            <a:ext cx="249238" cy="308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A2</a:t>
            </a:r>
            <a:endParaRPr kumimoji="1" lang="en-US" altLang="zh-CN" sz="700">
              <a:solidFill>
                <a:srgbClr val="FFFFFF"/>
              </a:solidFill>
              <a:latin typeface="+mn-ea"/>
            </a:endParaRPr>
          </a:p>
        </p:txBody>
      </p:sp>
      <p:sp>
        <p:nvSpPr>
          <p:cNvPr id="211" name="Rectangle 61"/>
          <p:cNvSpPr>
            <a:spLocks noChangeArrowheads="1"/>
          </p:cNvSpPr>
          <p:nvPr/>
        </p:nvSpPr>
        <p:spPr bwMode="auto">
          <a:xfrm>
            <a:off x="6249307" y="2661557"/>
            <a:ext cx="234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algn="ctr" eaLnBrk="0" fontAlgn="base" hangingPunct="0">
              <a:spcBef>
                <a:spcPct val="0"/>
              </a:spcBef>
              <a:spcAft>
                <a:spcPct val="0"/>
              </a:spcAft>
            </a:pPr>
            <a:r>
              <a:rPr kumimoji="1" lang="en-US" altLang="zh-CN" sz="1000">
                <a:solidFill>
                  <a:srgbClr val="FFFFFF"/>
                </a:solidFill>
                <a:latin typeface="+mn-ea"/>
              </a:rPr>
              <a:t>A</a:t>
            </a:r>
            <a:endParaRPr kumimoji="1" lang="en-US" altLang="zh-CN" sz="1000">
              <a:solidFill>
                <a:srgbClr val="FFFFFF"/>
              </a:solidFill>
              <a:latin typeface="+mn-ea"/>
            </a:endParaRPr>
          </a:p>
        </p:txBody>
      </p:sp>
      <p:sp>
        <p:nvSpPr>
          <p:cNvPr id="212" name="Rectangle 62"/>
          <p:cNvSpPr>
            <a:spLocks noChangeArrowheads="1"/>
          </p:cNvSpPr>
          <p:nvPr/>
        </p:nvSpPr>
        <p:spPr bwMode="auto">
          <a:xfrm>
            <a:off x="6647770" y="2661557"/>
            <a:ext cx="266098"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1000">
                <a:solidFill>
                  <a:srgbClr val="FFFFFF"/>
                </a:solidFill>
                <a:latin typeface="+mn-ea"/>
              </a:rPr>
              <a:t>B</a:t>
            </a:r>
            <a:endParaRPr kumimoji="1" lang="en-US" altLang="zh-CN" sz="1000">
              <a:solidFill>
                <a:srgbClr val="FFFFFF"/>
              </a:solidFill>
              <a:latin typeface="+mn-ea"/>
            </a:endParaRPr>
          </a:p>
        </p:txBody>
      </p:sp>
      <p:sp>
        <p:nvSpPr>
          <p:cNvPr id="213" name="Rectangle 63"/>
          <p:cNvSpPr>
            <a:spLocks noChangeArrowheads="1"/>
          </p:cNvSpPr>
          <p:nvPr/>
        </p:nvSpPr>
        <p:spPr bwMode="auto">
          <a:xfrm>
            <a:off x="7035120" y="2661557"/>
            <a:ext cx="272510"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1000">
                <a:solidFill>
                  <a:srgbClr val="FFFFFF"/>
                </a:solidFill>
                <a:latin typeface="+mn-ea"/>
              </a:rPr>
              <a:t>C</a:t>
            </a:r>
            <a:endParaRPr kumimoji="1" lang="en-US" altLang="zh-CN" sz="1000">
              <a:solidFill>
                <a:srgbClr val="FFFFFF"/>
              </a:solidFill>
              <a:latin typeface="+mn-ea"/>
            </a:endParaRPr>
          </a:p>
        </p:txBody>
      </p:sp>
      <p:sp>
        <p:nvSpPr>
          <p:cNvPr id="214" name="Rectangle 64"/>
          <p:cNvSpPr>
            <a:spLocks noChangeArrowheads="1"/>
          </p:cNvSpPr>
          <p:nvPr/>
        </p:nvSpPr>
        <p:spPr bwMode="auto">
          <a:xfrm>
            <a:off x="7297057" y="2661557"/>
            <a:ext cx="283732"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1000">
                <a:solidFill>
                  <a:srgbClr val="FFFFFF"/>
                </a:solidFill>
                <a:latin typeface="+mn-ea"/>
              </a:rPr>
              <a:t>D</a:t>
            </a:r>
            <a:endParaRPr kumimoji="1" lang="en-US" altLang="zh-CN" sz="1000">
              <a:solidFill>
                <a:srgbClr val="FFFFFF"/>
              </a:solidFill>
              <a:latin typeface="+mn-ea"/>
            </a:endParaRPr>
          </a:p>
        </p:txBody>
      </p:sp>
      <p:sp>
        <p:nvSpPr>
          <p:cNvPr id="215" name="Rectangle 65"/>
          <p:cNvSpPr>
            <a:spLocks noChangeArrowheads="1"/>
          </p:cNvSpPr>
          <p:nvPr/>
        </p:nvSpPr>
        <p:spPr bwMode="auto">
          <a:xfrm>
            <a:off x="6785882" y="2051957"/>
            <a:ext cx="269304"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1000">
                <a:solidFill>
                  <a:srgbClr val="FFFFFF"/>
                </a:solidFill>
                <a:latin typeface="+mn-ea"/>
              </a:rPr>
              <a:t>R</a:t>
            </a:r>
            <a:endParaRPr kumimoji="1" lang="en-US" altLang="zh-CN" sz="1000">
              <a:solidFill>
                <a:srgbClr val="FFFFFF"/>
              </a:solidFill>
              <a:latin typeface="+mn-ea"/>
            </a:endParaRPr>
          </a:p>
        </p:txBody>
      </p:sp>
      <p:sp>
        <p:nvSpPr>
          <p:cNvPr id="216" name="Rectangle 66"/>
          <p:cNvSpPr>
            <a:spLocks noChangeArrowheads="1"/>
          </p:cNvSpPr>
          <p:nvPr/>
        </p:nvSpPr>
        <p:spPr bwMode="auto">
          <a:xfrm>
            <a:off x="6158820" y="3896632"/>
            <a:ext cx="301365"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A3</a:t>
            </a:r>
            <a:endParaRPr kumimoji="1" lang="en-US" altLang="zh-CN" sz="700">
              <a:solidFill>
                <a:srgbClr val="FFFFFF"/>
              </a:solidFill>
              <a:latin typeface="+mn-ea"/>
            </a:endParaRPr>
          </a:p>
        </p:txBody>
      </p:sp>
      <p:sp>
        <p:nvSpPr>
          <p:cNvPr id="217" name="Rectangle 67"/>
          <p:cNvSpPr>
            <a:spLocks noChangeArrowheads="1"/>
          </p:cNvSpPr>
          <p:nvPr/>
        </p:nvSpPr>
        <p:spPr bwMode="auto">
          <a:xfrm>
            <a:off x="6427107" y="3906157"/>
            <a:ext cx="301365"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A4</a:t>
            </a:r>
            <a:endParaRPr kumimoji="1" lang="en-US" altLang="zh-CN" sz="700">
              <a:solidFill>
                <a:srgbClr val="FFFFFF"/>
              </a:solidFill>
              <a:latin typeface="+mn-ea"/>
            </a:endParaRPr>
          </a:p>
        </p:txBody>
      </p:sp>
      <p:sp>
        <p:nvSpPr>
          <p:cNvPr id="218" name="Rectangle 68"/>
          <p:cNvSpPr>
            <a:spLocks noChangeArrowheads="1"/>
          </p:cNvSpPr>
          <p:nvPr/>
        </p:nvSpPr>
        <p:spPr bwMode="auto">
          <a:xfrm>
            <a:off x="6557282" y="3220357"/>
            <a:ext cx="294953"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B1</a:t>
            </a:r>
            <a:endParaRPr kumimoji="1" lang="en-US" altLang="zh-CN" sz="700">
              <a:solidFill>
                <a:srgbClr val="FFFFFF"/>
              </a:solidFill>
              <a:latin typeface="+mn-ea"/>
            </a:endParaRPr>
          </a:p>
        </p:txBody>
      </p:sp>
      <p:sp>
        <p:nvSpPr>
          <p:cNvPr id="219" name="Rectangle 69"/>
          <p:cNvSpPr>
            <a:spLocks noChangeArrowheads="1"/>
          </p:cNvSpPr>
          <p:nvPr/>
        </p:nvSpPr>
        <p:spPr bwMode="auto">
          <a:xfrm>
            <a:off x="6760482" y="3210832"/>
            <a:ext cx="294953"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B2</a:t>
            </a:r>
            <a:endParaRPr kumimoji="1" lang="en-US" altLang="zh-CN" sz="700">
              <a:solidFill>
                <a:srgbClr val="FFFFFF"/>
              </a:solidFill>
              <a:latin typeface="+mn-ea"/>
            </a:endParaRPr>
          </a:p>
        </p:txBody>
      </p:sp>
      <p:sp>
        <p:nvSpPr>
          <p:cNvPr id="220" name="Rectangle 70"/>
          <p:cNvSpPr>
            <a:spLocks noChangeArrowheads="1"/>
          </p:cNvSpPr>
          <p:nvPr/>
        </p:nvSpPr>
        <p:spPr bwMode="auto">
          <a:xfrm>
            <a:off x="6695395" y="3906157"/>
            <a:ext cx="294953"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B3</a:t>
            </a:r>
            <a:endParaRPr kumimoji="1" lang="en-US" altLang="zh-CN" sz="700">
              <a:solidFill>
                <a:srgbClr val="FFFFFF"/>
              </a:solidFill>
              <a:latin typeface="+mn-ea"/>
            </a:endParaRPr>
          </a:p>
        </p:txBody>
      </p:sp>
      <p:sp>
        <p:nvSpPr>
          <p:cNvPr id="221" name="Rectangle 71"/>
          <p:cNvSpPr>
            <a:spLocks noChangeArrowheads="1"/>
          </p:cNvSpPr>
          <p:nvPr/>
        </p:nvSpPr>
        <p:spPr bwMode="auto">
          <a:xfrm>
            <a:off x="6890657" y="3906157"/>
            <a:ext cx="294953"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B4</a:t>
            </a:r>
            <a:endParaRPr kumimoji="1" lang="en-US" altLang="zh-CN" sz="700">
              <a:solidFill>
                <a:srgbClr val="FFFFFF"/>
              </a:solidFill>
              <a:latin typeface="+mn-ea"/>
            </a:endParaRPr>
          </a:p>
        </p:txBody>
      </p:sp>
      <p:sp>
        <p:nvSpPr>
          <p:cNvPr id="222" name="Rectangle 72"/>
          <p:cNvSpPr>
            <a:spLocks noChangeArrowheads="1"/>
          </p:cNvSpPr>
          <p:nvPr/>
        </p:nvSpPr>
        <p:spPr bwMode="auto">
          <a:xfrm>
            <a:off x="6955745" y="3229882"/>
            <a:ext cx="298159"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C1</a:t>
            </a:r>
            <a:endParaRPr kumimoji="1" lang="en-US" altLang="zh-CN" sz="700">
              <a:solidFill>
                <a:srgbClr val="FFFFFF"/>
              </a:solidFill>
              <a:latin typeface="+mn-ea"/>
            </a:endParaRPr>
          </a:p>
        </p:txBody>
      </p:sp>
      <p:sp>
        <p:nvSpPr>
          <p:cNvPr id="223" name="Rectangle 73"/>
          <p:cNvSpPr>
            <a:spLocks noChangeArrowheads="1"/>
          </p:cNvSpPr>
          <p:nvPr/>
        </p:nvSpPr>
        <p:spPr bwMode="auto">
          <a:xfrm>
            <a:off x="7085920" y="3220357"/>
            <a:ext cx="298159"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C2</a:t>
            </a:r>
            <a:endParaRPr kumimoji="1" lang="en-US" altLang="zh-CN" sz="700">
              <a:solidFill>
                <a:srgbClr val="FFFFFF"/>
              </a:solidFill>
              <a:latin typeface="+mn-ea"/>
            </a:endParaRPr>
          </a:p>
        </p:txBody>
      </p:sp>
      <p:sp>
        <p:nvSpPr>
          <p:cNvPr id="224" name="Rectangle 74"/>
          <p:cNvSpPr>
            <a:spLocks noChangeArrowheads="1"/>
          </p:cNvSpPr>
          <p:nvPr/>
        </p:nvSpPr>
        <p:spPr bwMode="auto">
          <a:xfrm>
            <a:off x="7281182" y="3229882"/>
            <a:ext cx="307777"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D1</a:t>
            </a:r>
            <a:endParaRPr kumimoji="1" lang="en-US" altLang="zh-CN" sz="700">
              <a:solidFill>
                <a:srgbClr val="FFFFFF"/>
              </a:solidFill>
              <a:latin typeface="+mn-ea"/>
            </a:endParaRPr>
          </a:p>
        </p:txBody>
      </p:sp>
      <p:sp>
        <p:nvSpPr>
          <p:cNvPr id="225" name="Rectangle 75"/>
          <p:cNvSpPr>
            <a:spLocks noChangeArrowheads="1"/>
          </p:cNvSpPr>
          <p:nvPr/>
        </p:nvSpPr>
        <p:spPr bwMode="auto">
          <a:xfrm>
            <a:off x="7271657" y="3906157"/>
            <a:ext cx="307777" cy="200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700">
                <a:solidFill>
                  <a:srgbClr val="FFFFFF"/>
                </a:solidFill>
                <a:latin typeface="+mn-ea"/>
              </a:rPr>
              <a:t>D2</a:t>
            </a:r>
            <a:endParaRPr kumimoji="1" lang="en-US" altLang="zh-CN" sz="700">
              <a:solidFill>
                <a:srgbClr val="FFFFFF"/>
              </a:solidFill>
              <a:latin typeface="+mn-ea"/>
            </a:endParaRPr>
          </a:p>
        </p:txBody>
      </p:sp>
      <p:sp>
        <p:nvSpPr>
          <p:cNvPr id="226" name="Line 76"/>
          <p:cNvSpPr>
            <a:spLocks noChangeShapeType="1"/>
          </p:cNvSpPr>
          <p:nvPr/>
        </p:nvSpPr>
        <p:spPr bwMode="auto">
          <a:xfrm>
            <a:off x="6376307" y="2450420"/>
            <a:ext cx="1038225"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27" name="Line 77"/>
          <p:cNvSpPr>
            <a:spLocks noChangeShapeType="1"/>
          </p:cNvSpPr>
          <p:nvPr/>
        </p:nvSpPr>
        <p:spPr bwMode="auto">
          <a:xfrm>
            <a:off x="6376307" y="2450420"/>
            <a:ext cx="0" cy="228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28" name="Line 78"/>
          <p:cNvSpPr>
            <a:spLocks noChangeShapeType="1"/>
          </p:cNvSpPr>
          <p:nvPr/>
        </p:nvSpPr>
        <p:spPr bwMode="auto">
          <a:xfrm>
            <a:off x="6895420" y="2221820"/>
            <a:ext cx="0" cy="228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29" name="Line 79"/>
          <p:cNvSpPr>
            <a:spLocks noChangeShapeType="1"/>
          </p:cNvSpPr>
          <p:nvPr/>
        </p:nvSpPr>
        <p:spPr bwMode="auto">
          <a:xfrm>
            <a:off x="7414532" y="2450420"/>
            <a:ext cx="0" cy="228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30" name="Line 80"/>
          <p:cNvSpPr>
            <a:spLocks noChangeShapeType="1"/>
          </p:cNvSpPr>
          <p:nvPr/>
        </p:nvSpPr>
        <p:spPr bwMode="auto">
          <a:xfrm>
            <a:off x="6766832" y="2450420"/>
            <a:ext cx="0" cy="228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31" name="Line 81"/>
          <p:cNvSpPr>
            <a:spLocks noChangeShapeType="1"/>
          </p:cNvSpPr>
          <p:nvPr/>
        </p:nvSpPr>
        <p:spPr bwMode="auto">
          <a:xfrm>
            <a:off x="7155770" y="2450420"/>
            <a:ext cx="0" cy="228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32" name="Line 82"/>
          <p:cNvSpPr>
            <a:spLocks noChangeShapeType="1"/>
          </p:cNvSpPr>
          <p:nvPr/>
        </p:nvSpPr>
        <p:spPr bwMode="auto">
          <a:xfrm>
            <a:off x="6311220" y="3060020"/>
            <a:ext cx="19526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33" name="Line 83"/>
          <p:cNvSpPr>
            <a:spLocks noChangeShapeType="1"/>
          </p:cNvSpPr>
          <p:nvPr/>
        </p:nvSpPr>
        <p:spPr bwMode="auto">
          <a:xfrm>
            <a:off x="6311220" y="3060020"/>
            <a:ext cx="0" cy="1524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34" name="Line 84"/>
          <p:cNvSpPr>
            <a:spLocks noChangeShapeType="1"/>
          </p:cNvSpPr>
          <p:nvPr/>
        </p:nvSpPr>
        <p:spPr bwMode="auto">
          <a:xfrm>
            <a:off x="6506482" y="3060020"/>
            <a:ext cx="0" cy="1524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35" name="Line 85"/>
          <p:cNvSpPr>
            <a:spLocks noChangeShapeType="1"/>
          </p:cNvSpPr>
          <p:nvPr/>
        </p:nvSpPr>
        <p:spPr bwMode="auto">
          <a:xfrm>
            <a:off x="6376307" y="2831420"/>
            <a:ext cx="0" cy="228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36" name="Line 86"/>
          <p:cNvSpPr>
            <a:spLocks noChangeShapeType="1"/>
          </p:cNvSpPr>
          <p:nvPr/>
        </p:nvSpPr>
        <p:spPr bwMode="auto">
          <a:xfrm>
            <a:off x="6701745" y="3060020"/>
            <a:ext cx="0" cy="1524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37" name="Line 87"/>
          <p:cNvSpPr>
            <a:spLocks noChangeShapeType="1"/>
          </p:cNvSpPr>
          <p:nvPr/>
        </p:nvSpPr>
        <p:spPr bwMode="auto">
          <a:xfrm>
            <a:off x="6701745" y="3060020"/>
            <a:ext cx="193675"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38" name="Line 88"/>
          <p:cNvSpPr>
            <a:spLocks noChangeShapeType="1"/>
          </p:cNvSpPr>
          <p:nvPr/>
        </p:nvSpPr>
        <p:spPr bwMode="auto">
          <a:xfrm>
            <a:off x="6895420" y="3060020"/>
            <a:ext cx="0" cy="1524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39" name="Line 89"/>
          <p:cNvSpPr>
            <a:spLocks noChangeShapeType="1"/>
          </p:cNvSpPr>
          <p:nvPr/>
        </p:nvSpPr>
        <p:spPr bwMode="auto">
          <a:xfrm>
            <a:off x="6766832" y="2831420"/>
            <a:ext cx="0" cy="228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40" name="Line 90"/>
          <p:cNvSpPr>
            <a:spLocks noChangeShapeType="1"/>
          </p:cNvSpPr>
          <p:nvPr/>
        </p:nvSpPr>
        <p:spPr bwMode="auto">
          <a:xfrm>
            <a:off x="7090682" y="3060020"/>
            <a:ext cx="130175"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41" name="Line 91"/>
          <p:cNvSpPr>
            <a:spLocks noChangeShapeType="1"/>
          </p:cNvSpPr>
          <p:nvPr/>
        </p:nvSpPr>
        <p:spPr bwMode="auto">
          <a:xfrm>
            <a:off x="7090682" y="3060020"/>
            <a:ext cx="0" cy="1524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42" name="Line 92"/>
          <p:cNvSpPr>
            <a:spLocks noChangeShapeType="1"/>
          </p:cNvSpPr>
          <p:nvPr/>
        </p:nvSpPr>
        <p:spPr bwMode="auto">
          <a:xfrm>
            <a:off x="7220857" y="3060020"/>
            <a:ext cx="0" cy="1524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43" name="Line 93"/>
          <p:cNvSpPr>
            <a:spLocks noChangeShapeType="1"/>
          </p:cNvSpPr>
          <p:nvPr/>
        </p:nvSpPr>
        <p:spPr bwMode="auto">
          <a:xfrm>
            <a:off x="7155770" y="2831420"/>
            <a:ext cx="0" cy="228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44" name="Line 94"/>
          <p:cNvSpPr>
            <a:spLocks noChangeShapeType="1"/>
          </p:cNvSpPr>
          <p:nvPr/>
        </p:nvSpPr>
        <p:spPr bwMode="auto">
          <a:xfrm>
            <a:off x="7414532" y="2831420"/>
            <a:ext cx="0" cy="3810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45" name="Line 95"/>
          <p:cNvSpPr>
            <a:spLocks noChangeShapeType="1"/>
          </p:cNvSpPr>
          <p:nvPr/>
        </p:nvSpPr>
        <p:spPr bwMode="auto">
          <a:xfrm>
            <a:off x="6311220" y="3669620"/>
            <a:ext cx="260350"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46" name="Line 96"/>
          <p:cNvSpPr>
            <a:spLocks noChangeShapeType="1"/>
          </p:cNvSpPr>
          <p:nvPr/>
        </p:nvSpPr>
        <p:spPr bwMode="auto">
          <a:xfrm>
            <a:off x="6311220" y="3669620"/>
            <a:ext cx="0" cy="228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47" name="Line 97"/>
          <p:cNvSpPr>
            <a:spLocks noChangeShapeType="1"/>
          </p:cNvSpPr>
          <p:nvPr/>
        </p:nvSpPr>
        <p:spPr bwMode="auto">
          <a:xfrm>
            <a:off x="6571570" y="3669620"/>
            <a:ext cx="0" cy="228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48" name="Line 98"/>
          <p:cNvSpPr>
            <a:spLocks noChangeShapeType="1"/>
          </p:cNvSpPr>
          <p:nvPr/>
        </p:nvSpPr>
        <p:spPr bwMode="auto">
          <a:xfrm>
            <a:off x="6506482" y="3364820"/>
            <a:ext cx="0" cy="3048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49" name="Line 99"/>
          <p:cNvSpPr>
            <a:spLocks noChangeShapeType="1"/>
          </p:cNvSpPr>
          <p:nvPr/>
        </p:nvSpPr>
        <p:spPr bwMode="auto">
          <a:xfrm>
            <a:off x="6830332" y="3669620"/>
            <a:ext cx="0" cy="228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50" name="Line 100"/>
          <p:cNvSpPr>
            <a:spLocks noChangeShapeType="1"/>
          </p:cNvSpPr>
          <p:nvPr/>
        </p:nvSpPr>
        <p:spPr bwMode="auto">
          <a:xfrm>
            <a:off x="6830332" y="3669620"/>
            <a:ext cx="195263"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51" name="Line 101"/>
          <p:cNvSpPr>
            <a:spLocks noChangeShapeType="1"/>
          </p:cNvSpPr>
          <p:nvPr/>
        </p:nvSpPr>
        <p:spPr bwMode="auto">
          <a:xfrm>
            <a:off x="7025595" y="3669620"/>
            <a:ext cx="0" cy="2286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52" name="Line 102"/>
          <p:cNvSpPr>
            <a:spLocks noChangeShapeType="1"/>
          </p:cNvSpPr>
          <p:nvPr/>
        </p:nvSpPr>
        <p:spPr bwMode="auto">
          <a:xfrm>
            <a:off x="6895420" y="3364820"/>
            <a:ext cx="0" cy="3048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53" name="Line 103"/>
          <p:cNvSpPr>
            <a:spLocks noChangeShapeType="1"/>
          </p:cNvSpPr>
          <p:nvPr/>
        </p:nvSpPr>
        <p:spPr bwMode="auto">
          <a:xfrm>
            <a:off x="7414532" y="3364820"/>
            <a:ext cx="0" cy="53340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54" name="AutoShape 104"/>
          <p:cNvSpPr>
            <a:spLocks noChangeArrowheads="1"/>
          </p:cNvSpPr>
          <p:nvPr/>
        </p:nvSpPr>
        <p:spPr bwMode="auto">
          <a:xfrm>
            <a:off x="7685995" y="3142570"/>
            <a:ext cx="247650" cy="368300"/>
          </a:xfrm>
          <a:prstGeom prst="rightArrow">
            <a:avLst>
              <a:gd name="adj1" fmla="val 75009"/>
              <a:gd name="adj2" fmla="val 50005"/>
            </a:avLst>
          </a:prstGeom>
          <a:gradFill rotWithShape="0">
            <a:gsLst>
              <a:gs pos="0">
                <a:srgbClr val="B0011C"/>
              </a:gs>
              <a:gs pos="100000">
                <a:srgbClr val="FC0128"/>
              </a:gs>
            </a:gsLst>
            <a:lin ang="0" scaled="1"/>
          </a:gra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55" name="Oval 105"/>
          <p:cNvSpPr>
            <a:spLocks noChangeArrowheads="1"/>
          </p:cNvSpPr>
          <p:nvPr/>
        </p:nvSpPr>
        <p:spPr bwMode="auto">
          <a:xfrm>
            <a:off x="7965395" y="2532970"/>
            <a:ext cx="831850" cy="1587500"/>
          </a:xfrm>
          <a:prstGeom prst="ellipse">
            <a:avLst/>
          </a:prstGeom>
          <a:solidFill>
            <a:srgbClr val="008080"/>
          </a:solidFill>
          <a:ln w="12700">
            <a:solidFill>
              <a:srgbClr val="FFFFFF"/>
            </a:solidFill>
            <a:round/>
          </a:ln>
          <a:effectLst>
            <a:outerShdw dist="107763" dir="2700000" algn="ctr" rotWithShape="0">
              <a:srgbClr val="FFFFFF"/>
            </a:outerShdw>
          </a:effec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56" name="AutoShape 106"/>
          <p:cNvSpPr>
            <a:spLocks noChangeArrowheads="1"/>
          </p:cNvSpPr>
          <p:nvPr/>
        </p:nvSpPr>
        <p:spPr bwMode="auto">
          <a:xfrm>
            <a:off x="8093982" y="3066370"/>
            <a:ext cx="249238"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57" name="AutoShape 107"/>
          <p:cNvSpPr>
            <a:spLocks noChangeArrowheads="1"/>
          </p:cNvSpPr>
          <p:nvPr/>
        </p:nvSpPr>
        <p:spPr bwMode="auto">
          <a:xfrm>
            <a:off x="8093982" y="3447370"/>
            <a:ext cx="249238"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58" name="AutoShape 108"/>
          <p:cNvSpPr>
            <a:spLocks noChangeArrowheads="1"/>
          </p:cNvSpPr>
          <p:nvPr/>
        </p:nvSpPr>
        <p:spPr bwMode="auto">
          <a:xfrm>
            <a:off x="8482920" y="3066370"/>
            <a:ext cx="247650"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59" name="AutoShape 109"/>
          <p:cNvSpPr>
            <a:spLocks noChangeArrowheads="1"/>
          </p:cNvSpPr>
          <p:nvPr/>
        </p:nvSpPr>
        <p:spPr bwMode="auto">
          <a:xfrm>
            <a:off x="8482920" y="3447370"/>
            <a:ext cx="247650"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60" name="AutoShape 110"/>
          <p:cNvSpPr>
            <a:spLocks noChangeArrowheads="1"/>
          </p:cNvSpPr>
          <p:nvPr/>
        </p:nvSpPr>
        <p:spPr bwMode="auto">
          <a:xfrm>
            <a:off x="8289245" y="3752170"/>
            <a:ext cx="249237"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61" name="AutoShape 111"/>
          <p:cNvSpPr>
            <a:spLocks noChangeArrowheads="1"/>
          </p:cNvSpPr>
          <p:nvPr/>
        </p:nvSpPr>
        <p:spPr bwMode="auto">
          <a:xfrm>
            <a:off x="8289245" y="2685370"/>
            <a:ext cx="249237"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62" name="Rectangle 112"/>
          <p:cNvSpPr>
            <a:spLocks noChangeArrowheads="1"/>
          </p:cNvSpPr>
          <p:nvPr/>
        </p:nvSpPr>
        <p:spPr bwMode="auto">
          <a:xfrm>
            <a:off x="8278132" y="2709182"/>
            <a:ext cx="283732"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1000">
                <a:solidFill>
                  <a:srgbClr val="FFFFFF"/>
                </a:solidFill>
                <a:latin typeface="+mn-ea"/>
              </a:rPr>
              <a:t>D</a:t>
            </a:r>
            <a:endParaRPr kumimoji="1" lang="en-US" altLang="zh-CN" sz="1000">
              <a:solidFill>
                <a:srgbClr val="FFFFFF"/>
              </a:solidFill>
              <a:latin typeface="+mn-ea"/>
            </a:endParaRPr>
          </a:p>
        </p:txBody>
      </p:sp>
      <p:sp>
        <p:nvSpPr>
          <p:cNvPr id="263" name="Rectangle 113"/>
          <p:cNvSpPr>
            <a:spLocks noChangeArrowheads="1"/>
          </p:cNvSpPr>
          <p:nvPr/>
        </p:nvSpPr>
        <p:spPr bwMode="auto">
          <a:xfrm>
            <a:off x="8066995" y="3080657"/>
            <a:ext cx="351058"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1000">
                <a:solidFill>
                  <a:srgbClr val="FFFFFF"/>
                </a:solidFill>
                <a:latin typeface="+mn-ea"/>
              </a:rPr>
              <a:t>A1</a:t>
            </a:r>
            <a:endParaRPr kumimoji="1" lang="en-US" altLang="zh-CN" sz="1000">
              <a:solidFill>
                <a:srgbClr val="FFFFFF"/>
              </a:solidFill>
              <a:latin typeface="+mn-ea"/>
            </a:endParaRPr>
          </a:p>
        </p:txBody>
      </p:sp>
      <p:sp>
        <p:nvSpPr>
          <p:cNvPr id="264" name="Rectangle 114"/>
          <p:cNvSpPr>
            <a:spLocks noChangeArrowheads="1"/>
          </p:cNvSpPr>
          <p:nvPr/>
        </p:nvSpPr>
        <p:spPr bwMode="auto">
          <a:xfrm>
            <a:off x="8455932" y="3090182"/>
            <a:ext cx="341440"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1000">
                <a:solidFill>
                  <a:srgbClr val="FFFFFF"/>
                </a:solidFill>
                <a:latin typeface="+mn-ea"/>
              </a:rPr>
              <a:t>B1</a:t>
            </a:r>
            <a:endParaRPr kumimoji="1" lang="en-US" altLang="zh-CN" sz="1000">
              <a:solidFill>
                <a:srgbClr val="FFFFFF"/>
              </a:solidFill>
              <a:latin typeface="+mn-ea"/>
            </a:endParaRPr>
          </a:p>
        </p:txBody>
      </p:sp>
      <p:sp>
        <p:nvSpPr>
          <p:cNvPr id="265" name="Rectangle 115"/>
          <p:cNvSpPr>
            <a:spLocks noChangeArrowheads="1"/>
          </p:cNvSpPr>
          <p:nvPr/>
        </p:nvSpPr>
        <p:spPr bwMode="auto">
          <a:xfrm>
            <a:off x="8066995" y="3471182"/>
            <a:ext cx="347852"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1000">
                <a:solidFill>
                  <a:srgbClr val="FFFFFF"/>
                </a:solidFill>
                <a:latin typeface="+mn-ea"/>
              </a:rPr>
              <a:t>C1</a:t>
            </a:r>
            <a:endParaRPr kumimoji="1" lang="en-US" altLang="zh-CN" sz="1000">
              <a:solidFill>
                <a:srgbClr val="FFFFFF"/>
              </a:solidFill>
              <a:latin typeface="+mn-ea"/>
            </a:endParaRPr>
          </a:p>
        </p:txBody>
      </p:sp>
      <p:sp>
        <p:nvSpPr>
          <p:cNvPr id="266" name="Rectangle 116"/>
          <p:cNvSpPr>
            <a:spLocks noChangeArrowheads="1"/>
          </p:cNvSpPr>
          <p:nvPr/>
        </p:nvSpPr>
        <p:spPr bwMode="auto">
          <a:xfrm>
            <a:off x="8447995" y="3461657"/>
            <a:ext cx="351058"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1000">
                <a:solidFill>
                  <a:srgbClr val="FFFFFF"/>
                </a:solidFill>
                <a:latin typeface="+mn-ea"/>
              </a:rPr>
              <a:t>A2</a:t>
            </a:r>
            <a:endParaRPr kumimoji="1" lang="en-US" altLang="zh-CN" sz="1000">
              <a:solidFill>
                <a:srgbClr val="FFFFFF"/>
              </a:solidFill>
              <a:latin typeface="+mn-ea"/>
            </a:endParaRPr>
          </a:p>
        </p:txBody>
      </p:sp>
      <p:sp>
        <p:nvSpPr>
          <p:cNvPr id="267" name="Rectangle 117"/>
          <p:cNvSpPr>
            <a:spLocks noChangeArrowheads="1"/>
          </p:cNvSpPr>
          <p:nvPr/>
        </p:nvSpPr>
        <p:spPr bwMode="auto">
          <a:xfrm>
            <a:off x="9190945" y="2494870"/>
            <a:ext cx="896937" cy="1511300"/>
          </a:xfrm>
          <a:prstGeom prst="rect">
            <a:avLst/>
          </a:prstGeom>
          <a:solidFill>
            <a:srgbClr val="008080"/>
          </a:solidFill>
          <a:ln w="12700">
            <a:solidFill>
              <a:srgbClr val="FFFFFF"/>
            </a:solidFill>
            <a:miter lim="800000"/>
          </a:ln>
          <a:effectLst>
            <a:outerShdw dist="107763" dir="2700000" algn="ctr" rotWithShape="0">
              <a:srgbClr val="FFFFFF"/>
            </a:outerShdw>
          </a:effec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graphicFrame>
        <p:nvGraphicFramePr>
          <p:cNvPr id="268" name="Object 118"/>
          <p:cNvGraphicFramePr/>
          <p:nvPr/>
        </p:nvGraphicFramePr>
        <p:xfrm>
          <a:off x="9176657" y="2612345"/>
          <a:ext cx="915988" cy="762000"/>
        </p:xfrm>
        <a:graphic>
          <a:graphicData uri="http://schemas.openxmlformats.org/presentationml/2006/ole">
            <mc:AlternateContent xmlns:mc="http://schemas.openxmlformats.org/markup-compatibility/2006">
              <mc:Choice xmlns:v="urn:schemas-microsoft-com:vml" Requires="v">
                <p:oleObj spid="_x0000_s9362" name="剪辑" r:id="rId1" imgW="6080125" imgH="4716145" progId="MS_ClipArt_Gallery.2">
                  <p:embed/>
                </p:oleObj>
              </mc:Choice>
              <mc:Fallback>
                <p:oleObj name="剪辑" r:id="rId1" imgW="6080125" imgH="4716145" progId="MS_ClipArt_Gallery.2">
                  <p:embed/>
                  <p:pic>
                    <p:nvPicPr>
                      <p:cNvPr id="0" name="图片 936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6657" y="2612345"/>
                        <a:ext cx="9159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9" name="Rectangle 119"/>
          <p:cNvSpPr>
            <a:spLocks noChangeArrowheads="1"/>
          </p:cNvSpPr>
          <p:nvPr/>
        </p:nvSpPr>
        <p:spPr bwMode="auto">
          <a:xfrm>
            <a:off x="8254320" y="3775982"/>
            <a:ext cx="341440"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1000">
                <a:solidFill>
                  <a:srgbClr val="FFFFFF"/>
                </a:solidFill>
                <a:latin typeface="+mn-ea"/>
              </a:rPr>
              <a:t>B2</a:t>
            </a:r>
            <a:endParaRPr kumimoji="1" lang="en-US" altLang="zh-CN" sz="1000">
              <a:solidFill>
                <a:srgbClr val="FFFFFF"/>
              </a:solidFill>
              <a:latin typeface="+mn-ea"/>
            </a:endParaRPr>
          </a:p>
        </p:txBody>
      </p:sp>
      <p:sp>
        <p:nvSpPr>
          <p:cNvPr id="270" name="AutoShape 120"/>
          <p:cNvSpPr>
            <a:spLocks noChangeArrowheads="1"/>
          </p:cNvSpPr>
          <p:nvPr/>
        </p:nvSpPr>
        <p:spPr bwMode="auto">
          <a:xfrm>
            <a:off x="8948057" y="3190195"/>
            <a:ext cx="222250" cy="263525"/>
          </a:xfrm>
          <a:prstGeom prst="rightArrow">
            <a:avLst>
              <a:gd name="adj1" fmla="val 75009"/>
              <a:gd name="adj2" fmla="val 50005"/>
            </a:avLst>
          </a:prstGeom>
          <a:solidFill>
            <a:schemeClr val="accent1"/>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71" name="AutoShape 121"/>
          <p:cNvSpPr>
            <a:spLocks noChangeArrowheads="1"/>
          </p:cNvSpPr>
          <p:nvPr/>
        </p:nvSpPr>
        <p:spPr bwMode="auto">
          <a:xfrm>
            <a:off x="9254445" y="3199720"/>
            <a:ext cx="793750" cy="501650"/>
          </a:xfrm>
          <a:prstGeom prst="cube">
            <a:avLst>
              <a:gd name="adj" fmla="val 68514"/>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72" name="AutoShape 122"/>
          <p:cNvSpPr>
            <a:spLocks noChangeArrowheads="1"/>
          </p:cNvSpPr>
          <p:nvPr/>
        </p:nvSpPr>
        <p:spPr bwMode="auto">
          <a:xfrm>
            <a:off x="9498920" y="3047320"/>
            <a:ext cx="215900" cy="244475"/>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73" name="AutoShape 123"/>
          <p:cNvSpPr>
            <a:spLocks noChangeArrowheads="1"/>
          </p:cNvSpPr>
          <p:nvPr/>
        </p:nvSpPr>
        <p:spPr bwMode="auto">
          <a:xfrm>
            <a:off x="9717995" y="3047320"/>
            <a:ext cx="200025" cy="2540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74" name="Rectangle 124"/>
          <p:cNvSpPr>
            <a:spLocks noChangeArrowheads="1"/>
          </p:cNvSpPr>
          <p:nvPr/>
        </p:nvSpPr>
        <p:spPr bwMode="auto">
          <a:xfrm>
            <a:off x="9211582" y="3679145"/>
            <a:ext cx="698909"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3600">
                <a:solidFill>
                  <a:schemeClr val="tx1"/>
                </a:solidFill>
                <a:latin typeface="Arial" panose="020B0604020202020204" pitchFamily="34" charset="0"/>
              </a:defRPr>
            </a:lvl1pPr>
            <a:lvl2pPr marL="742950" indent="-285750" defTabSz="762000">
              <a:defRPr sz="3600">
                <a:solidFill>
                  <a:schemeClr val="tx1"/>
                </a:solidFill>
                <a:latin typeface="Arial" panose="020B0604020202020204" pitchFamily="34" charset="0"/>
              </a:defRPr>
            </a:lvl2pPr>
            <a:lvl3pPr marL="1143000" indent="-228600" defTabSz="762000">
              <a:defRPr sz="3600">
                <a:solidFill>
                  <a:schemeClr val="tx1"/>
                </a:solidFill>
                <a:latin typeface="Arial" panose="020B0604020202020204" pitchFamily="34" charset="0"/>
              </a:defRPr>
            </a:lvl3pPr>
            <a:lvl4pPr marL="1600200" indent="-228600" defTabSz="762000">
              <a:defRPr sz="3600">
                <a:solidFill>
                  <a:schemeClr val="tx1"/>
                </a:solidFill>
                <a:latin typeface="Arial" panose="020B0604020202020204" pitchFamily="34" charset="0"/>
              </a:defRPr>
            </a:lvl4pPr>
            <a:lvl5pPr marL="2057400" indent="-228600" defTabSz="762000">
              <a:defRPr sz="36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zh-CN" altLang="en-US" sz="1000">
                <a:solidFill>
                  <a:srgbClr val="FFFFFF"/>
                </a:solidFill>
                <a:latin typeface="+mn-ea"/>
              </a:rPr>
              <a:t>应用系统</a:t>
            </a:r>
            <a:endParaRPr kumimoji="1" lang="zh-CN" altLang="en-US" sz="1000">
              <a:solidFill>
                <a:srgbClr val="FFFFFF"/>
              </a:solidFill>
              <a:latin typeface="+mn-ea"/>
            </a:endParaRPr>
          </a:p>
        </p:txBody>
      </p:sp>
      <p:sp>
        <p:nvSpPr>
          <p:cNvPr id="275" name="AutoShape 125"/>
          <p:cNvSpPr>
            <a:spLocks noChangeArrowheads="1"/>
          </p:cNvSpPr>
          <p:nvPr/>
        </p:nvSpPr>
        <p:spPr bwMode="auto">
          <a:xfrm>
            <a:off x="9368745" y="3237820"/>
            <a:ext cx="215900" cy="244475"/>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76" name="Rectangle 126"/>
          <p:cNvSpPr>
            <a:spLocks noChangeArrowheads="1"/>
          </p:cNvSpPr>
          <p:nvPr/>
        </p:nvSpPr>
        <p:spPr bwMode="auto">
          <a:xfrm>
            <a:off x="2483757" y="2380570"/>
            <a:ext cx="768350" cy="2197100"/>
          </a:xfrm>
          <a:prstGeom prst="rect">
            <a:avLst/>
          </a:prstGeom>
          <a:solidFill>
            <a:srgbClr val="008080"/>
          </a:solidFill>
          <a:ln w="12700">
            <a:solidFill>
              <a:srgbClr val="FFFFFF"/>
            </a:solidFill>
            <a:miter lim="800000"/>
          </a:ln>
          <a:effectLst>
            <a:outerShdw dist="107763" dir="2700000" algn="ctr" rotWithShape="0">
              <a:srgbClr val="FFFFFF"/>
            </a:outerShdw>
          </a:effectLst>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77" name="AutoShape 127"/>
          <p:cNvSpPr>
            <a:spLocks noChangeArrowheads="1"/>
          </p:cNvSpPr>
          <p:nvPr/>
        </p:nvSpPr>
        <p:spPr bwMode="auto">
          <a:xfrm>
            <a:off x="9613220" y="3256870"/>
            <a:ext cx="214312" cy="244475"/>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graphicFrame>
        <p:nvGraphicFramePr>
          <p:cNvPr id="278" name="Object 128"/>
          <p:cNvGraphicFramePr/>
          <p:nvPr/>
        </p:nvGraphicFramePr>
        <p:xfrm>
          <a:off x="2480582" y="2510745"/>
          <a:ext cx="739775" cy="519112"/>
        </p:xfrm>
        <a:graphic>
          <a:graphicData uri="http://schemas.openxmlformats.org/presentationml/2006/ole">
            <mc:AlternateContent xmlns:mc="http://schemas.openxmlformats.org/markup-compatibility/2006">
              <mc:Choice xmlns:v="urn:schemas-microsoft-com:vml" Requires="v">
                <p:oleObj spid="_x0000_s9363" name="剪辑" r:id="rId3" imgW="4953000" imgH="3475355" progId="MS_ClipArt_Gallery.2">
                  <p:embed/>
                </p:oleObj>
              </mc:Choice>
              <mc:Fallback>
                <p:oleObj name="剪辑" r:id="rId3" imgW="4953000" imgH="3475355" progId="MS_ClipArt_Gallery.2">
                  <p:embed/>
                  <p:pic>
                    <p:nvPicPr>
                      <p:cNvPr id="0" name="图片 936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0582" y="2510745"/>
                        <a:ext cx="739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79" name="Object 129"/>
          <p:cNvGraphicFramePr/>
          <p:nvPr/>
        </p:nvGraphicFramePr>
        <p:xfrm>
          <a:off x="2445657" y="3129870"/>
          <a:ext cx="844550" cy="538162"/>
        </p:xfrm>
        <a:graphic>
          <a:graphicData uri="http://schemas.openxmlformats.org/presentationml/2006/ole">
            <mc:AlternateContent xmlns:mc="http://schemas.openxmlformats.org/markup-compatibility/2006">
              <mc:Choice xmlns:v="urn:schemas-microsoft-com:vml" Requires="v">
                <p:oleObj spid="_x0000_s9364" name="剪辑" r:id="rId5" imgW="5502275" imgH="3505200" progId="MS_ClipArt_Gallery.2">
                  <p:embed/>
                </p:oleObj>
              </mc:Choice>
              <mc:Fallback>
                <p:oleObj name="剪辑" r:id="rId5" imgW="5502275" imgH="3505200" progId="MS_ClipArt_Gallery.2">
                  <p:embed/>
                  <p:pic>
                    <p:nvPicPr>
                      <p:cNvPr id="0" name="图片 936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5657" y="3129870"/>
                        <a:ext cx="844550"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0" name="Rectangle 130"/>
          <p:cNvSpPr>
            <a:spLocks noChangeArrowheads="1"/>
          </p:cNvSpPr>
          <p:nvPr/>
        </p:nvSpPr>
        <p:spPr bwMode="auto">
          <a:xfrm>
            <a:off x="2483757" y="3752170"/>
            <a:ext cx="768350" cy="368300"/>
          </a:xfrm>
          <a:prstGeom prst="rect">
            <a:avLst/>
          </a:prstGeom>
          <a:solidFill>
            <a:srgbClr val="0000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81" name="Line 131"/>
          <p:cNvSpPr>
            <a:spLocks noChangeShapeType="1"/>
          </p:cNvSpPr>
          <p:nvPr/>
        </p:nvSpPr>
        <p:spPr bwMode="auto">
          <a:xfrm>
            <a:off x="2737757" y="4279220"/>
            <a:ext cx="0" cy="1587"/>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82" name="Line 132"/>
          <p:cNvSpPr>
            <a:spLocks noChangeShapeType="1"/>
          </p:cNvSpPr>
          <p:nvPr/>
        </p:nvSpPr>
        <p:spPr bwMode="auto">
          <a:xfrm>
            <a:off x="2802845" y="4203020"/>
            <a:ext cx="65087" cy="0"/>
          </a:xfrm>
          <a:prstGeom prst="line">
            <a:avLst/>
          </a:prstGeom>
          <a:noFill/>
          <a:ln w="508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83" name="Line 133"/>
          <p:cNvSpPr>
            <a:spLocks noChangeShapeType="1"/>
          </p:cNvSpPr>
          <p:nvPr/>
        </p:nvSpPr>
        <p:spPr bwMode="auto">
          <a:xfrm>
            <a:off x="2802845" y="4279220"/>
            <a:ext cx="65087" cy="0"/>
          </a:xfrm>
          <a:prstGeom prst="line">
            <a:avLst/>
          </a:prstGeom>
          <a:noFill/>
          <a:ln w="508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84" name="Line 134"/>
          <p:cNvSpPr>
            <a:spLocks noChangeShapeType="1"/>
          </p:cNvSpPr>
          <p:nvPr/>
        </p:nvSpPr>
        <p:spPr bwMode="auto">
          <a:xfrm>
            <a:off x="2802845" y="4355420"/>
            <a:ext cx="65087" cy="0"/>
          </a:xfrm>
          <a:prstGeom prst="line">
            <a:avLst/>
          </a:prstGeom>
          <a:noFill/>
          <a:ln w="508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85" name="Line 135"/>
          <p:cNvSpPr>
            <a:spLocks noChangeShapeType="1"/>
          </p:cNvSpPr>
          <p:nvPr/>
        </p:nvSpPr>
        <p:spPr bwMode="auto">
          <a:xfrm>
            <a:off x="2677432" y="5941332"/>
            <a:ext cx="7270750" cy="0"/>
          </a:xfrm>
          <a:prstGeom prst="line">
            <a:avLst/>
          </a:prstGeom>
          <a:noFill/>
          <a:ln w="12700" cmpd="thickThin">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86" name="Line 136"/>
          <p:cNvSpPr>
            <a:spLocks noChangeShapeType="1"/>
          </p:cNvSpPr>
          <p:nvPr/>
        </p:nvSpPr>
        <p:spPr bwMode="auto">
          <a:xfrm>
            <a:off x="2610757" y="6322332"/>
            <a:ext cx="74041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uLnTx/>
              <a:uFillTx/>
              <a:latin typeface="+mn-ea"/>
            </a:endParaRPr>
          </a:p>
        </p:txBody>
      </p:sp>
      <p:sp>
        <p:nvSpPr>
          <p:cNvPr id="287" name="Rectangle 137"/>
          <p:cNvSpPr>
            <a:spLocks noChangeArrowheads="1"/>
          </p:cNvSpPr>
          <p:nvPr/>
        </p:nvSpPr>
        <p:spPr bwMode="auto">
          <a:xfrm>
            <a:off x="3503491" y="5995979"/>
            <a:ext cx="5687454" cy="339196"/>
          </a:xfrm>
          <a:prstGeom prst="rect">
            <a:avLst/>
          </a:prstGeom>
          <a:noFill/>
          <a:ln w="9525">
            <a:noFill/>
            <a:miter lim="800000"/>
          </a:ln>
          <a:effectLst/>
        </p:spPr>
        <p:txBody>
          <a:bodyPr wrap="none" lIns="92075" tIns="46038" rIns="92075" bIns="46038">
            <a:spAutoFit/>
          </a:bodyPr>
          <a:lstStyle/>
          <a:p>
            <a:pPr defTabSz="762000" eaLnBrk="0" fontAlgn="base" hangingPunct="0">
              <a:spcBef>
                <a:spcPct val="0"/>
              </a:spcBef>
              <a:spcAft>
                <a:spcPct val="0"/>
              </a:spcAft>
              <a:defRPr/>
            </a:pPr>
            <a:r>
              <a:rPr kumimoji="1" lang="zh-CN" altLang="en-US" sz="1600" b="1" dirty="0">
                <a:latin typeface="+mn-ea"/>
              </a:rPr>
              <a:t>标准规范                              与                              质量保证</a:t>
            </a:r>
            <a:endParaRPr kumimoji="1" lang="zh-CN" altLang="en-US" sz="1600" b="1" dirty="0">
              <a:latin typeface="+mn-ea"/>
            </a:endParaRPr>
          </a:p>
        </p:txBody>
      </p:sp>
      <p:sp>
        <p:nvSpPr>
          <p:cNvPr id="288" name="Line 138"/>
          <p:cNvSpPr>
            <a:spLocks noChangeShapeType="1"/>
          </p:cNvSpPr>
          <p:nvPr/>
        </p:nvSpPr>
        <p:spPr bwMode="auto">
          <a:xfrm flipH="1">
            <a:off x="4237945" y="1488395"/>
            <a:ext cx="6350" cy="1319212"/>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89" name="Line 139"/>
          <p:cNvSpPr>
            <a:spLocks noChangeShapeType="1"/>
          </p:cNvSpPr>
          <p:nvPr/>
        </p:nvSpPr>
        <p:spPr bwMode="auto">
          <a:xfrm>
            <a:off x="4234770" y="1469345"/>
            <a:ext cx="4130675" cy="635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90" name="Line 140"/>
          <p:cNvSpPr>
            <a:spLocks noChangeShapeType="1"/>
          </p:cNvSpPr>
          <p:nvPr/>
        </p:nvSpPr>
        <p:spPr bwMode="auto">
          <a:xfrm>
            <a:off x="8362270" y="1488395"/>
            <a:ext cx="3175" cy="105251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3600" b="0" i="0" u="none" strike="noStrike" kern="0" cap="none" spc="0" normalizeH="0" baseline="0" noProof="0" smtClean="0">
              <a:ln>
                <a:noFill/>
              </a:ln>
              <a:solidFill>
                <a:srgbClr val="FFFFFF"/>
              </a:solidFill>
              <a:effectLst/>
              <a:uLnTx/>
              <a:uFillTx/>
              <a:latin typeface="+mn-ea"/>
            </a:endParaRPr>
          </a:p>
        </p:txBody>
      </p:sp>
      <p:sp>
        <p:nvSpPr>
          <p:cNvPr id="291" name="Rectangle 141"/>
          <p:cNvSpPr>
            <a:spLocks noChangeArrowheads="1"/>
          </p:cNvSpPr>
          <p:nvPr/>
        </p:nvSpPr>
        <p:spPr bwMode="auto">
          <a:xfrm>
            <a:off x="3612470" y="4060145"/>
            <a:ext cx="1327150" cy="366712"/>
          </a:xfrm>
          <a:prstGeom prst="rect">
            <a:avLst/>
          </a:prstGeom>
          <a:noFill/>
          <a:ln w="9525">
            <a:noFill/>
            <a:miter lim="800000"/>
          </a:ln>
          <a:effectLst/>
        </p:spPr>
        <p:txBody>
          <a:bodyPr wrap="none" lIns="92075" tIns="46038" rIns="92075" bIns="46038">
            <a:spAutoFit/>
          </a:bodyPr>
          <a:lstStyle/>
          <a:p>
            <a:pPr defTabSz="762000" eaLnBrk="0" fontAlgn="base" hangingPunct="0">
              <a:spcBef>
                <a:spcPct val="0"/>
              </a:spcBef>
              <a:spcAft>
                <a:spcPct val="0"/>
              </a:spcAft>
              <a:defRPr/>
            </a:pPr>
            <a:r>
              <a:rPr kumimoji="1" lang="zh-CN" altLang="en-US">
                <a:latin typeface="+mn-ea"/>
              </a:rPr>
              <a:t>应用构架库</a:t>
            </a:r>
            <a:endParaRPr kumimoji="1" lang="zh-CN" altLang="en-US">
              <a:latin typeface="+mn-ea"/>
            </a:endParaRPr>
          </a:p>
        </p:txBody>
      </p:sp>
      <p:sp>
        <p:nvSpPr>
          <p:cNvPr id="292" name="Rectangle 142"/>
          <p:cNvSpPr>
            <a:spLocks noChangeArrowheads="1"/>
          </p:cNvSpPr>
          <p:nvPr/>
        </p:nvSpPr>
        <p:spPr bwMode="auto">
          <a:xfrm>
            <a:off x="4712607" y="5357132"/>
            <a:ext cx="1555750" cy="366713"/>
          </a:xfrm>
          <a:prstGeom prst="rect">
            <a:avLst/>
          </a:prstGeom>
          <a:noFill/>
          <a:ln w="9525">
            <a:noFill/>
            <a:miter lim="800000"/>
          </a:ln>
          <a:effectLst/>
        </p:spPr>
        <p:txBody>
          <a:bodyPr wrap="none" lIns="92075" tIns="46038" rIns="92075" bIns="46038">
            <a:spAutoFit/>
          </a:bodyPr>
          <a:lstStyle/>
          <a:p>
            <a:pPr defTabSz="762000" eaLnBrk="0" fontAlgn="base" hangingPunct="0">
              <a:spcBef>
                <a:spcPct val="0"/>
              </a:spcBef>
              <a:spcAft>
                <a:spcPct val="0"/>
              </a:spcAft>
              <a:defRPr/>
            </a:pPr>
            <a:r>
              <a:rPr kumimoji="1" lang="zh-CN" altLang="en-US">
                <a:latin typeface="+mn-ea"/>
              </a:rPr>
              <a:t>构件生产车间</a:t>
            </a:r>
            <a:endParaRPr kumimoji="1" lang="zh-CN" altLang="en-US">
              <a:latin typeface="+mn-ea"/>
            </a:endParaRPr>
          </a:p>
        </p:txBody>
      </p:sp>
      <p:sp>
        <p:nvSpPr>
          <p:cNvPr id="293" name="Rectangle 143"/>
          <p:cNvSpPr>
            <a:spLocks noChangeArrowheads="1"/>
          </p:cNvSpPr>
          <p:nvPr/>
        </p:nvSpPr>
        <p:spPr bwMode="auto">
          <a:xfrm>
            <a:off x="7739970" y="4349070"/>
            <a:ext cx="1098550" cy="366712"/>
          </a:xfrm>
          <a:prstGeom prst="rect">
            <a:avLst/>
          </a:prstGeom>
          <a:noFill/>
          <a:ln w="9525">
            <a:noFill/>
            <a:miter lim="800000"/>
          </a:ln>
          <a:effectLst/>
        </p:spPr>
        <p:txBody>
          <a:bodyPr wrap="none" lIns="92075" tIns="46038" rIns="92075" bIns="46038">
            <a:spAutoFit/>
          </a:bodyPr>
          <a:lstStyle/>
          <a:p>
            <a:pPr defTabSz="762000" eaLnBrk="0" fontAlgn="base" hangingPunct="0">
              <a:spcBef>
                <a:spcPct val="0"/>
              </a:spcBef>
              <a:spcAft>
                <a:spcPct val="0"/>
              </a:spcAft>
              <a:defRPr/>
            </a:pPr>
            <a:r>
              <a:rPr kumimoji="1" lang="zh-CN" altLang="en-US">
                <a:latin typeface="+mn-ea"/>
              </a:rPr>
              <a:t>组装车间</a:t>
            </a:r>
            <a:endParaRPr kumimoji="1" lang="zh-CN" altLang="en-US">
              <a:latin typeface="+mn-ea"/>
            </a:endParaRPr>
          </a:p>
        </p:txBody>
      </p:sp>
      <p:sp>
        <p:nvSpPr>
          <p:cNvPr id="294" name="Rectangle 144"/>
          <p:cNvSpPr>
            <a:spLocks noChangeArrowheads="1"/>
          </p:cNvSpPr>
          <p:nvPr/>
        </p:nvSpPr>
        <p:spPr bwMode="auto">
          <a:xfrm>
            <a:off x="2388507" y="4722132"/>
            <a:ext cx="1098550" cy="641350"/>
          </a:xfrm>
          <a:prstGeom prst="rect">
            <a:avLst/>
          </a:prstGeom>
          <a:noFill/>
          <a:ln w="9525">
            <a:noFill/>
            <a:miter lim="800000"/>
          </a:ln>
          <a:effectLst/>
        </p:spPr>
        <p:txBody>
          <a:bodyPr wrap="none" lIns="92075" tIns="46038" rIns="92075" bIns="46038">
            <a:spAutoFit/>
          </a:bodyPr>
          <a:lstStyle/>
          <a:p>
            <a:pPr defTabSz="762000" eaLnBrk="0" fontAlgn="base" hangingPunct="0">
              <a:spcBef>
                <a:spcPct val="0"/>
              </a:spcBef>
              <a:spcAft>
                <a:spcPct val="0"/>
              </a:spcAft>
              <a:defRPr/>
            </a:pPr>
            <a:r>
              <a:rPr kumimoji="1" lang="zh-CN" altLang="en-US" dirty="0">
                <a:latin typeface="+mn-ea"/>
              </a:rPr>
              <a:t>应用构架</a:t>
            </a:r>
            <a:endParaRPr kumimoji="1" lang="zh-CN" altLang="en-US" dirty="0">
              <a:latin typeface="+mn-ea"/>
            </a:endParaRPr>
          </a:p>
          <a:p>
            <a:pPr defTabSz="762000" eaLnBrk="0" fontAlgn="base" hangingPunct="0">
              <a:spcBef>
                <a:spcPct val="0"/>
              </a:spcBef>
              <a:spcAft>
                <a:spcPct val="0"/>
              </a:spcAft>
              <a:defRPr/>
            </a:pPr>
            <a:r>
              <a:rPr kumimoji="1" lang="zh-CN" altLang="en-US" dirty="0">
                <a:latin typeface="+mn-ea"/>
              </a:rPr>
              <a:t>提取车间</a:t>
            </a:r>
            <a:endParaRPr kumimoji="1" lang="zh-CN" altLang="en-US" dirty="0">
              <a:latin typeface="+mn-ea"/>
            </a:endParaRPr>
          </a:p>
        </p:txBody>
      </p:sp>
      <p:sp>
        <p:nvSpPr>
          <p:cNvPr id="295" name="Rectangle 145"/>
          <p:cNvSpPr>
            <a:spLocks noChangeArrowheads="1"/>
          </p:cNvSpPr>
          <p:nvPr/>
        </p:nvSpPr>
        <p:spPr bwMode="auto">
          <a:xfrm>
            <a:off x="6385832" y="4925332"/>
            <a:ext cx="869950" cy="366713"/>
          </a:xfrm>
          <a:prstGeom prst="rect">
            <a:avLst/>
          </a:prstGeom>
          <a:noFill/>
          <a:ln w="9525">
            <a:noFill/>
            <a:miter lim="800000"/>
          </a:ln>
          <a:effectLst/>
        </p:spPr>
        <p:txBody>
          <a:bodyPr wrap="none" lIns="92075" tIns="46038" rIns="92075" bIns="46038">
            <a:spAutoFit/>
          </a:bodyPr>
          <a:lstStyle/>
          <a:p>
            <a:pPr defTabSz="762000" eaLnBrk="0" fontAlgn="base" hangingPunct="0">
              <a:spcBef>
                <a:spcPct val="0"/>
              </a:spcBef>
              <a:spcAft>
                <a:spcPct val="0"/>
              </a:spcAft>
              <a:defRPr/>
            </a:pPr>
            <a:r>
              <a:rPr kumimoji="1" lang="zh-CN" altLang="en-US" dirty="0">
                <a:latin typeface="+mn-ea"/>
              </a:rPr>
              <a:t>构件库</a:t>
            </a:r>
            <a:endParaRPr kumimoji="1" lang="zh-CN" altLang="en-US" dirty="0">
              <a:latin typeface="+mn-ea"/>
            </a:endParaRPr>
          </a:p>
        </p:txBody>
      </p:sp>
      <p:sp>
        <p:nvSpPr>
          <p:cNvPr id="296" name="AutoShape 146"/>
          <p:cNvSpPr>
            <a:spLocks noChangeArrowheads="1"/>
          </p:cNvSpPr>
          <p:nvPr/>
        </p:nvSpPr>
        <p:spPr bwMode="auto">
          <a:xfrm>
            <a:off x="5020582" y="4361770"/>
            <a:ext cx="768350" cy="520700"/>
          </a:xfrm>
          <a:prstGeom prst="cube">
            <a:avLst>
              <a:gd name="adj" fmla="val 67852"/>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97" name="AutoShape 147"/>
          <p:cNvSpPr>
            <a:spLocks noChangeArrowheads="1"/>
          </p:cNvSpPr>
          <p:nvPr/>
        </p:nvSpPr>
        <p:spPr bwMode="auto">
          <a:xfrm>
            <a:off x="5215845" y="4361770"/>
            <a:ext cx="115887"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98" name="AutoShape 148"/>
          <p:cNvSpPr>
            <a:spLocks noChangeArrowheads="1"/>
          </p:cNvSpPr>
          <p:nvPr/>
        </p:nvSpPr>
        <p:spPr bwMode="auto">
          <a:xfrm>
            <a:off x="5409520" y="4361770"/>
            <a:ext cx="117475" cy="215900"/>
          </a:xfrm>
          <a:prstGeom prst="cube">
            <a:avLst>
              <a:gd name="adj" fmla="val 24995"/>
            </a:avLst>
          </a:prstGeom>
          <a:solidFill>
            <a:srgbClr val="FF9900"/>
          </a:solidFill>
          <a:ln w="12700">
            <a:solidFill>
              <a:srgbClr val="FFFFFF"/>
            </a:solidFill>
            <a:miter lim="800000"/>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000" b="0" i="0" u="none" strike="noStrike" kern="0" cap="none" spc="0" normalizeH="0" baseline="0" noProof="0">
              <a:ln>
                <a:noFill/>
              </a:ln>
              <a:solidFill>
                <a:srgbClr val="FFFFFF"/>
              </a:solidFill>
              <a:effectLst/>
              <a:uLnTx/>
              <a:uFillTx/>
              <a:latin typeface="+mn-ea"/>
            </a:endParaRPr>
          </a:p>
        </p:txBody>
      </p:sp>
      <p:sp>
        <p:nvSpPr>
          <p:cNvPr id="299" name="Rectangle 149"/>
          <p:cNvSpPr>
            <a:spLocks noChangeArrowheads="1"/>
          </p:cNvSpPr>
          <p:nvPr/>
        </p:nvSpPr>
        <p:spPr bwMode="auto">
          <a:xfrm>
            <a:off x="4960257" y="4830082"/>
            <a:ext cx="698909" cy="24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zh-CN" altLang="en-US" sz="1000">
                <a:solidFill>
                  <a:srgbClr val="FFFFFF"/>
                </a:solidFill>
                <a:latin typeface="+mn-ea"/>
              </a:rPr>
              <a:t>界面构件</a:t>
            </a:r>
            <a:endParaRPr kumimoji="1" lang="zh-CN" altLang="en-US" sz="1000">
              <a:solidFill>
                <a:srgbClr val="FFFFFF"/>
              </a:solidFill>
              <a:latin typeface="+mn-ea"/>
            </a:endParaRPr>
          </a:p>
        </p:txBody>
      </p:sp>
      <p:sp>
        <p:nvSpPr>
          <p:cNvPr id="300" name="Rectangle 150"/>
          <p:cNvSpPr>
            <a:spLocks noChangeArrowheads="1"/>
          </p:cNvSpPr>
          <p:nvPr/>
        </p:nvSpPr>
        <p:spPr bwMode="auto">
          <a:xfrm>
            <a:off x="5130120" y="4403045"/>
            <a:ext cx="325410" cy="21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800">
                <a:solidFill>
                  <a:srgbClr val="FFFFFF"/>
                </a:solidFill>
                <a:latin typeface="+mn-ea"/>
              </a:rPr>
              <a:t>D1</a:t>
            </a:r>
            <a:endParaRPr kumimoji="1" lang="en-US" altLang="zh-CN" sz="800">
              <a:solidFill>
                <a:srgbClr val="FFFFFF"/>
              </a:solidFill>
              <a:latin typeface="+mn-ea"/>
            </a:endParaRPr>
          </a:p>
        </p:txBody>
      </p:sp>
      <p:sp>
        <p:nvSpPr>
          <p:cNvPr id="301" name="Rectangle 151"/>
          <p:cNvSpPr>
            <a:spLocks noChangeArrowheads="1"/>
          </p:cNvSpPr>
          <p:nvPr/>
        </p:nvSpPr>
        <p:spPr bwMode="auto">
          <a:xfrm>
            <a:off x="5325382" y="4403045"/>
            <a:ext cx="325410" cy="216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0" fontAlgn="base" hangingPunct="0">
              <a:spcBef>
                <a:spcPct val="0"/>
              </a:spcBef>
              <a:spcAft>
                <a:spcPct val="0"/>
              </a:spcAft>
            </a:pPr>
            <a:r>
              <a:rPr kumimoji="1" lang="en-US" altLang="zh-CN" sz="800">
                <a:solidFill>
                  <a:srgbClr val="FFFFFF"/>
                </a:solidFill>
                <a:latin typeface="+mn-ea"/>
              </a:rPr>
              <a:t>D2</a:t>
            </a:r>
            <a:endParaRPr kumimoji="1" lang="en-US" altLang="zh-CN" sz="800">
              <a:solidFill>
                <a:srgbClr val="FFFFFF"/>
              </a:solidFill>
              <a:latin typeface="+mn-ea"/>
            </a:endParaRPr>
          </a:p>
        </p:txBody>
      </p:sp>
      <p:sp>
        <p:nvSpPr>
          <p:cNvPr id="302" name="Rectangle 152"/>
          <p:cNvSpPr>
            <a:spLocks noChangeArrowheads="1"/>
          </p:cNvSpPr>
          <p:nvPr/>
        </p:nvSpPr>
        <p:spPr bwMode="auto">
          <a:xfrm>
            <a:off x="9060770" y="4204607"/>
            <a:ext cx="1104900" cy="366713"/>
          </a:xfrm>
          <a:prstGeom prst="rect">
            <a:avLst/>
          </a:prstGeom>
          <a:noFill/>
          <a:ln w="9525">
            <a:noFill/>
            <a:miter lim="800000"/>
          </a:ln>
          <a:effectLst/>
        </p:spPr>
        <p:txBody>
          <a:bodyPr wrap="none" lIns="92075" tIns="46038" rIns="92075" bIns="46038">
            <a:spAutoFit/>
          </a:bodyPr>
          <a:lstStyle/>
          <a:p>
            <a:pPr eaLnBrk="0" fontAlgn="base" hangingPunct="0">
              <a:spcBef>
                <a:spcPct val="0"/>
              </a:spcBef>
              <a:spcAft>
                <a:spcPct val="0"/>
              </a:spcAft>
              <a:defRPr/>
            </a:pPr>
            <a:r>
              <a:rPr kumimoji="1" lang="zh-CN" altLang="en-US" dirty="0">
                <a:latin typeface="+mn-ea"/>
              </a:rPr>
              <a:t>应用系统</a:t>
            </a:r>
            <a:endParaRPr kumimoji="1" lang="zh-CN" altLang="en-US" dirty="0">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面向服务的方法</a:t>
            </a:r>
            <a:endParaRPr lang="zh-CN" altLang="en-US" dirty="0"/>
          </a:p>
        </p:txBody>
      </p:sp>
      <p:pic>
        <p:nvPicPr>
          <p:cNvPr id="3" name="Picture 205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242624"/>
            <a:ext cx="5040560" cy="355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2"/>
          <p:cNvSpPr txBox="1"/>
          <p:nvPr/>
        </p:nvSpPr>
        <p:spPr>
          <a:xfrm>
            <a:off x="5138532" y="2486125"/>
            <a:ext cx="8782050" cy="3653418"/>
          </a:xfrm>
          <a:prstGeom prst="rect">
            <a:avLst/>
          </a:prstGeom>
        </p:spPr>
        <p:txBody>
          <a:bodyPr/>
          <a:lstStyle>
            <a:lvl1pPr marL="339725" indent="-339725" algn="l" rtl="0" eaLnBrk="0" fontAlgn="base" hangingPunct="0">
              <a:spcBef>
                <a:spcPct val="10000"/>
              </a:spcBef>
              <a:spcAft>
                <a:spcPct val="0"/>
              </a:spcAft>
              <a:buClr>
                <a:srgbClr val="FFFF99"/>
              </a:buClr>
              <a:buFont typeface="Wingdings" panose="05000000000000000000" pitchFamily="2" charset="2"/>
              <a:buChar char="w"/>
              <a:defRPr sz="3200">
                <a:solidFill>
                  <a:srgbClr val="FFFF99"/>
                </a:solidFill>
                <a:latin typeface="+mn-lt"/>
                <a:ea typeface="+mn-ea"/>
                <a:cs typeface="+mn-cs"/>
              </a:defRPr>
            </a:lvl1pPr>
            <a:lvl2pPr marL="682625" indent="-228600" algn="l" rtl="0" eaLnBrk="0" fontAlgn="base" hangingPunct="0">
              <a:spcBef>
                <a:spcPct val="10000"/>
              </a:spcBef>
              <a:spcAft>
                <a:spcPct val="0"/>
              </a:spcAft>
              <a:buClr>
                <a:srgbClr val="DDDDDD"/>
              </a:buClr>
              <a:buFont typeface="Wingdings" panose="05000000000000000000" pitchFamily="2" charset="2"/>
              <a:buChar char="§"/>
              <a:defRPr sz="2800">
                <a:solidFill>
                  <a:srgbClr val="DDDDDD"/>
                </a:solidFill>
                <a:latin typeface="+mn-lt"/>
              </a:defRPr>
            </a:lvl2pPr>
            <a:lvl3pPr marL="1025525" indent="-228600" algn="l" rtl="0" eaLnBrk="0" fontAlgn="base" hangingPunct="0">
              <a:spcBef>
                <a:spcPct val="10000"/>
              </a:spcBef>
              <a:spcAft>
                <a:spcPct val="0"/>
              </a:spcAft>
              <a:buClr>
                <a:srgbClr val="73E1FF"/>
              </a:buClr>
              <a:buChar char="•"/>
              <a:defRPr sz="2800">
                <a:solidFill>
                  <a:srgbClr val="73E1FF"/>
                </a:solidFill>
                <a:latin typeface="+mn-lt"/>
              </a:defRPr>
            </a:lvl3pPr>
            <a:lvl4pPr marL="1368425" indent="-228600" algn="l" rtl="0" eaLnBrk="0" fontAlgn="base" hangingPunct="0">
              <a:spcBef>
                <a:spcPct val="10000"/>
              </a:spcBef>
              <a:spcAft>
                <a:spcPct val="0"/>
              </a:spcAft>
              <a:buClr>
                <a:srgbClr val="FFFF99"/>
              </a:buClr>
              <a:buFont typeface="Wingdings" panose="05000000000000000000" pitchFamily="2" charset="2"/>
              <a:buChar char="w"/>
              <a:defRPr sz="2400">
                <a:solidFill>
                  <a:srgbClr val="FFFF99"/>
                </a:solidFill>
                <a:latin typeface="+mn-lt"/>
              </a:defRPr>
            </a:lvl4pPr>
            <a:lvl5pPr marL="1711325" indent="-228600" algn="l" rtl="0" eaLnBrk="0" fontAlgn="base" hangingPunct="0">
              <a:spcBef>
                <a:spcPct val="20000"/>
              </a:spcBef>
              <a:spcAft>
                <a:spcPct val="0"/>
              </a:spcAft>
              <a:buClr>
                <a:srgbClr val="FFFF99"/>
              </a:buClr>
              <a:buChar char="•"/>
              <a:defRPr sz="2400">
                <a:solidFill>
                  <a:srgbClr val="FFFF99"/>
                </a:solidFill>
                <a:latin typeface="+mn-lt"/>
              </a:defRPr>
            </a:lvl5pPr>
            <a:lvl6pPr marL="2168525" indent="-228600" algn="l" rtl="0" fontAlgn="base">
              <a:spcBef>
                <a:spcPct val="20000"/>
              </a:spcBef>
              <a:spcAft>
                <a:spcPct val="0"/>
              </a:spcAft>
              <a:buClr>
                <a:srgbClr val="FFFF99"/>
              </a:buClr>
              <a:buChar char="•"/>
              <a:defRPr sz="2400">
                <a:solidFill>
                  <a:srgbClr val="FFFF99"/>
                </a:solidFill>
                <a:latin typeface="+mn-lt"/>
              </a:defRPr>
            </a:lvl6pPr>
            <a:lvl7pPr marL="2625725" indent="-228600" algn="l" rtl="0" fontAlgn="base">
              <a:spcBef>
                <a:spcPct val="20000"/>
              </a:spcBef>
              <a:spcAft>
                <a:spcPct val="0"/>
              </a:spcAft>
              <a:buClr>
                <a:srgbClr val="FFFF99"/>
              </a:buClr>
              <a:buChar char="•"/>
              <a:defRPr sz="2400">
                <a:solidFill>
                  <a:srgbClr val="FFFF99"/>
                </a:solidFill>
                <a:latin typeface="+mn-lt"/>
              </a:defRPr>
            </a:lvl7pPr>
            <a:lvl8pPr marL="3082925" indent="-228600" algn="l" rtl="0" fontAlgn="base">
              <a:spcBef>
                <a:spcPct val="20000"/>
              </a:spcBef>
              <a:spcAft>
                <a:spcPct val="0"/>
              </a:spcAft>
              <a:buClr>
                <a:srgbClr val="FFFF99"/>
              </a:buClr>
              <a:buChar char="•"/>
              <a:defRPr sz="2400">
                <a:solidFill>
                  <a:srgbClr val="FFFF99"/>
                </a:solidFill>
                <a:latin typeface="+mn-lt"/>
              </a:defRPr>
            </a:lvl8pPr>
            <a:lvl9pPr marL="3540125" indent="-228600" algn="l" rtl="0" fontAlgn="base">
              <a:spcBef>
                <a:spcPct val="20000"/>
              </a:spcBef>
              <a:spcAft>
                <a:spcPct val="0"/>
              </a:spcAft>
              <a:buClr>
                <a:srgbClr val="FFFF99"/>
              </a:buClr>
              <a:buChar char="•"/>
              <a:defRPr sz="2400">
                <a:solidFill>
                  <a:srgbClr val="FFFF99"/>
                </a:solidFill>
                <a:latin typeface="+mn-lt"/>
              </a:defRPr>
            </a:lvl9pPr>
          </a:lstStyle>
          <a:p>
            <a:pPr>
              <a:lnSpc>
                <a:spcPct val="150000"/>
              </a:lnSpc>
              <a:buClr>
                <a:srgbClr val="92D050"/>
              </a:buClr>
            </a:pPr>
            <a:r>
              <a:rPr lang="zh-CN" altLang="en-US" sz="2200" kern="0" dirty="0">
                <a:solidFill>
                  <a:schemeClr val="tx1"/>
                </a:solidFill>
                <a:latin typeface="+mn-ea"/>
              </a:rPr>
              <a:t>服务的</a:t>
            </a:r>
            <a:r>
              <a:rPr lang="zh-CN" altLang="en-US" sz="2200" kern="0" dirty="0" smtClean="0">
                <a:solidFill>
                  <a:schemeClr val="tx1"/>
                </a:solidFill>
                <a:latin typeface="+mn-ea"/>
              </a:rPr>
              <a:t>抽象性（基于</a:t>
            </a:r>
            <a:r>
              <a:rPr lang="zh-CN" altLang="en-US" sz="2200" kern="0" dirty="0">
                <a:solidFill>
                  <a:schemeClr val="tx1"/>
                </a:solidFill>
                <a:latin typeface="+mn-ea"/>
              </a:rPr>
              <a:t>接口的编程）</a:t>
            </a:r>
            <a:endParaRPr lang="zh-CN" altLang="en-US" sz="2200" kern="0" dirty="0">
              <a:solidFill>
                <a:schemeClr val="tx1"/>
              </a:solidFill>
              <a:latin typeface="+mn-ea"/>
            </a:endParaRPr>
          </a:p>
          <a:p>
            <a:pPr>
              <a:lnSpc>
                <a:spcPct val="150000"/>
              </a:lnSpc>
              <a:buClr>
                <a:srgbClr val="92D050"/>
              </a:buClr>
            </a:pPr>
            <a:r>
              <a:rPr lang="zh-CN" altLang="en-US" sz="2200" kern="0" dirty="0">
                <a:solidFill>
                  <a:schemeClr val="tx1"/>
                </a:solidFill>
                <a:latin typeface="+mn-ea"/>
              </a:rPr>
              <a:t>服务的自治性（实现分布式应用）</a:t>
            </a:r>
            <a:endParaRPr lang="zh-CN" altLang="en-US" sz="2200" kern="0" dirty="0">
              <a:solidFill>
                <a:schemeClr val="tx1"/>
              </a:solidFill>
              <a:latin typeface="+mn-ea"/>
            </a:endParaRPr>
          </a:p>
          <a:p>
            <a:pPr>
              <a:lnSpc>
                <a:spcPct val="150000"/>
              </a:lnSpc>
              <a:buClr>
                <a:srgbClr val="92D050"/>
              </a:buClr>
            </a:pPr>
            <a:r>
              <a:rPr lang="zh-CN" altLang="en-US" sz="2200" kern="0" dirty="0">
                <a:solidFill>
                  <a:schemeClr val="tx1"/>
                </a:solidFill>
                <a:latin typeface="+mn-ea"/>
              </a:rPr>
              <a:t>服务间的松耦合式</a:t>
            </a:r>
            <a:r>
              <a:rPr lang="zh-CN" altLang="en-US" sz="2200" kern="0" dirty="0" smtClean="0">
                <a:solidFill>
                  <a:schemeClr val="tx1"/>
                </a:solidFill>
                <a:latin typeface="+mn-ea"/>
              </a:rPr>
              <a:t>绑定，基于</a:t>
            </a:r>
            <a:r>
              <a:rPr lang="zh-CN" altLang="en-US" sz="2200" kern="0" dirty="0">
                <a:solidFill>
                  <a:schemeClr val="tx1"/>
                </a:solidFill>
                <a:latin typeface="+mn-ea"/>
              </a:rPr>
              <a:t>标准化消息进行通信</a:t>
            </a:r>
            <a:endParaRPr lang="zh-CN" altLang="en-US" sz="2200" kern="0" dirty="0">
              <a:solidFill>
                <a:schemeClr val="tx1"/>
              </a:solidFill>
              <a:latin typeface="+mn-ea"/>
              <a:sym typeface="Lucida Sans Unicode" panose="020B0602030504020204" pitchFamily="34" charset="0"/>
            </a:endParaRPr>
          </a:p>
          <a:p>
            <a:pPr>
              <a:lnSpc>
                <a:spcPct val="150000"/>
              </a:lnSpc>
              <a:buClr>
                <a:srgbClr val="92D050"/>
              </a:buClr>
            </a:pPr>
            <a:r>
              <a:rPr lang="zh-CN" altLang="en-US" sz="2200" kern="0" dirty="0">
                <a:solidFill>
                  <a:schemeClr val="tx1"/>
                </a:solidFill>
                <a:latin typeface="+mn-ea"/>
              </a:rPr>
              <a:t>服务的自描述性（支持动态发现与延迟绑定）</a:t>
            </a:r>
            <a:endParaRPr lang="zh-CN" altLang="en-US" sz="2200" kern="0" dirty="0">
              <a:solidFill>
                <a:schemeClr val="tx1"/>
              </a:solidFill>
              <a:latin typeface="+mn-ea"/>
            </a:endParaRPr>
          </a:p>
          <a:p>
            <a:pPr>
              <a:lnSpc>
                <a:spcPct val="150000"/>
              </a:lnSpc>
              <a:buClr>
                <a:srgbClr val="92D050"/>
              </a:buClr>
            </a:pPr>
            <a:r>
              <a:rPr lang="zh-CN" altLang="en-US" sz="2200" kern="0" dirty="0">
                <a:solidFill>
                  <a:schemeClr val="tx1"/>
                </a:solidFill>
                <a:latin typeface="+mn-ea"/>
                <a:sym typeface="Arial" panose="020B0604020202020204" pitchFamily="34" charset="0"/>
              </a:rPr>
              <a:t>服务的粗粒度</a:t>
            </a:r>
            <a:r>
              <a:rPr lang="zh-CN" altLang="en-US" sz="2200" kern="0" dirty="0">
                <a:solidFill>
                  <a:schemeClr val="tx1"/>
                </a:solidFill>
                <a:latin typeface="+mn-ea"/>
              </a:rPr>
              <a:t>（支持基于业务逻辑的积木式装配）</a:t>
            </a:r>
            <a:endParaRPr lang="zh-CN" altLang="en-US" sz="2200" kern="0" dirty="0">
              <a:solidFill>
                <a:schemeClr val="tx1"/>
              </a:solidFill>
              <a:latin typeface="+mn-ea"/>
            </a:endParaRPr>
          </a:p>
          <a:p>
            <a:pPr lvl="4">
              <a:lnSpc>
                <a:spcPct val="150000"/>
              </a:lnSpc>
              <a:buClr>
                <a:srgbClr val="92D050"/>
              </a:buClr>
            </a:pPr>
            <a:endParaRPr lang="zh-CN" altLang="en-US" sz="2200" kern="0" dirty="0">
              <a:solidFill>
                <a:schemeClr val="tx1"/>
              </a:solidFill>
              <a:latin typeface="+mn-ea"/>
              <a:sym typeface="Lucida Sans Unicode" panose="020B0602030504020204" pitchFamily="34" charset="0"/>
            </a:endParaRPr>
          </a:p>
        </p:txBody>
      </p:sp>
      <p:sp>
        <p:nvSpPr>
          <p:cNvPr id="5" name="灯片编号占位符 4"/>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面向服务的系统示例 </a:t>
            </a:r>
            <a:r>
              <a:rPr lang="en-US" altLang="zh-CN" dirty="0" smtClean="0"/>
              <a:t>(</a:t>
            </a:r>
            <a:r>
              <a:rPr lang="zh-CN" altLang="en-US" dirty="0" smtClean="0"/>
              <a:t>基于微</a:t>
            </a:r>
            <a:r>
              <a:rPr lang="zh-CN" altLang="en-US" dirty="0"/>
              <a:t>服务</a:t>
            </a:r>
            <a:r>
              <a:rPr lang="zh-CN" altLang="en-US" dirty="0" smtClean="0"/>
              <a:t>架构的网络</a:t>
            </a:r>
            <a:r>
              <a:rPr lang="zh-CN" altLang="en-US" dirty="0"/>
              <a:t>订餐系统</a:t>
            </a:r>
            <a:r>
              <a:rPr lang="zh-CN" altLang="en-US" dirty="0" smtClean="0"/>
              <a:t>）</a:t>
            </a: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5" name="图片 4"/>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17953" y="1341737"/>
            <a:ext cx="7673796" cy="5353238"/>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07"/>
          <p:cNvSpPr txBox="1"/>
          <p:nvPr/>
        </p:nvSpPr>
        <p:spPr>
          <a:xfrm>
            <a:off x="4944595" y="969221"/>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什么是</a:t>
            </a:r>
            <a:r>
              <a:rPr lang="zh-CN" altLang="en-US" sz="3000" spc="300" dirty="0" smtClean="0">
                <a:solidFill>
                  <a:srgbClr val="000000"/>
                </a:solidFill>
                <a:latin typeface="微软雅黑" panose="020B0503020204020204" pitchFamily="34" charset="-122"/>
                <a:ea typeface="微软雅黑" panose="020B0503020204020204" pitchFamily="34" charset="-122"/>
              </a:rPr>
              <a:t>模型</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44595" y="2102854"/>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smtClean="0">
                <a:solidFill>
                  <a:srgbClr val="000000"/>
                </a:solidFill>
                <a:latin typeface="微软雅黑" panose="020B0503020204020204" pitchFamily="34" charset="-122"/>
                <a:ea typeface="微软雅黑" panose="020B0503020204020204" pitchFamily="34" charset="-122"/>
              </a:rPr>
              <a:t>软件建模方法</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1" name="Text Box 5"/>
          <p:cNvSpPr txBox="1">
            <a:spLocks noChangeArrowheads="1"/>
          </p:cNvSpPr>
          <p:nvPr/>
        </p:nvSpPr>
        <p:spPr bwMode="auto">
          <a:xfrm>
            <a:off x="8364220" y="5872164"/>
            <a:ext cx="2021387"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2400" dirty="0" smtClean="0">
                <a:solidFill>
                  <a:srgbClr val="EB7C1F"/>
                </a:solidFill>
                <a:latin typeface="+mn-ea"/>
              </a:rPr>
              <a:t>@</a:t>
            </a:r>
            <a:r>
              <a:rPr lang="zh-CN" altLang="en-US" sz="2400" dirty="0" smtClean="0">
                <a:solidFill>
                  <a:srgbClr val="EB7C1F"/>
                </a:solidFill>
                <a:latin typeface="+mn-ea"/>
              </a:rPr>
              <a:t>第</a:t>
            </a:r>
            <a:r>
              <a:rPr lang="en-US" altLang="zh-CN" sz="2400" dirty="0">
                <a:solidFill>
                  <a:srgbClr val="EB7C1F"/>
                </a:solidFill>
                <a:latin typeface="+mn-ea"/>
              </a:rPr>
              <a:t>3</a:t>
            </a:r>
            <a:r>
              <a:rPr lang="zh-CN" altLang="en-US" sz="2400" dirty="0">
                <a:solidFill>
                  <a:srgbClr val="EB7C1F"/>
                </a:solidFill>
                <a:latin typeface="+mn-ea"/>
              </a:rPr>
              <a:t>章</a:t>
            </a:r>
            <a:r>
              <a:rPr lang="en-US" altLang="zh-CN" sz="2400" dirty="0">
                <a:solidFill>
                  <a:srgbClr val="EB7C1F"/>
                </a:solidFill>
                <a:latin typeface="+mn-ea"/>
              </a:rPr>
              <a:t>.</a:t>
            </a:r>
            <a:r>
              <a:rPr lang="zh-CN" altLang="en-US" sz="2400" dirty="0">
                <a:solidFill>
                  <a:srgbClr val="EB7C1F"/>
                </a:solidFill>
                <a:latin typeface="+mn-ea"/>
              </a:rPr>
              <a:t>教材</a:t>
            </a:r>
            <a:endParaRPr lang="zh-CN" altLang="en-US" sz="2400" dirty="0">
              <a:solidFill>
                <a:srgbClr val="EB7C1F"/>
              </a:solidFill>
              <a:latin typeface="+mn-ea"/>
            </a:endParaRPr>
          </a:p>
        </p:txBody>
      </p:sp>
      <p:sp>
        <p:nvSpPr>
          <p:cNvPr id="12" name="AutoShape 4"/>
          <p:cNvSpPr>
            <a:spLocks noChangeArrowheads="1"/>
          </p:cNvSpPr>
          <p:nvPr/>
        </p:nvSpPr>
        <p:spPr bwMode="auto">
          <a:xfrm>
            <a:off x="4549308" y="956836"/>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Object 205"/>
          <p:cNvSpPr txBox="1"/>
          <p:nvPr/>
        </p:nvSpPr>
        <p:spPr>
          <a:xfrm>
            <a:off x="4944595" y="3236488"/>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smtClean="0">
                <a:solidFill>
                  <a:srgbClr val="000000"/>
                </a:solidFill>
                <a:latin typeface="微软雅黑" panose="020B0503020204020204" pitchFamily="34" charset="-122"/>
                <a:ea typeface="微软雅黑" panose="020B0503020204020204" pitchFamily="34" charset="-122"/>
              </a:rPr>
              <a:t>面向对象方法概述</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zh-CN" altLang="en-US" smtClean="0"/>
              <a:t>模型驱动的软件开发 </a:t>
            </a:r>
            <a:r>
              <a:rPr lang="en-US" altLang="zh-CN" smtClean="0"/>
              <a:t>(MDD)</a:t>
            </a:r>
            <a:endParaRPr lang="en-US" altLang="zh-CN" smtClean="0"/>
          </a:p>
        </p:txBody>
      </p:sp>
      <p:sp>
        <p:nvSpPr>
          <p:cNvPr id="82947" name="Rectangle 3"/>
          <p:cNvSpPr>
            <a:spLocks noGrp="1" noChangeArrowheads="1"/>
          </p:cNvSpPr>
          <p:nvPr>
            <p:ph type="body" idx="1"/>
          </p:nvPr>
        </p:nvSpPr>
        <p:spPr/>
        <p:txBody>
          <a:bodyPr/>
          <a:lstStyle/>
          <a:p>
            <a:r>
              <a:rPr lang="zh-CN" altLang="en-US" dirty="0" smtClean="0"/>
              <a:t>以模型为中心（相对于以代码为中心）的软件开发方法</a:t>
            </a:r>
            <a:endParaRPr lang="zh-CN" altLang="en-US" dirty="0" smtClean="0"/>
          </a:p>
          <a:p>
            <a:r>
              <a:rPr lang="zh-CN" altLang="en-US" dirty="0" smtClean="0"/>
              <a:t>基于以下两种久经考验的技术</a:t>
            </a:r>
            <a:endParaRPr lang="zh-CN" altLang="en-US" dirty="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82948" name="Rectangle 4"/>
          <p:cNvSpPr>
            <a:spLocks noChangeArrowheads="1"/>
          </p:cNvSpPr>
          <p:nvPr/>
        </p:nvSpPr>
        <p:spPr bwMode="auto">
          <a:xfrm>
            <a:off x="3417889" y="4859021"/>
            <a:ext cx="2293937" cy="14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eaLnBrk="1" hangingPunct="1">
              <a:lnSpc>
                <a:spcPct val="70000"/>
              </a:lnSpc>
              <a:spcBef>
                <a:spcPct val="50000"/>
              </a:spcBef>
              <a:buClrTx/>
              <a:buFontTx/>
              <a:buNone/>
            </a:pPr>
            <a:r>
              <a:rPr lang="en-US" altLang="zh-CN" sz="1200" b="1">
                <a:solidFill>
                  <a:schemeClr val="tx1"/>
                </a:solidFill>
                <a:cs typeface="Arial" panose="020B0604020202020204" pitchFamily="34" charset="0"/>
              </a:rPr>
              <a:t>SC_MODULE(producer)</a:t>
            </a:r>
            <a:endParaRPr lang="en-US" altLang="zh-CN" sz="1200" b="1">
              <a:solidFill>
                <a:schemeClr val="tx1"/>
              </a:solidFill>
              <a:cs typeface="Arial" panose="020B0604020202020204" pitchFamily="34" charset="0"/>
            </a:endParaRPr>
          </a:p>
          <a:p>
            <a:pPr eaLnBrk="1" hangingPunct="1">
              <a:lnSpc>
                <a:spcPct val="70000"/>
              </a:lnSpc>
              <a:spcBef>
                <a:spcPct val="50000"/>
              </a:spcBef>
              <a:buClrTx/>
              <a:buFontTx/>
              <a:buNone/>
            </a:pPr>
            <a:r>
              <a:rPr lang="en-US" altLang="zh-CN" sz="1200" b="1">
                <a:solidFill>
                  <a:schemeClr val="tx1"/>
                </a:solidFill>
                <a:cs typeface="Arial" panose="020B0604020202020204" pitchFamily="34" charset="0"/>
              </a:rPr>
              <a:t>{sc_inslave&lt;int&gt; in1;</a:t>
            </a:r>
            <a:endParaRPr lang="en-US" altLang="zh-CN" sz="1200" b="1">
              <a:solidFill>
                <a:schemeClr val="tx1"/>
              </a:solidFill>
              <a:cs typeface="Arial" panose="020B0604020202020204" pitchFamily="34" charset="0"/>
            </a:endParaRPr>
          </a:p>
          <a:p>
            <a:pPr eaLnBrk="1" hangingPunct="1">
              <a:lnSpc>
                <a:spcPct val="70000"/>
              </a:lnSpc>
              <a:spcBef>
                <a:spcPct val="50000"/>
              </a:spcBef>
              <a:buClrTx/>
              <a:buFontTx/>
              <a:buNone/>
            </a:pPr>
            <a:r>
              <a:rPr lang="en-US" altLang="zh-CN" sz="1200" b="1">
                <a:solidFill>
                  <a:schemeClr val="tx1"/>
                </a:solidFill>
                <a:cs typeface="Arial" panose="020B0604020202020204" pitchFamily="34" charset="0"/>
              </a:rPr>
              <a:t>int sum; //</a:t>
            </a:r>
            <a:endParaRPr lang="en-US" altLang="zh-CN" sz="1200" b="1">
              <a:solidFill>
                <a:schemeClr val="tx1"/>
              </a:solidFill>
              <a:cs typeface="Arial" panose="020B0604020202020204" pitchFamily="34" charset="0"/>
            </a:endParaRPr>
          </a:p>
          <a:p>
            <a:pPr eaLnBrk="1" hangingPunct="1">
              <a:lnSpc>
                <a:spcPct val="70000"/>
              </a:lnSpc>
              <a:spcBef>
                <a:spcPct val="50000"/>
              </a:spcBef>
              <a:buClrTx/>
              <a:buFontTx/>
              <a:buNone/>
            </a:pPr>
            <a:r>
              <a:rPr lang="en-US" altLang="zh-CN" sz="1200" b="1">
                <a:solidFill>
                  <a:schemeClr val="tx1"/>
                </a:solidFill>
                <a:cs typeface="Arial" panose="020B0604020202020204" pitchFamily="34" charset="0"/>
              </a:rPr>
              <a:t>void accumulate (){</a:t>
            </a:r>
            <a:endParaRPr lang="en-US" altLang="zh-CN" sz="1200" b="1">
              <a:solidFill>
                <a:schemeClr val="tx1"/>
              </a:solidFill>
              <a:cs typeface="Arial" panose="020B0604020202020204" pitchFamily="34" charset="0"/>
            </a:endParaRPr>
          </a:p>
          <a:p>
            <a:pPr eaLnBrk="1" hangingPunct="1">
              <a:lnSpc>
                <a:spcPct val="70000"/>
              </a:lnSpc>
              <a:spcBef>
                <a:spcPct val="50000"/>
              </a:spcBef>
              <a:buClrTx/>
              <a:buFontTx/>
              <a:buNone/>
            </a:pPr>
            <a:r>
              <a:rPr lang="en-US" altLang="zh-CN" sz="1200" b="1">
                <a:solidFill>
                  <a:schemeClr val="tx1"/>
                </a:solidFill>
                <a:cs typeface="Arial" panose="020B0604020202020204" pitchFamily="34" charset="0"/>
              </a:rPr>
              <a:t>sum += in1;</a:t>
            </a:r>
            <a:endParaRPr lang="en-US" altLang="zh-CN" sz="1200" b="1">
              <a:solidFill>
                <a:schemeClr val="tx1"/>
              </a:solidFill>
              <a:cs typeface="Arial" panose="020B0604020202020204" pitchFamily="34" charset="0"/>
            </a:endParaRPr>
          </a:p>
          <a:p>
            <a:pPr eaLnBrk="1" hangingPunct="1">
              <a:lnSpc>
                <a:spcPct val="70000"/>
              </a:lnSpc>
              <a:spcBef>
                <a:spcPct val="50000"/>
              </a:spcBef>
              <a:buClrTx/>
              <a:buFontTx/>
              <a:buNone/>
            </a:pPr>
            <a:r>
              <a:rPr lang="en-US" altLang="zh-CN" sz="1200" b="1">
                <a:solidFill>
                  <a:schemeClr val="tx1"/>
                </a:solidFill>
                <a:cs typeface="Arial" panose="020B0604020202020204" pitchFamily="34" charset="0"/>
              </a:rPr>
              <a:t>cout &lt;&lt; “Sum = “ &lt;&lt; sum &lt;&lt; endl;}</a:t>
            </a:r>
            <a:endParaRPr lang="en-US" altLang="zh-CN" sz="1200" b="1">
              <a:solidFill>
                <a:schemeClr val="tx1"/>
              </a:solidFill>
              <a:cs typeface="Arial" panose="020B0604020202020204" pitchFamily="34" charset="0"/>
            </a:endParaRPr>
          </a:p>
        </p:txBody>
      </p:sp>
      <p:grpSp>
        <p:nvGrpSpPr>
          <p:cNvPr id="82949" name="Group 5"/>
          <p:cNvGrpSpPr/>
          <p:nvPr/>
        </p:nvGrpSpPr>
        <p:grpSpPr bwMode="auto">
          <a:xfrm>
            <a:off x="3249614" y="2931796"/>
            <a:ext cx="2270125" cy="1762125"/>
            <a:chOff x="1087" y="1622"/>
            <a:chExt cx="1430" cy="1110"/>
          </a:xfrm>
        </p:grpSpPr>
        <p:grpSp>
          <p:nvGrpSpPr>
            <p:cNvPr id="82967" name="Group 6"/>
            <p:cNvGrpSpPr/>
            <p:nvPr/>
          </p:nvGrpSpPr>
          <p:grpSpPr bwMode="auto">
            <a:xfrm>
              <a:off x="1087" y="1961"/>
              <a:ext cx="1430" cy="771"/>
              <a:chOff x="497" y="1961"/>
              <a:chExt cx="1430" cy="771"/>
            </a:xfrm>
          </p:grpSpPr>
          <p:grpSp>
            <p:nvGrpSpPr>
              <p:cNvPr id="82969" name="Group 7"/>
              <p:cNvGrpSpPr/>
              <p:nvPr/>
            </p:nvGrpSpPr>
            <p:grpSpPr bwMode="auto">
              <a:xfrm>
                <a:off x="497" y="1961"/>
                <a:ext cx="1430" cy="514"/>
                <a:chOff x="442" y="2076"/>
                <a:chExt cx="1430" cy="514"/>
              </a:xfrm>
            </p:grpSpPr>
            <p:sp>
              <p:nvSpPr>
                <p:cNvPr id="82971" name="Rectangle 8"/>
                <p:cNvSpPr>
                  <a:spLocks noChangeArrowheads="1"/>
                </p:cNvSpPr>
                <p:nvPr/>
              </p:nvSpPr>
              <p:spPr bwMode="blackWhite">
                <a:xfrm>
                  <a:off x="778" y="2076"/>
                  <a:ext cx="814" cy="395"/>
                </a:xfrm>
                <a:prstGeom prst="rect">
                  <a:avLst/>
                </a:prstGeom>
                <a:solidFill>
                  <a:srgbClr val="66CCDC"/>
                </a:solidFill>
                <a:ln w="19050">
                  <a:solidFill>
                    <a:schemeClr val="bg1"/>
                  </a:solidFill>
                  <a:miter lim="800000"/>
                </a:ln>
              </p:spPr>
              <p:txBody>
                <a:bodyPr wrap="none" tIns="91440" bIns="91440" anchor="ct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algn="ctr" eaLnBrk="1" hangingPunct="1">
                    <a:lnSpc>
                      <a:spcPct val="90000"/>
                    </a:lnSpc>
                    <a:spcBef>
                      <a:spcPct val="50000"/>
                    </a:spcBef>
                    <a:buClrTx/>
                    <a:buFontTx/>
                    <a:buNone/>
                  </a:pPr>
                  <a:r>
                    <a:rPr lang="en-US" altLang="zh-CN" sz="1400" b="1" dirty="0">
                      <a:solidFill>
                        <a:schemeClr val="tx1"/>
                      </a:solidFill>
                      <a:latin typeface="Arial Narrow" panose="020B0606020202030204" pitchFamily="34" charset="0"/>
                      <a:cs typeface="Arial" panose="020B0604020202020204" pitchFamily="34" charset="0"/>
                    </a:rPr>
                    <a:t>«</a:t>
                  </a:r>
                  <a:r>
                    <a:rPr lang="en-US" altLang="zh-CN" sz="1400" b="1" dirty="0" err="1">
                      <a:solidFill>
                        <a:schemeClr val="tx1"/>
                      </a:solidFill>
                      <a:latin typeface="Arial Narrow" panose="020B0606020202030204" pitchFamily="34" charset="0"/>
                      <a:cs typeface="Arial" panose="020B0604020202020204" pitchFamily="34" charset="0"/>
                    </a:rPr>
                    <a:t>sc_module</a:t>
                  </a:r>
                  <a:r>
                    <a:rPr lang="en-US" altLang="zh-CN" sz="1400" b="1" dirty="0">
                      <a:solidFill>
                        <a:schemeClr val="tx1"/>
                      </a:solidFill>
                      <a:latin typeface="Arial Narrow" panose="020B0606020202030204" pitchFamily="34" charset="0"/>
                      <a:cs typeface="Arial" panose="020B0604020202020204" pitchFamily="34" charset="0"/>
                    </a:rPr>
                    <a:t>»</a:t>
                  </a:r>
                  <a:br>
                    <a:rPr lang="en-US" altLang="zh-CN" sz="2000" b="1" dirty="0">
                      <a:solidFill>
                        <a:schemeClr val="tx1"/>
                      </a:solidFill>
                      <a:latin typeface="Arial Narrow" panose="020B0606020202030204" pitchFamily="34" charset="0"/>
                      <a:cs typeface="Arial" panose="020B0604020202020204" pitchFamily="34" charset="0"/>
                    </a:rPr>
                  </a:br>
                  <a:r>
                    <a:rPr lang="en-US" altLang="zh-CN" sz="1800" b="1" dirty="0">
                      <a:solidFill>
                        <a:schemeClr val="tx1"/>
                      </a:solidFill>
                      <a:latin typeface="Arial Narrow" panose="020B0606020202030204" pitchFamily="34" charset="0"/>
                      <a:cs typeface="Arial" panose="020B0604020202020204" pitchFamily="34" charset="0"/>
                    </a:rPr>
                    <a:t>producer</a:t>
                  </a:r>
                  <a:endParaRPr lang="en-US" altLang="zh-CN" sz="1800" b="1" dirty="0">
                    <a:solidFill>
                      <a:schemeClr val="tx1"/>
                    </a:solidFill>
                    <a:latin typeface="Arial Narrow" panose="020B0606020202030204" pitchFamily="34" charset="0"/>
                    <a:cs typeface="Arial" panose="020B0604020202020204" pitchFamily="34" charset="0"/>
                  </a:endParaRPr>
                </a:p>
              </p:txBody>
            </p:sp>
            <p:sp>
              <p:nvSpPr>
                <p:cNvPr id="82972" name="Rectangle 9"/>
                <p:cNvSpPr>
                  <a:spLocks noChangeArrowheads="1"/>
                </p:cNvSpPr>
                <p:nvPr/>
              </p:nvSpPr>
              <p:spPr bwMode="blackWhite">
                <a:xfrm>
                  <a:off x="686" y="2219"/>
                  <a:ext cx="138" cy="137"/>
                </a:xfrm>
                <a:prstGeom prst="rect">
                  <a:avLst/>
                </a:prstGeom>
                <a:solidFill>
                  <a:schemeClr val="tx1"/>
                </a:solidFill>
                <a:ln w="19050">
                  <a:solidFill>
                    <a:schemeClr val="bg1"/>
                  </a:solidFill>
                  <a:miter lim="800000"/>
                </a:ln>
              </p:spPr>
              <p:txBody>
                <a:bodyPr wrap="none" tIns="91440" bIns="91440" anchor="ct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eaLnBrk="1" hangingPunct="1">
                    <a:spcBef>
                      <a:spcPct val="0"/>
                    </a:spcBef>
                    <a:buClrTx/>
                    <a:buFontTx/>
                    <a:buNone/>
                  </a:pPr>
                  <a:endParaRPr lang="zh-CN" altLang="en-US" sz="1800">
                    <a:solidFill>
                      <a:schemeClr val="tx1"/>
                    </a:solidFill>
                  </a:endParaRPr>
                </a:p>
              </p:txBody>
            </p:sp>
            <p:sp>
              <p:nvSpPr>
                <p:cNvPr id="82973" name="Rectangle 10"/>
                <p:cNvSpPr>
                  <a:spLocks noChangeArrowheads="1"/>
                </p:cNvSpPr>
                <p:nvPr/>
              </p:nvSpPr>
              <p:spPr bwMode="blackWhite">
                <a:xfrm>
                  <a:off x="1525" y="2219"/>
                  <a:ext cx="137" cy="137"/>
                </a:xfrm>
                <a:prstGeom prst="rect">
                  <a:avLst/>
                </a:prstGeom>
                <a:solidFill>
                  <a:schemeClr val="folHlink"/>
                </a:solidFill>
                <a:ln w="19050">
                  <a:solidFill>
                    <a:schemeClr val="bg1"/>
                  </a:solidFill>
                  <a:miter lim="800000"/>
                </a:ln>
              </p:spPr>
              <p:txBody>
                <a:bodyPr wrap="none" tIns="91440" bIns="91440" anchor="ct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eaLnBrk="1" hangingPunct="1">
                    <a:spcBef>
                      <a:spcPct val="0"/>
                    </a:spcBef>
                    <a:buClrTx/>
                    <a:buFontTx/>
                    <a:buNone/>
                  </a:pPr>
                  <a:endParaRPr lang="zh-CN" altLang="en-US" sz="1800">
                    <a:solidFill>
                      <a:schemeClr val="tx1"/>
                    </a:solidFill>
                  </a:endParaRPr>
                </a:p>
              </p:txBody>
            </p:sp>
            <p:sp>
              <p:nvSpPr>
                <p:cNvPr id="82974" name="Text Box 11"/>
                <p:cNvSpPr txBox="1">
                  <a:spLocks noChangeArrowheads="1"/>
                </p:cNvSpPr>
                <p:nvPr/>
              </p:nvSpPr>
              <p:spPr bwMode="blackWhite">
                <a:xfrm>
                  <a:off x="442" y="2353"/>
                  <a:ext cx="31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tIns="91440" bIns="91440">
                  <a:spAutoFit/>
                </a:bodyP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algn="ctr" eaLnBrk="1" hangingPunct="1">
                    <a:lnSpc>
                      <a:spcPct val="90000"/>
                    </a:lnSpc>
                    <a:spcBef>
                      <a:spcPct val="50000"/>
                    </a:spcBef>
                    <a:buClrTx/>
                    <a:buFontTx/>
                    <a:buNone/>
                  </a:pPr>
                  <a:r>
                    <a:rPr lang="en-US" altLang="zh-CN" sz="1400" b="1">
                      <a:solidFill>
                        <a:schemeClr val="tx1"/>
                      </a:solidFill>
                      <a:latin typeface="Arial Narrow" panose="020B0606020202030204" pitchFamily="34" charset="0"/>
                      <a:cs typeface="Arial" panose="020B0604020202020204" pitchFamily="34" charset="0"/>
                    </a:rPr>
                    <a:t>start</a:t>
                  </a:r>
                  <a:endParaRPr lang="en-US" altLang="zh-CN" sz="1400" b="1">
                    <a:solidFill>
                      <a:schemeClr val="tx1"/>
                    </a:solidFill>
                    <a:latin typeface="Arial Narrow" panose="020B0606020202030204" pitchFamily="34" charset="0"/>
                    <a:cs typeface="Arial" panose="020B0604020202020204" pitchFamily="34" charset="0"/>
                  </a:endParaRPr>
                </a:p>
              </p:txBody>
            </p:sp>
            <p:sp>
              <p:nvSpPr>
                <p:cNvPr id="82975" name="Text Box 12"/>
                <p:cNvSpPr txBox="1">
                  <a:spLocks noChangeArrowheads="1"/>
                </p:cNvSpPr>
                <p:nvPr/>
              </p:nvSpPr>
              <p:spPr bwMode="blackWhite">
                <a:xfrm>
                  <a:off x="1562" y="2339"/>
                  <a:ext cx="310"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tIns="91440" bIns="91440">
                  <a:spAutoFit/>
                </a:bodyP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algn="ctr" eaLnBrk="1" hangingPunct="1">
                    <a:lnSpc>
                      <a:spcPct val="90000"/>
                    </a:lnSpc>
                    <a:spcBef>
                      <a:spcPct val="50000"/>
                    </a:spcBef>
                    <a:buClrTx/>
                    <a:buFontTx/>
                    <a:buNone/>
                  </a:pPr>
                  <a:r>
                    <a:rPr lang="en-US" altLang="zh-CN" sz="1400" b="1">
                      <a:solidFill>
                        <a:schemeClr val="tx1"/>
                      </a:solidFill>
                      <a:latin typeface="Arial Narrow" panose="020B0606020202030204" pitchFamily="34" charset="0"/>
                      <a:cs typeface="Arial" panose="020B0604020202020204" pitchFamily="34" charset="0"/>
                    </a:rPr>
                    <a:t>out1</a:t>
                  </a:r>
                  <a:endParaRPr lang="en-US" altLang="zh-CN" sz="1400" b="1">
                    <a:solidFill>
                      <a:schemeClr val="tx1"/>
                    </a:solidFill>
                    <a:latin typeface="Arial Narrow" panose="020B0606020202030204" pitchFamily="34" charset="0"/>
                    <a:cs typeface="Arial" panose="020B0604020202020204" pitchFamily="34" charset="0"/>
                  </a:endParaRPr>
                </a:p>
              </p:txBody>
            </p:sp>
          </p:grpSp>
          <p:sp>
            <p:nvSpPr>
              <p:cNvPr id="82970" name="AutoShape 13"/>
              <p:cNvSpPr>
                <a:spLocks noChangeArrowheads="1"/>
              </p:cNvSpPr>
              <p:nvPr/>
            </p:nvSpPr>
            <p:spPr bwMode="auto">
              <a:xfrm>
                <a:off x="1117" y="2452"/>
                <a:ext cx="231" cy="280"/>
              </a:xfrm>
              <a:prstGeom prst="upArrow">
                <a:avLst>
                  <a:gd name="adj1" fmla="val 50000"/>
                  <a:gd name="adj2" fmla="val 42773"/>
                </a:avLst>
              </a:prstGeom>
              <a:solidFill>
                <a:schemeClr val="accent5">
                  <a:lumMod val="60000"/>
                  <a:lumOff val="40000"/>
                </a:schemeClr>
              </a:solidFill>
              <a:ln w="9525">
                <a:solidFill>
                  <a:schemeClr val="accent2"/>
                </a:solidFill>
                <a:miter lim="800000"/>
              </a:ln>
            </p:spPr>
            <p:txBody>
              <a:bodyPr wrap="none" anchor="ctr">
                <a:spAutoFit/>
              </a:bodyP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eaLnBrk="1" hangingPunct="1">
                  <a:spcBef>
                    <a:spcPct val="0"/>
                  </a:spcBef>
                  <a:buClrTx/>
                  <a:buFontTx/>
                  <a:buNone/>
                </a:pPr>
                <a:endParaRPr lang="zh-CN" altLang="en-US" sz="1800">
                  <a:solidFill>
                    <a:schemeClr val="tx1"/>
                  </a:solidFill>
                </a:endParaRPr>
              </a:p>
            </p:txBody>
          </p:sp>
        </p:grpSp>
        <p:sp>
          <p:nvSpPr>
            <p:cNvPr id="82968" name="Text Box 14"/>
            <p:cNvSpPr txBox="1">
              <a:spLocks noChangeArrowheads="1"/>
            </p:cNvSpPr>
            <p:nvPr/>
          </p:nvSpPr>
          <p:spPr bwMode="auto">
            <a:xfrm>
              <a:off x="1512" y="1622"/>
              <a:ext cx="62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algn="ctr" eaLnBrk="1" hangingPunct="1">
                <a:lnSpc>
                  <a:spcPct val="85000"/>
                </a:lnSpc>
                <a:spcBef>
                  <a:spcPct val="25000"/>
                </a:spcBef>
                <a:buClrTx/>
                <a:buFontTx/>
                <a:buNone/>
              </a:pPr>
              <a:r>
                <a:rPr lang="en-US" altLang="zh-CN" sz="1800" b="1">
                  <a:solidFill>
                    <a:srgbClr val="FF0000"/>
                  </a:solidFill>
                  <a:cs typeface="Arial" panose="020B0604020202020204" pitchFamily="34" charset="0"/>
                </a:rPr>
                <a:t>(1) </a:t>
              </a:r>
              <a:r>
                <a:rPr lang="zh-CN" altLang="en-US" sz="1800" b="1">
                  <a:solidFill>
                    <a:srgbClr val="FF0000"/>
                  </a:solidFill>
                  <a:cs typeface="Arial" panose="020B0604020202020204" pitchFamily="34" charset="0"/>
                </a:rPr>
                <a:t>抽象</a:t>
              </a:r>
              <a:endParaRPr lang="zh-CN" altLang="en-US" sz="1800" b="1">
                <a:solidFill>
                  <a:srgbClr val="FF0000"/>
                </a:solidFill>
                <a:cs typeface="Arial" panose="020B0604020202020204" pitchFamily="34" charset="0"/>
              </a:endParaRPr>
            </a:p>
          </p:txBody>
        </p:sp>
      </p:grpSp>
      <p:grpSp>
        <p:nvGrpSpPr>
          <p:cNvPr id="82950" name="Group 15"/>
          <p:cNvGrpSpPr/>
          <p:nvPr/>
        </p:nvGrpSpPr>
        <p:grpSpPr bwMode="auto">
          <a:xfrm>
            <a:off x="6303964" y="2931796"/>
            <a:ext cx="2270125" cy="1336675"/>
            <a:chOff x="3201" y="1622"/>
            <a:chExt cx="1430" cy="842"/>
          </a:xfrm>
        </p:grpSpPr>
        <p:sp>
          <p:nvSpPr>
            <p:cNvPr id="82960" name="Text Box 16"/>
            <p:cNvSpPr txBox="1">
              <a:spLocks noChangeArrowheads="1"/>
            </p:cNvSpPr>
            <p:nvPr/>
          </p:nvSpPr>
          <p:spPr bwMode="auto">
            <a:xfrm>
              <a:off x="3575" y="1622"/>
              <a:ext cx="76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algn="ctr" eaLnBrk="1" hangingPunct="1">
                <a:lnSpc>
                  <a:spcPct val="85000"/>
                </a:lnSpc>
                <a:spcBef>
                  <a:spcPct val="25000"/>
                </a:spcBef>
                <a:buClrTx/>
                <a:buFontTx/>
                <a:buNone/>
              </a:pPr>
              <a:r>
                <a:rPr lang="en-US" altLang="zh-CN" sz="1800" b="1">
                  <a:solidFill>
                    <a:srgbClr val="FF0000"/>
                  </a:solidFill>
                  <a:cs typeface="Arial" panose="020B0604020202020204" pitchFamily="34" charset="0"/>
                </a:rPr>
                <a:t>(2) </a:t>
              </a:r>
              <a:r>
                <a:rPr lang="zh-CN" altLang="en-US" sz="1800" b="1">
                  <a:solidFill>
                    <a:srgbClr val="FF0000"/>
                  </a:solidFill>
                  <a:cs typeface="Arial" panose="020B0604020202020204" pitchFamily="34" charset="0"/>
                </a:rPr>
                <a:t>自动化</a:t>
              </a:r>
              <a:endParaRPr lang="zh-CN" altLang="en-US" sz="1800" b="1">
                <a:solidFill>
                  <a:srgbClr val="FF0000"/>
                </a:solidFill>
                <a:cs typeface="Arial" panose="020B0604020202020204" pitchFamily="34" charset="0"/>
              </a:endParaRPr>
            </a:p>
          </p:txBody>
        </p:sp>
        <p:grpSp>
          <p:nvGrpSpPr>
            <p:cNvPr id="82961" name="Group 17"/>
            <p:cNvGrpSpPr/>
            <p:nvPr/>
          </p:nvGrpSpPr>
          <p:grpSpPr bwMode="auto">
            <a:xfrm>
              <a:off x="3201" y="1950"/>
              <a:ext cx="1430" cy="514"/>
              <a:chOff x="442" y="2076"/>
              <a:chExt cx="1430" cy="514"/>
            </a:xfrm>
          </p:grpSpPr>
          <p:sp>
            <p:nvSpPr>
              <p:cNvPr id="82962" name="Rectangle 18"/>
              <p:cNvSpPr>
                <a:spLocks noChangeArrowheads="1"/>
              </p:cNvSpPr>
              <p:nvPr/>
            </p:nvSpPr>
            <p:spPr bwMode="blackWhite">
              <a:xfrm>
                <a:off x="778" y="2076"/>
                <a:ext cx="814" cy="395"/>
              </a:xfrm>
              <a:prstGeom prst="rect">
                <a:avLst/>
              </a:prstGeom>
              <a:solidFill>
                <a:srgbClr val="66CCDC"/>
              </a:solidFill>
              <a:ln w="19050">
                <a:solidFill>
                  <a:schemeClr val="bg1"/>
                </a:solidFill>
                <a:miter lim="800000"/>
              </a:ln>
            </p:spPr>
            <p:txBody>
              <a:bodyPr wrap="none" tIns="91440" bIns="91440" anchor="ct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algn="ctr" eaLnBrk="1" hangingPunct="1">
                  <a:lnSpc>
                    <a:spcPct val="90000"/>
                  </a:lnSpc>
                  <a:spcBef>
                    <a:spcPct val="50000"/>
                  </a:spcBef>
                  <a:buClrTx/>
                  <a:buFontTx/>
                  <a:buNone/>
                </a:pPr>
                <a:r>
                  <a:rPr lang="en-US" altLang="zh-CN" sz="1400" b="1" dirty="0">
                    <a:solidFill>
                      <a:schemeClr val="tx1"/>
                    </a:solidFill>
                    <a:latin typeface="Arial Narrow" panose="020B0606020202030204" pitchFamily="34" charset="0"/>
                    <a:cs typeface="Arial" panose="020B0604020202020204" pitchFamily="34" charset="0"/>
                  </a:rPr>
                  <a:t>«</a:t>
                </a:r>
                <a:r>
                  <a:rPr lang="en-US" altLang="zh-CN" sz="1400" b="1" dirty="0" err="1">
                    <a:solidFill>
                      <a:schemeClr val="tx1"/>
                    </a:solidFill>
                    <a:latin typeface="Arial Narrow" panose="020B0606020202030204" pitchFamily="34" charset="0"/>
                    <a:cs typeface="Arial" panose="020B0604020202020204" pitchFamily="34" charset="0"/>
                  </a:rPr>
                  <a:t>sc_module</a:t>
                </a:r>
                <a:r>
                  <a:rPr lang="en-US" altLang="zh-CN" sz="1400" b="1" dirty="0">
                    <a:solidFill>
                      <a:schemeClr val="tx1"/>
                    </a:solidFill>
                    <a:latin typeface="Arial Narrow" panose="020B0606020202030204" pitchFamily="34" charset="0"/>
                    <a:cs typeface="Arial" panose="020B0604020202020204" pitchFamily="34" charset="0"/>
                  </a:rPr>
                  <a:t>»</a:t>
                </a:r>
                <a:br>
                  <a:rPr lang="en-US" altLang="zh-CN" sz="2000" b="1" dirty="0">
                    <a:solidFill>
                      <a:schemeClr val="bg1"/>
                    </a:solidFill>
                    <a:latin typeface="Arial Narrow" panose="020B0606020202030204" pitchFamily="34" charset="0"/>
                    <a:cs typeface="Arial" panose="020B0604020202020204" pitchFamily="34" charset="0"/>
                  </a:rPr>
                </a:br>
                <a:r>
                  <a:rPr lang="en-US" altLang="zh-CN" sz="1800" b="1" dirty="0">
                    <a:solidFill>
                      <a:schemeClr val="tx1"/>
                    </a:solidFill>
                    <a:latin typeface="Arial Narrow" panose="020B0606020202030204" pitchFamily="34" charset="0"/>
                    <a:cs typeface="Arial" panose="020B0604020202020204" pitchFamily="34" charset="0"/>
                  </a:rPr>
                  <a:t>producer</a:t>
                </a:r>
                <a:endParaRPr lang="en-US" altLang="zh-CN" sz="1800" b="1" dirty="0">
                  <a:solidFill>
                    <a:schemeClr val="tx1"/>
                  </a:solidFill>
                  <a:latin typeface="Arial Narrow" panose="020B0606020202030204" pitchFamily="34" charset="0"/>
                  <a:cs typeface="Arial" panose="020B0604020202020204" pitchFamily="34" charset="0"/>
                </a:endParaRPr>
              </a:p>
            </p:txBody>
          </p:sp>
          <p:sp>
            <p:nvSpPr>
              <p:cNvPr id="82963" name="Rectangle 19"/>
              <p:cNvSpPr>
                <a:spLocks noChangeArrowheads="1"/>
              </p:cNvSpPr>
              <p:nvPr/>
            </p:nvSpPr>
            <p:spPr bwMode="blackWhite">
              <a:xfrm>
                <a:off x="686" y="2219"/>
                <a:ext cx="138" cy="137"/>
              </a:xfrm>
              <a:prstGeom prst="rect">
                <a:avLst/>
              </a:prstGeom>
              <a:solidFill>
                <a:schemeClr val="tx1"/>
              </a:solidFill>
              <a:ln w="19050">
                <a:solidFill>
                  <a:schemeClr val="bg1"/>
                </a:solidFill>
                <a:miter lim="800000"/>
              </a:ln>
            </p:spPr>
            <p:txBody>
              <a:bodyPr wrap="none" tIns="91440" bIns="91440" anchor="ct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eaLnBrk="1" hangingPunct="1">
                  <a:spcBef>
                    <a:spcPct val="0"/>
                  </a:spcBef>
                  <a:buClrTx/>
                  <a:buFontTx/>
                  <a:buNone/>
                </a:pPr>
                <a:endParaRPr lang="zh-CN" altLang="en-US" sz="1800">
                  <a:solidFill>
                    <a:schemeClr val="tx1"/>
                  </a:solidFill>
                </a:endParaRPr>
              </a:p>
            </p:txBody>
          </p:sp>
          <p:sp>
            <p:nvSpPr>
              <p:cNvPr id="82964" name="Rectangle 20"/>
              <p:cNvSpPr>
                <a:spLocks noChangeArrowheads="1"/>
              </p:cNvSpPr>
              <p:nvPr/>
            </p:nvSpPr>
            <p:spPr bwMode="blackWhite">
              <a:xfrm>
                <a:off x="1525" y="2219"/>
                <a:ext cx="137" cy="137"/>
              </a:xfrm>
              <a:prstGeom prst="rect">
                <a:avLst/>
              </a:prstGeom>
              <a:solidFill>
                <a:schemeClr val="folHlink"/>
              </a:solidFill>
              <a:ln w="19050">
                <a:solidFill>
                  <a:schemeClr val="bg1"/>
                </a:solidFill>
                <a:miter lim="800000"/>
              </a:ln>
            </p:spPr>
            <p:txBody>
              <a:bodyPr wrap="none" tIns="91440" bIns="91440" anchor="ct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eaLnBrk="1" hangingPunct="1">
                  <a:spcBef>
                    <a:spcPct val="0"/>
                  </a:spcBef>
                  <a:buClrTx/>
                  <a:buFontTx/>
                  <a:buNone/>
                </a:pPr>
                <a:endParaRPr lang="zh-CN" altLang="en-US" sz="1800">
                  <a:solidFill>
                    <a:schemeClr val="tx1"/>
                  </a:solidFill>
                </a:endParaRPr>
              </a:p>
            </p:txBody>
          </p:sp>
          <p:sp>
            <p:nvSpPr>
              <p:cNvPr id="82965" name="Text Box 21"/>
              <p:cNvSpPr txBox="1">
                <a:spLocks noChangeArrowheads="1"/>
              </p:cNvSpPr>
              <p:nvPr/>
            </p:nvSpPr>
            <p:spPr bwMode="blackWhite">
              <a:xfrm>
                <a:off x="442" y="2353"/>
                <a:ext cx="316"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tIns="91440" bIns="91440">
                <a:spAutoFit/>
              </a:bodyP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algn="ctr" eaLnBrk="1" hangingPunct="1">
                  <a:lnSpc>
                    <a:spcPct val="90000"/>
                  </a:lnSpc>
                  <a:spcBef>
                    <a:spcPct val="50000"/>
                  </a:spcBef>
                  <a:buClrTx/>
                  <a:buFontTx/>
                  <a:buNone/>
                </a:pPr>
                <a:r>
                  <a:rPr lang="en-US" altLang="zh-CN" sz="1400" b="1">
                    <a:solidFill>
                      <a:schemeClr val="tx1"/>
                    </a:solidFill>
                    <a:latin typeface="Arial Narrow" panose="020B0606020202030204" pitchFamily="34" charset="0"/>
                    <a:cs typeface="Arial" panose="020B0604020202020204" pitchFamily="34" charset="0"/>
                  </a:rPr>
                  <a:t>start</a:t>
                </a:r>
                <a:endParaRPr lang="en-US" altLang="zh-CN" sz="1400" b="1">
                  <a:solidFill>
                    <a:schemeClr val="tx1"/>
                  </a:solidFill>
                  <a:latin typeface="Arial Narrow" panose="020B0606020202030204" pitchFamily="34" charset="0"/>
                  <a:cs typeface="Arial" panose="020B0604020202020204" pitchFamily="34" charset="0"/>
                </a:endParaRPr>
              </a:p>
            </p:txBody>
          </p:sp>
          <p:sp>
            <p:nvSpPr>
              <p:cNvPr id="82966" name="Text Box 22"/>
              <p:cNvSpPr txBox="1">
                <a:spLocks noChangeArrowheads="1"/>
              </p:cNvSpPr>
              <p:nvPr/>
            </p:nvSpPr>
            <p:spPr bwMode="blackWhite">
              <a:xfrm>
                <a:off x="1562" y="2339"/>
                <a:ext cx="310"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tIns="91440" bIns="91440">
                <a:spAutoFit/>
              </a:bodyP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algn="ctr" eaLnBrk="1" hangingPunct="1">
                  <a:lnSpc>
                    <a:spcPct val="90000"/>
                  </a:lnSpc>
                  <a:spcBef>
                    <a:spcPct val="50000"/>
                  </a:spcBef>
                  <a:buClrTx/>
                  <a:buFontTx/>
                  <a:buNone/>
                </a:pPr>
                <a:r>
                  <a:rPr lang="en-US" altLang="zh-CN" sz="1400" b="1">
                    <a:solidFill>
                      <a:schemeClr val="tx1"/>
                    </a:solidFill>
                    <a:latin typeface="Arial Narrow" panose="020B0606020202030204" pitchFamily="34" charset="0"/>
                    <a:cs typeface="Arial" panose="020B0604020202020204" pitchFamily="34" charset="0"/>
                  </a:rPr>
                  <a:t>out1</a:t>
                </a:r>
                <a:endParaRPr lang="en-US" altLang="zh-CN" sz="1400" b="1">
                  <a:solidFill>
                    <a:schemeClr val="tx1"/>
                  </a:solidFill>
                  <a:latin typeface="Arial Narrow" panose="020B0606020202030204" pitchFamily="34" charset="0"/>
                  <a:cs typeface="Arial" panose="020B0604020202020204" pitchFamily="34" charset="0"/>
                </a:endParaRPr>
              </a:p>
            </p:txBody>
          </p:sp>
        </p:grpSp>
      </p:grpSp>
      <p:grpSp>
        <p:nvGrpSpPr>
          <p:cNvPr id="82951" name="Group 23"/>
          <p:cNvGrpSpPr/>
          <p:nvPr/>
        </p:nvGrpSpPr>
        <p:grpSpPr bwMode="auto">
          <a:xfrm>
            <a:off x="6472239" y="4166870"/>
            <a:ext cx="2293937" cy="2127250"/>
            <a:chOff x="3307" y="2400"/>
            <a:chExt cx="1445" cy="1340"/>
          </a:xfrm>
        </p:grpSpPr>
        <p:sp>
          <p:nvSpPr>
            <p:cNvPr id="82954" name="Rectangle 24"/>
            <p:cNvSpPr>
              <a:spLocks noChangeArrowheads="1"/>
            </p:cNvSpPr>
            <p:nvPr/>
          </p:nvSpPr>
          <p:spPr bwMode="auto">
            <a:xfrm>
              <a:off x="3307" y="2825"/>
              <a:ext cx="1445" cy="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eaLnBrk="1" hangingPunct="1">
                <a:lnSpc>
                  <a:spcPct val="70000"/>
                </a:lnSpc>
                <a:spcBef>
                  <a:spcPct val="50000"/>
                </a:spcBef>
                <a:buClrTx/>
                <a:buFontTx/>
                <a:buNone/>
              </a:pPr>
              <a:r>
                <a:rPr lang="en-US" altLang="zh-CN" sz="1200" b="1">
                  <a:solidFill>
                    <a:schemeClr val="tx1"/>
                  </a:solidFill>
                  <a:cs typeface="Arial" panose="020B0604020202020204" pitchFamily="34" charset="0"/>
                </a:rPr>
                <a:t>SC_MODULE(producer)</a:t>
              </a:r>
              <a:endParaRPr lang="en-US" altLang="zh-CN" sz="1200" b="1">
                <a:solidFill>
                  <a:schemeClr val="tx1"/>
                </a:solidFill>
                <a:cs typeface="Arial" panose="020B0604020202020204" pitchFamily="34" charset="0"/>
              </a:endParaRPr>
            </a:p>
            <a:p>
              <a:pPr eaLnBrk="1" hangingPunct="1">
                <a:lnSpc>
                  <a:spcPct val="70000"/>
                </a:lnSpc>
                <a:spcBef>
                  <a:spcPct val="50000"/>
                </a:spcBef>
                <a:buClrTx/>
                <a:buFontTx/>
                <a:buNone/>
              </a:pPr>
              <a:r>
                <a:rPr lang="en-US" altLang="zh-CN" sz="1200" b="1">
                  <a:solidFill>
                    <a:schemeClr val="tx1"/>
                  </a:solidFill>
                  <a:cs typeface="Arial" panose="020B0604020202020204" pitchFamily="34" charset="0"/>
                </a:rPr>
                <a:t>{sc_inslave&lt;int&gt; in1;</a:t>
              </a:r>
              <a:endParaRPr lang="en-US" altLang="zh-CN" sz="1200" b="1">
                <a:solidFill>
                  <a:schemeClr val="tx1"/>
                </a:solidFill>
                <a:cs typeface="Arial" panose="020B0604020202020204" pitchFamily="34" charset="0"/>
              </a:endParaRPr>
            </a:p>
            <a:p>
              <a:pPr eaLnBrk="1" hangingPunct="1">
                <a:lnSpc>
                  <a:spcPct val="70000"/>
                </a:lnSpc>
                <a:spcBef>
                  <a:spcPct val="50000"/>
                </a:spcBef>
                <a:buClrTx/>
                <a:buFontTx/>
                <a:buNone/>
              </a:pPr>
              <a:r>
                <a:rPr lang="en-US" altLang="zh-CN" sz="1200" b="1">
                  <a:solidFill>
                    <a:schemeClr val="tx1"/>
                  </a:solidFill>
                  <a:cs typeface="Arial" panose="020B0604020202020204" pitchFamily="34" charset="0"/>
                </a:rPr>
                <a:t>int sum; //</a:t>
              </a:r>
              <a:endParaRPr lang="en-US" altLang="zh-CN" sz="1200" b="1">
                <a:solidFill>
                  <a:schemeClr val="tx1"/>
                </a:solidFill>
                <a:cs typeface="Arial" panose="020B0604020202020204" pitchFamily="34" charset="0"/>
              </a:endParaRPr>
            </a:p>
            <a:p>
              <a:pPr eaLnBrk="1" hangingPunct="1">
                <a:lnSpc>
                  <a:spcPct val="70000"/>
                </a:lnSpc>
                <a:spcBef>
                  <a:spcPct val="50000"/>
                </a:spcBef>
                <a:buClrTx/>
                <a:buFontTx/>
                <a:buNone/>
              </a:pPr>
              <a:r>
                <a:rPr lang="en-US" altLang="zh-CN" sz="1200" b="1">
                  <a:solidFill>
                    <a:schemeClr val="tx1"/>
                  </a:solidFill>
                  <a:cs typeface="Arial" panose="020B0604020202020204" pitchFamily="34" charset="0"/>
                </a:rPr>
                <a:t>void accumulate (){</a:t>
              </a:r>
              <a:endParaRPr lang="en-US" altLang="zh-CN" sz="1200" b="1">
                <a:solidFill>
                  <a:schemeClr val="tx1"/>
                </a:solidFill>
                <a:cs typeface="Arial" panose="020B0604020202020204" pitchFamily="34" charset="0"/>
              </a:endParaRPr>
            </a:p>
            <a:p>
              <a:pPr eaLnBrk="1" hangingPunct="1">
                <a:lnSpc>
                  <a:spcPct val="70000"/>
                </a:lnSpc>
                <a:spcBef>
                  <a:spcPct val="50000"/>
                </a:spcBef>
                <a:buClrTx/>
                <a:buFontTx/>
                <a:buNone/>
              </a:pPr>
              <a:r>
                <a:rPr lang="en-US" altLang="zh-CN" sz="1200" b="1">
                  <a:solidFill>
                    <a:schemeClr val="tx1"/>
                  </a:solidFill>
                  <a:cs typeface="Arial" panose="020B0604020202020204" pitchFamily="34" charset="0"/>
                </a:rPr>
                <a:t>sum += in1;</a:t>
              </a:r>
              <a:endParaRPr lang="en-US" altLang="zh-CN" sz="1200" b="1">
                <a:solidFill>
                  <a:schemeClr val="tx1"/>
                </a:solidFill>
                <a:cs typeface="Arial" panose="020B0604020202020204" pitchFamily="34" charset="0"/>
              </a:endParaRPr>
            </a:p>
            <a:p>
              <a:pPr eaLnBrk="1" hangingPunct="1">
                <a:lnSpc>
                  <a:spcPct val="70000"/>
                </a:lnSpc>
                <a:spcBef>
                  <a:spcPct val="50000"/>
                </a:spcBef>
                <a:buClrTx/>
                <a:buFontTx/>
                <a:buNone/>
              </a:pPr>
              <a:r>
                <a:rPr lang="en-US" altLang="zh-CN" sz="1200" b="1">
                  <a:solidFill>
                    <a:schemeClr val="tx1"/>
                  </a:solidFill>
                  <a:cs typeface="Arial" panose="020B0604020202020204" pitchFamily="34" charset="0"/>
                </a:rPr>
                <a:t>cout &lt;&lt; “Sum = “ &lt;&lt; sum &lt;&lt; endl;}</a:t>
              </a:r>
              <a:endParaRPr lang="en-US" altLang="zh-CN" sz="1200" b="1">
                <a:solidFill>
                  <a:schemeClr val="tx1"/>
                </a:solidFill>
                <a:cs typeface="Arial" panose="020B0604020202020204" pitchFamily="34" charset="0"/>
              </a:endParaRPr>
            </a:p>
          </p:txBody>
        </p:sp>
        <p:sp>
          <p:nvSpPr>
            <p:cNvPr id="82955" name="AutoShape 25"/>
            <p:cNvSpPr>
              <a:spLocks noChangeArrowheads="1"/>
            </p:cNvSpPr>
            <p:nvPr/>
          </p:nvSpPr>
          <p:spPr bwMode="auto">
            <a:xfrm flipV="1">
              <a:off x="3636" y="2441"/>
              <a:ext cx="231" cy="280"/>
            </a:xfrm>
            <a:prstGeom prst="upArrow">
              <a:avLst>
                <a:gd name="adj1" fmla="val 50000"/>
                <a:gd name="adj2" fmla="val 42773"/>
              </a:avLst>
            </a:prstGeom>
            <a:solidFill>
              <a:schemeClr val="accent5">
                <a:lumMod val="60000"/>
                <a:lumOff val="40000"/>
              </a:schemeClr>
            </a:solidFill>
            <a:ln w="9525">
              <a:solidFill>
                <a:schemeClr val="accent2"/>
              </a:solidFill>
              <a:miter lim="800000"/>
            </a:ln>
          </p:spPr>
          <p:txBody>
            <a:bodyPr wrap="none" anchor="ctr">
              <a:spAutoFit/>
            </a:bodyP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eaLnBrk="1" hangingPunct="1">
                <a:spcBef>
                  <a:spcPct val="0"/>
                </a:spcBef>
                <a:buClrTx/>
                <a:buFontTx/>
                <a:buNone/>
              </a:pPr>
              <a:endParaRPr lang="zh-CN" altLang="en-US" sz="1800">
                <a:solidFill>
                  <a:schemeClr val="tx1"/>
                </a:solidFill>
              </a:endParaRPr>
            </a:p>
          </p:txBody>
        </p:sp>
        <p:grpSp>
          <p:nvGrpSpPr>
            <p:cNvPr id="82956" name="Group 26"/>
            <p:cNvGrpSpPr/>
            <p:nvPr/>
          </p:nvGrpSpPr>
          <p:grpSpPr bwMode="auto">
            <a:xfrm>
              <a:off x="3932" y="2400"/>
              <a:ext cx="354" cy="401"/>
              <a:chOff x="3893" y="2175"/>
              <a:chExt cx="908" cy="1078"/>
            </a:xfrm>
          </p:grpSpPr>
          <p:sp>
            <p:nvSpPr>
              <p:cNvPr id="82958" name="Rectangle 27"/>
              <p:cNvSpPr>
                <a:spLocks noChangeArrowheads="1"/>
              </p:cNvSpPr>
              <p:nvPr/>
            </p:nvSpPr>
            <p:spPr bwMode="auto">
              <a:xfrm>
                <a:off x="3893" y="2175"/>
                <a:ext cx="908" cy="1078"/>
              </a:xfrm>
              <a:prstGeom prst="rect">
                <a:avLst/>
              </a:prstGeom>
              <a:solidFill>
                <a:schemeClr val="accent5">
                  <a:lumMod val="60000"/>
                  <a:lumOff val="40000"/>
                </a:schemeClr>
              </a:solidFill>
              <a:ln w="9525">
                <a:solidFill>
                  <a:schemeClr val="accent2"/>
                </a:solidFill>
                <a:miter lim="800000"/>
              </a:ln>
            </p:spPr>
            <p:txBody>
              <a:bodyPr wrap="none" anchor="ct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eaLnBrk="1" hangingPunct="1">
                  <a:spcBef>
                    <a:spcPct val="0"/>
                  </a:spcBef>
                  <a:buClrTx/>
                  <a:buFontTx/>
                  <a:buNone/>
                </a:pPr>
                <a:endParaRPr lang="zh-CN" altLang="en-US" sz="1800">
                  <a:solidFill>
                    <a:schemeClr val="tx1"/>
                  </a:solidFill>
                </a:endParaRPr>
              </a:p>
            </p:txBody>
          </p:sp>
          <p:pic>
            <p:nvPicPr>
              <p:cNvPr id="82959" name="Picture 28" descr="j0173958"/>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bwMode="auto">
              <a:xfrm>
                <a:off x="3968" y="2244"/>
                <a:ext cx="758" cy="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957" name="Line 29"/>
            <p:cNvSpPr>
              <a:spLocks noChangeShapeType="1"/>
            </p:cNvSpPr>
            <p:nvPr/>
          </p:nvSpPr>
          <p:spPr bwMode="auto">
            <a:xfrm>
              <a:off x="3742" y="2559"/>
              <a:ext cx="190" cy="0"/>
            </a:xfrm>
            <a:prstGeom prst="line">
              <a:avLst/>
            </a:prstGeom>
            <a:noFill/>
            <a:ln w="57150">
              <a:solidFill>
                <a:schemeClr val="accent5">
                  <a:lumMod val="60000"/>
                  <a:lumOff val="40000"/>
                </a:schemeClr>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82952" name="AutoShape 30"/>
          <p:cNvSpPr>
            <a:spLocks noChangeArrowheads="1"/>
          </p:cNvSpPr>
          <p:nvPr/>
        </p:nvSpPr>
        <p:spPr bwMode="auto">
          <a:xfrm>
            <a:off x="1973263" y="3796984"/>
            <a:ext cx="1276350" cy="822325"/>
          </a:xfrm>
          <a:prstGeom prst="wedgeRoundRectCallout">
            <a:avLst>
              <a:gd name="adj1" fmla="val 73630"/>
              <a:gd name="adj2" fmla="val -120079"/>
              <a:gd name="adj3" fmla="val 16667"/>
            </a:avLst>
          </a:prstGeom>
          <a:solidFill>
            <a:srgbClr val="99FFCC"/>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eaLnBrk="1" hangingPunct="1">
              <a:lnSpc>
                <a:spcPct val="85000"/>
              </a:lnSpc>
              <a:spcBef>
                <a:spcPct val="25000"/>
              </a:spcBef>
              <a:buClrTx/>
              <a:buFontTx/>
              <a:buNone/>
            </a:pPr>
            <a:r>
              <a:rPr lang="zh-CN" altLang="en-US" sz="1600" b="1">
                <a:solidFill>
                  <a:schemeClr val="tx1"/>
                </a:solidFill>
                <a:latin typeface="Arial Narrow" panose="020B0606020202030204" pitchFamily="34" charset="0"/>
                <a:cs typeface="Arial" panose="020B0604020202020204" pitchFamily="34" charset="0"/>
              </a:rPr>
              <a:t>建模语言</a:t>
            </a:r>
            <a:endParaRPr lang="zh-CN" altLang="en-US" sz="1600" b="1">
              <a:solidFill>
                <a:schemeClr val="tx1"/>
              </a:solidFill>
              <a:latin typeface="Arial Narrow" panose="020B0606020202030204" pitchFamily="34" charset="0"/>
              <a:cs typeface="Arial" panose="020B0604020202020204" pitchFamily="34" charset="0"/>
            </a:endParaRPr>
          </a:p>
        </p:txBody>
      </p:sp>
      <p:sp>
        <p:nvSpPr>
          <p:cNvPr id="82953" name="AutoShape 31"/>
          <p:cNvSpPr>
            <a:spLocks noChangeArrowheads="1"/>
          </p:cNvSpPr>
          <p:nvPr/>
        </p:nvSpPr>
        <p:spPr bwMode="auto">
          <a:xfrm>
            <a:off x="8869364" y="3811271"/>
            <a:ext cx="1220787" cy="663575"/>
          </a:xfrm>
          <a:prstGeom prst="wedgeRoundRectCallout">
            <a:avLst>
              <a:gd name="adj1" fmla="val -94995"/>
              <a:gd name="adj2" fmla="val -144977"/>
              <a:gd name="adj3" fmla="val 16667"/>
            </a:avLst>
          </a:prstGeom>
          <a:solidFill>
            <a:srgbClr val="99FFCC"/>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eaLnBrk="0" hangingPunct="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eaLnBrk="0" hangingPunct="0">
              <a:spcBef>
                <a:spcPct val="10000"/>
              </a:spcBef>
              <a:buClr>
                <a:srgbClr val="73E1FF"/>
              </a:buClr>
              <a:buChar char="•"/>
              <a:defRPr sz="2800">
                <a:solidFill>
                  <a:srgbClr val="73E1FF"/>
                </a:solidFill>
                <a:latin typeface="Arial" panose="020B0604020202020204" pitchFamily="34" charset="0"/>
              </a:defRPr>
            </a:lvl3pPr>
            <a:lvl4pPr marL="1600200" indent="-228600" eaLnBrk="0" hangingPunct="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eaLnBrk="0" hangingPunct="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eaLnBrk="1" hangingPunct="1">
              <a:lnSpc>
                <a:spcPct val="85000"/>
              </a:lnSpc>
              <a:spcBef>
                <a:spcPct val="25000"/>
              </a:spcBef>
              <a:buClrTx/>
              <a:buFontTx/>
              <a:buNone/>
            </a:pPr>
            <a:r>
              <a:rPr lang="zh-CN" altLang="en-US" sz="1600" b="1">
                <a:solidFill>
                  <a:schemeClr val="tx1"/>
                </a:solidFill>
                <a:latin typeface="Arial Narrow" panose="020B0606020202030204" pitchFamily="34" charset="0"/>
                <a:cs typeface="Arial" panose="020B0604020202020204" pitchFamily="34" charset="0"/>
              </a:rPr>
              <a:t>建模工具</a:t>
            </a:r>
            <a:endParaRPr lang="zh-CN" altLang="en-US" sz="1600" b="1">
              <a:solidFill>
                <a:schemeClr val="tx1"/>
              </a:solidFill>
              <a:latin typeface="Arial Narrow" panose="020B060602020203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j019744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480551" y="1986193"/>
            <a:ext cx="10144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3" name="Rectangle 3"/>
          <p:cNvSpPr>
            <a:spLocks noGrp="1" noChangeArrowheads="1"/>
          </p:cNvSpPr>
          <p:nvPr>
            <p:ph type="title"/>
          </p:nvPr>
        </p:nvSpPr>
        <p:spPr/>
        <p:txBody>
          <a:bodyPr/>
          <a:lstStyle/>
          <a:p>
            <a:pPr eaLnBrk="1" hangingPunct="1"/>
            <a:r>
              <a:rPr lang="zh-CN" altLang="en-GB" dirty="0" smtClean="0"/>
              <a:t>模型间的</a:t>
            </a:r>
            <a:r>
              <a:rPr lang="en-US" altLang="zh-CN" dirty="0" smtClean="0">
                <a:solidFill>
                  <a:srgbClr val="EB7C1F"/>
                </a:solidFill>
              </a:rPr>
              <a:t>(</a:t>
            </a:r>
            <a:r>
              <a:rPr lang="zh-CN" altLang="en-US" dirty="0" smtClean="0">
                <a:solidFill>
                  <a:srgbClr val="EB7C1F"/>
                </a:solidFill>
              </a:rPr>
              <a:t>半</a:t>
            </a:r>
            <a:r>
              <a:rPr lang="en-US" altLang="zh-CN" dirty="0" smtClean="0">
                <a:solidFill>
                  <a:srgbClr val="EB7C1F"/>
                </a:solidFill>
              </a:rPr>
              <a:t>)</a:t>
            </a:r>
            <a:r>
              <a:rPr lang="zh-CN" altLang="en-US" dirty="0" smtClean="0">
                <a:solidFill>
                  <a:srgbClr val="EB7C1F"/>
                </a:solidFill>
              </a:rPr>
              <a:t>自动</a:t>
            </a:r>
            <a:r>
              <a:rPr lang="zh-CN" altLang="en-GB" dirty="0" smtClean="0"/>
              <a:t>转换</a:t>
            </a:r>
            <a:endParaRPr lang="zh-CN" altLang="en-US" dirty="0" smtClean="0"/>
          </a:p>
        </p:txBody>
      </p:sp>
      <p:sp>
        <p:nvSpPr>
          <p:cNvPr id="2" name="灯片编号占位符 1"/>
          <p:cNvSpPr>
            <a:spLocks noGrp="1"/>
          </p:cNvSpPr>
          <p:nvPr>
            <p:ph type="sldNum" sz="quarter" idx="4"/>
          </p:nvPr>
        </p:nvSpPr>
        <p:spPr>
          <a:prstGeom prst="rect">
            <a:avLst/>
          </a:prstGeom>
        </p:spPr>
        <p:txBody>
          <a:bodyPr/>
          <a:lstStyle/>
          <a:p>
            <a:fld id="{548644C6-89F0-466C-949F-E70AD72679A8}" type="slidenum">
              <a:rPr lang="zh-CN" altLang="en-US" smtClean="0"/>
            </a:fld>
            <a:endParaRPr lang="zh-CN" altLang="en-US"/>
          </a:p>
        </p:txBody>
      </p:sp>
      <p:sp>
        <p:nvSpPr>
          <p:cNvPr id="87044" name="Rectangle 4"/>
          <p:cNvSpPr>
            <a:spLocks noChangeArrowheads="1"/>
          </p:cNvSpPr>
          <p:nvPr/>
        </p:nvSpPr>
        <p:spPr bwMode="ltGray">
          <a:xfrm>
            <a:off x="3216275" y="5802544"/>
            <a:ext cx="6337300" cy="879475"/>
          </a:xfrm>
          <a:prstGeom prst="rect">
            <a:avLst/>
          </a:prstGeom>
          <a:solidFill>
            <a:srgbClr val="CCFFFF"/>
          </a:solidFill>
          <a:ln w="9525">
            <a:miter lim="800000"/>
          </a:ln>
          <a:scene3d>
            <a:camera prst="legacyObliqueTopRight"/>
            <a:lightRig rig="legacyFlat3" dir="b"/>
          </a:scene3d>
          <a:sp3d extrusionH="430200" contourW="12700" prstMaterial="legacyMatte">
            <a:bevelT w="13500" h="13500" prst="angle"/>
            <a:bevelB w="13500" h="13500" prst="angle"/>
            <a:extrusionClr>
              <a:schemeClr val="accent3">
                <a:lumMod val="75000"/>
              </a:schemeClr>
            </a:extrusionClr>
            <a:contourClr>
              <a:schemeClr val="accent3">
                <a:lumMod val="75000"/>
              </a:schemeClr>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zh-CN" altLang="en-GB" sz="2400" b="1">
                <a:latin typeface="+mn-ea"/>
                <a:cs typeface="Arial" panose="020B0604020202020204" pitchFamily="34" charset="0"/>
              </a:rPr>
              <a:t>测试</a:t>
            </a:r>
            <a:endParaRPr lang="zh-CN" altLang="en-GB" sz="2400" b="1">
              <a:latin typeface="+mn-ea"/>
              <a:cs typeface="Arial" panose="020B0604020202020204" pitchFamily="34" charset="0"/>
            </a:endParaRPr>
          </a:p>
        </p:txBody>
      </p:sp>
      <p:pic>
        <p:nvPicPr>
          <p:cNvPr id="870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476" y="2922819"/>
            <a:ext cx="1198563" cy="11525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87046" name="AutoShape 6"/>
          <p:cNvSpPr>
            <a:spLocks noChangeArrowheads="1"/>
          </p:cNvSpPr>
          <p:nvPr/>
        </p:nvSpPr>
        <p:spPr bwMode="auto">
          <a:xfrm>
            <a:off x="4224338" y="1448031"/>
            <a:ext cx="1447800" cy="609600"/>
          </a:xfrm>
          <a:prstGeom prst="curvedDownArrow">
            <a:avLst>
              <a:gd name="adj1" fmla="val 47500"/>
              <a:gd name="adj2" fmla="val 95000"/>
              <a:gd name="adj3" fmla="val 33333"/>
            </a:avLst>
          </a:prstGeom>
          <a:solidFill>
            <a:srgbClr val="009999"/>
          </a:solidFill>
          <a:ln>
            <a:noFill/>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pic>
        <p:nvPicPr>
          <p:cNvPr id="87047" name="Picture 7" descr="script strip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93100" y="2978381"/>
            <a:ext cx="1168400" cy="1096962"/>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87048" name="Picture 8" descr="ProjectLea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2202093"/>
            <a:ext cx="13716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9" name="AutoShape 9"/>
          <p:cNvSpPr>
            <a:spLocks noChangeArrowheads="1"/>
          </p:cNvSpPr>
          <p:nvPr/>
        </p:nvSpPr>
        <p:spPr bwMode="auto">
          <a:xfrm>
            <a:off x="2927350" y="1049568"/>
            <a:ext cx="1295400" cy="990600"/>
          </a:xfrm>
          <a:prstGeom prst="cloudCallout">
            <a:avLst>
              <a:gd name="adj1" fmla="val -48528"/>
              <a:gd name="adj2" fmla="val 70032"/>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endParaRPr lang="zh-CN" altLang="en-US" sz="1800" b="1">
              <a:solidFill>
                <a:schemeClr val="bg1"/>
              </a:solidFill>
              <a:ea typeface="宋体" panose="02010600030101010101" pitchFamily="2" charset="-122"/>
              <a:cs typeface="Arial" panose="020B0604020202020204" pitchFamily="34" charset="0"/>
            </a:endParaRPr>
          </a:p>
        </p:txBody>
      </p:sp>
      <p:pic>
        <p:nvPicPr>
          <p:cNvPr id="87050" name="Picture 10" descr="j0197446"/>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368676" y="1278168"/>
            <a:ext cx="4730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51" name="Rectangle 11"/>
          <p:cNvSpPr>
            <a:spLocks noChangeArrowheads="1"/>
          </p:cNvSpPr>
          <p:nvPr/>
        </p:nvSpPr>
        <p:spPr bwMode="ltGray">
          <a:xfrm rot="5400000" flipH="1">
            <a:off x="3672682" y="5408050"/>
            <a:ext cx="647700" cy="141287"/>
          </a:xfrm>
          <a:prstGeom prst="rect">
            <a:avLst/>
          </a:prstGeom>
          <a:solidFill>
            <a:srgbClr val="CCFFFF"/>
          </a:solidFill>
          <a:ln w="9525">
            <a:miter lim="800000"/>
          </a:ln>
          <a:scene3d>
            <a:camera prst="legacyObliqueTopRight"/>
            <a:lightRig rig="legacyNormal3" dir="b"/>
          </a:scene3d>
          <a:sp3d extrusionH="430200" prstMaterial="legacyMatte">
            <a:bevelT w="13500" h="13500" prst="angle"/>
            <a:bevelB w="13500" h="13500" prst="angle"/>
            <a:extrusionClr>
              <a:schemeClr val="accent3">
                <a:lumMod val="75000"/>
              </a:schemeClr>
            </a:extrusionClr>
            <a:contourClr>
              <a:schemeClr val="accent1"/>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52" name="Rectangle 12"/>
          <p:cNvSpPr>
            <a:spLocks noChangeArrowheads="1"/>
          </p:cNvSpPr>
          <p:nvPr/>
        </p:nvSpPr>
        <p:spPr bwMode="ltGray">
          <a:xfrm>
            <a:off x="3494088" y="4316644"/>
            <a:ext cx="1079500" cy="879475"/>
          </a:xfrm>
          <a:prstGeom prst="rect">
            <a:avLst/>
          </a:prstGeom>
          <a:solidFill>
            <a:srgbClr val="CCFFFF"/>
          </a:solidFill>
          <a:ln w="9525">
            <a:miter lim="800000"/>
          </a:ln>
          <a:scene3d>
            <a:camera prst="legacyObliqueTopRight"/>
            <a:lightRig rig="legacyFlat3" dir="b"/>
          </a:scene3d>
          <a:sp3d extrusionH="430200" contourW="12700" prstMaterial="legacyMatte">
            <a:bevelT w="13500" h="13500" prst="angle"/>
            <a:bevelB w="13500" h="13500" prst="angle"/>
            <a:extrusionClr>
              <a:schemeClr val="accent3">
                <a:lumMod val="75000"/>
              </a:schemeClr>
            </a:extrusionClr>
            <a:contourClr>
              <a:schemeClr val="accent3">
                <a:lumMod val="75000"/>
              </a:schemeClr>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zh-CN" altLang="en-GB" sz="2400" b="1">
                <a:latin typeface="+mn-ea"/>
                <a:cs typeface="Arial" panose="020B0604020202020204" pitchFamily="34" charset="0"/>
              </a:rPr>
              <a:t>系统工程</a:t>
            </a:r>
            <a:endParaRPr lang="zh-CN" altLang="en-GB" sz="2400" b="1">
              <a:latin typeface="+mn-ea"/>
              <a:cs typeface="Arial" panose="020B0604020202020204" pitchFamily="34" charset="0"/>
            </a:endParaRPr>
          </a:p>
        </p:txBody>
      </p:sp>
      <p:sp>
        <p:nvSpPr>
          <p:cNvPr id="87053" name="Rectangle 13"/>
          <p:cNvSpPr>
            <a:spLocks noChangeArrowheads="1"/>
          </p:cNvSpPr>
          <p:nvPr/>
        </p:nvSpPr>
        <p:spPr bwMode="ltGray">
          <a:xfrm>
            <a:off x="4646613" y="4650018"/>
            <a:ext cx="457200" cy="152400"/>
          </a:xfrm>
          <a:prstGeom prst="rect">
            <a:avLst/>
          </a:prstGeom>
          <a:solidFill>
            <a:srgbClr val="CCFFFF"/>
          </a:solidFill>
          <a:ln w="9525">
            <a:miter lim="800000"/>
          </a:ln>
          <a:scene3d>
            <a:camera prst="legacyObliqueTopRight"/>
            <a:lightRig rig="legacyNormal3" dir="b"/>
          </a:scene3d>
          <a:sp3d extrusionH="430200" prstMaterial="legacyMatte">
            <a:bevelT w="13500" h="13500" prst="angle"/>
            <a:bevelB w="13500" h="13500" prst="angle"/>
            <a:extrusionClr>
              <a:schemeClr val="accent1"/>
            </a:extrusionClr>
            <a:contourClr>
              <a:schemeClr val="accent1"/>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54" name="Rectangle 14"/>
          <p:cNvSpPr>
            <a:spLocks noChangeArrowheads="1"/>
          </p:cNvSpPr>
          <p:nvPr/>
        </p:nvSpPr>
        <p:spPr bwMode="ltGray">
          <a:xfrm rot="5400000" flipH="1">
            <a:off x="5257007" y="5408050"/>
            <a:ext cx="647700" cy="141287"/>
          </a:xfrm>
          <a:prstGeom prst="rect">
            <a:avLst/>
          </a:prstGeom>
          <a:solidFill>
            <a:srgbClr val="CCFFFF"/>
          </a:solidFill>
          <a:ln w="9525">
            <a:miter lim="800000"/>
          </a:ln>
          <a:scene3d>
            <a:camera prst="legacyObliqueTopRight"/>
            <a:lightRig rig="legacyNormal3" dir="b"/>
          </a:scene3d>
          <a:sp3d extrusionH="430200" prstMaterial="legacyMatte">
            <a:bevelT w="13500" h="13500" prst="angle"/>
            <a:bevelB w="13500" h="13500" prst="angle"/>
            <a:extrusionClr>
              <a:schemeClr val="accent3">
                <a:lumMod val="75000"/>
              </a:schemeClr>
            </a:extrusionClr>
            <a:contourClr>
              <a:schemeClr val="accent1"/>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55" name="Rectangle 15"/>
          <p:cNvSpPr>
            <a:spLocks noChangeArrowheads="1"/>
          </p:cNvSpPr>
          <p:nvPr/>
        </p:nvSpPr>
        <p:spPr bwMode="ltGray">
          <a:xfrm>
            <a:off x="5078413" y="4316644"/>
            <a:ext cx="1079500" cy="879475"/>
          </a:xfrm>
          <a:prstGeom prst="rect">
            <a:avLst/>
          </a:prstGeom>
          <a:solidFill>
            <a:srgbClr val="CCFFFF"/>
          </a:solidFill>
          <a:ln w="9525">
            <a:miter lim="800000"/>
          </a:ln>
          <a:scene3d>
            <a:camera prst="legacyObliqueTopRight"/>
            <a:lightRig rig="legacyFlat3" dir="b"/>
          </a:scene3d>
          <a:sp3d extrusionH="430200" contourW="12700" prstMaterial="legacyMatte">
            <a:bevelT w="13500" h="13500" prst="angle"/>
            <a:bevelB w="13500" h="13500" prst="angle"/>
            <a:extrusionClr>
              <a:schemeClr val="accent3">
                <a:lumMod val="75000"/>
              </a:schemeClr>
            </a:extrusionClr>
            <a:contourClr>
              <a:schemeClr val="accent3">
                <a:lumMod val="75000"/>
              </a:schemeClr>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zh-CN" altLang="en-GB" sz="2400" b="1">
                <a:latin typeface="+mn-ea"/>
                <a:cs typeface="Arial" panose="020B0604020202020204" pitchFamily="34" charset="0"/>
              </a:rPr>
              <a:t>需求</a:t>
            </a:r>
            <a:endParaRPr lang="zh-CN" altLang="en-GB" sz="2400" b="1">
              <a:latin typeface="+mn-ea"/>
              <a:cs typeface="Arial" panose="020B0604020202020204" pitchFamily="34" charset="0"/>
            </a:endParaRPr>
          </a:p>
        </p:txBody>
      </p:sp>
      <p:sp>
        <p:nvSpPr>
          <p:cNvPr id="87056" name="Rectangle 16"/>
          <p:cNvSpPr>
            <a:spLocks noChangeArrowheads="1"/>
          </p:cNvSpPr>
          <p:nvPr/>
        </p:nvSpPr>
        <p:spPr bwMode="ltGray">
          <a:xfrm rot="5400000" flipH="1">
            <a:off x="6815932" y="5408050"/>
            <a:ext cx="647700" cy="141287"/>
          </a:xfrm>
          <a:prstGeom prst="rect">
            <a:avLst/>
          </a:prstGeom>
          <a:solidFill>
            <a:srgbClr val="CCFFFF"/>
          </a:solidFill>
          <a:ln w="9525">
            <a:miter lim="800000"/>
          </a:ln>
          <a:scene3d>
            <a:camera prst="legacyObliqueTopRight"/>
            <a:lightRig rig="legacyNormal3" dir="b"/>
          </a:scene3d>
          <a:sp3d extrusionH="430200" contourW="12700" prstMaterial="legacyMatte">
            <a:bevelT w="13500" h="13500" prst="angle"/>
            <a:bevelB w="13500" h="13500" prst="angle"/>
            <a:extrusionClr>
              <a:schemeClr val="accent3">
                <a:lumMod val="75000"/>
              </a:schemeClr>
            </a:extrusionClr>
            <a:contourClr>
              <a:schemeClr val="accent3">
                <a:lumMod val="75000"/>
              </a:schemeClr>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57" name="Rectangle 17"/>
          <p:cNvSpPr>
            <a:spLocks noChangeArrowheads="1"/>
          </p:cNvSpPr>
          <p:nvPr/>
        </p:nvSpPr>
        <p:spPr bwMode="ltGray">
          <a:xfrm>
            <a:off x="6180138" y="4650018"/>
            <a:ext cx="457200" cy="152400"/>
          </a:xfrm>
          <a:prstGeom prst="rect">
            <a:avLst/>
          </a:prstGeom>
          <a:solidFill>
            <a:srgbClr val="CCFFFF"/>
          </a:solidFill>
          <a:ln w="9525">
            <a:miter lim="800000"/>
          </a:ln>
          <a:scene3d>
            <a:camera prst="legacyObliqueTopRight"/>
            <a:lightRig rig="legacyNormal3" dir="b"/>
          </a:scene3d>
          <a:sp3d extrusionH="430200" prstMaterial="legacyMatte">
            <a:bevelT w="13500" h="13500" prst="angle"/>
            <a:bevelB w="13500" h="13500" prst="angle"/>
            <a:extrusionClr>
              <a:schemeClr val="accent1"/>
            </a:extrusionClr>
            <a:contourClr>
              <a:schemeClr val="accent1"/>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58" name="Rectangle 18"/>
          <p:cNvSpPr>
            <a:spLocks noChangeArrowheads="1"/>
          </p:cNvSpPr>
          <p:nvPr/>
        </p:nvSpPr>
        <p:spPr bwMode="ltGray">
          <a:xfrm>
            <a:off x="6637338" y="4316644"/>
            <a:ext cx="1079500" cy="879475"/>
          </a:xfrm>
          <a:prstGeom prst="rect">
            <a:avLst/>
          </a:prstGeom>
          <a:solidFill>
            <a:srgbClr val="CCFFFF"/>
          </a:solidFill>
          <a:ln w="9525">
            <a:miter lim="800000"/>
          </a:ln>
          <a:scene3d>
            <a:camera prst="legacyObliqueTopRight"/>
            <a:lightRig rig="legacyFlat3" dir="b"/>
          </a:scene3d>
          <a:sp3d extrusionH="430200" contourW="12700" prstMaterial="legacyMatte">
            <a:bevelT w="13500" h="13500" prst="angle"/>
            <a:bevelB w="13500" h="13500" prst="angle"/>
            <a:extrusionClr>
              <a:schemeClr val="accent3">
                <a:lumMod val="75000"/>
              </a:schemeClr>
            </a:extrusionClr>
            <a:contourClr>
              <a:schemeClr val="accent3">
                <a:lumMod val="75000"/>
              </a:schemeClr>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zh-CN" altLang="en-GB" sz="2400" b="1">
                <a:latin typeface="+mn-ea"/>
                <a:cs typeface="Arial" panose="020B0604020202020204" pitchFamily="34" charset="0"/>
              </a:rPr>
              <a:t>设计</a:t>
            </a:r>
            <a:endParaRPr lang="zh-CN" altLang="en-GB" sz="2400" b="1">
              <a:latin typeface="+mn-ea"/>
              <a:cs typeface="Arial" panose="020B0604020202020204" pitchFamily="34" charset="0"/>
            </a:endParaRPr>
          </a:p>
        </p:txBody>
      </p:sp>
      <p:sp>
        <p:nvSpPr>
          <p:cNvPr id="87059" name="Rectangle 19"/>
          <p:cNvSpPr>
            <a:spLocks noChangeArrowheads="1"/>
          </p:cNvSpPr>
          <p:nvPr/>
        </p:nvSpPr>
        <p:spPr bwMode="ltGray">
          <a:xfrm rot="5400000" flipH="1">
            <a:off x="8352632" y="5408050"/>
            <a:ext cx="647700" cy="141287"/>
          </a:xfrm>
          <a:prstGeom prst="rect">
            <a:avLst/>
          </a:prstGeom>
          <a:solidFill>
            <a:srgbClr val="CCFFFF"/>
          </a:solidFill>
          <a:ln w="9525">
            <a:miter lim="800000"/>
          </a:ln>
          <a:scene3d>
            <a:camera prst="legacyObliqueTopRight"/>
            <a:lightRig rig="legacyNormal3" dir="b"/>
          </a:scene3d>
          <a:sp3d extrusionH="430200" contourW="12700" prstMaterial="legacyMatte">
            <a:bevelT w="13500" h="13500" prst="angle"/>
            <a:bevelB w="13500" h="13500" prst="angle"/>
            <a:extrusionClr>
              <a:schemeClr val="accent3">
                <a:lumMod val="75000"/>
              </a:schemeClr>
            </a:extrusionClr>
            <a:contourClr>
              <a:schemeClr val="accent3">
                <a:lumMod val="75000"/>
              </a:schemeClr>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60" name="Rectangle 20"/>
          <p:cNvSpPr>
            <a:spLocks noChangeArrowheads="1"/>
          </p:cNvSpPr>
          <p:nvPr/>
        </p:nvSpPr>
        <p:spPr bwMode="ltGray">
          <a:xfrm>
            <a:off x="7716838" y="4650018"/>
            <a:ext cx="457200" cy="152400"/>
          </a:xfrm>
          <a:prstGeom prst="rect">
            <a:avLst/>
          </a:prstGeom>
          <a:solidFill>
            <a:srgbClr val="CCFFFF"/>
          </a:solidFill>
          <a:ln w="9525">
            <a:miter lim="800000"/>
          </a:ln>
          <a:scene3d>
            <a:camera prst="legacyObliqueTopRight"/>
            <a:lightRig rig="legacyNormal3" dir="b"/>
          </a:scene3d>
          <a:sp3d extrusionH="430200" prstMaterial="legacyMatte">
            <a:bevelT w="13500" h="13500" prst="angle"/>
            <a:bevelB w="13500" h="13500" prst="angle"/>
            <a:extrusionClr>
              <a:schemeClr val="accent1"/>
            </a:extrusionClr>
            <a:contourClr>
              <a:schemeClr val="accent1"/>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61" name="Rectangle 21"/>
          <p:cNvSpPr>
            <a:spLocks noChangeArrowheads="1"/>
          </p:cNvSpPr>
          <p:nvPr/>
        </p:nvSpPr>
        <p:spPr bwMode="ltGray">
          <a:xfrm>
            <a:off x="8174038" y="4316644"/>
            <a:ext cx="1079500" cy="879475"/>
          </a:xfrm>
          <a:prstGeom prst="rect">
            <a:avLst/>
          </a:prstGeom>
          <a:solidFill>
            <a:srgbClr val="CCFFFF"/>
          </a:solidFill>
          <a:ln w="9525">
            <a:miter lim="800000"/>
          </a:ln>
          <a:scene3d>
            <a:camera prst="legacyObliqueTopRight"/>
            <a:lightRig rig="legacyFlat3" dir="b"/>
          </a:scene3d>
          <a:sp3d extrusionH="430200" contourW="12700" prstMaterial="legacyMatte">
            <a:bevelT w="13500" h="13500" prst="angle"/>
            <a:bevelB w="13500" h="13500" prst="angle"/>
            <a:extrusionClr>
              <a:schemeClr val="accent3">
                <a:lumMod val="75000"/>
              </a:schemeClr>
            </a:extrusionClr>
            <a:contourClr>
              <a:schemeClr val="accent3">
                <a:lumMod val="75000"/>
              </a:schemeClr>
            </a:contourClr>
          </a:sp3d>
        </p:spPr>
        <p:txBody>
          <a:bodyPr wrap="none" tIns="91440" bIns="91440" anchor="ctr">
            <a:flatTx/>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zh-CN" altLang="en-GB" sz="2400" b="1">
                <a:latin typeface="+mn-ea"/>
                <a:cs typeface="Arial" panose="020B0604020202020204" pitchFamily="34" charset="0"/>
              </a:rPr>
              <a:t>编码</a:t>
            </a:r>
            <a:endParaRPr lang="zh-CN" altLang="en-GB" sz="2400" b="1">
              <a:latin typeface="+mn-ea"/>
              <a:cs typeface="Arial" panose="020B0604020202020204" pitchFamily="34" charset="0"/>
            </a:endParaRPr>
          </a:p>
        </p:txBody>
      </p:sp>
      <p:pic>
        <p:nvPicPr>
          <p:cNvPr id="87062"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0213" y="2922819"/>
            <a:ext cx="1198562" cy="11525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pic>
        <p:nvPicPr>
          <p:cNvPr id="87063" name="Picture 2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38551" y="2922818"/>
            <a:ext cx="1235075" cy="11303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87064" name="AutoShape 24"/>
          <p:cNvSpPr>
            <a:spLocks noChangeArrowheads="1"/>
          </p:cNvSpPr>
          <p:nvPr/>
        </p:nvSpPr>
        <p:spPr bwMode="auto">
          <a:xfrm>
            <a:off x="5951538" y="1482956"/>
            <a:ext cx="1447800" cy="609600"/>
          </a:xfrm>
          <a:prstGeom prst="curvedDownArrow">
            <a:avLst>
              <a:gd name="adj1" fmla="val 47500"/>
              <a:gd name="adj2" fmla="val 95000"/>
              <a:gd name="adj3" fmla="val 33333"/>
            </a:avLst>
          </a:prstGeom>
          <a:solidFill>
            <a:srgbClr val="009999"/>
          </a:solidFill>
          <a:ln>
            <a:noFill/>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65" name="AutoShape 25"/>
          <p:cNvSpPr>
            <a:spLocks noChangeArrowheads="1"/>
          </p:cNvSpPr>
          <p:nvPr/>
        </p:nvSpPr>
        <p:spPr bwMode="auto">
          <a:xfrm>
            <a:off x="7608888" y="1448031"/>
            <a:ext cx="1447800" cy="609600"/>
          </a:xfrm>
          <a:prstGeom prst="curvedDownArrow">
            <a:avLst>
              <a:gd name="adj1" fmla="val 47500"/>
              <a:gd name="adj2" fmla="val 95000"/>
              <a:gd name="adj3" fmla="val 33333"/>
            </a:avLst>
          </a:prstGeom>
          <a:solidFill>
            <a:srgbClr val="009999"/>
          </a:solidFill>
          <a:ln>
            <a:noFill/>
          </a:ln>
        </p:spPr>
        <p:txBody>
          <a:bodyPr wrap="none"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87066" name="Text Box 26"/>
          <p:cNvSpPr txBox="1">
            <a:spLocks noChangeArrowheads="1"/>
          </p:cNvSpPr>
          <p:nvPr/>
        </p:nvSpPr>
        <p:spPr bwMode="auto">
          <a:xfrm>
            <a:off x="3641812" y="2202094"/>
            <a:ext cx="1295226" cy="75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1400" dirty="0">
                <a:latin typeface="+mn-ea"/>
              </a:rPr>
              <a:t>计算无关模型</a:t>
            </a:r>
            <a:endParaRPr lang="zh-CN" altLang="en-US" sz="1400" dirty="0">
              <a:latin typeface="+mn-ea"/>
            </a:endParaRPr>
          </a:p>
          <a:p>
            <a:pPr algn="ctr"/>
            <a:r>
              <a:rPr lang="en-US" altLang="zh-CN" sz="1400" dirty="0">
                <a:latin typeface="+mn-ea"/>
              </a:rPr>
              <a:t>CIM</a:t>
            </a:r>
            <a:endParaRPr lang="en-US" altLang="zh-CN" sz="1400" dirty="0">
              <a:latin typeface="+mn-ea"/>
            </a:endParaRPr>
          </a:p>
          <a:p>
            <a:pPr algn="ctr"/>
            <a:r>
              <a:rPr lang="zh-CN" altLang="en-US" sz="1400" dirty="0">
                <a:latin typeface="+mn-ea"/>
              </a:rPr>
              <a:t>业务模型</a:t>
            </a:r>
            <a:endParaRPr lang="en-US" altLang="zh-CN" sz="1400" dirty="0">
              <a:latin typeface="+mn-ea"/>
            </a:endParaRPr>
          </a:p>
        </p:txBody>
      </p:sp>
      <p:sp>
        <p:nvSpPr>
          <p:cNvPr id="87067" name="Text Box 27"/>
          <p:cNvSpPr txBox="1">
            <a:spLocks noChangeArrowheads="1"/>
          </p:cNvSpPr>
          <p:nvPr/>
        </p:nvSpPr>
        <p:spPr bwMode="auto">
          <a:xfrm>
            <a:off x="5153112" y="2202094"/>
            <a:ext cx="1295226" cy="75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1400">
                <a:latin typeface="+mn-ea"/>
              </a:rPr>
              <a:t>平台无关模型</a:t>
            </a:r>
            <a:endParaRPr lang="zh-CN" altLang="en-US" sz="1400">
              <a:latin typeface="+mn-ea"/>
            </a:endParaRPr>
          </a:p>
          <a:p>
            <a:pPr algn="ctr"/>
            <a:r>
              <a:rPr lang="en-US" altLang="zh-CN" sz="1400">
                <a:latin typeface="+mn-ea"/>
              </a:rPr>
              <a:t>PIM</a:t>
            </a:r>
            <a:endParaRPr lang="en-US" altLang="zh-CN" sz="1400">
              <a:latin typeface="+mn-ea"/>
            </a:endParaRPr>
          </a:p>
          <a:p>
            <a:pPr algn="ctr"/>
            <a:r>
              <a:rPr lang="zh-CN" altLang="en-US" sz="1400">
                <a:latin typeface="+mn-ea"/>
              </a:rPr>
              <a:t>分析模型</a:t>
            </a:r>
            <a:endParaRPr lang="zh-CN" altLang="en-US" sz="1400">
              <a:latin typeface="+mn-ea"/>
            </a:endParaRPr>
          </a:p>
        </p:txBody>
      </p:sp>
      <p:sp>
        <p:nvSpPr>
          <p:cNvPr id="87068" name="Text Box 28"/>
          <p:cNvSpPr txBox="1">
            <a:spLocks noChangeArrowheads="1"/>
          </p:cNvSpPr>
          <p:nvPr/>
        </p:nvSpPr>
        <p:spPr bwMode="auto">
          <a:xfrm>
            <a:off x="6773950" y="2202094"/>
            <a:ext cx="1295226" cy="75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1400">
                <a:latin typeface="+mn-ea"/>
              </a:rPr>
              <a:t>平台有关模型</a:t>
            </a:r>
            <a:endParaRPr lang="zh-CN" altLang="en-US" sz="1400">
              <a:latin typeface="+mn-ea"/>
            </a:endParaRPr>
          </a:p>
          <a:p>
            <a:pPr algn="ctr"/>
            <a:r>
              <a:rPr lang="en-US" altLang="zh-CN" sz="1400">
                <a:latin typeface="+mn-ea"/>
              </a:rPr>
              <a:t>PSM</a:t>
            </a:r>
            <a:endParaRPr lang="en-US" altLang="zh-CN" sz="1400">
              <a:latin typeface="+mn-ea"/>
            </a:endParaRPr>
          </a:p>
          <a:p>
            <a:pPr algn="ctr"/>
            <a:r>
              <a:rPr lang="zh-CN" altLang="en-US" sz="1400">
                <a:latin typeface="+mn-ea"/>
              </a:rPr>
              <a:t>设计模型</a:t>
            </a:r>
            <a:endParaRPr lang="zh-CN" altLang="en-US" sz="1400">
              <a:latin typeface="+mn-ea"/>
            </a:endParaRPr>
          </a:p>
        </p:txBody>
      </p:sp>
      <p:sp>
        <p:nvSpPr>
          <p:cNvPr id="87069" name="Text Box 29"/>
          <p:cNvSpPr txBox="1">
            <a:spLocks noChangeArrowheads="1"/>
          </p:cNvSpPr>
          <p:nvPr/>
        </p:nvSpPr>
        <p:spPr bwMode="auto">
          <a:xfrm>
            <a:off x="8318736" y="2346557"/>
            <a:ext cx="936154" cy="53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1400" dirty="0">
                <a:latin typeface="+mn-ea"/>
              </a:rPr>
              <a:t>代码</a:t>
            </a:r>
            <a:endParaRPr lang="zh-CN" altLang="en-US" sz="1400" dirty="0">
              <a:latin typeface="+mn-ea"/>
            </a:endParaRPr>
          </a:p>
          <a:p>
            <a:pPr algn="ctr"/>
            <a:r>
              <a:rPr lang="zh-CN" altLang="en-US" sz="1400" dirty="0">
                <a:latin typeface="+mn-ea"/>
              </a:rPr>
              <a:t>实现模型</a:t>
            </a:r>
            <a:endParaRPr lang="zh-CN" altLang="en-US" sz="1400" dirty="0">
              <a:latin typeface="+mn-ea"/>
            </a:endParaRPr>
          </a:p>
        </p:txBody>
      </p:sp>
      <p:sp>
        <p:nvSpPr>
          <p:cNvPr id="87070" name="Text Box 30"/>
          <p:cNvSpPr txBox="1">
            <a:spLocks noChangeArrowheads="1"/>
          </p:cNvSpPr>
          <p:nvPr/>
        </p:nvSpPr>
        <p:spPr bwMode="auto">
          <a:xfrm>
            <a:off x="9847995" y="6027498"/>
            <a:ext cx="936154"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1400" dirty="0">
                <a:latin typeface="+mn-ea"/>
              </a:rPr>
              <a:t>测试模型</a:t>
            </a:r>
            <a:endParaRPr lang="zh-CN" altLang="en-US" sz="1400" dirty="0">
              <a:latin typeface="+mn-ea"/>
            </a:endParaRPr>
          </a:p>
        </p:txBody>
      </p:sp>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smtClean="0"/>
              <a:t>形式化方法</a:t>
            </a:r>
            <a:endParaRPr lang="zh-CN" altLang="en-US" smtClean="0"/>
          </a:p>
        </p:txBody>
      </p:sp>
      <p:sp>
        <p:nvSpPr>
          <p:cNvPr id="90115" name="Rectangle 3"/>
          <p:cNvSpPr>
            <a:spLocks noGrp="1" noChangeArrowheads="1"/>
          </p:cNvSpPr>
          <p:nvPr>
            <p:ph type="body" idx="1"/>
          </p:nvPr>
        </p:nvSpPr>
        <p:spPr>
          <a:xfrm>
            <a:off x="612000" y="1353459"/>
            <a:ext cx="11157857" cy="3287368"/>
          </a:xfrm>
        </p:spPr>
        <p:txBody>
          <a:bodyPr/>
          <a:lstStyle/>
          <a:p>
            <a:r>
              <a:rPr lang="zh-CN" altLang="en-US" dirty="0" smtClean="0"/>
              <a:t>形式化方法是基于数学的技术开发软件，如集合论、模糊逻辑、函数。</a:t>
            </a:r>
            <a:endParaRPr lang="zh-CN" altLang="en-US" dirty="0" smtClean="0"/>
          </a:p>
          <a:p>
            <a:r>
              <a:rPr lang="zh-CN" altLang="en-US" dirty="0" smtClean="0"/>
              <a:t>形式化方法的好处：</a:t>
            </a:r>
            <a:endParaRPr lang="zh-CN" altLang="en-US" dirty="0" smtClean="0"/>
          </a:p>
          <a:p>
            <a:pPr lvl="1"/>
            <a:r>
              <a:rPr lang="zh-CN" altLang="en-US" dirty="0" smtClean="0"/>
              <a:t>无二义性</a:t>
            </a:r>
            <a:endParaRPr lang="zh-CN" altLang="en-US" dirty="0" smtClean="0"/>
          </a:p>
          <a:p>
            <a:pPr lvl="1"/>
            <a:r>
              <a:rPr lang="zh-CN" altLang="en-US" dirty="0" smtClean="0"/>
              <a:t>一致性</a:t>
            </a:r>
            <a:endParaRPr lang="zh-CN" altLang="en-US" dirty="0" smtClean="0"/>
          </a:p>
          <a:p>
            <a:pPr lvl="1"/>
            <a:r>
              <a:rPr lang="zh-CN" altLang="en-US" dirty="0" smtClean="0"/>
              <a:t>正确性</a:t>
            </a:r>
            <a:endParaRPr lang="zh-CN" altLang="en-US" dirty="0" smtClean="0"/>
          </a:p>
          <a:p>
            <a:pPr lvl="1"/>
            <a:r>
              <a:rPr lang="zh-CN" altLang="en-US" dirty="0" smtClean="0"/>
              <a:t>完整性</a:t>
            </a:r>
            <a:endParaRPr lang="zh-CN" altLang="en-US" dirty="0" smtClean="0"/>
          </a:p>
          <a:p>
            <a:pPr lvl="1"/>
            <a:endParaRPr lang="zh-CN" altLang="en-US" dirty="0" smtClean="0"/>
          </a:p>
          <a:p>
            <a:endParaRPr lang="zh-CN" altLang="en-US" dirty="0"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3" name="图片 2"/>
          <p:cNvPicPr>
            <a:picLocks noChangeAspect="1"/>
          </p:cNvPicPr>
          <p:nvPr/>
        </p:nvPicPr>
        <p:blipFill>
          <a:blip r:embed="rId1"/>
          <a:stretch>
            <a:fillRect/>
          </a:stretch>
        </p:blipFill>
        <p:spPr>
          <a:xfrm>
            <a:off x="2697417" y="5186943"/>
            <a:ext cx="3432274" cy="1116000"/>
          </a:xfrm>
          <a:prstGeom prst="rect">
            <a:avLst/>
          </a:prstGeom>
        </p:spPr>
      </p:pic>
      <p:pic>
        <p:nvPicPr>
          <p:cNvPr id="5" name="图片 4"/>
          <p:cNvPicPr>
            <a:picLocks noChangeAspect="1"/>
          </p:cNvPicPr>
          <p:nvPr/>
        </p:nvPicPr>
        <p:blipFill>
          <a:blip r:embed="rId2"/>
          <a:stretch>
            <a:fillRect/>
          </a:stretch>
        </p:blipFill>
        <p:spPr>
          <a:xfrm>
            <a:off x="6595845" y="5186943"/>
            <a:ext cx="2383201" cy="1116000"/>
          </a:xfrm>
          <a:prstGeom prst="rect">
            <a:avLst/>
          </a:prstGeom>
        </p:spPr>
      </p:pic>
      <p:sp>
        <p:nvSpPr>
          <p:cNvPr id="8" name="Text Box 4"/>
          <p:cNvSpPr txBox="1">
            <a:spLocks noChangeArrowheads="1"/>
          </p:cNvSpPr>
          <p:nvPr/>
        </p:nvSpPr>
        <p:spPr bwMode="auto">
          <a:xfrm>
            <a:off x="9383791" y="5238394"/>
            <a:ext cx="1620957"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Aft>
                <a:spcPts val="600"/>
              </a:spcAft>
            </a:pPr>
            <a:r>
              <a:rPr kumimoji="1" lang="zh-CN" altLang="en-US" sz="2800" b="1" dirty="0" smtClean="0">
                <a:solidFill>
                  <a:srgbClr val="EB7C1F"/>
                </a:solidFill>
                <a:latin typeface="+mn-ea"/>
              </a:rPr>
              <a:t>国产替代</a:t>
            </a:r>
            <a:endParaRPr kumimoji="1" lang="en-US" altLang="zh-CN" sz="2800" b="1" dirty="0" smtClean="0">
              <a:solidFill>
                <a:srgbClr val="EB7C1F"/>
              </a:solidFill>
              <a:latin typeface="+mn-ea"/>
            </a:endParaRPr>
          </a:p>
          <a:p>
            <a:pPr>
              <a:spcAft>
                <a:spcPts val="600"/>
              </a:spcAft>
            </a:pPr>
            <a:r>
              <a:rPr kumimoji="1" lang="zh-CN" altLang="en-US" sz="2800" b="1" dirty="0" smtClean="0">
                <a:solidFill>
                  <a:srgbClr val="EB7C1F"/>
                </a:solidFill>
                <a:latin typeface="+mn-ea"/>
              </a:rPr>
              <a:t>安全可信</a:t>
            </a:r>
            <a:endParaRPr kumimoji="1" lang="zh-CN" altLang="en-US" sz="2800" b="1" dirty="0">
              <a:solidFill>
                <a:srgbClr val="EB7C1F"/>
              </a:solidFill>
              <a:latin typeface="+mn-ea"/>
            </a:endParaRPr>
          </a:p>
        </p:txBody>
      </p:sp>
      <p:sp>
        <p:nvSpPr>
          <p:cNvPr id="9" name="Text Box 4"/>
          <p:cNvSpPr txBox="1">
            <a:spLocks noChangeArrowheads="1"/>
          </p:cNvSpPr>
          <p:nvPr/>
        </p:nvSpPr>
        <p:spPr bwMode="auto">
          <a:xfrm>
            <a:off x="525238" y="5190137"/>
            <a:ext cx="1980029"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spcAft>
                <a:spcPts val="600"/>
              </a:spcAft>
            </a:pPr>
            <a:r>
              <a:rPr kumimoji="1" lang="zh-CN" altLang="en-US" sz="2800" b="1" dirty="0" smtClean="0">
                <a:solidFill>
                  <a:srgbClr val="EB7C1F"/>
                </a:solidFill>
                <a:latin typeface="+mn-ea"/>
              </a:rPr>
              <a:t>形式化验证</a:t>
            </a:r>
            <a:endParaRPr kumimoji="1" lang="en-US" altLang="zh-CN" sz="2800" b="1" dirty="0" smtClean="0">
              <a:solidFill>
                <a:srgbClr val="EB7C1F"/>
              </a:solidFill>
              <a:latin typeface="+mn-ea"/>
            </a:endParaRPr>
          </a:p>
          <a:p>
            <a:pPr>
              <a:spcAft>
                <a:spcPts val="600"/>
              </a:spcAft>
            </a:pPr>
            <a:r>
              <a:rPr kumimoji="1" lang="zh-CN" altLang="en-US" sz="2800" b="1" dirty="0" smtClean="0">
                <a:solidFill>
                  <a:srgbClr val="EB7C1F"/>
                </a:solidFill>
                <a:latin typeface="+mn-ea"/>
              </a:rPr>
              <a:t>形式化开发</a:t>
            </a:r>
            <a:endParaRPr kumimoji="1" lang="zh-CN" altLang="en-US" sz="2800" b="1" dirty="0">
              <a:solidFill>
                <a:srgbClr val="EB7C1F"/>
              </a:solidFill>
              <a:latin typeface="+mn-ea"/>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t>举例</a:t>
            </a:r>
            <a:endParaRPr lang="zh-CN" altLang="en-US" smtClean="0"/>
          </a:p>
        </p:txBody>
      </p:sp>
      <p:sp>
        <p:nvSpPr>
          <p:cNvPr id="91139" name="Rectangle 3"/>
          <p:cNvSpPr>
            <a:spLocks noGrp="1" noChangeArrowheads="1"/>
          </p:cNvSpPr>
          <p:nvPr>
            <p:ph type="body" idx="1"/>
          </p:nvPr>
        </p:nvSpPr>
        <p:spPr>
          <a:xfrm>
            <a:off x="612000" y="1296710"/>
            <a:ext cx="11157857" cy="5288241"/>
          </a:xfrm>
        </p:spPr>
        <p:txBody>
          <a:bodyPr/>
          <a:lstStyle/>
          <a:p>
            <a:pPr eaLnBrk="1" hangingPunct="1">
              <a:buFont typeface="Wingdings" panose="05000000000000000000" pitchFamily="2" charset="2"/>
              <a:buNone/>
            </a:pPr>
            <a:r>
              <a:rPr lang="en-US" altLang="zh-CN" sz="2800" dirty="0">
                <a:ea typeface="宋体" panose="02010600030101010101" pitchFamily="2" charset="-122"/>
              </a:rPr>
              <a:t>--------</a:t>
            </a:r>
            <a:r>
              <a:rPr lang="en-US" altLang="zh-CN" sz="2800" dirty="0" err="1">
                <a:ea typeface="宋体" panose="02010600030101010101" pitchFamily="2" charset="-122"/>
              </a:rPr>
              <a:t>AddBlock</a:t>
            </a:r>
            <a:r>
              <a:rPr lang="en-US" altLang="zh-CN" sz="2800" dirty="0">
                <a:ea typeface="宋体" panose="02010600030101010101" pitchFamily="2" charset="-122"/>
              </a:rPr>
              <a:t>----------------- </a:t>
            </a:r>
            <a:endParaRPr lang="en-US" altLang="zh-CN" sz="2800" dirty="0">
              <a:ea typeface="宋体" panose="02010600030101010101" pitchFamily="2" charset="-122"/>
            </a:endParaRPr>
          </a:p>
          <a:p>
            <a:pPr eaLnBrk="1" hangingPunct="1">
              <a:buFont typeface="Wingdings" panose="05000000000000000000" pitchFamily="2" charset="2"/>
              <a:buNone/>
            </a:pPr>
            <a:r>
              <a:rPr lang="en-US" altLang="zh-CN" sz="2800" dirty="0">
                <a:ea typeface="宋体" panose="02010600030101010101" pitchFamily="2" charset="-122"/>
              </a:rPr>
              <a:t>△</a:t>
            </a:r>
            <a:r>
              <a:rPr lang="en-US" altLang="zh-CN" sz="2800" dirty="0" err="1">
                <a:ea typeface="宋体" panose="02010600030101010101" pitchFamily="2" charset="-122"/>
              </a:rPr>
              <a:t>BlockHandler</a:t>
            </a:r>
            <a:r>
              <a:rPr lang="en-US" altLang="zh-CN" sz="2800" dirty="0">
                <a:ea typeface="宋体" panose="02010600030101010101" pitchFamily="2" charset="-122"/>
              </a:rPr>
              <a:t> </a:t>
            </a:r>
            <a:endParaRPr lang="en-US" altLang="zh-CN" sz="2800" dirty="0">
              <a:ea typeface="宋体" panose="02010600030101010101" pitchFamily="2" charset="-122"/>
            </a:endParaRPr>
          </a:p>
          <a:p>
            <a:pPr eaLnBrk="1" hangingPunct="1">
              <a:buFont typeface="Wingdings" panose="05000000000000000000" pitchFamily="2" charset="2"/>
              <a:buNone/>
            </a:pPr>
            <a:r>
              <a:rPr lang="en-US" altLang="zh-CN" sz="2800" dirty="0" err="1">
                <a:ea typeface="宋体" panose="02010600030101010101" pitchFamily="2" charset="-122"/>
              </a:rPr>
              <a:t>Ablocks</a:t>
            </a:r>
            <a:r>
              <a:rPr lang="zh-CN" altLang="en-US" sz="2800" dirty="0">
                <a:ea typeface="宋体" panose="02010600030101010101" pitchFamily="2" charset="-122"/>
              </a:rPr>
              <a:t>？： </a:t>
            </a:r>
            <a:r>
              <a:rPr lang="en-US" altLang="zh-CN" sz="2800" dirty="0">
                <a:ea typeface="宋体" panose="02010600030101010101" pitchFamily="2" charset="-122"/>
              </a:rPr>
              <a:t>P BLOCKS</a:t>
            </a:r>
            <a:endParaRPr lang="en-US" altLang="zh-CN" sz="2800" dirty="0">
              <a:ea typeface="宋体" panose="02010600030101010101" pitchFamily="2" charset="-122"/>
            </a:endParaRPr>
          </a:p>
          <a:p>
            <a:pPr eaLnBrk="1" hangingPunct="1">
              <a:buFont typeface="Wingdings" panose="05000000000000000000" pitchFamily="2" charset="2"/>
              <a:buNone/>
            </a:pPr>
            <a:r>
              <a:rPr lang="en-US" altLang="zh-CN" sz="2800" dirty="0">
                <a:ea typeface="宋体" panose="02010600030101010101" pitchFamily="2" charset="-122"/>
              </a:rPr>
              <a:t>---------------------------------</a:t>
            </a:r>
            <a:endParaRPr lang="en-US" altLang="zh-CN" sz="2800" dirty="0">
              <a:ea typeface="宋体" panose="02010600030101010101" pitchFamily="2" charset="-122"/>
            </a:endParaRPr>
          </a:p>
          <a:p>
            <a:pPr eaLnBrk="1" hangingPunct="1">
              <a:buFont typeface="Wingdings" panose="05000000000000000000" pitchFamily="2" charset="2"/>
              <a:buNone/>
            </a:pPr>
            <a:r>
              <a:rPr lang="en-US" altLang="zh-CN" sz="2800" dirty="0" err="1">
                <a:ea typeface="宋体" panose="02010600030101010101" pitchFamily="2" charset="-122"/>
              </a:rPr>
              <a:t>Ablocks</a:t>
            </a:r>
            <a:r>
              <a:rPr lang="zh-CN" altLang="en-US" sz="2800" dirty="0">
                <a:ea typeface="宋体" panose="02010600030101010101" pitchFamily="2" charset="-122"/>
              </a:rPr>
              <a:t>？</a:t>
            </a:r>
            <a:r>
              <a:rPr lang="zh-CN" altLang="en-US" sz="2800" dirty="0">
                <a:ea typeface="宋体" panose="02010600030101010101" pitchFamily="2" charset="-122"/>
                <a:sym typeface="Symbol" panose="05050102010706020507" pitchFamily="18" charset="2"/>
              </a:rPr>
              <a:t> </a:t>
            </a:r>
            <a:r>
              <a:rPr lang="en-US" altLang="zh-CN" sz="2800" dirty="0">
                <a:ea typeface="宋体" panose="02010600030101010101" pitchFamily="2" charset="-122"/>
              </a:rPr>
              <a:t>used</a:t>
            </a:r>
            <a:endParaRPr lang="en-US" altLang="zh-CN" sz="2800" dirty="0">
              <a:ea typeface="宋体" panose="02010600030101010101" pitchFamily="2" charset="-122"/>
            </a:endParaRPr>
          </a:p>
          <a:p>
            <a:pPr eaLnBrk="1" hangingPunct="1">
              <a:buFont typeface="Wingdings" panose="05000000000000000000" pitchFamily="2" charset="2"/>
              <a:buNone/>
            </a:pPr>
            <a:r>
              <a:rPr lang="en-US" altLang="zh-CN" sz="2800" dirty="0" err="1">
                <a:ea typeface="宋体" panose="02010600030101010101" pitchFamily="2" charset="-122"/>
              </a:rPr>
              <a:t>BlockQueue</a:t>
            </a:r>
            <a:r>
              <a:rPr lang="en-US" altLang="zh-CN" sz="2800" dirty="0">
                <a:ea typeface="宋体" panose="02010600030101010101" pitchFamily="2" charset="-122"/>
              </a:rPr>
              <a:t>'=</a:t>
            </a:r>
            <a:r>
              <a:rPr lang="en-US" altLang="zh-CN" sz="2800" dirty="0" err="1">
                <a:ea typeface="宋体" panose="02010600030101010101" pitchFamily="2" charset="-122"/>
              </a:rPr>
              <a:t>BlockQueue</a:t>
            </a:r>
            <a:r>
              <a:rPr lang="en-US" altLang="zh-CN" sz="2800" dirty="0">
                <a:ea typeface="宋体" panose="02010600030101010101" pitchFamily="2" charset="-122"/>
              </a:rPr>
              <a:t>⌒〈</a:t>
            </a:r>
            <a:r>
              <a:rPr lang="en-US" altLang="zh-CN" sz="2800" dirty="0" err="1">
                <a:ea typeface="宋体" panose="02010600030101010101" pitchFamily="2" charset="-122"/>
              </a:rPr>
              <a:t>Ablocks</a:t>
            </a:r>
            <a:r>
              <a:rPr lang="zh-CN" altLang="en-US" sz="2800" dirty="0">
                <a:ea typeface="宋体" panose="02010600030101010101" pitchFamily="2" charset="-122"/>
              </a:rPr>
              <a:t>？</a:t>
            </a:r>
            <a:r>
              <a:rPr lang="en-US" altLang="zh-CN" sz="2800" dirty="0">
                <a:ea typeface="宋体" panose="02010600030101010101" pitchFamily="2" charset="-122"/>
              </a:rPr>
              <a:t>〉</a:t>
            </a:r>
            <a:endParaRPr lang="en-US" altLang="zh-CN" sz="2800" dirty="0">
              <a:ea typeface="宋体" panose="02010600030101010101" pitchFamily="2" charset="-122"/>
            </a:endParaRPr>
          </a:p>
          <a:p>
            <a:pPr eaLnBrk="1" hangingPunct="1">
              <a:buFont typeface="Wingdings" panose="05000000000000000000" pitchFamily="2" charset="2"/>
              <a:buNone/>
            </a:pPr>
            <a:r>
              <a:rPr lang="en-US" altLang="zh-CN" sz="2800" dirty="0">
                <a:ea typeface="宋体" panose="02010600030101010101" pitchFamily="2" charset="-122"/>
              </a:rPr>
              <a:t>used'=used∧ </a:t>
            </a:r>
            <a:endParaRPr lang="en-US" altLang="zh-CN" sz="2800" dirty="0">
              <a:ea typeface="宋体" panose="02010600030101010101" pitchFamily="2" charset="-122"/>
            </a:endParaRPr>
          </a:p>
          <a:p>
            <a:pPr eaLnBrk="1" hangingPunct="1">
              <a:buFont typeface="Wingdings" panose="05000000000000000000" pitchFamily="2" charset="2"/>
              <a:buNone/>
            </a:pPr>
            <a:r>
              <a:rPr lang="en-US" altLang="zh-CN" sz="2800" dirty="0">
                <a:ea typeface="宋体" panose="02010600030101010101" pitchFamily="2" charset="-122"/>
              </a:rPr>
              <a:t>   free'=free </a:t>
            </a:r>
            <a:endParaRPr lang="en-US" altLang="zh-CN" sz="2800" dirty="0">
              <a:ea typeface="宋体" panose="02010600030101010101" pitchFamily="2" charset="-122"/>
            </a:endParaRPr>
          </a:p>
        </p:txBody>
      </p:sp>
      <p:sp>
        <p:nvSpPr>
          <p:cNvPr id="91140" name="Text Box 4"/>
          <p:cNvSpPr txBox="1">
            <a:spLocks noChangeArrowheads="1"/>
          </p:cNvSpPr>
          <p:nvPr/>
        </p:nvSpPr>
        <p:spPr bwMode="auto">
          <a:xfrm>
            <a:off x="3162300" y="6096001"/>
            <a:ext cx="5464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kumimoji="1" lang="zh-CN" altLang="en-US" sz="2400" dirty="0">
                <a:latin typeface="+mn-ea"/>
              </a:rPr>
              <a:t>加一个块集合到队列的尾部</a:t>
            </a:r>
            <a:r>
              <a:rPr kumimoji="1" lang="en-US" altLang="zh-CN" sz="2400" dirty="0">
                <a:latin typeface="+mn-ea"/>
              </a:rPr>
              <a:t>, </a:t>
            </a:r>
            <a:r>
              <a:rPr kumimoji="1" lang="zh-CN" altLang="en-US" sz="2400" dirty="0">
                <a:latin typeface="+mn-ea"/>
              </a:rPr>
              <a:t>采用</a:t>
            </a:r>
            <a:r>
              <a:rPr kumimoji="1" lang="en-US" altLang="zh-CN" sz="2400" dirty="0">
                <a:latin typeface="+mn-ea"/>
              </a:rPr>
              <a:t>Z</a:t>
            </a:r>
            <a:r>
              <a:rPr kumimoji="1" lang="zh-CN" altLang="en-US" sz="2400" dirty="0">
                <a:latin typeface="+mn-ea"/>
              </a:rPr>
              <a:t>语言</a:t>
            </a:r>
            <a:endParaRPr kumimoji="1" lang="zh-CN" altLang="en-US" sz="2400" dirty="0">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zh-CN" altLang="en-US" smtClean="0"/>
              <a:t>形式化方法的不足</a:t>
            </a:r>
            <a:endParaRPr lang="zh-CN" altLang="en-US" smtClean="0"/>
          </a:p>
        </p:txBody>
      </p:sp>
      <p:sp>
        <p:nvSpPr>
          <p:cNvPr id="92163" name="Rectangle 3"/>
          <p:cNvSpPr>
            <a:spLocks noGrp="1" noChangeArrowheads="1"/>
          </p:cNvSpPr>
          <p:nvPr>
            <p:ph type="body" idx="1"/>
          </p:nvPr>
        </p:nvSpPr>
        <p:spPr/>
        <p:txBody>
          <a:bodyPr/>
          <a:lstStyle/>
          <a:p>
            <a:pPr>
              <a:spcAft>
                <a:spcPts val="600"/>
              </a:spcAft>
            </a:pPr>
            <a:r>
              <a:rPr lang="zh-CN" altLang="en-US" dirty="0" smtClean="0"/>
              <a:t>形式化规约主要关注于功能和数据，而问题的时序、控制和行为等方面却更难于表示。此外，有些问题元素</a:t>
            </a:r>
            <a:r>
              <a:rPr lang="en-US" altLang="zh-CN" dirty="0" smtClean="0"/>
              <a:t>(</a:t>
            </a:r>
            <a:r>
              <a:rPr lang="zh-CN" altLang="en-US" dirty="0" smtClean="0"/>
              <a:t>如，人机界面</a:t>
            </a:r>
            <a:r>
              <a:rPr lang="en-US" altLang="zh-CN" dirty="0" smtClean="0"/>
              <a:t>)</a:t>
            </a:r>
            <a:r>
              <a:rPr lang="zh-CN" altLang="en-US" dirty="0" smtClean="0"/>
              <a:t>最好用图形技术来刻划。</a:t>
            </a:r>
            <a:endParaRPr lang="zh-CN" altLang="en-US" dirty="0" smtClean="0"/>
          </a:p>
          <a:p>
            <a:pPr>
              <a:spcAft>
                <a:spcPts val="600"/>
              </a:spcAft>
            </a:pPr>
            <a:r>
              <a:rPr lang="zh-CN" altLang="en-US" dirty="0" smtClean="0"/>
              <a:t>使用形式化方法来建立规约比其他方法更难于学习，并且对某些软件实践者来说它代表了一种重要的“文化冲击”。</a:t>
            </a:r>
            <a:endParaRPr lang="zh-CN" altLang="en-US" dirty="0" smtClean="0"/>
          </a:p>
          <a:p>
            <a:pPr>
              <a:spcAft>
                <a:spcPts val="600"/>
              </a:spcAft>
            </a:pPr>
            <a:r>
              <a:rPr lang="zh-CN" altLang="en-US" dirty="0" smtClean="0"/>
              <a:t>难以支持大的复杂系统。</a:t>
            </a:r>
            <a:endParaRPr lang="zh-CN" altLang="en-US" dirty="0" smtClean="0"/>
          </a:p>
        </p:txBody>
      </p:sp>
      <p:sp>
        <p:nvSpPr>
          <p:cNvPr id="92164" name="Text Box 4"/>
          <p:cNvSpPr txBox="1">
            <a:spLocks noChangeArrowheads="1"/>
          </p:cNvSpPr>
          <p:nvPr/>
        </p:nvSpPr>
        <p:spPr bwMode="auto">
          <a:xfrm>
            <a:off x="2566988" y="5589588"/>
            <a:ext cx="7037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r>
              <a:rPr kumimoji="1" lang="zh-CN" altLang="en-US" sz="2800" b="1" dirty="0">
                <a:solidFill>
                  <a:srgbClr val="EB7C1F"/>
                </a:solidFill>
                <a:latin typeface="Times New Roman" panose="02020603050405020304" pitchFamily="18" charset="0"/>
                <a:ea typeface="宋体" panose="02010600030101010101" pitchFamily="2" charset="-122"/>
              </a:rPr>
              <a:t>尚未成为主流的开发方法，实践和应用较少</a:t>
            </a:r>
            <a:endParaRPr kumimoji="1" lang="zh-CN" altLang="en-US" sz="2800" b="1" dirty="0">
              <a:solidFill>
                <a:srgbClr val="EB7C1F"/>
              </a:solidFill>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smtClean="0"/>
              <a:t>Review</a:t>
            </a:r>
            <a:r>
              <a:rPr lang="zh-CN" altLang="en-US" dirty="0" smtClean="0"/>
              <a:t>：软件建模的方法</a:t>
            </a:r>
            <a:endParaRPr lang="zh-CN" altLang="en-US" dirty="0" smtClean="0"/>
          </a:p>
        </p:txBody>
      </p:sp>
      <p:sp>
        <p:nvSpPr>
          <p:cNvPr id="89091" name="Rectangle 3"/>
          <p:cNvSpPr>
            <a:spLocks noGrp="1" noChangeArrowheads="1"/>
          </p:cNvSpPr>
          <p:nvPr>
            <p:ph type="body" idx="1"/>
          </p:nvPr>
        </p:nvSpPr>
        <p:spPr/>
        <p:txBody>
          <a:bodyPr/>
          <a:lstStyle/>
          <a:p>
            <a:pPr>
              <a:lnSpc>
                <a:spcPct val="150000"/>
              </a:lnSpc>
            </a:pPr>
            <a:r>
              <a:rPr lang="zh-CN" altLang="en-US" dirty="0" smtClean="0"/>
              <a:t>结构化方法 </a:t>
            </a:r>
            <a:r>
              <a:rPr lang="en-US" altLang="zh-CN" dirty="0" smtClean="0"/>
              <a:t>(Structured Method)</a:t>
            </a:r>
            <a:endParaRPr lang="en-US" altLang="zh-CN" dirty="0" smtClean="0"/>
          </a:p>
          <a:p>
            <a:pPr>
              <a:lnSpc>
                <a:spcPct val="150000"/>
              </a:lnSpc>
            </a:pPr>
            <a:r>
              <a:rPr lang="zh-CN" altLang="en-US" dirty="0" smtClean="0"/>
              <a:t>面向对象方法 </a:t>
            </a:r>
            <a:r>
              <a:rPr lang="en-US" altLang="zh-CN" dirty="0" smtClean="0"/>
              <a:t>(Object Oriented Method)</a:t>
            </a:r>
            <a:endParaRPr lang="en-US" altLang="zh-CN" dirty="0" smtClean="0"/>
          </a:p>
          <a:p>
            <a:pPr>
              <a:lnSpc>
                <a:spcPct val="150000"/>
              </a:lnSpc>
            </a:pPr>
            <a:r>
              <a:rPr lang="zh-CN" altLang="en-US" dirty="0" smtClean="0"/>
              <a:t>基于构件的软件开发方法 </a:t>
            </a:r>
            <a:r>
              <a:rPr lang="en-US" altLang="zh-CN" dirty="0" smtClean="0"/>
              <a:t>(Component Based Software Development) </a:t>
            </a:r>
            <a:endParaRPr lang="en-US" altLang="zh-CN" dirty="0" smtClean="0"/>
          </a:p>
          <a:p>
            <a:pPr>
              <a:lnSpc>
                <a:spcPct val="150000"/>
              </a:lnSpc>
            </a:pPr>
            <a:r>
              <a:rPr lang="zh-CN" altLang="en-US" dirty="0" smtClean="0"/>
              <a:t>面向服务方法 </a:t>
            </a:r>
            <a:r>
              <a:rPr lang="en-US" altLang="zh-CN" dirty="0" smtClean="0"/>
              <a:t>( Service Oriented Method)</a:t>
            </a:r>
            <a:endParaRPr lang="en-US" altLang="zh-CN" dirty="0" smtClean="0"/>
          </a:p>
          <a:p>
            <a:pPr>
              <a:lnSpc>
                <a:spcPct val="150000"/>
              </a:lnSpc>
            </a:pPr>
            <a:r>
              <a:rPr lang="zh-CN" altLang="en-US" dirty="0" smtClean="0"/>
              <a:t>模型驱动的开发方法 </a:t>
            </a:r>
            <a:r>
              <a:rPr lang="en-US" altLang="zh-CN" dirty="0" smtClean="0"/>
              <a:t>(Model-Driven Development)</a:t>
            </a:r>
            <a:endParaRPr lang="en-US" altLang="zh-CN" dirty="0" smtClean="0"/>
          </a:p>
          <a:p>
            <a:pPr>
              <a:lnSpc>
                <a:spcPct val="150000"/>
              </a:lnSpc>
            </a:pPr>
            <a:r>
              <a:rPr lang="zh-CN" altLang="en-US" dirty="0"/>
              <a:t>形式化方法 </a:t>
            </a:r>
            <a:r>
              <a:rPr lang="en-US" altLang="zh-CN" dirty="0"/>
              <a:t>(Formal Method)</a:t>
            </a:r>
            <a:endParaRPr lang="en-US" altLang="zh-CN" dirty="0"/>
          </a:p>
          <a:p>
            <a:pPr>
              <a:lnSpc>
                <a:spcPct val="150000"/>
              </a:lnSpc>
            </a:pPr>
            <a:r>
              <a:rPr lang="en-US" altLang="zh-CN" dirty="0" smtClean="0"/>
              <a:t>…… </a:t>
            </a:r>
            <a:endParaRPr lang="zh-CN" altLang="en-US" dirty="0"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07"/>
          <p:cNvSpPr txBox="1"/>
          <p:nvPr/>
        </p:nvSpPr>
        <p:spPr>
          <a:xfrm>
            <a:off x="4944595" y="969221"/>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什么是</a:t>
            </a:r>
            <a:r>
              <a:rPr lang="zh-CN" altLang="en-US" sz="3000" spc="300" dirty="0" smtClean="0">
                <a:solidFill>
                  <a:srgbClr val="000000"/>
                </a:solidFill>
                <a:latin typeface="微软雅黑" panose="020B0503020204020204" pitchFamily="34" charset="-122"/>
                <a:ea typeface="微软雅黑" panose="020B0503020204020204" pitchFamily="34" charset="-122"/>
              </a:rPr>
              <a:t>模型</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44595" y="2102854"/>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smtClean="0">
                <a:solidFill>
                  <a:srgbClr val="000000"/>
                </a:solidFill>
                <a:latin typeface="微软雅黑" panose="020B0503020204020204" pitchFamily="34" charset="-122"/>
                <a:ea typeface="微软雅黑" panose="020B0503020204020204" pitchFamily="34" charset="-122"/>
              </a:rPr>
              <a:t>软件建模方法</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2" name="AutoShape 4"/>
          <p:cNvSpPr>
            <a:spLocks noChangeArrowheads="1"/>
          </p:cNvSpPr>
          <p:nvPr/>
        </p:nvSpPr>
        <p:spPr bwMode="auto">
          <a:xfrm>
            <a:off x="4549308" y="3226213"/>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Object 205"/>
          <p:cNvSpPr txBox="1"/>
          <p:nvPr/>
        </p:nvSpPr>
        <p:spPr>
          <a:xfrm>
            <a:off x="4944595" y="3236488"/>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smtClean="0">
                <a:solidFill>
                  <a:srgbClr val="000000"/>
                </a:solidFill>
                <a:latin typeface="微软雅黑" panose="020B0503020204020204" pitchFamily="34" charset="-122"/>
                <a:ea typeface="微软雅黑" panose="020B0503020204020204" pitchFamily="34" charset="-122"/>
              </a:rPr>
              <a:t>面向对象方法概述</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smtClean="0"/>
              <a:t>Object Technology</a:t>
            </a:r>
            <a:endParaRPr lang="en-US" altLang="zh-CN" dirty="0" smtClean="0"/>
          </a:p>
        </p:txBody>
      </p:sp>
      <p:sp>
        <p:nvSpPr>
          <p:cNvPr id="7171" name="Rectangle 3"/>
          <p:cNvSpPr>
            <a:spLocks noGrp="1" noChangeArrowheads="1"/>
          </p:cNvSpPr>
          <p:nvPr>
            <p:ph type="body" idx="1"/>
          </p:nvPr>
        </p:nvSpPr>
        <p:spPr>
          <a:xfrm>
            <a:off x="612000" y="1353458"/>
            <a:ext cx="8693925" cy="5288241"/>
          </a:xfrm>
        </p:spPr>
        <p:txBody>
          <a:bodyPr/>
          <a:lstStyle/>
          <a:p>
            <a:r>
              <a:rPr lang="en-US" altLang="zh-CN" dirty="0"/>
              <a:t>What Is Object Technology</a:t>
            </a:r>
            <a:r>
              <a:rPr lang="en-US" altLang="zh-CN" dirty="0" smtClean="0"/>
              <a:t>?</a:t>
            </a:r>
            <a:endParaRPr lang="en-US" altLang="zh-CN" dirty="0" smtClean="0"/>
          </a:p>
          <a:p>
            <a:pPr lvl="1"/>
            <a:r>
              <a:rPr lang="en-US" altLang="zh-CN" dirty="0" smtClean="0"/>
              <a:t>A set of principles (abstraction, encapsulation, polymorphism) guiding software construction, together with languages, databases, and other tools that support those principles. </a:t>
            </a:r>
            <a:endParaRPr lang="en-US" altLang="zh-CN" dirty="0" smtClean="0"/>
          </a:p>
          <a:p>
            <a:pPr>
              <a:spcBef>
                <a:spcPts val="600"/>
              </a:spcBef>
            </a:pPr>
            <a:r>
              <a:rPr lang="en-US" altLang="zh-CN" dirty="0" smtClean="0"/>
              <a:t>The </a:t>
            </a:r>
            <a:r>
              <a:rPr lang="en-US" altLang="zh-CN" dirty="0"/>
              <a:t>Strengths of Object Technology</a:t>
            </a:r>
            <a:endParaRPr lang="en-US" altLang="zh-CN" dirty="0" smtClean="0"/>
          </a:p>
          <a:p>
            <a:pPr lvl="1"/>
            <a:r>
              <a:rPr lang="en-US" altLang="zh-CN" dirty="0">
                <a:ea typeface="宋体" panose="02010600030101010101" pitchFamily="2" charset="-122"/>
              </a:rPr>
              <a:t>Reflects a single paradigm</a:t>
            </a:r>
            <a:endParaRPr lang="en-US" altLang="zh-CN" dirty="0">
              <a:ea typeface="宋体" panose="02010600030101010101" pitchFamily="2" charset="-122"/>
            </a:endParaRPr>
          </a:p>
          <a:p>
            <a:pPr lvl="1"/>
            <a:r>
              <a:rPr lang="en-US" altLang="zh-CN" dirty="0">
                <a:ea typeface="宋体" panose="02010600030101010101" pitchFamily="2" charset="-122"/>
              </a:rPr>
              <a:t>Facilitates architectural and code reuse</a:t>
            </a:r>
            <a:endParaRPr lang="en-US" altLang="zh-CN" dirty="0">
              <a:ea typeface="宋体" panose="02010600030101010101" pitchFamily="2" charset="-122"/>
            </a:endParaRPr>
          </a:p>
          <a:p>
            <a:pPr lvl="1"/>
            <a:r>
              <a:rPr lang="en-US" altLang="zh-CN" dirty="0">
                <a:ea typeface="宋体" panose="02010600030101010101" pitchFamily="2" charset="-122"/>
              </a:rPr>
              <a:t>Reflects real world models more closely</a:t>
            </a:r>
            <a:endParaRPr lang="en-US" altLang="zh-CN" dirty="0">
              <a:ea typeface="宋体" panose="02010600030101010101" pitchFamily="2" charset="-122"/>
            </a:endParaRPr>
          </a:p>
          <a:p>
            <a:pPr lvl="1"/>
            <a:r>
              <a:rPr lang="en-US" altLang="zh-CN" dirty="0">
                <a:ea typeface="宋体" panose="02010600030101010101" pitchFamily="2" charset="-122"/>
              </a:rPr>
              <a:t>Encourages stability</a:t>
            </a:r>
            <a:endParaRPr lang="en-US" altLang="zh-CN" dirty="0">
              <a:ea typeface="宋体" panose="02010600030101010101" pitchFamily="2" charset="-122"/>
            </a:endParaRPr>
          </a:p>
          <a:p>
            <a:pPr lvl="1"/>
            <a:r>
              <a:rPr lang="en-US" altLang="zh-CN" dirty="0">
                <a:ea typeface="宋体" panose="02010600030101010101" pitchFamily="2" charset="-122"/>
              </a:rPr>
              <a:t>Is adaptive to change</a:t>
            </a:r>
            <a:endParaRPr lang="en-US" altLang="zh-CN" dirty="0">
              <a:ea typeface="宋体" panose="02010600030101010101" pitchFamily="2" charset="-122"/>
            </a:endParaRPr>
          </a:p>
          <a:p>
            <a:pPr lvl="1"/>
            <a:endParaRPr lang="en-US" altLang="zh-CN" dirty="0" smtClean="0"/>
          </a:p>
          <a:p>
            <a:endParaRPr lang="zh-CN" altLang="en-US" dirty="0"/>
          </a:p>
        </p:txBody>
      </p:sp>
      <p:pic>
        <p:nvPicPr>
          <p:cNvPr id="7172" name="Picture 4"/>
          <p:cNvPicPr>
            <a:picLocks noChangeAspect="1" noChangeArrowheads="1"/>
          </p:cNvPicPr>
          <p:nvPr/>
        </p:nvPicPr>
        <p:blipFill>
          <a:blip r:embed="rId1" cstate="hqprint">
            <a:extLst>
              <a:ext uri="{28A0092B-C50C-407E-A947-70E740481C1C}">
                <a14:useLocalDpi xmlns:a14="http://schemas.microsoft.com/office/drawing/2010/main" val="0"/>
              </a:ext>
            </a:extLst>
          </a:blip>
          <a:srcRect/>
          <a:stretch>
            <a:fillRect/>
          </a:stretch>
        </p:blipFill>
        <p:spPr bwMode="auto">
          <a:xfrm>
            <a:off x="9031587" y="3895724"/>
            <a:ext cx="2822609" cy="2385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630053" y="1296379"/>
            <a:ext cx="8489950" cy="684027"/>
          </a:xfrm>
          <a:noFill/>
        </p:spPr>
        <p:txBody>
          <a:bodyPr/>
          <a:lstStyle/>
          <a:p>
            <a:pPr eaLnBrk="1" hangingPunct="1"/>
            <a:r>
              <a:rPr lang="en-US" altLang="zh-CN" dirty="0" smtClean="0">
                <a:ea typeface="宋体" panose="02010600030101010101" pitchFamily="2" charset="-122"/>
              </a:rPr>
              <a:t>Major object technology milestones</a:t>
            </a:r>
            <a:endParaRPr lang="en-US" altLang="zh-CN" dirty="0" smtClean="0">
              <a:ea typeface="宋体" panose="02010600030101010101" pitchFamily="2" charset="-122"/>
            </a:endParaRPr>
          </a:p>
        </p:txBody>
      </p:sp>
      <p:sp>
        <p:nvSpPr>
          <p:cNvPr id="11267" name="Line 3"/>
          <p:cNvSpPr>
            <a:spLocks noChangeShapeType="1"/>
          </p:cNvSpPr>
          <p:nvPr/>
        </p:nvSpPr>
        <p:spPr bwMode="auto">
          <a:xfrm>
            <a:off x="2259677" y="3994265"/>
            <a:ext cx="7200000" cy="0"/>
          </a:xfrm>
          <a:prstGeom prst="line">
            <a:avLst/>
          </a:prstGeom>
          <a:noFill/>
          <a:ln w="82550">
            <a:solidFill>
              <a:srgbClr val="EB7C1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11268" name="Group 4"/>
          <p:cNvGrpSpPr/>
          <p:nvPr/>
        </p:nvGrpSpPr>
        <p:grpSpPr bwMode="auto">
          <a:xfrm>
            <a:off x="1802477" y="2775066"/>
            <a:ext cx="965200" cy="1165225"/>
            <a:chOff x="1024" y="1392"/>
            <a:chExt cx="608" cy="734"/>
          </a:xfrm>
        </p:grpSpPr>
        <p:sp>
          <p:nvSpPr>
            <p:cNvPr id="11290" name="Text Box 5"/>
            <p:cNvSpPr txBox="1">
              <a:spLocks noChangeArrowheads="1"/>
            </p:cNvSpPr>
            <p:nvPr/>
          </p:nvSpPr>
          <p:spPr bwMode="auto">
            <a:xfrm>
              <a:off x="1024" y="1392"/>
              <a:ext cx="60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ea typeface="宋体" panose="02010600030101010101" pitchFamily="2" charset="-122"/>
                </a:rPr>
                <a:t>Simula</a:t>
              </a:r>
              <a:endParaRPr lang="en-US" altLang="zh-CN" sz="1800" b="1">
                <a:ea typeface="宋体" panose="02010600030101010101" pitchFamily="2" charset="-122"/>
              </a:endParaRPr>
            </a:p>
          </p:txBody>
        </p:sp>
        <p:sp>
          <p:nvSpPr>
            <p:cNvPr id="11291" name="AutoShape 6"/>
            <p:cNvSpPr>
              <a:spLocks noChangeArrowheads="1"/>
            </p:cNvSpPr>
            <p:nvPr/>
          </p:nvSpPr>
          <p:spPr bwMode="auto">
            <a:xfrm rot="26779">
              <a:off x="1199" y="1632"/>
              <a:ext cx="288" cy="288"/>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292" name="Text Box 7"/>
            <p:cNvSpPr txBox="1">
              <a:spLocks noChangeArrowheads="1"/>
            </p:cNvSpPr>
            <p:nvPr/>
          </p:nvSpPr>
          <p:spPr bwMode="auto">
            <a:xfrm>
              <a:off x="1152" y="1922"/>
              <a:ext cx="38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400" b="1">
                  <a:ea typeface="宋体" panose="02010600030101010101" pitchFamily="2" charset="-122"/>
                </a:rPr>
                <a:t>1967</a:t>
              </a:r>
              <a:endParaRPr lang="zh-CN" altLang="en-US" sz="1400" b="1">
                <a:ea typeface="宋体" panose="02010600030101010101" pitchFamily="2" charset="-122"/>
              </a:endParaRPr>
            </a:p>
          </p:txBody>
        </p:sp>
      </p:grpSp>
      <p:grpSp>
        <p:nvGrpSpPr>
          <p:cNvPr id="11269" name="Group 8"/>
          <p:cNvGrpSpPr/>
          <p:nvPr/>
        </p:nvGrpSpPr>
        <p:grpSpPr bwMode="auto">
          <a:xfrm>
            <a:off x="4621879" y="2775065"/>
            <a:ext cx="1131888" cy="1162050"/>
            <a:chOff x="2304" y="1392"/>
            <a:chExt cx="713" cy="732"/>
          </a:xfrm>
        </p:grpSpPr>
        <p:sp>
          <p:nvSpPr>
            <p:cNvPr id="11287" name="Text Box 9"/>
            <p:cNvSpPr txBox="1">
              <a:spLocks noChangeArrowheads="1"/>
            </p:cNvSpPr>
            <p:nvPr/>
          </p:nvSpPr>
          <p:spPr bwMode="auto">
            <a:xfrm>
              <a:off x="2432" y="1392"/>
              <a:ext cx="44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ea typeface="宋体" panose="02010600030101010101" pitchFamily="2" charset="-122"/>
                </a:rPr>
                <a:t>C ++</a:t>
              </a:r>
              <a:endParaRPr lang="en-US" altLang="zh-CN" sz="1800" b="1">
                <a:ea typeface="宋体" panose="02010600030101010101" pitchFamily="2" charset="-122"/>
              </a:endParaRPr>
            </a:p>
          </p:txBody>
        </p:sp>
        <p:sp>
          <p:nvSpPr>
            <p:cNvPr id="11288" name="Text Box 10"/>
            <p:cNvSpPr txBox="1">
              <a:spLocks noChangeArrowheads="1"/>
            </p:cNvSpPr>
            <p:nvPr/>
          </p:nvSpPr>
          <p:spPr bwMode="auto">
            <a:xfrm>
              <a:off x="2304" y="1920"/>
              <a:ext cx="71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b="1">
                  <a:ea typeface="宋体" panose="02010600030101010101" pitchFamily="2" charset="-122"/>
                </a:rPr>
                <a:t>Late 1980s</a:t>
              </a:r>
              <a:endParaRPr lang="en-US" altLang="zh-CN" sz="1400" b="1">
                <a:ea typeface="宋体" panose="02010600030101010101" pitchFamily="2" charset="-122"/>
              </a:endParaRPr>
            </a:p>
          </p:txBody>
        </p:sp>
        <p:sp>
          <p:nvSpPr>
            <p:cNvPr id="11289" name="AutoShape 11"/>
            <p:cNvSpPr>
              <a:spLocks noChangeArrowheads="1"/>
            </p:cNvSpPr>
            <p:nvPr/>
          </p:nvSpPr>
          <p:spPr bwMode="auto">
            <a:xfrm rot="26779">
              <a:off x="2496" y="1632"/>
              <a:ext cx="288" cy="288"/>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1270" name="Text Box 12"/>
          <p:cNvSpPr txBox="1">
            <a:spLocks noChangeArrowheads="1"/>
          </p:cNvSpPr>
          <p:nvPr/>
        </p:nvSpPr>
        <p:spPr bwMode="auto">
          <a:xfrm>
            <a:off x="2869277" y="4830879"/>
            <a:ext cx="12192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ea typeface="宋体" panose="02010600030101010101" pitchFamily="2" charset="-122"/>
              </a:rPr>
              <a:t>Smalltalk</a:t>
            </a:r>
            <a:endParaRPr lang="en-US" altLang="zh-CN" sz="1800" b="1">
              <a:ea typeface="宋体" panose="02010600030101010101" pitchFamily="2" charset="-122"/>
            </a:endParaRPr>
          </a:p>
        </p:txBody>
      </p:sp>
      <p:sp>
        <p:nvSpPr>
          <p:cNvPr id="11271" name="AutoShape 13"/>
          <p:cNvSpPr>
            <a:spLocks noChangeArrowheads="1"/>
          </p:cNvSpPr>
          <p:nvPr/>
        </p:nvSpPr>
        <p:spPr bwMode="auto">
          <a:xfrm rot="10779035">
            <a:off x="3250277" y="4375265"/>
            <a:ext cx="457200" cy="457200"/>
          </a:xfrm>
          <a:prstGeom prst="triangle">
            <a:avLst>
              <a:gd name="adj" fmla="val 50000"/>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272" name="Text Box 14"/>
          <p:cNvSpPr txBox="1">
            <a:spLocks noChangeArrowheads="1"/>
          </p:cNvSpPr>
          <p:nvPr/>
        </p:nvSpPr>
        <p:spPr bwMode="auto">
          <a:xfrm>
            <a:off x="3174078" y="4073640"/>
            <a:ext cx="615553"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400" b="1">
                <a:ea typeface="宋体" panose="02010600030101010101" pitchFamily="2" charset="-122"/>
              </a:rPr>
              <a:t>1972</a:t>
            </a:r>
            <a:endParaRPr lang="zh-CN" altLang="en-US" sz="1400" b="1">
              <a:ea typeface="宋体" panose="02010600030101010101" pitchFamily="2" charset="-122"/>
            </a:endParaRPr>
          </a:p>
        </p:txBody>
      </p:sp>
      <p:sp>
        <p:nvSpPr>
          <p:cNvPr id="11273" name="Text Box 15"/>
          <p:cNvSpPr txBox="1">
            <a:spLocks noChangeArrowheads="1"/>
          </p:cNvSpPr>
          <p:nvPr/>
        </p:nvSpPr>
        <p:spPr bwMode="auto">
          <a:xfrm>
            <a:off x="6336377" y="4830879"/>
            <a:ext cx="7239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ea typeface="宋体" panose="02010600030101010101" pitchFamily="2" charset="-122"/>
              </a:rPr>
              <a:t>Java</a:t>
            </a:r>
            <a:endParaRPr lang="en-US" altLang="zh-CN" sz="1800" b="1">
              <a:ea typeface="宋体" panose="02010600030101010101" pitchFamily="2" charset="-122"/>
            </a:endParaRPr>
          </a:p>
        </p:txBody>
      </p:sp>
      <p:sp>
        <p:nvSpPr>
          <p:cNvPr id="11274" name="AutoShape 16"/>
          <p:cNvSpPr>
            <a:spLocks noChangeArrowheads="1"/>
          </p:cNvSpPr>
          <p:nvPr/>
        </p:nvSpPr>
        <p:spPr bwMode="auto">
          <a:xfrm rot="10779035">
            <a:off x="6450677" y="4375265"/>
            <a:ext cx="457200" cy="457200"/>
          </a:xfrm>
          <a:prstGeom prst="triangle">
            <a:avLst>
              <a:gd name="adj" fmla="val 50000"/>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275" name="Text Box 17"/>
          <p:cNvSpPr txBox="1">
            <a:spLocks noChangeArrowheads="1"/>
          </p:cNvSpPr>
          <p:nvPr/>
        </p:nvSpPr>
        <p:spPr bwMode="auto">
          <a:xfrm>
            <a:off x="6374478" y="4054590"/>
            <a:ext cx="615553"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400" b="1">
                <a:ea typeface="宋体" panose="02010600030101010101" pitchFamily="2" charset="-122"/>
              </a:rPr>
              <a:t>1991</a:t>
            </a:r>
            <a:endParaRPr lang="zh-CN" altLang="en-US" sz="1400" b="1">
              <a:ea typeface="宋体" panose="02010600030101010101" pitchFamily="2" charset="-122"/>
            </a:endParaRPr>
          </a:p>
        </p:txBody>
      </p:sp>
      <p:grpSp>
        <p:nvGrpSpPr>
          <p:cNvPr id="11276" name="Group 18"/>
          <p:cNvGrpSpPr/>
          <p:nvPr/>
        </p:nvGrpSpPr>
        <p:grpSpPr bwMode="auto">
          <a:xfrm>
            <a:off x="7333327" y="2775065"/>
            <a:ext cx="711200" cy="1162050"/>
            <a:chOff x="3748" y="1392"/>
            <a:chExt cx="448" cy="732"/>
          </a:xfrm>
        </p:grpSpPr>
        <p:sp>
          <p:nvSpPr>
            <p:cNvPr id="11284" name="Text Box 19"/>
            <p:cNvSpPr txBox="1">
              <a:spLocks noChangeArrowheads="1"/>
            </p:cNvSpPr>
            <p:nvPr/>
          </p:nvSpPr>
          <p:spPr bwMode="auto">
            <a:xfrm>
              <a:off x="3748" y="1392"/>
              <a:ext cx="448"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ea typeface="宋体" panose="02010600030101010101" pitchFamily="2" charset="-122"/>
                </a:rPr>
                <a:t>UML</a:t>
              </a:r>
              <a:endParaRPr lang="en-US" altLang="zh-CN" sz="1800" b="1">
                <a:ea typeface="宋体" panose="02010600030101010101" pitchFamily="2" charset="-122"/>
              </a:endParaRPr>
            </a:p>
          </p:txBody>
        </p:sp>
        <p:sp>
          <p:nvSpPr>
            <p:cNvPr id="11285" name="AutoShape 20"/>
            <p:cNvSpPr>
              <a:spLocks noChangeArrowheads="1"/>
            </p:cNvSpPr>
            <p:nvPr/>
          </p:nvSpPr>
          <p:spPr bwMode="auto">
            <a:xfrm rot="26779">
              <a:off x="3840" y="1632"/>
              <a:ext cx="288" cy="288"/>
            </a:xfrm>
            <a:prstGeom prst="triangle">
              <a:avLst>
                <a:gd name="adj" fmla="val 50000"/>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286" name="Text Box 21"/>
            <p:cNvSpPr txBox="1">
              <a:spLocks noChangeArrowheads="1"/>
            </p:cNvSpPr>
            <p:nvPr/>
          </p:nvSpPr>
          <p:spPr bwMode="auto">
            <a:xfrm>
              <a:off x="3792" y="1920"/>
              <a:ext cx="38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400" b="1">
                  <a:ea typeface="宋体" panose="02010600030101010101" pitchFamily="2" charset="-122"/>
                </a:rPr>
                <a:t>1996</a:t>
              </a:r>
              <a:endParaRPr lang="zh-CN" altLang="en-US" sz="1400" b="1">
                <a:ea typeface="宋体" panose="02010600030101010101" pitchFamily="2" charset="-122"/>
              </a:endParaRPr>
            </a:p>
          </p:txBody>
        </p:sp>
      </p:grpSp>
      <p:sp>
        <p:nvSpPr>
          <p:cNvPr id="11277" name="Text Box 22"/>
          <p:cNvSpPr txBox="1">
            <a:spLocks noChangeArrowheads="1"/>
          </p:cNvSpPr>
          <p:nvPr/>
        </p:nvSpPr>
        <p:spPr bwMode="auto">
          <a:xfrm>
            <a:off x="8609677" y="4832465"/>
            <a:ext cx="7366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ea typeface="宋体" panose="02010600030101010101" pitchFamily="2" charset="-122"/>
              </a:rPr>
              <a:t>MDA</a:t>
            </a:r>
            <a:endParaRPr lang="en-US" altLang="zh-CN" sz="1800" b="1">
              <a:ea typeface="宋体" panose="02010600030101010101" pitchFamily="2" charset="-122"/>
            </a:endParaRPr>
          </a:p>
        </p:txBody>
      </p:sp>
      <p:sp>
        <p:nvSpPr>
          <p:cNvPr id="11278" name="AutoShape 23"/>
          <p:cNvSpPr>
            <a:spLocks noChangeArrowheads="1"/>
          </p:cNvSpPr>
          <p:nvPr/>
        </p:nvSpPr>
        <p:spPr bwMode="auto">
          <a:xfrm rot="10779035">
            <a:off x="8736677" y="4375265"/>
            <a:ext cx="457200" cy="457200"/>
          </a:xfrm>
          <a:prstGeom prst="triangle">
            <a:avLst>
              <a:gd name="adj" fmla="val 50000"/>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279" name="Text Box 24"/>
          <p:cNvSpPr txBox="1">
            <a:spLocks noChangeArrowheads="1"/>
          </p:cNvSpPr>
          <p:nvPr/>
        </p:nvSpPr>
        <p:spPr bwMode="auto">
          <a:xfrm>
            <a:off x="8633491" y="4070465"/>
            <a:ext cx="615553"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400" b="1">
                <a:ea typeface="宋体" panose="02010600030101010101" pitchFamily="2" charset="-122"/>
              </a:rPr>
              <a:t>2003</a:t>
            </a:r>
            <a:endParaRPr lang="zh-CN" altLang="en-US" sz="1400" b="1">
              <a:ea typeface="宋体" panose="02010600030101010101" pitchFamily="2" charset="-122"/>
            </a:endParaRPr>
          </a:p>
        </p:txBody>
      </p:sp>
      <p:sp>
        <p:nvSpPr>
          <p:cNvPr id="11280" name="Rectangle 25"/>
          <p:cNvSpPr>
            <a:spLocks noGrp="1" noChangeArrowheads="1"/>
          </p:cNvSpPr>
          <p:nvPr>
            <p:ph type="title"/>
          </p:nvPr>
        </p:nvSpPr>
        <p:spPr>
          <a:noFill/>
        </p:spPr>
        <p:txBody>
          <a:bodyPr/>
          <a:lstStyle/>
          <a:p>
            <a:pPr eaLnBrk="1" hangingPunct="1"/>
            <a:r>
              <a:rPr lang="en-US" altLang="zh-CN" smtClean="0"/>
              <a:t>The History of Object Technology</a:t>
            </a:r>
            <a:endParaRPr lang="en-US" altLang="zh-CN" smtClean="0"/>
          </a:p>
        </p:txBody>
      </p:sp>
      <p:sp>
        <p:nvSpPr>
          <p:cNvPr id="11281" name="Text Box 26"/>
          <p:cNvSpPr txBox="1">
            <a:spLocks noChangeArrowheads="1"/>
          </p:cNvSpPr>
          <p:nvPr/>
        </p:nvSpPr>
        <p:spPr bwMode="auto">
          <a:xfrm>
            <a:off x="9754265" y="4146665"/>
            <a:ext cx="6350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800" b="1">
                <a:ea typeface="宋体" panose="02010600030101010101" pitchFamily="2" charset="-122"/>
              </a:rPr>
              <a:t>???</a:t>
            </a:r>
            <a:endParaRPr lang="zh-CN" altLang="en-US" sz="1800" b="1">
              <a:ea typeface="宋体" panose="02010600030101010101" pitchFamily="2" charset="-122"/>
            </a:endParaRPr>
          </a:p>
        </p:txBody>
      </p:sp>
      <p:sp>
        <p:nvSpPr>
          <p:cNvPr id="11282" name="AutoShape 27"/>
          <p:cNvSpPr>
            <a:spLocks noChangeArrowheads="1"/>
          </p:cNvSpPr>
          <p:nvPr/>
        </p:nvSpPr>
        <p:spPr bwMode="auto">
          <a:xfrm rot="10779035">
            <a:off x="9830465" y="3689465"/>
            <a:ext cx="457200" cy="457200"/>
          </a:xfrm>
          <a:prstGeom prst="triangle">
            <a:avLst>
              <a:gd name="adj" fmla="val 50000"/>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1283" name="Text Box 28"/>
          <p:cNvSpPr txBox="1">
            <a:spLocks noChangeArrowheads="1"/>
          </p:cNvSpPr>
          <p:nvPr/>
        </p:nvSpPr>
        <p:spPr bwMode="auto">
          <a:xfrm>
            <a:off x="9727278" y="3384665"/>
            <a:ext cx="774251"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b="1">
                <a:ea typeface="宋体" panose="02010600030101010101" pitchFamily="2" charset="-122"/>
              </a:rPr>
              <a:t>Future</a:t>
            </a:r>
            <a:endParaRPr lang="en-US" altLang="zh-CN" sz="1400" b="1">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eaLnBrk="1" hangingPunct="1"/>
            <a:r>
              <a:rPr lang="en-US" altLang="zh-CN" dirty="0" smtClean="0"/>
              <a:t>UML </a:t>
            </a:r>
            <a:r>
              <a:rPr lang="zh-CN" altLang="en-US" dirty="0" smtClean="0"/>
              <a:t>（</a:t>
            </a:r>
            <a:r>
              <a:rPr lang="en-US" altLang="zh-CN" dirty="0" smtClean="0"/>
              <a:t>Unified Modeling Language)</a:t>
            </a:r>
            <a:endParaRPr lang="en-US" altLang="zh-CN" dirty="0" smtClean="0"/>
          </a:p>
        </p:txBody>
      </p:sp>
      <p:pic>
        <p:nvPicPr>
          <p:cNvPr id="17411" name="Picture 3" descr="icon_UM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6293" y="1483493"/>
            <a:ext cx="12525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Line 4"/>
          <p:cNvSpPr>
            <a:spLocks noChangeShapeType="1"/>
          </p:cNvSpPr>
          <p:nvPr/>
        </p:nvSpPr>
        <p:spPr bwMode="auto">
          <a:xfrm flipV="1">
            <a:off x="4419601" y="1412876"/>
            <a:ext cx="1820863" cy="1762125"/>
          </a:xfrm>
          <a:prstGeom prst="line">
            <a:avLst/>
          </a:prstGeom>
          <a:noFill/>
          <a:ln w="38100">
            <a:solidFill>
              <a:schemeClr val="hlink"/>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7413" name="Text Box 5"/>
          <p:cNvSpPr txBox="1">
            <a:spLocks noChangeArrowheads="1"/>
          </p:cNvSpPr>
          <p:nvPr/>
        </p:nvSpPr>
        <p:spPr bwMode="auto">
          <a:xfrm>
            <a:off x="3352800" y="2733676"/>
            <a:ext cx="1066800" cy="75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400" b="1" dirty="0">
                <a:ea typeface="宋体" panose="02010600030101010101" pitchFamily="2" charset="-122"/>
              </a:rPr>
              <a:t>UML</a:t>
            </a:r>
            <a:endParaRPr lang="en-US" altLang="zh-CN" sz="1400" b="1" dirty="0">
              <a:ea typeface="宋体" panose="02010600030101010101" pitchFamily="2" charset="-122"/>
            </a:endParaRPr>
          </a:p>
          <a:p>
            <a:pPr algn="ctr">
              <a:lnSpc>
                <a:spcPct val="50000"/>
              </a:lnSpc>
              <a:spcBef>
                <a:spcPct val="50000"/>
              </a:spcBef>
            </a:pPr>
            <a:r>
              <a:rPr lang="en-US" altLang="zh-CN" sz="1400" b="1" dirty="0">
                <a:ea typeface="宋体" panose="02010600030101010101" pitchFamily="2" charset="-122"/>
              </a:rPr>
              <a:t>Partners’ </a:t>
            </a:r>
            <a:endParaRPr lang="en-US" altLang="zh-CN" sz="1400" b="1" dirty="0">
              <a:ea typeface="宋体" panose="02010600030101010101" pitchFamily="2" charset="-122"/>
            </a:endParaRPr>
          </a:p>
          <a:p>
            <a:pPr algn="ctr">
              <a:lnSpc>
                <a:spcPct val="50000"/>
              </a:lnSpc>
              <a:spcBef>
                <a:spcPct val="50000"/>
              </a:spcBef>
            </a:pPr>
            <a:r>
              <a:rPr lang="en-US" altLang="zh-CN" sz="1400" b="1" dirty="0">
                <a:ea typeface="宋体" panose="02010600030101010101" pitchFamily="2" charset="-122"/>
              </a:rPr>
              <a:t>Expertise</a:t>
            </a:r>
            <a:endParaRPr lang="en-US" altLang="zh-CN" sz="1400" b="1" dirty="0">
              <a:ea typeface="宋体" panose="02010600030101010101" pitchFamily="2" charset="-122"/>
            </a:endParaRPr>
          </a:p>
        </p:txBody>
      </p:sp>
      <p:sp>
        <p:nvSpPr>
          <p:cNvPr id="17414" name="Text Box 6"/>
          <p:cNvSpPr txBox="1">
            <a:spLocks noChangeArrowheads="1"/>
          </p:cNvSpPr>
          <p:nvPr/>
        </p:nvSpPr>
        <p:spPr bwMode="auto">
          <a:xfrm>
            <a:off x="6324600" y="3294063"/>
            <a:ext cx="1143000" cy="54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b="1" dirty="0">
                <a:ea typeface="宋体" panose="02010600030101010101" pitchFamily="2" charset="-122"/>
              </a:rPr>
              <a:t>UML 1.0</a:t>
            </a:r>
            <a:endParaRPr lang="en-US" altLang="zh-CN" sz="1800" b="1" dirty="0">
              <a:ea typeface="宋体" panose="02010600030101010101" pitchFamily="2" charset="-122"/>
            </a:endParaRPr>
          </a:p>
          <a:p>
            <a:pPr>
              <a:lnSpc>
                <a:spcPct val="25000"/>
              </a:lnSpc>
              <a:spcBef>
                <a:spcPct val="50000"/>
              </a:spcBef>
            </a:pPr>
            <a:r>
              <a:rPr lang="en-US" altLang="zh-CN" sz="1200" b="1" dirty="0">
                <a:solidFill>
                  <a:srgbClr val="EB7C11"/>
                </a:solidFill>
                <a:ea typeface="宋体" panose="02010600030101010101" pitchFamily="2" charset="-122"/>
              </a:rPr>
              <a:t>(Jan. ‘97)</a:t>
            </a:r>
            <a:endParaRPr lang="en-US" altLang="zh-CN" sz="1200" b="1" dirty="0">
              <a:solidFill>
                <a:srgbClr val="EB7C11"/>
              </a:solidFill>
              <a:ea typeface="宋体" panose="02010600030101010101" pitchFamily="2" charset="-122"/>
            </a:endParaRPr>
          </a:p>
        </p:txBody>
      </p:sp>
      <p:sp>
        <p:nvSpPr>
          <p:cNvPr id="17415" name="Text Box 10"/>
          <p:cNvSpPr txBox="1">
            <a:spLocks noChangeArrowheads="1"/>
          </p:cNvSpPr>
          <p:nvPr/>
        </p:nvSpPr>
        <p:spPr bwMode="auto">
          <a:xfrm>
            <a:off x="2971800" y="5970588"/>
            <a:ext cx="1524000" cy="486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1400" b="1">
                <a:ea typeface="宋体" panose="02010600030101010101" pitchFamily="2" charset="-122"/>
              </a:rPr>
              <a:t>Other </a:t>
            </a:r>
            <a:endParaRPr lang="en-US" altLang="zh-CN" sz="1400" b="1">
              <a:ea typeface="宋体" panose="02010600030101010101" pitchFamily="2" charset="-122"/>
            </a:endParaRPr>
          </a:p>
          <a:p>
            <a:pPr algn="ctr">
              <a:lnSpc>
                <a:spcPct val="25000"/>
              </a:lnSpc>
              <a:spcBef>
                <a:spcPct val="50000"/>
              </a:spcBef>
            </a:pPr>
            <a:r>
              <a:rPr lang="en-US" altLang="zh-CN" sz="1400" b="1">
                <a:ea typeface="宋体" panose="02010600030101010101" pitchFamily="2" charset="-122"/>
              </a:rPr>
              <a:t>Methods</a:t>
            </a:r>
            <a:endParaRPr lang="en-US" altLang="zh-CN" sz="1400" b="1">
              <a:ea typeface="宋体" panose="02010600030101010101" pitchFamily="2" charset="-122"/>
            </a:endParaRPr>
          </a:p>
        </p:txBody>
      </p:sp>
      <p:sp>
        <p:nvSpPr>
          <p:cNvPr id="17416" name="Text Box 11"/>
          <p:cNvSpPr txBox="1">
            <a:spLocks noChangeArrowheads="1"/>
          </p:cNvSpPr>
          <p:nvPr/>
        </p:nvSpPr>
        <p:spPr bwMode="auto">
          <a:xfrm>
            <a:off x="5257800" y="6130925"/>
            <a:ext cx="1066800"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400" b="1">
                <a:ea typeface="宋体" panose="02010600030101010101" pitchFamily="2" charset="-122"/>
              </a:rPr>
              <a:t>Booch ‘91</a:t>
            </a:r>
            <a:endParaRPr lang="en-US" altLang="zh-CN" sz="1400" b="1">
              <a:ea typeface="宋体" panose="02010600030101010101" pitchFamily="2" charset="-122"/>
            </a:endParaRPr>
          </a:p>
        </p:txBody>
      </p:sp>
      <p:sp>
        <p:nvSpPr>
          <p:cNvPr id="17417" name="Text Box 12"/>
          <p:cNvSpPr txBox="1">
            <a:spLocks noChangeArrowheads="1"/>
          </p:cNvSpPr>
          <p:nvPr/>
        </p:nvSpPr>
        <p:spPr bwMode="auto">
          <a:xfrm>
            <a:off x="6553200" y="6130925"/>
            <a:ext cx="914400"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400" b="1">
                <a:ea typeface="宋体" panose="02010600030101010101" pitchFamily="2" charset="-122"/>
              </a:rPr>
              <a:t>OMT - 1</a:t>
            </a:r>
            <a:endParaRPr lang="en-US" altLang="zh-CN" sz="1400" b="1">
              <a:ea typeface="宋体" panose="02010600030101010101" pitchFamily="2" charset="-122"/>
            </a:endParaRPr>
          </a:p>
        </p:txBody>
      </p:sp>
      <p:sp>
        <p:nvSpPr>
          <p:cNvPr id="17418" name="Text Box 13"/>
          <p:cNvSpPr txBox="1">
            <a:spLocks noChangeArrowheads="1"/>
          </p:cNvSpPr>
          <p:nvPr/>
        </p:nvSpPr>
        <p:spPr bwMode="auto">
          <a:xfrm>
            <a:off x="2286000" y="6130925"/>
            <a:ext cx="762000"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400" b="1">
                <a:ea typeface="宋体" panose="02010600030101010101" pitchFamily="2" charset="-122"/>
              </a:rPr>
              <a:t>OOSE</a:t>
            </a:r>
            <a:endParaRPr lang="en-US" altLang="zh-CN" sz="1400" b="1">
              <a:ea typeface="宋体" panose="02010600030101010101" pitchFamily="2" charset="-122"/>
            </a:endParaRPr>
          </a:p>
        </p:txBody>
      </p:sp>
      <p:sp>
        <p:nvSpPr>
          <p:cNvPr id="17419" name="Text Box 14"/>
          <p:cNvSpPr txBox="1">
            <a:spLocks noChangeArrowheads="1"/>
          </p:cNvSpPr>
          <p:nvPr/>
        </p:nvSpPr>
        <p:spPr bwMode="auto">
          <a:xfrm>
            <a:off x="5562600" y="5414963"/>
            <a:ext cx="1066800"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400" b="1">
                <a:ea typeface="宋体" panose="02010600030101010101" pitchFamily="2" charset="-122"/>
              </a:rPr>
              <a:t>Booch ’93</a:t>
            </a:r>
            <a:endParaRPr lang="en-US" altLang="zh-CN" sz="1400" b="1">
              <a:ea typeface="宋体" panose="02010600030101010101" pitchFamily="2" charset="-122"/>
            </a:endParaRPr>
          </a:p>
        </p:txBody>
      </p:sp>
      <p:sp>
        <p:nvSpPr>
          <p:cNvPr id="17420" name="Text Box 15"/>
          <p:cNvSpPr txBox="1">
            <a:spLocks noChangeArrowheads="1"/>
          </p:cNvSpPr>
          <p:nvPr/>
        </p:nvSpPr>
        <p:spPr bwMode="auto">
          <a:xfrm>
            <a:off x="6553200" y="5414963"/>
            <a:ext cx="914400"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400" b="1">
                <a:ea typeface="宋体" panose="02010600030101010101" pitchFamily="2" charset="-122"/>
              </a:rPr>
              <a:t>OMT - 2</a:t>
            </a:r>
            <a:endParaRPr lang="en-US" altLang="zh-CN" sz="1400" b="1">
              <a:ea typeface="宋体" panose="02010600030101010101" pitchFamily="2" charset="-122"/>
            </a:endParaRPr>
          </a:p>
        </p:txBody>
      </p:sp>
      <p:sp>
        <p:nvSpPr>
          <p:cNvPr id="17421" name="Text Box 16"/>
          <p:cNvSpPr txBox="1">
            <a:spLocks noChangeArrowheads="1"/>
          </p:cNvSpPr>
          <p:nvPr/>
        </p:nvSpPr>
        <p:spPr bwMode="auto">
          <a:xfrm>
            <a:off x="8610600" y="4448176"/>
            <a:ext cx="1066800" cy="53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400" b="1" dirty="0">
                <a:solidFill>
                  <a:srgbClr val="EB7C11"/>
                </a:solidFill>
                <a:ea typeface="宋体" panose="02010600030101010101" pitchFamily="2" charset="-122"/>
              </a:rPr>
              <a:t>Public </a:t>
            </a:r>
            <a:endParaRPr lang="en-US" altLang="zh-CN" sz="1400" b="1" dirty="0">
              <a:solidFill>
                <a:srgbClr val="EB7C11"/>
              </a:solidFill>
              <a:ea typeface="宋体" panose="02010600030101010101" pitchFamily="2" charset="-122"/>
            </a:endParaRPr>
          </a:p>
          <a:p>
            <a:pPr>
              <a:lnSpc>
                <a:spcPct val="50000"/>
              </a:lnSpc>
              <a:spcBef>
                <a:spcPct val="50000"/>
              </a:spcBef>
            </a:pPr>
            <a:r>
              <a:rPr lang="en-US" altLang="zh-CN" sz="1400" b="1" dirty="0">
                <a:solidFill>
                  <a:srgbClr val="EB7C11"/>
                </a:solidFill>
                <a:ea typeface="宋体" panose="02010600030101010101" pitchFamily="2" charset="-122"/>
              </a:rPr>
              <a:t>Feedback</a:t>
            </a:r>
            <a:endParaRPr lang="en-US" altLang="zh-CN" sz="1400" b="1" dirty="0">
              <a:solidFill>
                <a:srgbClr val="EB7C11"/>
              </a:solidFill>
              <a:ea typeface="宋体" panose="02010600030101010101" pitchFamily="2" charset="-122"/>
            </a:endParaRPr>
          </a:p>
        </p:txBody>
      </p:sp>
      <p:sp>
        <p:nvSpPr>
          <p:cNvPr id="17422" name="Text Box 17"/>
          <p:cNvSpPr txBox="1">
            <a:spLocks noChangeArrowheads="1"/>
          </p:cNvSpPr>
          <p:nvPr/>
        </p:nvSpPr>
        <p:spPr bwMode="auto">
          <a:xfrm>
            <a:off x="5159477" y="4622800"/>
            <a:ext cx="23622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b="1" dirty="0">
                <a:ea typeface="宋体" panose="02010600030101010101" pitchFamily="2" charset="-122"/>
              </a:rPr>
              <a:t>Unified Method 0.8</a:t>
            </a:r>
            <a:endParaRPr lang="en-US" altLang="zh-CN" sz="1800" b="1" dirty="0">
              <a:ea typeface="宋体" panose="02010600030101010101" pitchFamily="2" charset="-122"/>
            </a:endParaRPr>
          </a:p>
          <a:p>
            <a:pPr>
              <a:lnSpc>
                <a:spcPct val="25000"/>
              </a:lnSpc>
              <a:spcBef>
                <a:spcPct val="50000"/>
              </a:spcBef>
            </a:pPr>
            <a:r>
              <a:rPr lang="en-US" altLang="zh-CN" sz="1200" b="1" dirty="0">
                <a:solidFill>
                  <a:srgbClr val="EB7C11"/>
                </a:solidFill>
                <a:ea typeface="宋体" panose="02010600030101010101" pitchFamily="2" charset="-122"/>
              </a:rPr>
              <a:t>(OOPSLA ’95)</a:t>
            </a:r>
            <a:endParaRPr lang="en-US" altLang="zh-CN" sz="1200" b="1" dirty="0">
              <a:solidFill>
                <a:srgbClr val="EB7C11"/>
              </a:solidFill>
              <a:ea typeface="宋体" panose="02010600030101010101" pitchFamily="2" charset="-122"/>
            </a:endParaRPr>
          </a:p>
        </p:txBody>
      </p:sp>
      <p:grpSp>
        <p:nvGrpSpPr>
          <p:cNvPr id="17423" name="Group 18"/>
          <p:cNvGrpSpPr/>
          <p:nvPr/>
        </p:nvGrpSpPr>
        <p:grpSpPr bwMode="auto">
          <a:xfrm>
            <a:off x="4648200" y="3979866"/>
            <a:ext cx="2886075" cy="547688"/>
            <a:chOff x="2304" y="2379"/>
            <a:chExt cx="1818" cy="345"/>
          </a:xfrm>
        </p:grpSpPr>
        <p:sp>
          <p:nvSpPr>
            <p:cNvPr id="17440" name="Text Box 19"/>
            <p:cNvSpPr txBox="1">
              <a:spLocks noChangeArrowheads="1"/>
            </p:cNvSpPr>
            <p:nvPr/>
          </p:nvSpPr>
          <p:spPr bwMode="auto">
            <a:xfrm>
              <a:off x="2304" y="2379"/>
              <a:ext cx="72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b="1" dirty="0">
                  <a:ea typeface="宋体" panose="02010600030101010101" pitchFamily="2" charset="-122"/>
                </a:rPr>
                <a:t>UML 0.9</a:t>
              </a:r>
              <a:endParaRPr lang="en-US" altLang="zh-CN" sz="1800" b="1" dirty="0">
                <a:ea typeface="宋体" panose="02010600030101010101" pitchFamily="2" charset="-122"/>
              </a:endParaRPr>
            </a:p>
            <a:p>
              <a:pPr>
                <a:lnSpc>
                  <a:spcPct val="25000"/>
                </a:lnSpc>
                <a:spcBef>
                  <a:spcPct val="50000"/>
                </a:spcBef>
              </a:pPr>
              <a:r>
                <a:rPr lang="en-US" altLang="zh-CN" sz="1200" b="1" dirty="0">
                  <a:solidFill>
                    <a:srgbClr val="FFCCCC"/>
                  </a:solidFill>
                  <a:ea typeface="宋体" panose="02010600030101010101" pitchFamily="2" charset="-122"/>
                </a:rPr>
                <a:t>(</a:t>
              </a:r>
              <a:r>
                <a:rPr lang="en-US" altLang="zh-CN" sz="1200" b="1" dirty="0">
                  <a:solidFill>
                    <a:srgbClr val="EB7C11"/>
                  </a:solidFill>
                  <a:ea typeface="宋体" panose="02010600030101010101" pitchFamily="2" charset="-122"/>
                </a:rPr>
                <a:t>June ‘96)</a:t>
              </a:r>
              <a:endParaRPr lang="en-US" altLang="zh-CN" sz="1200" b="1" dirty="0">
                <a:solidFill>
                  <a:srgbClr val="EB7C11"/>
                </a:solidFill>
                <a:ea typeface="宋体" panose="02010600030101010101" pitchFamily="2" charset="-122"/>
              </a:endParaRPr>
            </a:p>
          </p:txBody>
        </p:sp>
        <p:sp>
          <p:nvSpPr>
            <p:cNvPr id="17441" name="Text Box 20"/>
            <p:cNvSpPr txBox="1">
              <a:spLocks noChangeArrowheads="1"/>
            </p:cNvSpPr>
            <p:nvPr/>
          </p:nvSpPr>
          <p:spPr bwMode="auto">
            <a:xfrm>
              <a:off x="3306" y="2379"/>
              <a:ext cx="81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b="1" dirty="0">
                  <a:ea typeface="宋体" panose="02010600030101010101" pitchFamily="2" charset="-122"/>
                </a:rPr>
                <a:t>UML 0.91</a:t>
              </a:r>
              <a:endParaRPr lang="en-US" altLang="zh-CN" sz="1800" b="1" dirty="0">
                <a:ea typeface="宋体" panose="02010600030101010101" pitchFamily="2" charset="-122"/>
              </a:endParaRPr>
            </a:p>
            <a:p>
              <a:pPr>
                <a:lnSpc>
                  <a:spcPct val="25000"/>
                </a:lnSpc>
                <a:spcBef>
                  <a:spcPct val="50000"/>
                </a:spcBef>
              </a:pPr>
              <a:r>
                <a:rPr lang="en-US" altLang="zh-CN" sz="1200" b="1" dirty="0">
                  <a:solidFill>
                    <a:srgbClr val="EB7C11"/>
                  </a:solidFill>
                  <a:ea typeface="宋体" panose="02010600030101010101" pitchFamily="2" charset="-122"/>
                </a:rPr>
                <a:t>(Oct. ‘96)</a:t>
              </a:r>
              <a:endParaRPr lang="en-US" altLang="zh-CN" sz="1200" b="1" dirty="0">
                <a:solidFill>
                  <a:srgbClr val="EB7C11"/>
                </a:solidFill>
                <a:ea typeface="宋体" panose="02010600030101010101" pitchFamily="2" charset="-122"/>
              </a:endParaRPr>
            </a:p>
          </p:txBody>
        </p:sp>
        <p:sp>
          <p:nvSpPr>
            <p:cNvPr id="17442" name="Text Box 21"/>
            <p:cNvSpPr txBox="1">
              <a:spLocks noChangeArrowheads="1"/>
            </p:cNvSpPr>
            <p:nvPr/>
          </p:nvSpPr>
          <p:spPr bwMode="auto">
            <a:xfrm>
              <a:off x="2928" y="2379"/>
              <a:ext cx="432"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b="1">
                  <a:ea typeface="宋体" panose="02010600030101010101" pitchFamily="2" charset="-122"/>
                </a:rPr>
                <a:t>and</a:t>
              </a:r>
              <a:endParaRPr lang="en-US" altLang="zh-CN" sz="1800" b="1">
                <a:ea typeface="宋体" panose="02010600030101010101" pitchFamily="2" charset="-122"/>
              </a:endParaRPr>
            </a:p>
          </p:txBody>
        </p:sp>
      </p:grpSp>
      <p:sp>
        <p:nvSpPr>
          <p:cNvPr id="17424" name="Line 22"/>
          <p:cNvSpPr>
            <a:spLocks noChangeShapeType="1"/>
          </p:cNvSpPr>
          <p:nvPr/>
        </p:nvSpPr>
        <p:spPr bwMode="auto">
          <a:xfrm flipV="1">
            <a:off x="5849938" y="5734050"/>
            <a:ext cx="246062" cy="438150"/>
          </a:xfrm>
          <a:prstGeom prst="line">
            <a:avLst/>
          </a:prstGeom>
          <a:noFill/>
          <a:ln w="38100">
            <a:solidFill>
              <a:schemeClr val="hlink"/>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7425" name="Line 23"/>
          <p:cNvSpPr>
            <a:spLocks noChangeShapeType="1"/>
          </p:cNvSpPr>
          <p:nvPr/>
        </p:nvSpPr>
        <p:spPr bwMode="auto">
          <a:xfrm flipV="1">
            <a:off x="6230938" y="5003800"/>
            <a:ext cx="246062" cy="438150"/>
          </a:xfrm>
          <a:prstGeom prst="line">
            <a:avLst/>
          </a:prstGeom>
          <a:noFill/>
          <a:ln w="38100">
            <a:solidFill>
              <a:schemeClr val="hlink"/>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7426" name="Line 24"/>
          <p:cNvSpPr>
            <a:spLocks noChangeShapeType="1"/>
          </p:cNvSpPr>
          <p:nvPr/>
        </p:nvSpPr>
        <p:spPr bwMode="auto">
          <a:xfrm flipV="1">
            <a:off x="7007226" y="5702300"/>
            <a:ext cx="3175" cy="444500"/>
          </a:xfrm>
          <a:prstGeom prst="line">
            <a:avLst/>
          </a:prstGeom>
          <a:noFill/>
          <a:ln w="38100">
            <a:solidFill>
              <a:schemeClr val="hlink"/>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7427" name="Line 25"/>
          <p:cNvSpPr>
            <a:spLocks noChangeShapeType="1"/>
          </p:cNvSpPr>
          <p:nvPr/>
        </p:nvSpPr>
        <p:spPr bwMode="auto">
          <a:xfrm flipV="1">
            <a:off x="7010401" y="5003800"/>
            <a:ext cx="3175" cy="431800"/>
          </a:xfrm>
          <a:prstGeom prst="line">
            <a:avLst/>
          </a:prstGeom>
          <a:noFill/>
          <a:ln w="38100">
            <a:solidFill>
              <a:schemeClr val="hlink"/>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7428" name="Line 26"/>
          <p:cNvSpPr>
            <a:spLocks noChangeShapeType="1"/>
          </p:cNvSpPr>
          <p:nvPr/>
        </p:nvSpPr>
        <p:spPr bwMode="auto">
          <a:xfrm flipV="1">
            <a:off x="3810000" y="4851400"/>
            <a:ext cx="1397000" cy="1193800"/>
          </a:xfrm>
          <a:prstGeom prst="line">
            <a:avLst/>
          </a:prstGeom>
          <a:noFill/>
          <a:ln w="38100">
            <a:solidFill>
              <a:schemeClr val="hlink"/>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7429" name="Line 27"/>
          <p:cNvSpPr>
            <a:spLocks noChangeShapeType="1"/>
          </p:cNvSpPr>
          <p:nvPr/>
        </p:nvSpPr>
        <p:spPr bwMode="auto">
          <a:xfrm flipV="1">
            <a:off x="2755900" y="4483101"/>
            <a:ext cx="2044700" cy="1668463"/>
          </a:xfrm>
          <a:prstGeom prst="line">
            <a:avLst/>
          </a:prstGeom>
          <a:noFill/>
          <a:ln w="38100">
            <a:solidFill>
              <a:schemeClr val="hlink"/>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7430" name="Line 28"/>
          <p:cNvSpPr>
            <a:spLocks noChangeShapeType="1"/>
          </p:cNvSpPr>
          <p:nvPr/>
        </p:nvSpPr>
        <p:spPr bwMode="auto">
          <a:xfrm>
            <a:off x="4419600" y="3175000"/>
            <a:ext cx="1828800" cy="304800"/>
          </a:xfrm>
          <a:prstGeom prst="line">
            <a:avLst/>
          </a:prstGeom>
          <a:noFill/>
          <a:ln w="38100">
            <a:solidFill>
              <a:schemeClr val="hlink"/>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7431" name="Line 29"/>
          <p:cNvSpPr>
            <a:spLocks noChangeShapeType="1"/>
          </p:cNvSpPr>
          <p:nvPr/>
        </p:nvSpPr>
        <p:spPr bwMode="auto">
          <a:xfrm rot="-5400000">
            <a:off x="6709569" y="3117056"/>
            <a:ext cx="3651250" cy="1588"/>
          </a:xfrm>
          <a:prstGeom prst="line">
            <a:avLst/>
          </a:prstGeom>
          <a:noFill/>
          <a:ln w="76200">
            <a:solidFill>
              <a:srgbClr val="EB7C11"/>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7432" name="Line 30"/>
          <p:cNvSpPr>
            <a:spLocks noChangeShapeType="1"/>
          </p:cNvSpPr>
          <p:nvPr/>
        </p:nvSpPr>
        <p:spPr bwMode="auto">
          <a:xfrm>
            <a:off x="7620000" y="1282700"/>
            <a:ext cx="0" cy="3670300"/>
          </a:xfrm>
          <a:prstGeom prst="line">
            <a:avLst/>
          </a:prstGeom>
          <a:noFill/>
          <a:ln w="152400">
            <a:solidFill>
              <a:schemeClr val="hlink"/>
            </a:solidFill>
            <a:round/>
            <a:head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17433" name="Group 31"/>
          <p:cNvGrpSpPr/>
          <p:nvPr/>
        </p:nvGrpSpPr>
        <p:grpSpPr bwMode="auto">
          <a:xfrm>
            <a:off x="7543800" y="5029200"/>
            <a:ext cx="152400" cy="1447800"/>
            <a:chOff x="3696" y="3072"/>
            <a:chExt cx="96" cy="912"/>
          </a:xfrm>
        </p:grpSpPr>
        <p:sp>
          <p:nvSpPr>
            <p:cNvPr id="17436" name="Rectangle 32"/>
            <p:cNvSpPr>
              <a:spLocks noChangeArrowheads="1"/>
            </p:cNvSpPr>
            <p:nvPr/>
          </p:nvSpPr>
          <p:spPr bwMode="auto">
            <a:xfrm>
              <a:off x="3696" y="307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37" name="Rectangle 33"/>
            <p:cNvSpPr>
              <a:spLocks noChangeArrowheads="1"/>
            </p:cNvSpPr>
            <p:nvPr/>
          </p:nvSpPr>
          <p:spPr bwMode="auto">
            <a:xfrm>
              <a:off x="3696" y="331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38" name="Rectangle 34"/>
            <p:cNvSpPr>
              <a:spLocks noChangeArrowheads="1"/>
            </p:cNvSpPr>
            <p:nvPr/>
          </p:nvSpPr>
          <p:spPr bwMode="auto">
            <a:xfrm>
              <a:off x="3696" y="355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7439" name="Rectangle 35"/>
            <p:cNvSpPr>
              <a:spLocks noChangeArrowheads="1"/>
            </p:cNvSpPr>
            <p:nvPr/>
          </p:nvSpPr>
          <p:spPr bwMode="auto">
            <a:xfrm>
              <a:off x="3696" y="379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17434" name="Rectangle 36"/>
          <p:cNvSpPr>
            <a:spLocks noChangeArrowheads="1"/>
          </p:cNvSpPr>
          <p:nvPr/>
        </p:nvSpPr>
        <p:spPr bwMode="auto">
          <a:xfrm>
            <a:off x="6383339" y="2276475"/>
            <a:ext cx="1152525" cy="524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b="1" dirty="0">
                <a:ea typeface="宋体" panose="02010600030101010101" pitchFamily="2" charset="-122"/>
              </a:rPr>
              <a:t>UML 2.0</a:t>
            </a:r>
            <a:endParaRPr lang="en-US" altLang="zh-CN" sz="1800" b="1" dirty="0">
              <a:ea typeface="宋体" panose="02010600030101010101" pitchFamily="2" charset="-122"/>
            </a:endParaRPr>
          </a:p>
          <a:p>
            <a:pPr>
              <a:lnSpc>
                <a:spcPct val="25000"/>
              </a:lnSpc>
              <a:spcBef>
                <a:spcPct val="50000"/>
              </a:spcBef>
            </a:pPr>
            <a:r>
              <a:rPr lang="en-US" altLang="zh-CN" sz="1200" b="1" dirty="0">
                <a:solidFill>
                  <a:srgbClr val="EB7C11"/>
                </a:solidFill>
                <a:ea typeface="宋体" panose="02010600030101010101" pitchFamily="2" charset="-122"/>
              </a:rPr>
              <a:t>(2003)</a:t>
            </a:r>
            <a:endParaRPr lang="zh-CN" altLang="en-US" sz="1200" b="1" dirty="0">
              <a:solidFill>
                <a:srgbClr val="EB7C11"/>
              </a:solidFill>
              <a:ea typeface="宋体" panose="02010600030101010101" pitchFamily="2" charset="-122"/>
            </a:endParaRPr>
          </a:p>
        </p:txBody>
      </p:sp>
      <p:sp>
        <p:nvSpPr>
          <p:cNvPr id="17435" name="Rectangle 36"/>
          <p:cNvSpPr>
            <a:spLocks noChangeArrowheads="1"/>
          </p:cNvSpPr>
          <p:nvPr/>
        </p:nvSpPr>
        <p:spPr bwMode="auto">
          <a:xfrm>
            <a:off x="6383339" y="1341438"/>
            <a:ext cx="115252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spcBef>
                <a:spcPct val="50000"/>
              </a:spcBef>
            </a:pPr>
            <a:r>
              <a:rPr lang="en-US" altLang="zh-CN" sz="1800" b="1" dirty="0">
                <a:ea typeface="宋体" panose="02010600030101010101" pitchFamily="2" charset="-122"/>
              </a:rPr>
              <a:t>UML 2.5</a:t>
            </a:r>
            <a:endParaRPr lang="en-US" altLang="zh-CN" sz="1800" b="1" dirty="0">
              <a:ea typeface="宋体" panose="02010600030101010101" pitchFamily="2" charset="-122"/>
            </a:endParaRPr>
          </a:p>
          <a:p>
            <a:pPr>
              <a:lnSpc>
                <a:spcPct val="25000"/>
              </a:lnSpc>
              <a:spcBef>
                <a:spcPct val="50000"/>
              </a:spcBef>
            </a:pPr>
            <a:r>
              <a:rPr lang="en-US" altLang="zh-CN" sz="1200" b="1" dirty="0">
                <a:solidFill>
                  <a:srgbClr val="EB7C11"/>
                </a:solidFill>
                <a:ea typeface="宋体" panose="02010600030101010101" pitchFamily="2" charset="-122"/>
              </a:rPr>
              <a:t>(2017)</a:t>
            </a:r>
            <a:endParaRPr lang="zh-CN" altLang="en-US" sz="1200" b="1" dirty="0">
              <a:solidFill>
                <a:srgbClr val="EB7C11"/>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mtClean="0"/>
              <a:t>思考</a:t>
            </a:r>
            <a:endParaRPr lang="zh-CN" altLang="en-US" smtClean="0"/>
          </a:p>
        </p:txBody>
      </p:sp>
      <p:sp>
        <p:nvSpPr>
          <p:cNvPr id="66563" name="Rectangle 3"/>
          <p:cNvSpPr>
            <a:spLocks noGrp="1" noChangeArrowheads="1"/>
          </p:cNvSpPr>
          <p:nvPr>
            <p:ph type="body" idx="1"/>
          </p:nvPr>
        </p:nvSpPr>
        <p:spPr/>
        <p:txBody>
          <a:bodyPr/>
          <a:lstStyle/>
          <a:p>
            <a:pPr>
              <a:lnSpc>
                <a:spcPct val="150000"/>
              </a:lnSpc>
            </a:pPr>
            <a:r>
              <a:rPr lang="zh-CN" altLang="en-US" dirty="0" smtClean="0"/>
              <a:t>什么是模型？</a:t>
            </a:r>
            <a:endParaRPr lang="zh-CN" altLang="en-US" dirty="0" smtClean="0"/>
          </a:p>
          <a:p>
            <a:pPr>
              <a:lnSpc>
                <a:spcPct val="150000"/>
              </a:lnSpc>
            </a:pPr>
            <a:r>
              <a:rPr lang="zh-CN" altLang="en-US" dirty="0" smtClean="0"/>
              <a:t>为什么要建模？</a:t>
            </a:r>
            <a:endParaRPr lang="zh-CN" altLang="en-US" dirty="0" smtClean="0"/>
          </a:p>
          <a:p>
            <a:pPr>
              <a:lnSpc>
                <a:spcPct val="150000"/>
              </a:lnSpc>
            </a:pPr>
            <a:r>
              <a:rPr lang="zh-CN" altLang="en-US" dirty="0" smtClean="0"/>
              <a:t>软件模型有哪几种？</a:t>
            </a:r>
            <a:endParaRPr lang="zh-CN" altLang="en-US" dirty="0" smtClean="0"/>
          </a:p>
        </p:txBody>
      </p:sp>
      <p:pic>
        <p:nvPicPr>
          <p:cNvPr id="6" name="Billede 3" descr="190593_4590.jpg"/>
          <p:cNvPicPr>
            <a:picLocks noChangeAspect="1"/>
          </p:cNvPicPr>
          <p:nvPr/>
        </p:nvPicPr>
        <p:blipFill>
          <a:blip r:embed="rId1"/>
          <a:srcRect/>
          <a:stretch>
            <a:fillRect/>
          </a:stretch>
        </p:blipFill>
        <p:spPr bwMode="auto">
          <a:xfrm>
            <a:off x="6257257" y="1155699"/>
            <a:ext cx="1844752" cy="2111375"/>
          </a:xfrm>
          <a:prstGeom prst="rect">
            <a:avLst/>
          </a:prstGeom>
          <a:noFill/>
          <a:ln w="9525">
            <a:noFill/>
            <a:miter lim="800000"/>
            <a:headEnd/>
            <a:tailEnd/>
          </a:ln>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图片 44"/>
          <p:cNvPicPr/>
          <p:nvPr/>
        </p:nvPicPr>
        <p:blipFill>
          <a:blip r:embed="rId1">
            <a:extLst>
              <a:ext uri="{28A0092B-C50C-407E-A947-70E740481C1C}">
                <a14:useLocalDpi xmlns:a14="http://schemas.microsoft.com/office/drawing/2010/main" val="0"/>
              </a:ext>
            </a:extLst>
          </a:blip>
          <a:srcRect/>
          <a:stretch>
            <a:fillRect/>
          </a:stretch>
        </p:blipFill>
        <p:spPr bwMode="auto">
          <a:xfrm>
            <a:off x="4010890" y="1496812"/>
            <a:ext cx="6662651" cy="5153369"/>
          </a:xfrm>
          <a:prstGeom prst="rect">
            <a:avLst/>
          </a:prstGeom>
          <a:noFill/>
          <a:ln>
            <a:noFill/>
          </a:ln>
        </p:spPr>
      </p:pic>
      <p:sp>
        <p:nvSpPr>
          <p:cNvPr id="102402" name="Rectangle 2"/>
          <p:cNvSpPr>
            <a:spLocks noGrp="1" noChangeArrowheads="1"/>
          </p:cNvSpPr>
          <p:nvPr>
            <p:ph type="title"/>
          </p:nvPr>
        </p:nvSpPr>
        <p:spPr/>
        <p:txBody>
          <a:bodyPr/>
          <a:lstStyle/>
          <a:p>
            <a:r>
              <a:rPr lang="en-US" altLang="zh-CN" smtClean="0"/>
              <a:t>UML</a:t>
            </a:r>
            <a:r>
              <a:rPr lang="zh-CN" altLang="en-US" smtClean="0"/>
              <a:t>模型</a:t>
            </a:r>
            <a:endParaRPr lang="en-US" altLang="zh-CN" dirty="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02404" name="Rectangle 4"/>
          <p:cNvSpPr>
            <a:spLocks noChangeArrowheads="1"/>
          </p:cNvSpPr>
          <p:nvPr/>
        </p:nvSpPr>
        <p:spPr bwMode="auto">
          <a:xfrm>
            <a:off x="538295" y="1355673"/>
            <a:ext cx="5016500" cy="825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86171" tIns="43087" rIns="86171" bIns="43087">
            <a:spAutoFit/>
          </a:bodyPr>
          <a:lstStyle>
            <a:lvl1pPr marL="462280" indent="-462280" defTabSz="862330">
              <a:defRPr sz="3600">
                <a:solidFill>
                  <a:schemeClr val="tx1"/>
                </a:solidFill>
                <a:latin typeface="Arial" panose="020B0604020202020204" pitchFamily="34" charset="0"/>
              </a:defRPr>
            </a:lvl1pPr>
            <a:lvl2pPr marL="742950" indent="-285750" defTabSz="862330">
              <a:defRPr sz="3600">
                <a:solidFill>
                  <a:schemeClr val="tx1"/>
                </a:solidFill>
                <a:latin typeface="Arial" panose="020B0604020202020204" pitchFamily="34" charset="0"/>
              </a:defRPr>
            </a:lvl2pPr>
            <a:lvl3pPr marL="1143000" indent="-228600" defTabSz="862330">
              <a:defRPr sz="3600">
                <a:solidFill>
                  <a:schemeClr val="tx1"/>
                </a:solidFill>
                <a:latin typeface="Arial" panose="020B0604020202020204" pitchFamily="34" charset="0"/>
              </a:defRPr>
            </a:lvl3pPr>
            <a:lvl4pPr marL="1600200" indent="-228600" defTabSz="862330">
              <a:defRPr sz="3600">
                <a:solidFill>
                  <a:schemeClr val="tx1"/>
                </a:solidFill>
                <a:latin typeface="Arial" panose="020B0604020202020204" pitchFamily="34" charset="0"/>
              </a:defRPr>
            </a:lvl4pPr>
            <a:lvl5pPr marL="2057400" indent="-228600" defTabSz="862330">
              <a:defRPr sz="3600">
                <a:solidFill>
                  <a:schemeClr val="tx1"/>
                </a:solidFill>
                <a:latin typeface="Arial" panose="020B0604020202020204" pitchFamily="34" charset="0"/>
              </a:defRPr>
            </a:lvl5pPr>
            <a:lvl6pPr marL="2514600" indent="-228600" defTabSz="862330" eaLnBrk="0" fontAlgn="base" hangingPunct="0">
              <a:spcBef>
                <a:spcPct val="0"/>
              </a:spcBef>
              <a:spcAft>
                <a:spcPct val="0"/>
              </a:spcAft>
              <a:defRPr sz="3600">
                <a:solidFill>
                  <a:schemeClr val="tx1"/>
                </a:solidFill>
                <a:latin typeface="Arial" panose="020B0604020202020204" pitchFamily="34" charset="0"/>
              </a:defRPr>
            </a:lvl6pPr>
            <a:lvl7pPr marL="2971800" indent="-228600" defTabSz="862330" eaLnBrk="0" fontAlgn="base" hangingPunct="0">
              <a:spcBef>
                <a:spcPct val="0"/>
              </a:spcBef>
              <a:spcAft>
                <a:spcPct val="0"/>
              </a:spcAft>
              <a:defRPr sz="3600">
                <a:solidFill>
                  <a:schemeClr val="tx1"/>
                </a:solidFill>
                <a:latin typeface="Arial" panose="020B0604020202020204" pitchFamily="34" charset="0"/>
              </a:defRPr>
            </a:lvl7pPr>
            <a:lvl8pPr marL="3429000" indent="-228600" defTabSz="862330" eaLnBrk="0" fontAlgn="base" hangingPunct="0">
              <a:spcBef>
                <a:spcPct val="0"/>
              </a:spcBef>
              <a:spcAft>
                <a:spcPct val="0"/>
              </a:spcAft>
              <a:defRPr sz="3600">
                <a:solidFill>
                  <a:schemeClr val="tx1"/>
                </a:solidFill>
                <a:latin typeface="Arial" panose="020B0604020202020204" pitchFamily="34" charset="0"/>
              </a:defRPr>
            </a:lvl8pPr>
            <a:lvl9pPr marL="3886200" indent="-228600" defTabSz="86233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buClr>
                <a:srgbClr val="92D050"/>
              </a:buClr>
              <a:buFont typeface="Wingdings" panose="05000000000000000000" pitchFamily="2" charset="2"/>
              <a:buChar char="w"/>
            </a:pPr>
            <a:r>
              <a:rPr lang="en-US" altLang="zh-CN" sz="2400" i="1" dirty="0">
                <a:ea typeface="宋体" panose="02010600030101010101" pitchFamily="2" charset="-122"/>
              </a:rPr>
              <a:t>Multiple views</a:t>
            </a:r>
            <a:endParaRPr lang="en-US" altLang="zh-CN" sz="2400" i="1" dirty="0">
              <a:ea typeface="宋体" panose="02010600030101010101" pitchFamily="2" charset="-122"/>
            </a:endParaRPr>
          </a:p>
          <a:p>
            <a:pPr eaLnBrk="1" hangingPunct="1">
              <a:buClr>
                <a:srgbClr val="92D050"/>
              </a:buClr>
              <a:buFont typeface="Wingdings" panose="05000000000000000000" pitchFamily="2" charset="2"/>
              <a:buChar char="w"/>
            </a:pPr>
            <a:r>
              <a:rPr lang="en-US" altLang="zh-CN" sz="2400" i="1" dirty="0">
                <a:ea typeface="宋体" panose="02010600030101010101" pitchFamily="2" charset="-122"/>
              </a:rPr>
              <a:t>Precise syntax and semantics</a:t>
            </a:r>
            <a:endParaRPr lang="en-US" altLang="zh-CN" sz="2800" b="1" i="1" dirty="0">
              <a:latin typeface="Arial Narrow" panose="020B0606020202030204" pitchFamily="34" charset="0"/>
              <a:ea typeface="宋体" panose="02010600030101010101" pitchFamily="2" charset="-122"/>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en-US" altLang="zh-CN" dirty="0" smtClean="0"/>
              <a:t>UML</a:t>
            </a:r>
            <a:r>
              <a:rPr lang="zh-CN" altLang="en-US" dirty="0" smtClean="0"/>
              <a:t>建模工具</a:t>
            </a:r>
            <a:endParaRPr lang="zh-CN" altLang="en-US" dirty="0" smtClean="0"/>
          </a:p>
        </p:txBody>
      </p:sp>
      <p:sp>
        <p:nvSpPr>
          <p:cNvPr id="104451" name="内容占位符 4"/>
          <p:cNvSpPr>
            <a:spLocks noGrp="1"/>
          </p:cNvSpPr>
          <p:nvPr>
            <p:ph idx="1"/>
          </p:nvPr>
        </p:nvSpPr>
        <p:spPr/>
        <p:txBody>
          <a:bodyPr/>
          <a:lstStyle/>
          <a:p>
            <a:r>
              <a:rPr lang="en-US" altLang="zh-CN" dirty="0"/>
              <a:t>IBM Rhapsody </a:t>
            </a:r>
            <a:r>
              <a:rPr lang="zh-CN" altLang="en-US" dirty="0"/>
              <a:t>和</a:t>
            </a:r>
            <a:r>
              <a:rPr lang="en-US" altLang="zh-CN" dirty="0"/>
              <a:t>RSA</a:t>
            </a:r>
            <a:endParaRPr lang="en-US" altLang="zh-CN" dirty="0"/>
          </a:p>
          <a:p>
            <a:r>
              <a:rPr lang="en-US" altLang="zh-CN" dirty="0" err="1" smtClean="0"/>
              <a:t>Sparx</a:t>
            </a:r>
            <a:r>
              <a:rPr lang="en-US" altLang="zh-CN" dirty="0" smtClean="0"/>
              <a:t> Systems EA</a:t>
            </a:r>
            <a:endParaRPr lang="en-US" altLang="zh-CN" dirty="0" smtClean="0"/>
          </a:p>
          <a:p>
            <a:r>
              <a:rPr lang="en-US" altLang="zh-CN" dirty="0"/>
              <a:t>Sybase </a:t>
            </a:r>
            <a:r>
              <a:rPr lang="en-US" altLang="zh-CN" dirty="0" err="1"/>
              <a:t>PowerDesigner</a:t>
            </a:r>
            <a:endParaRPr lang="en-US" altLang="zh-CN" dirty="0"/>
          </a:p>
          <a:p>
            <a:r>
              <a:rPr lang="en-US" altLang="zh-CN" dirty="0" smtClean="0"/>
              <a:t>Borland </a:t>
            </a:r>
            <a:r>
              <a:rPr lang="en-US" altLang="zh-CN" dirty="0"/>
              <a:t>Together</a:t>
            </a:r>
            <a:endParaRPr lang="en-US" altLang="zh-CN" dirty="0"/>
          </a:p>
          <a:p>
            <a:r>
              <a:rPr lang="en-US" altLang="zh-CN" dirty="0"/>
              <a:t>Microsoft Visio</a:t>
            </a:r>
            <a:endParaRPr lang="en-US" altLang="zh-CN" dirty="0"/>
          </a:p>
          <a:p>
            <a:r>
              <a:rPr lang="en-US" altLang="zh-CN" dirty="0" err="1"/>
              <a:t>StarUML</a:t>
            </a:r>
            <a:r>
              <a:rPr lang="en-US" altLang="zh-CN" dirty="0"/>
              <a:t> </a:t>
            </a:r>
            <a:r>
              <a:rPr lang="zh-CN" altLang="en-US" dirty="0"/>
              <a:t>开源</a:t>
            </a:r>
            <a:endParaRPr lang="en-US" altLang="zh-CN" dirty="0"/>
          </a:p>
          <a:p>
            <a:r>
              <a:rPr lang="en-US" altLang="zh-CN" dirty="0" err="1"/>
              <a:t>ArgoUML</a:t>
            </a:r>
            <a:r>
              <a:rPr lang="en-US" altLang="zh-CN" dirty="0"/>
              <a:t> </a:t>
            </a:r>
            <a:r>
              <a:rPr lang="zh-CN" altLang="en-US" dirty="0"/>
              <a:t>开源</a:t>
            </a:r>
            <a:endParaRPr lang="en-US" altLang="zh-CN" dirty="0"/>
          </a:p>
          <a:p>
            <a:r>
              <a:rPr lang="en-US" altLang="zh-CN" dirty="0"/>
              <a:t>…</a:t>
            </a:r>
            <a:endParaRPr lang="en-US" altLang="zh-CN" dirty="0"/>
          </a:p>
          <a:p>
            <a:endParaRPr lang="en-US" altLang="zh-CN" dirty="0" smtClean="0"/>
          </a:p>
          <a:p>
            <a:endParaRPr lang="zh-CN" altLang="en-US" dirty="0"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p:txBody>
          <a:bodyPr/>
          <a:lstStyle/>
          <a:p>
            <a:r>
              <a:rPr lang="en-US" altLang="zh-CN" smtClean="0"/>
              <a:t>Where Is Object Technology Used?</a:t>
            </a:r>
            <a:endParaRPr lang="en-US" altLang="zh-CN" smtClean="0"/>
          </a:p>
        </p:txBody>
      </p:sp>
      <p:sp>
        <p:nvSpPr>
          <p:cNvPr id="13316" name="Rectangle 4"/>
          <p:cNvSpPr>
            <a:spLocks noGrp="1" noChangeArrowheads="1"/>
          </p:cNvSpPr>
          <p:nvPr>
            <p:ph type="body" idx="1"/>
          </p:nvPr>
        </p:nvSpPr>
        <p:spPr/>
        <p:txBody>
          <a:bodyPr/>
          <a:lstStyle/>
          <a:p>
            <a:r>
              <a:rPr lang="en-US" altLang="zh-CN" dirty="0" smtClean="0"/>
              <a:t>Client/Server Systems and Web Development</a:t>
            </a:r>
            <a:endParaRPr lang="en-US" altLang="zh-CN" dirty="0" smtClean="0"/>
          </a:p>
          <a:p>
            <a:r>
              <a:rPr lang="en-US" altLang="zh-CN" dirty="0" smtClean="0"/>
              <a:t>Real-time Systems</a:t>
            </a:r>
            <a:endParaRPr lang="en-US" altLang="zh-CN" dirty="0" smtClean="0"/>
          </a:p>
          <a:p>
            <a:r>
              <a:rPr lang="en-US" altLang="zh-CN" dirty="0" smtClean="0"/>
              <a:t>Embedded System</a:t>
            </a:r>
            <a:endParaRPr lang="en-US" altLang="zh-CN" dirty="0" smtClean="0"/>
          </a:p>
          <a:p>
            <a:r>
              <a:rPr lang="en-US" altLang="zh-CN" dirty="0" smtClean="0"/>
              <a:t>Multimedia System</a:t>
            </a:r>
            <a:endParaRPr lang="en-US" altLang="zh-CN" dirty="0" smtClean="0"/>
          </a:p>
          <a:p>
            <a:r>
              <a:rPr lang="en-US" altLang="zh-CN" dirty="0" smtClean="0"/>
              <a:t>Middleware</a:t>
            </a:r>
            <a:endParaRPr lang="en-US" altLang="zh-CN" dirty="0" smtClean="0"/>
          </a:p>
          <a:p>
            <a:r>
              <a:rPr lang="en-US" altLang="zh-CN" dirty="0" smtClean="0"/>
              <a:t>……</a:t>
            </a:r>
            <a:endParaRPr lang="en-US" altLang="zh-CN" dirty="0" smtClean="0"/>
          </a:p>
          <a:p>
            <a:pPr lvl="1"/>
            <a:endParaRPr lang="en-US" altLang="zh-CN" dirty="0" smtClean="0"/>
          </a:p>
        </p:txBody>
      </p:sp>
      <p:grpSp>
        <p:nvGrpSpPr>
          <p:cNvPr id="13317" name="Group 5"/>
          <p:cNvGrpSpPr/>
          <p:nvPr/>
        </p:nvGrpSpPr>
        <p:grpSpPr bwMode="auto">
          <a:xfrm>
            <a:off x="7967663" y="2133601"/>
            <a:ext cx="2222500" cy="1800225"/>
            <a:chOff x="3216" y="1104"/>
            <a:chExt cx="2195" cy="1733"/>
          </a:xfrm>
        </p:grpSpPr>
        <p:grpSp>
          <p:nvGrpSpPr>
            <p:cNvPr id="13320" name="Group 6"/>
            <p:cNvGrpSpPr/>
            <p:nvPr/>
          </p:nvGrpSpPr>
          <p:grpSpPr bwMode="auto">
            <a:xfrm>
              <a:off x="3438" y="1104"/>
              <a:ext cx="1853" cy="1733"/>
              <a:chOff x="3438" y="1104"/>
              <a:chExt cx="1853" cy="1733"/>
            </a:xfrm>
          </p:grpSpPr>
          <p:sp>
            <p:nvSpPr>
              <p:cNvPr id="13499" name="Freeform 7"/>
              <p:cNvSpPr>
                <a:spLocks noEditPoints="1"/>
              </p:cNvSpPr>
              <p:nvPr/>
            </p:nvSpPr>
            <p:spPr bwMode="auto">
              <a:xfrm>
                <a:off x="3438" y="1568"/>
                <a:ext cx="1746" cy="1269"/>
              </a:xfrm>
              <a:custGeom>
                <a:avLst/>
                <a:gdLst>
                  <a:gd name="T0" fmla="*/ 937 w 1746"/>
                  <a:gd name="T1" fmla="*/ 592 h 1269"/>
                  <a:gd name="T2" fmla="*/ 997 w 1746"/>
                  <a:gd name="T3" fmla="*/ 626 h 1269"/>
                  <a:gd name="T4" fmla="*/ 1030 w 1746"/>
                  <a:gd name="T5" fmla="*/ 681 h 1269"/>
                  <a:gd name="T6" fmla="*/ 1027 w 1746"/>
                  <a:gd name="T7" fmla="*/ 741 h 1269"/>
                  <a:gd name="T8" fmla="*/ 987 w 1746"/>
                  <a:gd name="T9" fmla="*/ 792 h 1269"/>
                  <a:gd name="T10" fmla="*/ 922 w 1746"/>
                  <a:gd name="T11" fmla="*/ 822 h 1269"/>
                  <a:gd name="T12" fmla="*/ 841 w 1746"/>
                  <a:gd name="T13" fmla="*/ 825 h 1269"/>
                  <a:gd name="T14" fmla="*/ 771 w 1746"/>
                  <a:gd name="T15" fmla="*/ 799 h 1269"/>
                  <a:gd name="T16" fmla="*/ 726 w 1746"/>
                  <a:gd name="T17" fmla="*/ 752 h 1269"/>
                  <a:gd name="T18" fmla="*/ 713 w 1746"/>
                  <a:gd name="T19" fmla="*/ 692 h 1269"/>
                  <a:gd name="T20" fmla="*/ 741 w 1746"/>
                  <a:gd name="T21" fmla="*/ 636 h 1269"/>
                  <a:gd name="T22" fmla="*/ 798 w 1746"/>
                  <a:gd name="T23" fmla="*/ 598 h 1269"/>
                  <a:gd name="T24" fmla="*/ 875 w 1746"/>
                  <a:gd name="T25" fmla="*/ 583 h 1269"/>
                  <a:gd name="T26" fmla="*/ 1201 w 1746"/>
                  <a:gd name="T27" fmla="*/ 81 h 1269"/>
                  <a:gd name="T28" fmla="*/ 1151 w 1746"/>
                  <a:gd name="T29" fmla="*/ 168 h 1269"/>
                  <a:gd name="T30" fmla="*/ 1027 w 1746"/>
                  <a:gd name="T31" fmla="*/ 260 h 1269"/>
                  <a:gd name="T32" fmla="*/ 959 w 1746"/>
                  <a:gd name="T33" fmla="*/ 337 h 1269"/>
                  <a:gd name="T34" fmla="*/ 938 w 1746"/>
                  <a:gd name="T35" fmla="*/ 419 h 1269"/>
                  <a:gd name="T36" fmla="*/ 980 w 1746"/>
                  <a:gd name="T37" fmla="*/ 525 h 1269"/>
                  <a:gd name="T38" fmla="*/ 1081 w 1746"/>
                  <a:gd name="T39" fmla="*/ 605 h 1269"/>
                  <a:gd name="T40" fmla="*/ 1218 w 1746"/>
                  <a:gd name="T41" fmla="*/ 654 h 1269"/>
                  <a:gd name="T42" fmla="*/ 1359 w 1746"/>
                  <a:gd name="T43" fmla="*/ 660 h 1269"/>
                  <a:gd name="T44" fmla="*/ 1479 w 1746"/>
                  <a:gd name="T45" fmla="*/ 615 h 1269"/>
                  <a:gd name="T46" fmla="*/ 1547 w 1746"/>
                  <a:gd name="T47" fmla="*/ 510 h 1269"/>
                  <a:gd name="T48" fmla="*/ 1744 w 1746"/>
                  <a:gd name="T49" fmla="*/ 489 h 1269"/>
                  <a:gd name="T50" fmla="*/ 1684 w 1746"/>
                  <a:gd name="T51" fmla="*/ 636 h 1269"/>
                  <a:gd name="T52" fmla="*/ 1560 w 1746"/>
                  <a:gd name="T53" fmla="*/ 716 h 1269"/>
                  <a:gd name="T54" fmla="*/ 1271 w 1746"/>
                  <a:gd name="T55" fmla="*/ 782 h 1269"/>
                  <a:gd name="T56" fmla="*/ 1126 w 1746"/>
                  <a:gd name="T57" fmla="*/ 825 h 1269"/>
                  <a:gd name="T58" fmla="*/ 1030 w 1746"/>
                  <a:gd name="T59" fmla="*/ 914 h 1269"/>
                  <a:gd name="T60" fmla="*/ 873 w 1746"/>
                  <a:gd name="T61" fmla="*/ 1269 h 1269"/>
                  <a:gd name="T62" fmla="*/ 717 w 1746"/>
                  <a:gd name="T63" fmla="*/ 914 h 1269"/>
                  <a:gd name="T64" fmla="*/ 621 w 1746"/>
                  <a:gd name="T65" fmla="*/ 825 h 1269"/>
                  <a:gd name="T66" fmla="*/ 476 w 1746"/>
                  <a:gd name="T67" fmla="*/ 782 h 1269"/>
                  <a:gd name="T68" fmla="*/ 187 w 1746"/>
                  <a:gd name="T69" fmla="*/ 716 h 1269"/>
                  <a:gd name="T70" fmla="*/ 63 w 1746"/>
                  <a:gd name="T71" fmla="*/ 636 h 1269"/>
                  <a:gd name="T72" fmla="*/ 3 w 1746"/>
                  <a:gd name="T73" fmla="*/ 489 h 1269"/>
                  <a:gd name="T74" fmla="*/ 199 w 1746"/>
                  <a:gd name="T75" fmla="*/ 510 h 1269"/>
                  <a:gd name="T76" fmla="*/ 268 w 1746"/>
                  <a:gd name="T77" fmla="*/ 615 h 1269"/>
                  <a:gd name="T78" fmla="*/ 386 w 1746"/>
                  <a:gd name="T79" fmla="*/ 660 h 1269"/>
                  <a:gd name="T80" fmla="*/ 529 w 1746"/>
                  <a:gd name="T81" fmla="*/ 654 h 1269"/>
                  <a:gd name="T82" fmla="*/ 664 w 1746"/>
                  <a:gd name="T83" fmla="*/ 605 h 1269"/>
                  <a:gd name="T84" fmla="*/ 768 w 1746"/>
                  <a:gd name="T85" fmla="*/ 525 h 1269"/>
                  <a:gd name="T86" fmla="*/ 807 w 1746"/>
                  <a:gd name="T87" fmla="*/ 419 h 1269"/>
                  <a:gd name="T88" fmla="*/ 788 w 1746"/>
                  <a:gd name="T89" fmla="*/ 337 h 1269"/>
                  <a:gd name="T90" fmla="*/ 719 w 1746"/>
                  <a:gd name="T91" fmla="*/ 260 h 1269"/>
                  <a:gd name="T92" fmla="*/ 597 w 1746"/>
                  <a:gd name="T93" fmla="*/ 168 h 1269"/>
                  <a:gd name="T94" fmla="*/ 544 w 1746"/>
                  <a:gd name="T95" fmla="*/ 81 h 1269"/>
                  <a:gd name="T96" fmla="*/ 713 w 1746"/>
                  <a:gd name="T97" fmla="*/ 0 h 1269"/>
                  <a:gd name="T98" fmla="*/ 747 w 1746"/>
                  <a:gd name="T99" fmla="*/ 85 h 1269"/>
                  <a:gd name="T100" fmla="*/ 813 w 1746"/>
                  <a:gd name="T101" fmla="*/ 128 h 1269"/>
                  <a:gd name="T102" fmla="*/ 869 w 1746"/>
                  <a:gd name="T103" fmla="*/ 203 h 1269"/>
                  <a:gd name="T104" fmla="*/ 910 w 1746"/>
                  <a:gd name="T105" fmla="*/ 149 h 1269"/>
                  <a:gd name="T106" fmla="*/ 983 w 1746"/>
                  <a:gd name="T107" fmla="*/ 94 h 1269"/>
                  <a:gd name="T108" fmla="*/ 1040 w 1746"/>
                  <a:gd name="T109" fmla="*/ 38 h 126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746"/>
                  <a:gd name="T166" fmla="*/ 0 h 1269"/>
                  <a:gd name="T167" fmla="*/ 1746 w 1746"/>
                  <a:gd name="T168" fmla="*/ 1269 h 126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746" h="1269">
                    <a:moveTo>
                      <a:pt x="875" y="583"/>
                    </a:moveTo>
                    <a:lnTo>
                      <a:pt x="890" y="583"/>
                    </a:lnTo>
                    <a:lnTo>
                      <a:pt x="906" y="585"/>
                    </a:lnTo>
                    <a:lnTo>
                      <a:pt x="922" y="589"/>
                    </a:lnTo>
                    <a:lnTo>
                      <a:pt x="937" y="592"/>
                    </a:lnTo>
                    <a:lnTo>
                      <a:pt x="950" y="598"/>
                    </a:lnTo>
                    <a:lnTo>
                      <a:pt x="963" y="604"/>
                    </a:lnTo>
                    <a:lnTo>
                      <a:pt x="976" y="611"/>
                    </a:lnTo>
                    <a:lnTo>
                      <a:pt x="987" y="619"/>
                    </a:lnTo>
                    <a:lnTo>
                      <a:pt x="997" y="626"/>
                    </a:lnTo>
                    <a:lnTo>
                      <a:pt x="1006" y="636"/>
                    </a:lnTo>
                    <a:lnTo>
                      <a:pt x="1014" y="647"/>
                    </a:lnTo>
                    <a:lnTo>
                      <a:pt x="1021" y="658"/>
                    </a:lnTo>
                    <a:lnTo>
                      <a:pt x="1027" y="669"/>
                    </a:lnTo>
                    <a:lnTo>
                      <a:pt x="1030" y="681"/>
                    </a:lnTo>
                    <a:lnTo>
                      <a:pt x="1032" y="692"/>
                    </a:lnTo>
                    <a:lnTo>
                      <a:pt x="1034" y="705"/>
                    </a:lnTo>
                    <a:lnTo>
                      <a:pt x="1032" y="716"/>
                    </a:lnTo>
                    <a:lnTo>
                      <a:pt x="1030" y="730"/>
                    </a:lnTo>
                    <a:lnTo>
                      <a:pt x="1027" y="741"/>
                    </a:lnTo>
                    <a:lnTo>
                      <a:pt x="1021" y="752"/>
                    </a:lnTo>
                    <a:lnTo>
                      <a:pt x="1014" y="763"/>
                    </a:lnTo>
                    <a:lnTo>
                      <a:pt x="1006" y="773"/>
                    </a:lnTo>
                    <a:lnTo>
                      <a:pt x="997" y="782"/>
                    </a:lnTo>
                    <a:lnTo>
                      <a:pt x="987" y="792"/>
                    </a:lnTo>
                    <a:lnTo>
                      <a:pt x="976" y="799"/>
                    </a:lnTo>
                    <a:lnTo>
                      <a:pt x="963" y="807"/>
                    </a:lnTo>
                    <a:lnTo>
                      <a:pt x="950" y="812"/>
                    </a:lnTo>
                    <a:lnTo>
                      <a:pt x="937" y="818"/>
                    </a:lnTo>
                    <a:lnTo>
                      <a:pt x="922" y="822"/>
                    </a:lnTo>
                    <a:lnTo>
                      <a:pt x="906" y="825"/>
                    </a:lnTo>
                    <a:lnTo>
                      <a:pt x="890" y="825"/>
                    </a:lnTo>
                    <a:lnTo>
                      <a:pt x="875" y="827"/>
                    </a:lnTo>
                    <a:lnTo>
                      <a:pt x="858" y="825"/>
                    </a:lnTo>
                    <a:lnTo>
                      <a:pt x="841" y="825"/>
                    </a:lnTo>
                    <a:lnTo>
                      <a:pt x="826" y="822"/>
                    </a:lnTo>
                    <a:lnTo>
                      <a:pt x="811" y="818"/>
                    </a:lnTo>
                    <a:lnTo>
                      <a:pt x="798" y="812"/>
                    </a:lnTo>
                    <a:lnTo>
                      <a:pt x="784" y="807"/>
                    </a:lnTo>
                    <a:lnTo>
                      <a:pt x="771" y="799"/>
                    </a:lnTo>
                    <a:lnTo>
                      <a:pt x="760" y="792"/>
                    </a:lnTo>
                    <a:lnTo>
                      <a:pt x="751" y="782"/>
                    </a:lnTo>
                    <a:lnTo>
                      <a:pt x="741" y="773"/>
                    </a:lnTo>
                    <a:lnTo>
                      <a:pt x="732" y="763"/>
                    </a:lnTo>
                    <a:lnTo>
                      <a:pt x="726" y="752"/>
                    </a:lnTo>
                    <a:lnTo>
                      <a:pt x="721" y="741"/>
                    </a:lnTo>
                    <a:lnTo>
                      <a:pt x="717" y="730"/>
                    </a:lnTo>
                    <a:lnTo>
                      <a:pt x="713" y="716"/>
                    </a:lnTo>
                    <a:lnTo>
                      <a:pt x="713" y="705"/>
                    </a:lnTo>
                    <a:lnTo>
                      <a:pt x="713" y="692"/>
                    </a:lnTo>
                    <a:lnTo>
                      <a:pt x="717" y="681"/>
                    </a:lnTo>
                    <a:lnTo>
                      <a:pt x="721" y="669"/>
                    </a:lnTo>
                    <a:lnTo>
                      <a:pt x="726" y="658"/>
                    </a:lnTo>
                    <a:lnTo>
                      <a:pt x="732" y="647"/>
                    </a:lnTo>
                    <a:lnTo>
                      <a:pt x="741" y="636"/>
                    </a:lnTo>
                    <a:lnTo>
                      <a:pt x="751" y="626"/>
                    </a:lnTo>
                    <a:lnTo>
                      <a:pt x="760" y="619"/>
                    </a:lnTo>
                    <a:lnTo>
                      <a:pt x="771" y="611"/>
                    </a:lnTo>
                    <a:lnTo>
                      <a:pt x="784" y="604"/>
                    </a:lnTo>
                    <a:lnTo>
                      <a:pt x="798" y="598"/>
                    </a:lnTo>
                    <a:lnTo>
                      <a:pt x="811" y="592"/>
                    </a:lnTo>
                    <a:lnTo>
                      <a:pt x="826" y="589"/>
                    </a:lnTo>
                    <a:lnTo>
                      <a:pt x="841" y="585"/>
                    </a:lnTo>
                    <a:lnTo>
                      <a:pt x="858" y="583"/>
                    </a:lnTo>
                    <a:lnTo>
                      <a:pt x="875" y="583"/>
                    </a:lnTo>
                    <a:close/>
                    <a:moveTo>
                      <a:pt x="1214" y="0"/>
                    </a:moveTo>
                    <a:lnTo>
                      <a:pt x="1213" y="23"/>
                    </a:lnTo>
                    <a:lnTo>
                      <a:pt x="1211" y="43"/>
                    </a:lnTo>
                    <a:lnTo>
                      <a:pt x="1207" y="64"/>
                    </a:lnTo>
                    <a:lnTo>
                      <a:pt x="1201" y="81"/>
                    </a:lnTo>
                    <a:lnTo>
                      <a:pt x="1196" y="98"/>
                    </a:lnTo>
                    <a:lnTo>
                      <a:pt x="1188" y="115"/>
                    </a:lnTo>
                    <a:lnTo>
                      <a:pt x="1181" y="130"/>
                    </a:lnTo>
                    <a:lnTo>
                      <a:pt x="1171" y="143"/>
                    </a:lnTo>
                    <a:lnTo>
                      <a:pt x="1151" y="168"/>
                    </a:lnTo>
                    <a:lnTo>
                      <a:pt x="1128" y="188"/>
                    </a:lnTo>
                    <a:lnTo>
                      <a:pt x="1104" y="207"/>
                    </a:lnTo>
                    <a:lnTo>
                      <a:pt x="1077" y="226"/>
                    </a:lnTo>
                    <a:lnTo>
                      <a:pt x="1051" y="243"/>
                    </a:lnTo>
                    <a:lnTo>
                      <a:pt x="1027" y="260"/>
                    </a:lnTo>
                    <a:lnTo>
                      <a:pt x="1004" y="278"/>
                    </a:lnTo>
                    <a:lnTo>
                      <a:pt x="983" y="299"/>
                    </a:lnTo>
                    <a:lnTo>
                      <a:pt x="974" y="310"/>
                    </a:lnTo>
                    <a:lnTo>
                      <a:pt x="965" y="324"/>
                    </a:lnTo>
                    <a:lnTo>
                      <a:pt x="959" y="337"/>
                    </a:lnTo>
                    <a:lnTo>
                      <a:pt x="952" y="350"/>
                    </a:lnTo>
                    <a:lnTo>
                      <a:pt x="946" y="365"/>
                    </a:lnTo>
                    <a:lnTo>
                      <a:pt x="942" y="382"/>
                    </a:lnTo>
                    <a:lnTo>
                      <a:pt x="940" y="399"/>
                    </a:lnTo>
                    <a:lnTo>
                      <a:pt x="938" y="419"/>
                    </a:lnTo>
                    <a:lnTo>
                      <a:pt x="940" y="442"/>
                    </a:lnTo>
                    <a:lnTo>
                      <a:pt x="946" y="463"/>
                    </a:lnTo>
                    <a:lnTo>
                      <a:pt x="953" y="485"/>
                    </a:lnTo>
                    <a:lnTo>
                      <a:pt x="965" y="504"/>
                    </a:lnTo>
                    <a:lnTo>
                      <a:pt x="980" y="525"/>
                    </a:lnTo>
                    <a:lnTo>
                      <a:pt x="997" y="543"/>
                    </a:lnTo>
                    <a:lnTo>
                      <a:pt x="1015" y="560"/>
                    </a:lnTo>
                    <a:lnTo>
                      <a:pt x="1036" y="577"/>
                    </a:lnTo>
                    <a:lnTo>
                      <a:pt x="1059" y="592"/>
                    </a:lnTo>
                    <a:lnTo>
                      <a:pt x="1081" y="605"/>
                    </a:lnTo>
                    <a:lnTo>
                      <a:pt x="1107" y="619"/>
                    </a:lnTo>
                    <a:lnTo>
                      <a:pt x="1134" y="630"/>
                    </a:lnTo>
                    <a:lnTo>
                      <a:pt x="1162" y="639"/>
                    </a:lnTo>
                    <a:lnTo>
                      <a:pt x="1190" y="647"/>
                    </a:lnTo>
                    <a:lnTo>
                      <a:pt x="1218" y="654"/>
                    </a:lnTo>
                    <a:lnTo>
                      <a:pt x="1246" y="660"/>
                    </a:lnTo>
                    <a:lnTo>
                      <a:pt x="1276" y="662"/>
                    </a:lnTo>
                    <a:lnTo>
                      <a:pt x="1305" y="664"/>
                    </a:lnTo>
                    <a:lnTo>
                      <a:pt x="1333" y="664"/>
                    </a:lnTo>
                    <a:lnTo>
                      <a:pt x="1359" y="660"/>
                    </a:lnTo>
                    <a:lnTo>
                      <a:pt x="1387" y="656"/>
                    </a:lnTo>
                    <a:lnTo>
                      <a:pt x="1412" y="649"/>
                    </a:lnTo>
                    <a:lnTo>
                      <a:pt x="1436" y="639"/>
                    </a:lnTo>
                    <a:lnTo>
                      <a:pt x="1459" y="628"/>
                    </a:lnTo>
                    <a:lnTo>
                      <a:pt x="1479" y="615"/>
                    </a:lnTo>
                    <a:lnTo>
                      <a:pt x="1498" y="600"/>
                    </a:lnTo>
                    <a:lnTo>
                      <a:pt x="1515" y="581"/>
                    </a:lnTo>
                    <a:lnTo>
                      <a:pt x="1528" y="560"/>
                    </a:lnTo>
                    <a:lnTo>
                      <a:pt x="1539" y="536"/>
                    </a:lnTo>
                    <a:lnTo>
                      <a:pt x="1547" y="510"/>
                    </a:lnTo>
                    <a:lnTo>
                      <a:pt x="1552" y="481"/>
                    </a:lnTo>
                    <a:lnTo>
                      <a:pt x="1554" y="449"/>
                    </a:lnTo>
                    <a:lnTo>
                      <a:pt x="1746" y="393"/>
                    </a:lnTo>
                    <a:lnTo>
                      <a:pt x="1746" y="449"/>
                    </a:lnTo>
                    <a:lnTo>
                      <a:pt x="1744" y="489"/>
                    </a:lnTo>
                    <a:lnTo>
                      <a:pt x="1738" y="525"/>
                    </a:lnTo>
                    <a:lnTo>
                      <a:pt x="1729" y="559"/>
                    </a:lnTo>
                    <a:lnTo>
                      <a:pt x="1718" y="587"/>
                    </a:lnTo>
                    <a:lnTo>
                      <a:pt x="1703" y="613"/>
                    </a:lnTo>
                    <a:lnTo>
                      <a:pt x="1684" y="636"/>
                    </a:lnTo>
                    <a:lnTo>
                      <a:pt x="1663" y="656"/>
                    </a:lnTo>
                    <a:lnTo>
                      <a:pt x="1641" y="675"/>
                    </a:lnTo>
                    <a:lnTo>
                      <a:pt x="1614" y="690"/>
                    </a:lnTo>
                    <a:lnTo>
                      <a:pt x="1588" y="703"/>
                    </a:lnTo>
                    <a:lnTo>
                      <a:pt x="1560" y="716"/>
                    </a:lnTo>
                    <a:lnTo>
                      <a:pt x="1530" y="726"/>
                    </a:lnTo>
                    <a:lnTo>
                      <a:pt x="1468" y="743"/>
                    </a:lnTo>
                    <a:lnTo>
                      <a:pt x="1402" y="756"/>
                    </a:lnTo>
                    <a:lnTo>
                      <a:pt x="1336" y="769"/>
                    </a:lnTo>
                    <a:lnTo>
                      <a:pt x="1271" y="782"/>
                    </a:lnTo>
                    <a:lnTo>
                      <a:pt x="1239" y="788"/>
                    </a:lnTo>
                    <a:lnTo>
                      <a:pt x="1209" y="795"/>
                    </a:lnTo>
                    <a:lnTo>
                      <a:pt x="1181" y="805"/>
                    </a:lnTo>
                    <a:lnTo>
                      <a:pt x="1152" y="814"/>
                    </a:lnTo>
                    <a:lnTo>
                      <a:pt x="1126" y="825"/>
                    </a:lnTo>
                    <a:lnTo>
                      <a:pt x="1104" y="839"/>
                    </a:lnTo>
                    <a:lnTo>
                      <a:pt x="1081" y="854"/>
                    </a:lnTo>
                    <a:lnTo>
                      <a:pt x="1062" y="871"/>
                    </a:lnTo>
                    <a:lnTo>
                      <a:pt x="1045" y="891"/>
                    </a:lnTo>
                    <a:lnTo>
                      <a:pt x="1030" y="914"/>
                    </a:lnTo>
                    <a:lnTo>
                      <a:pt x="1021" y="938"/>
                    </a:lnTo>
                    <a:lnTo>
                      <a:pt x="1014" y="966"/>
                    </a:lnTo>
                    <a:lnTo>
                      <a:pt x="1166" y="848"/>
                    </a:lnTo>
                    <a:lnTo>
                      <a:pt x="1166" y="966"/>
                    </a:lnTo>
                    <a:lnTo>
                      <a:pt x="873" y="1269"/>
                    </a:lnTo>
                    <a:lnTo>
                      <a:pt x="580" y="966"/>
                    </a:lnTo>
                    <a:lnTo>
                      <a:pt x="580" y="846"/>
                    </a:lnTo>
                    <a:lnTo>
                      <a:pt x="734" y="966"/>
                    </a:lnTo>
                    <a:lnTo>
                      <a:pt x="726" y="938"/>
                    </a:lnTo>
                    <a:lnTo>
                      <a:pt x="717" y="914"/>
                    </a:lnTo>
                    <a:lnTo>
                      <a:pt x="702" y="891"/>
                    </a:lnTo>
                    <a:lnTo>
                      <a:pt x="685" y="871"/>
                    </a:lnTo>
                    <a:lnTo>
                      <a:pt x="666" y="854"/>
                    </a:lnTo>
                    <a:lnTo>
                      <a:pt x="644" y="839"/>
                    </a:lnTo>
                    <a:lnTo>
                      <a:pt x="621" y="825"/>
                    </a:lnTo>
                    <a:lnTo>
                      <a:pt x="595" y="814"/>
                    </a:lnTo>
                    <a:lnTo>
                      <a:pt x="567" y="805"/>
                    </a:lnTo>
                    <a:lnTo>
                      <a:pt x="538" y="795"/>
                    </a:lnTo>
                    <a:lnTo>
                      <a:pt x="507" y="788"/>
                    </a:lnTo>
                    <a:lnTo>
                      <a:pt x="476" y="782"/>
                    </a:lnTo>
                    <a:lnTo>
                      <a:pt x="411" y="769"/>
                    </a:lnTo>
                    <a:lnTo>
                      <a:pt x="345" y="756"/>
                    </a:lnTo>
                    <a:lnTo>
                      <a:pt x="279" y="743"/>
                    </a:lnTo>
                    <a:lnTo>
                      <a:pt x="217" y="726"/>
                    </a:lnTo>
                    <a:lnTo>
                      <a:pt x="187" y="716"/>
                    </a:lnTo>
                    <a:lnTo>
                      <a:pt x="159" y="703"/>
                    </a:lnTo>
                    <a:lnTo>
                      <a:pt x="133" y="690"/>
                    </a:lnTo>
                    <a:lnTo>
                      <a:pt x="107" y="675"/>
                    </a:lnTo>
                    <a:lnTo>
                      <a:pt x="84" y="656"/>
                    </a:lnTo>
                    <a:lnTo>
                      <a:pt x="63" y="636"/>
                    </a:lnTo>
                    <a:lnTo>
                      <a:pt x="45" y="613"/>
                    </a:lnTo>
                    <a:lnTo>
                      <a:pt x="30" y="587"/>
                    </a:lnTo>
                    <a:lnTo>
                      <a:pt x="18" y="559"/>
                    </a:lnTo>
                    <a:lnTo>
                      <a:pt x="9" y="525"/>
                    </a:lnTo>
                    <a:lnTo>
                      <a:pt x="3" y="489"/>
                    </a:lnTo>
                    <a:lnTo>
                      <a:pt x="1" y="449"/>
                    </a:lnTo>
                    <a:lnTo>
                      <a:pt x="0" y="395"/>
                    </a:lnTo>
                    <a:lnTo>
                      <a:pt x="193" y="449"/>
                    </a:lnTo>
                    <a:lnTo>
                      <a:pt x="193" y="481"/>
                    </a:lnTo>
                    <a:lnTo>
                      <a:pt x="199" y="510"/>
                    </a:lnTo>
                    <a:lnTo>
                      <a:pt x="208" y="536"/>
                    </a:lnTo>
                    <a:lnTo>
                      <a:pt x="219" y="560"/>
                    </a:lnTo>
                    <a:lnTo>
                      <a:pt x="232" y="581"/>
                    </a:lnTo>
                    <a:lnTo>
                      <a:pt x="249" y="600"/>
                    </a:lnTo>
                    <a:lnTo>
                      <a:pt x="268" y="615"/>
                    </a:lnTo>
                    <a:lnTo>
                      <a:pt x="289" y="628"/>
                    </a:lnTo>
                    <a:lnTo>
                      <a:pt x="311" y="639"/>
                    </a:lnTo>
                    <a:lnTo>
                      <a:pt x="336" y="649"/>
                    </a:lnTo>
                    <a:lnTo>
                      <a:pt x="360" y="656"/>
                    </a:lnTo>
                    <a:lnTo>
                      <a:pt x="386" y="660"/>
                    </a:lnTo>
                    <a:lnTo>
                      <a:pt x="415" y="664"/>
                    </a:lnTo>
                    <a:lnTo>
                      <a:pt x="443" y="664"/>
                    </a:lnTo>
                    <a:lnTo>
                      <a:pt x="471" y="662"/>
                    </a:lnTo>
                    <a:lnTo>
                      <a:pt x="499" y="660"/>
                    </a:lnTo>
                    <a:lnTo>
                      <a:pt x="529" y="654"/>
                    </a:lnTo>
                    <a:lnTo>
                      <a:pt x="557" y="647"/>
                    </a:lnTo>
                    <a:lnTo>
                      <a:pt x="585" y="639"/>
                    </a:lnTo>
                    <a:lnTo>
                      <a:pt x="614" y="630"/>
                    </a:lnTo>
                    <a:lnTo>
                      <a:pt x="640" y="619"/>
                    </a:lnTo>
                    <a:lnTo>
                      <a:pt x="664" y="605"/>
                    </a:lnTo>
                    <a:lnTo>
                      <a:pt x="689" y="592"/>
                    </a:lnTo>
                    <a:lnTo>
                      <a:pt x="711" y="577"/>
                    </a:lnTo>
                    <a:lnTo>
                      <a:pt x="732" y="560"/>
                    </a:lnTo>
                    <a:lnTo>
                      <a:pt x="751" y="543"/>
                    </a:lnTo>
                    <a:lnTo>
                      <a:pt x="768" y="525"/>
                    </a:lnTo>
                    <a:lnTo>
                      <a:pt x="781" y="504"/>
                    </a:lnTo>
                    <a:lnTo>
                      <a:pt x="792" y="485"/>
                    </a:lnTo>
                    <a:lnTo>
                      <a:pt x="801" y="463"/>
                    </a:lnTo>
                    <a:lnTo>
                      <a:pt x="805" y="442"/>
                    </a:lnTo>
                    <a:lnTo>
                      <a:pt x="807" y="419"/>
                    </a:lnTo>
                    <a:lnTo>
                      <a:pt x="807" y="399"/>
                    </a:lnTo>
                    <a:lnTo>
                      <a:pt x="803" y="382"/>
                    </a:lnTo>
                    <a:lnTo>
                      <a:pt x="799" y="365"/>
                    </a:lnTo>
                    <a:lnTo>
                      <a:pt x="796" y="350"/>
                    </a:lnTo>
                    <a:lnTo>
                      <a:pt x="788" y="337"/>
                    </a:lnTo>
                    <a:lnTo>
                      <a:pt x="781" y="324"/>
                    </a:lnTo>
                    <a:lnTo>
                      <a:pt x="773" y="310"/>
                    </a:lnTo>
                    <a:lnTo>
                      <a:pt x="764" y="299"/>
                    </a:lnTo>
                    <a:lnTo>
                      <a:pt x="743" y="278"/>
                    </a:lnTo>
                    <a:lnTo>
                      <a:pt x="719" y="260"/>
                    </a:lnTo>
                    <a:lnTo>
                      <a:pt x="694" y="243"/>
                    </a:lnTo>
                    <a:lnTo>
                      <a:pt x="670" y="226"/>
                    </a:lnTo>
                    <a:lnTo>
                      <a:pt x="644" y="207"/>
                    </a:lnTo>
                    <a:lnTo>
                      <a:pt x="619" y="188"/>
                    </a:lnTo>
                    <a:lnTo>
                      <a:pt x="597" y="168"/>
                    </a:lnTo>
                    <a:lnTo>
                      <a:pt x="576" y="143"/>
                    </a:lnTo>
                    <a:lnTo>
                      <a:pt x="567" y="130"/>
                    </a:lnTo>
                    <a:lnTo>
                      <a:pt x="557" y="115"/>
                    </a:lnTo>
                    <a:lnTo>
                      <a:pt x="552" y="98"/>
                    </a:lnTo>
                    <a:lnTo>
                      <a:pt x="544" y="81"/>
                    </a:lnTo>
                    <a:lnTo>
                      <a:pt x="540" y="64"/>
                    </a:lnTo>
                    <a:lnTo>
                      <a:pt x="537" y="43"/>
                    </a:lnTo>
                    <a:lnTo>
                      <a:pt x="535" y="23"/>
                    </a:lnTo>
                    <a:lnTo>
                      <a:pt x="533" y="0"/>
                    </a:lnTo>
                    <a:lnTo>
                      <a:pt x="713" y="0"/>
                    </a:lnTo>
                    <a:lnTo>
                      <a:pt x="715" y="23"/>
                    </a:lnTo>
                    <a:lnTo>
                      <a:pt x="719" y="43"/>
                    </a:lnTo>
                    <a:lnTo>
                      <a:pt x="726" y="60"/>
                    </a:lnTo>
                    <a:lnTo>
                      <a:pt x="736" y="74"/>
                    </a:lnTo>
                    <a:lnTo>
                      <a:pt x="747" y="85"/>
                    </a:lnTo>
                    <a:lnTo>
                      <a:pt x="758" y="94"/>
                    </a:lnTo>
                    <a:lnTo>
                      <a:pt x="771" y="104"/>
                    </a:lnTo>
                    <a:lnTo>
                      <a:pt x="784" y="111"/>
                    </a:lnTo>
                    <a:lnTo>
                      <a:pt x="799" y="121"/>
                    </a:lnTo>
                    <a:lnTo>
                      <a:pt x="813" y="128"/>
                    </a:lnTo>
                    <a:lnTo>
                      <a:pt x="828" y="139"/>
                    </a:lnTo>
                    <a:lnTo>
                      <a:pt x="839" y="151"/>
                    </a:lnTo>
                    <a:lnTo>
                      <a:pt x="850" y="166"/>
                    </a:lnTo>
                    <a:lnTo>
                      <a:pt x="861" y="183"/>
                    </a:lnTo>
                    <a:lnTo>
                      <a:pt x="869" y="203"/>
                    </a:lnTo>
                    <a:lnTo>
                      <a:pt x="875" y="228"/>
                    </a:lnTo>
                    <a:lnTo>
                      <a:pt x="880" y="203"/>
                    </a:lnTo>
                    <a:lnTo>
                      <a:pt x="888" y="181"/>
                    </a:lnTo>
                    <a:lnTo>
                      <a:pt x="899" y="164"/>
                    </a:lnTo>
                    <a:lnTo>
                      <a:pt x="910" y="149"/>
                    </a:lnTo>
                    <a:lnTo>
                      <a:pt x="925" y="136"/>
                    </a:lnTo>
                    <a:lnTo>
                      <a:pt x="938" y="124"/>
                    </a:lnTo>
                    <a:lnTo>
                      <a:pt x="953" y="113"/>
                    </a:lnTo>
                    <a:lnTo>
                      <a:pt x="968" y="104"/>
                    </a:lnTo>
                    <a:lnTo>
                      <a:pt x="983" y="94"/>
                    </a:lnTo>
                    <a:lnTo>
                      <a:pt x="998" y="85"/>
                    </a:lnTo>
                    <a:lnTo>
                      <a:pt x="1012" y="75"/>
                    </a:lnTo>
                    <a:lnTo>
                      <a:pt x="1023" y="64"/>
                    </a:lnTo>
                    <a:lnTo>
                      <a:pt x="1032" y="53"/>
                    </a:lnTo>
                    <a:lnTo>
                      <a:pt x="1040" y="38"/>
                    </a:lnTo>
                    <a:lnTo>
                      <a:pt x="1045" y="21"/>
                    </a:lnTo>
                    <a:lnTo>
                      <a:pt x="1047" y="0"/>
                    </a:lnTo>
                    <a:lnTo>
                      <a:pt x="121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00" name="Freeform 8"/>
              <p:cNvSpPr/>
              <p:nvPr/>
            </p:nvSpPr>
            <p:spPr bwMode="auto">
              <a:xfrm>
                <a:off x="4151" y="2151"/>
                <a:ext cx="321" cy="244"/>
              </a:xfrm>
              <a:custGeom>
                <a:avLst/>
                <a:gdLst>
                  <a:gd name="T0" fmla="*/ 177 w 321"/>
                  <a:gd name="T1" fmla="*/ 0 h 244"/>
                  <a:gd name="T2" fmla="*/ 209 w 321"/>
                  <a:gd name="T3" fmla="*/ 6 h 244"/>
                  <a:gd name="T4" fmla="*/ 237 w 321"/>
                  <a:gd name="T5" fmla="*/ 15 h 244"/>
                  <a:gd name="T6" fmla="*/ 263 w 321"/>
                  <a:gd name="T7" fmla="*/ 28 h 244"/>
                  <a:gd name="T8" fmla="*/ 284 w 321"/>
                  <a:gd name="T9" fmla="*/ 43 h 244"/>
                  <a:gd name="T10" fmla="*/ 301 w 321"/>
                  <a:gd name="T11" fmla="*/ 64 h 244"/>
                  <a:gd name="T12" fmla="*/ 314 w 321"/>
                  <a:gd name="T13" fmla="*/ 86 h 244"/>
                  <a:gd name="T14" fmla="*/ 319 w 321"/>
                  <a:gd name="T15" fmla="*/ 109 h 244"/>
                  <a:gd name="T16" fmla="*/ 319 w 321"/>
                  <a:gd name="T17" fmla="*/ 133 h 244"/>
                  <a:gd name="T18" fmla="*/ 314 w 321"/>
                  <a:gd name="T19" fmla="*/ 158 h 244"/>
                  <a:gd name="T20" fmla="*/ 301 w 321"/>
                  <a:gd name="T21" fmla="*/ 180 h 244"/>
                  <a:gd name="T22" fmla="*/ 284 w 321"/>
                  <a:gd name="T23" fmla="*/ 199 h 244"/>
                  <a:gd name="T24" fmla="*/ 263 w 321"/>
                  <a:gd name="T25" fmla="*/ 216 h 244"/>
                  <a:gd name="T26" fmla="*/ 237 w 321"/>
                  <a:gd name="T27" fmla="*/ 229 h 244"/>
                  <a:gd name="T28" fmla="*/ 209 w 321"/>
                  <a:gd name="T29" fmla="*/ 239 h 244"/>
                  <a:gd name="T30" fmla="*/ 177 w 321"/>
                  <a:gd name="T31" fmla="*/ 242 h 244"/>
                  <a:gd name="T32" fmla="*/ 145 w 321"/>
                  <a:gd name="T33" fmla="*/ 242 h 244"/>
                  <a:gd name="T34" fmla="*/ 113 w 321"/>
                  <a:gd name="T35" fmla="*/ 239 h 244"/>
                  <a:gd name="T36" fmla="*/ 85 w 321"/>
                  <a:gd name="T37" fmla="*/ 229 h 244"/>
                  <a:gd name="T38" fmla="*/ 58 w 321"/>
                  <a:gd name="T39" fmla="*/ 216 h 244"/>
                  <a:gd name="T40" fmla="*/ 38 w 321"/>
                  <a:gd name="T41" fmla="*/ 199 h 244"/>
                  <a:gd name="T42" fmla="*/ 19 w 321"/>
                  <a:gd name="T43" fmla="*/ 180 h 244"/>
                  <a:gd name="T44" fmla="*/ 8 w 321"/>
                  <a:gd name="T45" fmla="*/ 158 h 244"/>
                  <a:gd name="T46" fmla="*/ 0 w 321"/>
                  <a:gd name="T47" fmla="*/ 133 h 244"/>
                  <a:gd name="T48" fmla="*/ 0 w 321"/>
                  <a:gd name="T49" fmla="*/ 109 h 244"/>
                  <a:gd name="T50" fmla="*/ 8 w 321"/>
                  <a:gd name="T51" fmla="*/ 86 h 244"/>
                  <a:gd name="T52" fmla="*/ 19 w 321"/>
                  <a:gd name="T53" fmla="*/ 64 h 244"/>
                  <a:gd name="T54" fmla="*/ 38 w 321"/>
                  <a:gd name="T55" fmla="*/ 43 h 244"/>
                  <a:gd name="T56" fmla="*/ 58 w 321"/>
                  <a:gd name="T57" fmla="*/ 28 h 244"/>
                  <a:gd name="T58" fmla="*/ 85 w 321"/>
                  <a:gd name="T59" fmla="*/ 15 h 244"/>
                  <a:gd name="T60" fmla="*/ 113 w 321"/>
                  <a:gd name="T61" fmla="*/ 6 h 244"/>
                  <a:gd name="T62" fmla="*/ 145 w 321"/>
                  <a:gd name="T63" fmla="*/ 0 h 24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1"/>
                  <a:gd name="T97" fmla="*/ 0 h 244"/>
                  <a:gd name="T98" fmla="*/ 321 w 321"/>
                  <a:gd name="T99" fmla="*/ 244 h 24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1" h="244">
                    <a:moveTo>
                      <a:pt x="162" y="0"/>
                    </a:moveTo>
                    <a:lnTo>
                      <a:pt x="177" y="0"/>
                    </a:lnTo>
                    <a:lnTo>
                      <a:pt x="193" y="2"/>
                    </a:lnTo>
                    <a:lnTo>
                      <a:pt x="209" y="6"/>
                    </a:lnTo>
                    <a:lnTo>
                      <a:pt x="224" y="9"/>
                    </a:lnTo>
                    <a:lnTo>
                      <a:pt x="237" y="15"/>
                    </a:lnTo>
                    <a:lnTo>
                      <a:pt x="250" y="21"/>
                    </a:lnTo>
                    <a:lnTo>
                      <a:pt x="263" y="28"/>
                    </a:lnTo>
                    <a:lnTo>
                      <a:pt x="274" y="36"/>
                    </a:lnTo>
                    <a:lnTo>
                      <a:pt x="284" y="43"/>
                    </a:lnTo>
                    <a:lnTo>
                      <a:pt x="293" y="53"/>
                    </a:lnTo>
                    <a:lnTo>
                      <a:pt x="301" y="64"/>
                    </a:lnTo>
                    <a:lnTo>
                      <a:pt x="308" y="75"/>
                    </a:lnTo>
                    <a:lnTo>
                      <a:pt x="314" y="86"/>
                    </a:lnTo>
                    <a:lnTo>
                      <a:pt x="317" y="98"/>
                    </a:lnTo>
                    <a:lnTo>
                      <a:pt x="319" y="109"/>
                    </a:lnTo>
                    <a:lnTo>
                      <a:pt x="321" y="122"/>
                    </a:lnTo>
                    <a:lnTo>
                      <a:pt x="319" y="133"/>
                    </a:lnTo>
                    <a:lnTo>
                      <a:pt x="317" y="147"/>
                    </a:lnTo>
                    <a:lnTo>
                      <a:pt x="314" y="158"/>
                    </a:lnTo>
                    <a:lnTo>
                      <a:pt x="308" y="169"/>
                    </a:lnTo>
                    <a:lnTo>
                      <a:pt x="301" y="180"/>
                    </a:lnTo>
                    <a:lnTo>
                      <a:pt x="293" y="190"/>
                    </a:lnTo>
                    <a:lnTo>
                      <a:pt x="284" y="199"/>
                    </a:lnTo>
                    <a:lnTo>
                      <a:pt x="274" y="209"/>
                    </a:lnTo>
                    <a:lnTo>
                      <a:pt x="263" y="216"/>
                    </a:lnTo>
                    <a:lnTo>
                      <a:pt x="250" y="224"/>
                    </a:lnTo>
                    <a:lnTo>
                      <a:pt x="237" y="229"/>
                    </a:lnTo>
                    <a:lnTo>
                      <a:pt x="224" y="235"/>
                    </a:lnTo>
                    <a:lnTo>
                      <a:pt x="209" y="239"/>
                    </a:lnTo>
                    <a:lnTo>
                      <a:pt x="193" y="242"/>
                    </a:lnTo>
                    <a:lnTo>
                      <a:pt x="177" y="242"/>
                    </a:lnTo>
                    <a:lnTo>
                      <a:pt x="162" y="244"/>
                    </a:lnTo>
                    <a:lnTo>
                      <a:pt x="145" y="242"/>
                    </a:lnTo>
                    <a:lnTo>
                      <a:pt x="128" y="242"/>
                    </a:lnTo>
                    <a:lnTo>
                      <a:pt x="113" y="239"/>
                    </a:lnTo>
                    <a:lnTo>
                      <a:pt x="98" y="235"/>
                    </a:lnTo>
                    <a:lnTo>
                      <a:pt x="85" y="229"/>
                    </a:lnTo>
                    <a:lnTo>
                      <a:pt x="71" y="224"/>
                    </a:lnTo>
                    <a:lnTo>
                      <a:pt x="58" y="216"/>
                    </a:lnTo>
                    <a:lnTo>
                      <a:pt x="47" y="209"/>
                    </a:lnTo>
                    <a:lnTo>
                      <a:pt x="38" y="199"/>
                    </a:lnTo>
                    <a:lnTo>
                      <a:pt x="28" y="190"/>
                    </a:lnTo>
                    <a:lnTo>
                      <a:pt x="19" y="180"/>
                    </a:lnTo>
                    <a:lnTo>
                      <a:pt x="13" y="169"/>
                    </a:lnTo>
                    <a:lnTo>
                      <a:pt x="8" y="158"/>
                    </a:lnTo>
                    <a:lnTo>
                      <a:pt x="4" y="147"/>
                    </a:lnTo>
                    <a:lnTo>
                      <a:pt x="0" y="133"/>
                    </a:lnTo>
                    <a:lnTo>
                      <a:pt x="0" y="122"/>
                    </a:lnTo>
                    <a:lnTo>
                      <a:pt x="0" y="109"/>
                    </a:lnTo>
                    <a:lnTo>
                      <a:pt x="4" y="98"/>
                    </a:lnTo>
                    <a:lnTo>
                      <a:pt x="8" y="86"/>
                    </a:lnTo>
                    <a:lnTo>
                      <a:pt x="13" y="75"/>
                    </a:lnTo>
                    <a:lnTo>
                      <a:pt x="19" y="64"/>
                    </a:lnTo>
                    <a:lnTo>
                      <a:pt x="28" y="53"/>
                    </a:lnTo>
                    <a:lnTo>
                      <a:pt x="38" y="43"/>
                    </a:lnTo>
                    <a:lnTo>
                      <a:pt x="47" y="36"/>
                    </a:lnTo>
                    <a:lnTo>
                      <a:pt x="58" y="28"/>
                    </a:lnTo>
                    <a:lnTo>
                      <a:pt x="71" y="21"/>
                    </a:lnTo>
                    <a:lnTo>
                      <a:pt x="85" y="15"/>
                    </a:lnTo>
                    <a:lnTo>
                      <a:pt x="98" y="9"/>
                    </a:lnTo>
                    <a:lnTo>
                      <a:pt x="113" y="6"/>
                    </a:lnTo>
                    <a:lnTo>
                      <a:pt x="128" y="2"/>
                    </a:lnTo>
                    <a:lnTo>
                      <a:pt x="145" y="0"/>
                    </a:lnTo>
                    <a:lnTo>
                      <a:pt x="16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01" name="Freeform 9"/>
              <p:cNvSpPr/>
              <p:nvPr/>
            </p:nvSpPr>
            <p:spPr bwMode="auto">
              <a:xfrm>
                <a:off x="3438" y="1568"/>
                <a:ext cx="1746" cy="1269"/>
              </a:xfrm>
              <a:custGeom>
                <a:avLst/>
                <a:gdLst>
                  <a:gd name="T0" fmla="*/ 1207 w 1746"/>
                  <a:gd name="T1" fmla="*/ 64 h 1269"/>
                  <a:gd name="T2" fmla="*/ 1181 w 1746"/>
                  <a:gd name="T3" fmla="*/ 130 h 1269"/>
                  <a:gd name="T4" fmla="*/ 1104 w 1746"/>
                  <a:gd name="T5" fmla="*/ 207 h 1269"/>
                  <a:gd name="T6" fmla="*/ 1004 w 1746"/>
                  <a:gd name="T7" fmla="*/ 278 h 1269"/>
                  <a:gd name="T8" fmla="*/ 959 w 1746"/>
                  <a:gd name="T9" fmla="*/ 337 h 1269"/>
                  <a:gd name="T10" fmla="*/ 940 w 1746"/>
                  <a:gd name="T11" fmla="*/ 399 h 1269"/>
                  <a:gd name="T12" fmla="*/ 953 w 1746"/>
                  <a:gd name="T13" fmla="*/ 485 h 1269"/>
                  <a:gd name="T14" fmla="*/ 1015 w 1746"/>
                  <a:gd name="T15" fmla="*/ 560 h 1269"/>
                  <a:gd name="T16" fmla="*/ 1107 w 1746"/>
                  <a:gd name="T17" fmla="*/ 619 h 1269"/>
                  <a:gd name="T18" fmla="*/ 1218 w 1746"/>
                  <a:gd name="T19" fmla="*/ 654 h 1269"/>
                  <a:gd name="T20" fmla="*/ 1333 w 1746"/>
                  <a:gd name="T21" fmla="*/ 664 h 1269"/>
                  <a:gd name="T22" fmla="*/ 1436 w 1746"/>
                  <a:gd name="T23" fmla="*/ 639 h 1269"/>
                  <a:gd name="T24" fmla="*/ 1515 w 1746"/>
                  <a:gd name="T25" fmla="*/ 581 h 1269"/>
                  <a:gd name="T26" fmla="*/ 1552 w 1746"/>
                  <a:gd name="T27" fmla="*/ 481 h 1269"/>
                  <a:gd name="T28" fmla="*/ 1744 w 1746"/>
                  <a:gd name="T29" fmla="*/ 489 h 1269"/>
                  <a:gd name="T30" fmla="*/ 1703 w 1746"/>
                  <a:gd name="T31" fmla="*/ 613 h 1269"/>
                  <a:gd name="T32" fmla="*/ 1614 w 1746"/>
                  <a:gd name="T33" fmla="*/ 690 h 1269"/>
                  <a:gd name="T34" fmla="*/ 1468 w 1746"/>
                  <a:gd name="T35" fmla="*/ 743 h 1269"/>
                  <a:gd name="T36" fmla="*/ 1239 w 1746"/>
                  <a:gd name="T37" fmla="*/ 788 h 1269"/>
                  <a:gd name="T38" fmla="*/ 1126 w 1746"/>
                  <a:gd name="T39" fmla="*/ 825 h 1269"/>
                  <a:gd name="T40" fmla="*/ 1045 w 1746"/>
                  <a:gd name="T41" fmla="*/ 891 h 1269"/>
                  <a:gd name="T42" fmla="*/ 1166 w 1746"/>
                  <a:gd name="T43" fmla="*/ 848 h 1269"/>
                  <a:gd name="T44" fmla="*/ 580 w 1746"/>
                  <a:gd name="T45" fmla="*/ 846 h 1269"/>
                  <a:gd name="T46" fmla="*/ 702 w 1746"/>
                  <a:gd name="T47" fmla="*/ 891 h 1269"/>
                  <a:gd name="T48" fmla="*/ 621 w 1746"/>
                  <a:gd name="T49" fmla="*/ 825 h 1269"/>
                  <a:gd name="T50" fmla="*/ 507 w 1746"/>
                  <a:gd name="T51" fmla="*/ 788 h 1269"/>
                  <a:gd name="T52" fmla="*/ 279 w 1746"/>
                  <a:gd name="T53" fmla="*/ 743 h 1269"/>
                  <a:gd name="T54" fmla="*/ 133 w 1746"/>
                  <a:gd name="T55" fmla="*/ 690 h 1269"/>
                  <a:gd name="T56" fmla="*/ 45 w 1746"/>
                  <a:gd name="T57" fmla="*/ 613 h 1269"/>
                  <a:gd name="T58" fmla="*/ 3 w 1746"/>
                  <a:gd name="T59" fmla="*/ 489 h 1269"/>
                  <a:gd name="T60" fmla="*/ 193 w 1746"/>
                  <a:gd name="T61" fmla="*/ 481 h 1269"/>
                  <a:gd name="T62" fmla="*/ 232 w 1746"/>
                  <a:gd name="T63" fmla="*/ 581 h 1269"/>
                  <a:gd name="T64" fmla="*/ 311 w 1746"/>
                  <a:gd name="T65" fmla="*/ 639 h 1269"/>
                  <a:gd name="T66" fmla="*/ 415 w 1746"/>
                  <a:gd name="T67" fmla="*/ 664 h 1269"/>
                  <a:gd name="T68" fmla="*/ 529 w 1746"/>
                  <a:gd name="T69" fmla="*/ 654 h 1269"/>
                  <a:gd name="T70" fmla="*/ 640 w 1746"/>
                  <a:gd name="T71" fmla="*/ 619 h 1269"/>
                  <a:gd name="T72" fmla="*/ 732 w 1746"/>
                  <a:gd name="T73" fmla="*/ 560 h 1269"/>
                  <a:gd name="T74" fmla="*/ 792 w 1746"/>
                  <a:gd name="T75" fmla="*/ 485 h 1269"/>
                  <a:gd name="T76" fmla="*/ 807 w 1746"/>
                  <a:gd name="T77" fmla="*/ 399 h 1269"/>
                  <a:gd name="T78" fmla="*/ 788 w 1746"/>
                  <a:gd name="T79" fmla="*/ 337 h 1269"/>
                  <a:gd name="T80" fmla="*/ 743 w 1746"/>
                  <a:gd name="T81" fmla="*/ 278 h 1269"/>
                  <a:gd name="T82" fmla="*/ 644 w 1746"/>
                  <a:gd name="T83" fmla="*/ 207 h 1269"/>
                  <a:gd name="T84" fmla="*/ 567 w 1746"/>
                  <a:gd name="T85" fmla="*/ 130 h 1269"/>
                  <a:gd name="T86" fmla="*/ 540 w 1746"/>
                  <a:gd name="T87" fmla="*/ 64 h 1269"/>
                  <a:gd name="T88" fmla="*/ 713 w 1746"/>
                  <a:gd name="T89" fmla="*/ 0 h 1269"/>
                  <a:gd name="T90" fmla="*/ 736 w 1746"/>
                  <a:gd name="T91" fmla="*/ 74 h 1269"/>
                  <a:gd name="T92" fmla="*/ 784 w 1746"/>
                  <a:gd name="T93" fmla="*/ 111 h 1269"/>
                  <a:gd name="T94" fmla="*/ 839 w 1746"/>
                  <a:gd name="T95" fmla="*/ 151 h 1269"/>
                  <a:gd name="T96" fmla="*/ 875 w 1746"/>
                  <a:gd name="T97" fmla="*/ 228 h 1269"/>
                  <a:gd name="T98" fmla="*/ 910 w 1746"/>
                  <a:gd name="T99" fmla="*/ 149 h 1269"/>
                  <a:gd name="T100" fmla="*/ 968 w 1746"/>
                  <a:gd name="T101" fmla="*/ 104 h 1269"/>
                  <a:gd name="T102" fmla="*/ 1023 w 1746"/>
                  <a:gd name="T103" fmla="*/ 64 h 1269"/>
                  <a:gd name="T104" fmla="*/ 1047 w 1746"/>
                  <a:gd name="T105" fmla="*/ 0 h 126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746"/>
                  <a:gd name="T160" fmla="*/ 0 h 1269"/>
                  <a:gd name="T161" fmla="*/ 1746 w 1746"/>
                  <a:gd name="T162" fmla="*/ 1269 h 126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746" h="1269">
                    <a:moveTo>
                      <a:pt x="1214" y="0"/>
                    </a:moveTo>
                    <a:lnTo>
                      <a:pt x="1213" y="23"/>
                    </a:lnTo>
                    <a:lnTo>
                      <a:pt x="1211" y="43"/>
                    </a:lnTo>
                    <a:lnTo>
                      <a:pt x="1207" y="64"/>
                    </a:lnTo>
                    <a:lnTo>
                      <a:pt x="1201" y="81"/>
                    </a:lnTo>
                    <a:lnTo>
                      <a:pt x="1196" y="98"/>
                    </a:lnTo>
                    <a:lnTo>
                      <a:pt x="1188" y="115"/>
                    </a:lnTo>
                    <a:lnTo>
                      <a:pt x="1181" y="130"/>
                    </a:lnTo>
                    <a:lnTo>
                      <a:pt x="1171" y="143"/>
                    </a:lnTo>
                    <a:lnTo>
                      <a:pt x="1151" y="168"/>
                    </a:lnTo>
                    <a:lnTo>
                      <a:pt x="1128" y="188"/>
                    </a:lnTo>
                    <a:lnTo>
                      <a:pt x="1104" y="207"/>
                    </a:lnTo>
                    <a:lnTo>
                      <a:pt x="1077" y="226"/>
                    </a:lnTo>
                    <a:lnTo>
                      <a:pt x="1051" y="243"/>
                    </a:lnTo>
                    <a:lnTo>
                      <a:pt x="1027" y="260"/>
                    </a:lnTo>
                    <a:lnTo>
                      <a:pt x="1004" y="278"/>
                    </a:lnTo>
                    <a:lnTo>
                      <a:pt x="983" y="299"/>
                    </a:lnTo>
                    <a:lnTo>
                      <a:pt x="974" y="310"/>
                    </a:lnTo>
                    <a:lnTo>
                      <a:pt x="965" y="324"/>
                    </a:lnTo>
                    <a:lnTo>
                      <a:pt x="959" y="337"/>
                    </a:lnTo>
                    <a:lnTo>
                      <a:pt x="952" y="350"/>
                    </a:lnTo>
                    <a:lnTo>
                      <a:pt x="946" y="365"/>
                    </a:lnTo>
                    <a:lnTo>
                      <a:pt x="942" y="382"/>
                    </a:lnTo>
                    <a:lnTo>
                      <a:pt x="940" y="399"/>
                    </a:lnTo>
                    <a:lnTo>
                      <a:pt x="938" y="419"/>
                    </a:lnTo>
                    <a:lnTo>
                      <a:pt x="940" y="442"/>
                    </a:lnTo>
                    <a:lnTo>
                      <a:pt x="946" y="463"/>
                    </a:lnTo>
                    <a:lnTo>
                      <a:pt x="953" y="485"/>
                    </a:lnTo>
                    <a:lnTo>
                      <a:pt x="965" y="504"/>
                    </a:lnTo>
                    <a:lnTo>
                      <a:pt x="980" y="525"/>
                    </a:lnTo>
                    <a:lnTo>
                      <a:pt x="997" y="543"/>
                    </a:lnTo>
                    <a:lnTo>
                      <a:pt x="1015" y="560"/>
                    </a:lnTo>
                    <a:lnTo>
                      <a:pt x="1036" y="577"/>
                    </a:lnTo>
                    <a:lnTo>
                      <a:pt x="1059" y="592"/>
                    </a:lnTo>
                    <a:lnTo>
                      <a:pt x="1081" y="605"/>
                    </a:lnTo>
                    <a:lnTo>
                      <a:pt x="1107" y="619"/>
                    </a:lnTo>
                    <a:lnTo>
                      <a:pt x="1134" y="630"/>
                    </a:lnTo>
                    <a:lnTo>
                      <a:pt x="1162" y="639"/>
                    </a:lnTo>
                    <a:lnTo>
                      <a:pt x="1190" y="647"/>
                    </a:lnTo>
                    <a:lnTo>
                      <a:pt x="1218" y="654"/>
                    </a:lnTo>
                    <a:lnTo>
                      <a:pt x="1246" y="660"/>
                    </a:lnTo>
                    <a:lnTo>
                      <a:pt x="1276" y="662"/>
                    </a:lnTo>
                    <a:lnTo>
                      <a:pt x="1305" y="664"/>
                    </a:lnTo>
                    <a:lnTo>
                      <a:pt x="1333" y="664"/>
                    </a:lnTo>
                    <a:lnTo>
                      <a:pt x="1359" y="660"/>
                    </a:lnTo>
                    <a:lnTo>
                      <a:pt x="1387" y="656"/>
                    </a:lnTo>
                    <a:lnTo>
                      <a:pt x="1412" y="649"/>
                    </a:lnTo>
                    <a:lnTo>
                      <a:pt x="1436" y="639"/>
                    </a:lnTo>
                    <a:lnTo>
                      <a:pt x="1459" y="628"/>
                    </a:lnTo>
                    <a:lnTo>
                      <a:pt x="1479" y="615"/>
                    </a:lnTo>
                    <a:lnTo>
                      <a:pt x="1498" y="600"/>
                    </a:lnTo>
                    <a:lnTo>
                      <a:pt x="1515" y="581"/>
                    </a:lnTo>
                    <a:lnTo>
                      <a:pt x="1528" y="560"/>
                    </a:lnTo>
                    <a:lnTo>
                      <a:pt x="1539" y="536"/>
                    </a:lnTo>
                    <a:lnTo>
                      <a:pt x="1547" y="510"/>
                    </a:lnTo>
                    <a:lnTo>
                      <a:pt x="1552" y="481"/>
                    </a:lnTo>
                    <a:lnTo>
                      <a:pt x="1554" y="449"/>
                    </a:lnTo>
                    <a:lnTo>
                      <a:pt x="1746" y="393"/>
                    </a:lnTo>
                    <a:lnTo>
                      <a:pt x="1746" y="449"/>
                    </a:lnTo>
                    <a:lnTo>
                      <a:pt x="1744" y="489"/>
                    </a:lnTo>
                    <a:lnTo>
                      <a:pt x="1738" y="525"/>
                    </a:lnTo>
                    <a:lnTo>
                      <a:pt x="1729" y="559"/>
                    </a:lnTo>
                    <a:lnTo>
                      <a:pt x="1718" y="587"/>
                    </a:lnTo>
                    <a:lnTo>
                      <a:pt x="1703" y="613"/>
                    </a:lnTo>
                    <a:lnTo>
                      <a:pt x="1684" y="636"/>
                    </a:lnTo>
                    <a:lnTo>
                      <a:pt x="1663" y="656"/>
                    </a:lnTo>
                    <a:lnTo>
                      <a:pt x="1641" y="675"/>
                    </a:lnTo>
                    <a:lnTo>
                      <a:pt x="1614" y="690"/>
                    </a:lnTo>
                    <a:lnTo>
                      <a:pt x="1588" y="703"/>
                    </a:lnTo>
                    <a:lnTo>
                      <a:pt x="1560" y="716"/>
                    </a:lnTo>
                    <a:lnTo>
                      <a:pt x="1530" y="726"/>
                    </a:lnTo>
                    <a:lnTo>
                      <a:pt x="1468" y="743"/>
                    </a:lnTo>
                    <a:lnTo>
                      <a:pt x="1402" y="756"/>
                    </a:lnTo>
                    <a:lnTo>
                      <a:pt x="1336" y="769"/>
                    </a:lnTo>
                    <a:lnTo>
                      <a:pt x="1271" y="782"/>
                    </a:lnTo>
                    <a:lnTo>
                      <a:pt x="1239" y="788"/>
                    </a:lnTo>
                    <a:lnTo>
                      <a:pt x="1209" y="795"/>
                    </a:lnTo>
                    <a:lnTo>
                      <a:pt x="1181" y="805"/>
                    </a:lnTo>
                    <a:lnTo>
                      <a:pt x="1152" y="814"/>
                    </a:lnTo>
                    <a:lnTo>
                      <a:pt x="1126" y="825"/>
                    </a:lnTo>
                    <a:lnTo>
                      <a:pt x="1104" y="839"/>
                    </a:lnTo>
                    <a:lnTo>
                      <a:pt x="1081" y="854"/>
                    </a:lnTo>
                    <a:lnTo>
                      <a:pt x="1062" y="871"/>
                    </a:lnTo>
                    <a:lnTo>
                      <a:pt x="1045" y="891"/>
                    </a:lnTo>
                    <a:lnTo>
                      <a:pt x="1030" y="914"/>
                    </a:lnTo>
                    <a:lnTo>
                      <a:pt x="1021" y="938"/>
                    </a:lnTo>
                    <a:lnTo>
                      <a:pt x="1014" y="966"/>
                    </a:lnTo>
                    <a:lnTo>
                      <a:pt x="1166" y="848"/>
                    </a:lnTo>
                    <a:lnTo>
                      <a:pt x="1166" y="966"/>
                    </a:lnTo>
                    <a:lnTo>
                      <a:pt x="873" y="1269"/>
                    </a:lnTo>
                    <a:lnTo>
                      <a:pt x="580" y="966"/>
                    </a:lnTo>
                    <a:lnTo>
                      <a:pt x="580" y="846"/>
                    </a:lnTo>
                    <a:lnTo>
                      <a:pt x="734" y="966"/>
                    </a:lnTo>
                    <a:lnTo>
                      <a:pt x="726" y="938"/>
                    </a:lnTo>
                    <a:lnTo>
                      <a:pt x="717" y="914"/>
                    </a:lnTo>
                    <a:lnTo>
                      <a:pt x="702" y="891"/>
                    </a:lnTo>
                    <a:lnTo>
                      <a:pt x="685" y="871"/>
                    </a:lnTo>
                    <a:lnTo>
                      <a:pt x="666" y="854"/>
                    </a:lnTo>
                    <a:lnTo>
                      <a:pt x="644" y="839"/>
                    </a:lnTo>
                    <a:lnTo>
                      <a:pt x="621" y="825"/>
                    </a:lnTo>
                    <a:lnTo>
                      <a:pt x="595" y="814"/>
                    </a:lnTo>
                    <a:lnTo>
                      <a:pt x="567" y="805"/>
                    </a:lnTo>
                    <a:lnTo>
                      <a:pt x="538" y="795"/>
                    </a:lnTo>
                    <a:lnTo>
                      <a:pt x="507" y="788"/>
                    </a:lnTo>
                    <a:lnTo>
                      <a:pt x="476" y="782"/>
                    </a:lnTo>
                    <a:lnTo>
                      <a:pt x="411" y="769"/>
                    </a:lnTo>
                    <a:lnTo>
                      <a:pt x="345" y="756"/>
                    </a:lnTo>
                    <a:lnTo>
                      <a:pt x="279" y="743"/>
                    </a:lnTo>
                    <a:lnTo>
                      <a:pt x="217" y="726"/>
                    </a:lnTo>
                    <a:lnTo>
                      <a:pt x="187" y="716"/>
                    </a:lnTo>
                    <a:lnTo>
                      <a:pt x="159" y="703"/>
                    </a:lnTo>
                    <a:lnTo>
                      <a:pt x="133" y="690"/>
                    </a:lnTo>
                    <a:lnTo>
                      <a:pt x="107" y="675"/>
                    </a:lnTo>
                    <a:lnTo>
                      <a:pt x="84" y="656"/>
                    </a:lnTo>
                    <a:lnTo>
                      <a:pt x="63" y="636"/>
                    </a:lnTo>
                    <a:lnTo>
                      <a:pt x="45" y="613"/>
                    </a:lnTo>
                    <a:lnTo>
                      <a:pt x="30" y="587"/>
                    </a:lnTo>
                    <a:lnTo>
                      <a:pt x="18" y="559"/>
                    </a:lnTo>
                    <a:lnTo>
                      <a:pt x="9" y="525"/>
                    </a:lnTo>
                    <a:lnTo>
                      <a:pt x="3" y="489"/>
                    </a:lnTo>
                    <a:lnTo>
                      <a:pt x="1" y="449"/>
                    </a:lnTo>
                    <a:lnTo>
                      <a:pt x="0" y="395"/>
                    </a:lnTo>
                    <a:lnTo>
                      <a:pt x="193" y="449"/>
                    </a:lnTo>
                    <a:lnTo>
                      <a:pt x="193" y="481"/>
                    </a:lnTo>
                    <a:lnTo>
                      <a:pt x="199" y="510"/>
                    </a:lnTo>
                    <a:lnTo>
                      <a:pt x="208" y="536"/>
                    </a:lnTo>
                    <a:lnTo>
                      <a:pt x="219" y="560"/>
                    </a:lnTo>
                    <a:lnTo>
                      <a:pt x="232" y="581"/>
                    </a:lnTo>
                    <a:lnTo>
                      <a:pt x="249" y="600"/>
                    </a:lnTo>
                    <a:lnTo>
                      <a:pt x="268" y="615"/>
                    </a:lnTo>
                    <a:lnTo>
                      <a:pt x="289" y="628"/>
                    </a:lnTo>
                    <a:lnTo>
                      <a:pt x="311" y="639"/>
                    </a:lnTo>
                    <a:lnTo>
                      <a:pt x="336" y="649"/>
                    </a:lnTo>
                    <a:lnTo>
                      <a:pt x="360" y="656"/>
                    </a:lnTo>
                    <a:lnTo>
                      <a:pt x="386" y="660"/>
                    </a:lnTo>
                    <a:lnTo>
                      <a:pt x="415" y="664"/>
                    </a:lnTo>
                    <a:lnTo>
                      <a:pt x="443" y="664"/>
                    </a:lnTo>
                    <a:lnTo>
                      <a:pt x="471" y="662"/>
                    </a:lnTo>
                    <a:lnTo>
                      <a:pt x="499" y="660"/>
                    </a:lnTo>
                    <a:lnTo>
                      <a:pt x="529" y="654"/>
                    </a:lnTo>
                    <a:lnTo>
                      <a:pt x="557" y="647"/>
                    </a:lnTo>
                    <a:lnTo>
                      <a:pt x="585" y="639"/>
                    </a:lnTo>
                    <a:lnTo>
                      <a:pt x="614" y="630"/>
                    </a:lnTo>
                    <a:lnTo>
                      <a:pt x="640" y="619"/>
                    </a:lnTo>
                    <a:lnTo>
                      <a:pt x="664" y="605"/>
                    </a:lnTo>
                    <a:lnTo>
                      <a:pt x="689" y="592"/>
                    </a:lnTo>
                    <a:lnTo>
                      <a:pt x="711" y="577"/>
                    </a:lnTo>
                    <a:lnTo>
                      <a:pt x="732" y="560"/>
                    </a:lnTo>
                    <a:lnTo>
                      <a:pt x="751" y="543"/>
                    </a:lnTo>
                    <a:lnTo>
                      <a:pt x="768" y="525"/>
                    </a:lnTo>
                    <a:lnTo>
                      <a:pt x="781" y="504"/>
                    </a:lnTo>
                    <a:lnTo>
                      <a:pt x="792" y="485"/>
                    </a:lnTo>
                    <a:lnTo>
                      <a:pt x="801" y="463"/>
                    </a:lnTo>
                    <a:lnTo>
                      <a:pt x="805" y="442"/>
                    </a:lnTo>
                    <a:lnTo>
                      <a:pt x="807" y="419"/>
                    </a:lnTo>
                    <a:lnTo>
                      <a:pt x="807" y="399"/>
                    </a:lnTo>
                    <a:lnTo>
                      <a:pt x="803" y="382"/>
                    </a:lnTo>
                    <a:lnTo>
                      <a:pt x="799" y="365"/>
                    </a:lnTo>
                    <a:lnTo>
                      <a:pt x="796" y="350"/>
                    </a:lnTo>
                    <a:lnTo>
                      <a:pt x="788" y="337"/>
                    </a:lnTo>
                    <a:lnTo>
                      <a:pt x="781" y="324"/>
                    </a:lnTo>
                    <a:lnTo>
                      <a:pt x="773" y="310"/>
                    </a:lnTo>
                    <a:lnTo>
                      <a:pt x="764" y="299"/>
                    </a:lnTo>
                    <a:lnTo>
                      <a:pt x="743" y="278"/>
                    </a:lnTo>
                    <a:lnTo>
                      <a:pt x="719" y="260"/>
                    </a:lnTo>
                    <a:lnTo>
                      <a:pt x="694" y="243"/>
                    </a:lnTo>
                    <a:lnTo>
                      <a:pt x="670" y="226"/>
                    </a:lnTo>
                    <a:lnTo>
                      <a:pt x="644" y="207"/>
                    </a:lnTo>
                    <a:lnTo>
                      <a:pt x="619" y="188"/>
                    </a:lnTo>
                    <a:lnTo>
                      <a:pt x="597" y="168"/>
                    </a:lnTo>
                    <a:lnTo>
                      <a:pt x="576" y="143"/>
                    </a:lnTo>
                    <a:lnTo>
                      <a:pt x="567" y="130"/>
                    </a:lnTo>
                    <a:lnTo>
                      <a:pt x="557" y="115"/>
                    </a:lnTo>
                    <a:lnTo>
                      <a:pt x="552" y="98"/>
                    </a:lnTo>
                    <a:lnTo>
                      <a:pt x="544" y="81"/>
                    </a:lnTo>
                    <a:lnTo>
                      <a:pt x="540" y="64"/>
                    </a:lnTo>
                    <a:lnTo>
                      <a:pt x="537" y="43"/>
                    </a:lnTo>
                    <a:lnTo>
                      <a:pt x="535" y="23"/>
                    </a:lnTo>
                    <a:lnTo>
                      <a:pt x="533" y="0"/>
                    </a:lnTo>
                    <a:lnTo>
                      <a:pt x="713" y="0"/>
                    </a:lnTo>
                    <a:lnTo>
                      <a:pt x="715" y="23"/>
                    </a:lnTo>
                    <a:lnTo>
                      <a:pt x="719" y="43"/>
                    </a:lnTo>
                    <a:lnTo>
                      <a:pt x="726" y="60"/>
                    </a:lnTo>
                    <a:lnTo>
                      <a:pt x="736" y="74"/>
                    </a:lnTo>
                    <a:lnTo>
                      <a:pt x="747" y="85"/>
                    </a:lnTo>
                    <a:lnTo>
                      <a:pt x="758" y="94"/>
                    </a:lnTo>
                    <a:lnTo>
                      <a:pt x="771" y="104"/>
                    </a:lnTo>
                    <a:lnTo>
                      <a:pt x="784" y="111"/>
                    </a:lnTo>
                    <a:lnTo>
                      <a:pt x="799" y="121"/>
                    </a:lnTo>
                    <a:lnTo>
                      <a:pt x="813" y="128"/>
                    </a:lnTo>
                    <a:lnTo>
                      <a:pt x="828" y="139"/>
                    </a:lnTo>
                    <a:lnTo>
                      <a:pt x="839" y="151"/>
                    </a:lnTo>
                    <a:lnTo>
                      <a:pt x="850" y="166"/>
                    </a:lnTo>
                    <a:lnTo>
                      <a:pt x="861" y="183"/>
                    </a:lnTo>
                    <a:lnTo>
                      <a:pt x="869" y="203"/>
                    </a:lnTo>
                    <a:lnTo>
                      <a:pt x="875" y="228"/>
                    </a:lnTo>
                    <a:lnTo>
                      <a:pt x="880" y="203"/>
                    </a:lnTo>
                    <a:lnTo>
                      <a:pt x="888" y="181"/>
                    </a:lnTo>
                    <a:lnTo>
                      <a:pt x="899" y="164"/>
                    </a:lnTo>
                    <a:lnTo>
                      <a:pt x="910" y="149"/>
                    </a:lnTo>
                    <a:lnTo>
                      <a:pt x="925" y="136"/>
                    </a:lnTo>
                    <a:lnTo>
                      <a:pt x="938" y="124"/>
                    </a:lnTo>
                    <a:lnTo>
                      <a:pt x="953" y="113"/>
                    </a:lnTo>
                    <a:lnTo>
                      <a:pt x="968" y="104"/>
                    </a:lnTo>
                    <a:lnTo>
                      <a:pt x="983" y="94"/>
                    </a:lnTo>
                    <a:lnTo>
                      <a:pt x="998" y="85"/>
                    </a:lnTo>
                    <a:lnTo>
                      <a:pt x="1012" y="75"/>
                    </a:lnTo>
                    <a:lnTo>
                      <a:pt x="1023" y="64"/>
                    </a:lnTo>
                    <a:lnTo>
                      <a:pt x="1032" y="53"/>
                    </a:lnTo>
                    <a:lnTo>
                      <a:pt x="1040" y="38"/>
                    </a:lnTo>
                    <a:lnTo>
                      <a:pt x="1045" y="21"/>
                    </a:lnTo>
                    <a:lnTo>
                      <a:pt x="1047" y="0"/>
                    </a:lnTo>
                    <a:lnTo>
                      <a:pt x="121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02" name="Freeform 10"/>
              <p:cNvSpPr>
                <a:spLocks noEditPoints="1"/>
              </p:cNvSpPr>
              <p:nvPr/>
            </p:nvSpPr>
            <p:spPr bwMode="auto">
              <a:xfrm>
                <a:off x="3933" y="1104"/>
                <a:ext cx="288" cy="288"/>
              </a:xfrm>
              <a:custGeom>
                <a:avLst/>
                <a:gdLst>
                  <a:gd name="T0" fmla="*/ 265 w 288"/>
                  <a:gd name="T1" fmla="*/ 280 h 288"/>
                  <a:gd name="T2" fmla="*/ 25 w 288"/>
                  <a:gd name="T3" fmla="*/ 288 h 288"/>
                  <a:gd name="T4" fmla="*/ 8 w 288"/>
                  <a:gd name="T5" fmla="*/ 0 h 288"/>
                  <a:gd name="T6" fmla="*/ 282 w 288"/>
                  <a:gd name="T7" fmla="*/ 0 h 288"/>
                  <a:gd name="T8" fmla="*/ 284 w 288"/>
                  <a:gd name="T9" fmla="*/ 2 h 288"/>
                  <a:gd name="T10" fmla="*/ 286 w 288"/>
                  <a:gd name="T11" fmla="*/ 4 h 288"/>
                  <a:gd name="T12" fmla="*/ 288 w 288"/>
                  <a:gd name="T13" fmla="*/ 6 h 288"/>
                  <a:gd name="T14" fmla="*/ 288 w 288"/>
                  <a:gd name="T15" fmla="*/ 226 h 288"/>
                  <a:gd name="T16" fmla="*/ 288 w 288"/>
                  <a:gd name="T17" fmla="*/ 227 h 288"/>
                  <a:gd name="T18" fmla="*/ 286 w 288"/>
                  <a:gd name="T19" fmla="*/ 229 h 288"/>
                  <a:gd name="T20" fmla="*/ 282 w 288"/>
                  <a:gd name="T21" fmla="*/ 231 h 288"/>
                  <a:gd name="T22" fmla="*/ 280 w 288"/>
                  <a:gd name="T23" fmla="*/ 231 h 288"/>
                  <a:gd name="T24" fmla="*/ 6 w 288"/>
                  <a:gd name="T25" fmla="*/ 231 h 288"/>
                  <a:gd name="T26" fmla="*/ 4 w 288"/>
                  <a:gd name="T27" fmla="*/ 231 h 288"/>
                  <a:gd name="T28" fmla="*/ 2 w 288"/>
                  <a:gd name="T29" fmla="*/ 229 h 288"/>
                  <a:gd name="T30" fmla="*/ 0 w 288"/>
                  <a:gd name="T31" fmla="*/ 226 h 288"/>
                  <a:gd name="T32" fmla="*/ 0 w 288"/>
                  <a:gd name="T33" fmla="*/ 8 h 288"/>
                  <a:gd name="T34" fmla="*/ 0 w 288"/>
                  <a:gd name="T35" fmla="*/ 6 h 288"/>
                  <a:gd name="T36" fmla="*/ 2 w 288"/>
                  <a:gd name="T37" fmla="*/ 2 h 288"/>
                  <a:gd name="T38" fmla="*/ 6 w 288"/>
                  <a:gd name="T39" fmla="*/ 0 h 288"/>
                  <a:gd name="T40" fmla="*/ 8 w 288"/>
                  <a:gd name="T41" fmla="*/ 0 h 288"/>
                  <a:gd name="T42" fmla="*/ 276 w 288"/>
                  <a:gd name="T43" fmla="*/ 231 h 288"/>
                  <a:gd name="T44" fmla="*/ 276 w 288"/>
                  <a:gd name="T45" fmla="*/ 233 h 288"/>
                  <a:gd name="T46" fmla="*/ 278 w 288"/>
                  <a:gd name="T47" fmla="*/ 233 h 288"/>
                  <a:gd name="T48" fmla="*/ 278 w 288"/>
                  <a:gd name="T49" fmla="*/ 235 h 288"/>
                  <a:gd name="T50" fmla="*/ 278 w 288"/>
                  <a:gd name="T51" fmla="*/ 235 h 288"/>
                  <a:gd name="T52" fmla="*/ 278 w 288"/>
                  <a:gd name="T53" fmla="*/ 261 h 288"/>
                  <a:gd name="T54" fmla="*/ 278 w 288"/>
                  <a:gd name="T55" fmla="*/ 263 h 288"/>
                  <a:gd name="T56" fmla="*/ 276 w 288"/>
                  <a:gd name="T57" fmla="*/ 263 h 288"/>
                  <a:gd name="T58" fmla="*/ 276 w 288"/>
                  <a:gd name="T59" fmla="*/ 265 h 288"/>
                  <a:gd name="T60" fmla="*/ 13 w 288"/>
                  <a:gd name="T61" fmla="*/ 265 h 288"/>
                  <a:gd name="T62" fmla="*/ 12 w 288"/>
                  <a:gd name="T63" fmla="*/ 263 h 288"/>
                  <a:gd name="T64" fmla="*/ 12 w 288"/>
                  <a:gd name="T65" fmla="*/ 263 h 288"/>
                  <a:gd name="T66" fmla="*/ 12 w 288"/>
                  <a:gd name="T67" fmla="*/ 263 h 288"/>
                  <a:gd name="T68" fmla="*/ 12 w 288"/>
                  <a:gd name="T69" fmla="*/ 261 h 288"/>
                  <a:gd name="T70" fmla="*/ 12 w 288"/>
                  <a:gd name="T71" fmla="*/ 235 h 288"/>
                  <a:gd name="T72" fmla="*/ 12 w 288"/>
                  <a:gd name="T73" fmla="*/ 233 h 288"/>
                  <a:gd name="T74" fmla="*/ 12 w 288"/>
                  <a:gd name="T75" fmla="*/ 233 h 288"/>
                  <a:gd name="T76" fmla="*/ 13 w 288"/>
                  <a:gd name="T77" fmla="*/ 231 h 2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8"/>
                  <a:gd name="T118" fmla="*/ 0 h 288"/>
                  <a:gd name="T119" fmla="*/ 288 w 288"/>
                  <a:gd name="T120" fmla="*/ 288 h 2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8" h="288">
                    <a:moveTo>
                      <a:pt x="25" y="280"/>
                    </a:moveTo>
                    <a:lnTo>
                      <a:pt x="265" y="280"/>
                    </a:lnTo>
                    <a:lnTo>
                      <a:pt x="265" y="288"/>
                    </a:lnTo>
                    <a:lnTo>
                      <a:pt x="25" y="288"/>
                    </a:lnTo>
                    <a:lnTo>
                      <a:pt x="25" y="280"/>
                    </a:lnTo>
                    <a:close/>
                    <a:moveTo>
                      <a:pt x="8" y="0"/>
                    </a:moveTo>
                    <a:lnTo>
                      <a:pt x="280" y="0"/>
                    </a:lnTo>
                    <a:lnTo>
                      <a:pt x="282" y="0"/>
                    </a:lnTo>
                    <a:lnTo>
                      <a:pt x="284" y="2"/>
                    </a:lnTo>
                    <a:lnTo>
                      <a:pt x="286" y="2"/>
                    </a:lnTo>
                    <a:lnTo>
                      <a:pt x="286" y="4"/>
                    </a:lnTo>
                    <a:lnTo>
                      <a:pt x="288" y="6"/>
                    </a:lnTo>
                    <a:lnTo>
                      <a:pt x="288" y="8"/>
                    </a:lnTo>
                    <a:lnTo>
                      <a:pt x="288" y="226"/>
                    </a:lnTo>
                    <a:lnTo>
                      <a:pt x="288" y="227"/>
                    </a:lnTo>
                    <a:lnTo>
                      <a:pt x="286" y="229"/>
                    </a:lnTo>
                    <a:lnTo>
                      <a:pt x="284" y="231"/>
                    </a:lnTo>
                    <a:lnTo>
                      <a:pt x="282" y="231"/>
                    </a:lnTo>
                    <a:lnTo>
                      <a:pt x="280" y="231"/>
                    </a:lnTo>
                    <a:lnTo>
                      <a:pt x="8" y="231"/>
                    </a:lnTo>
                    <a:lnTo>
                      <a:pt x="6" y="231"/>
                    </a:lnTo>
                    <a:lnTo>
                      <a:pt x="4" y="231"/>
                    </a:lnTo>
                    <a:lnTo>
                      <a:pt x="2" y="229"/>
                    </a:lnTo>
                    <a:lnTo>
                      <a:pt x="0" y="227"/>
                    </a:lnTo>
                    <a:lnTo>
                      <a:pt x="0" y="226"/>
                    </a:lnTo>
                    <a:lnTo>
                      <a:pt x="0" y="8"/>
                    </a:lnTo>
                    <a:lnTo>
                      <a:pt x="0" y="6"/>
                    </a:lnTo>
                    <a:lnTo>
                      <a:pt x="2" y="4"/>
                    </a:lnTo>
                    <a:lnTo>
                      <a:pt x="2" y="2"/>
                    </a:lnTo>
                    <a:lnTo>
                      <a:pt x="4" y="2"/>
                    </a:lnTo>
                    <a:lnTo>
                      <a:pt x="6" y="0"/>
                    </a:lnTo>
                    <a:lnTo>
                      <a:pt x="8" y="0"/>
                    </a:lnTo>
                    <a:close/>
                    <a:moveTo>
                      <a:pt x="13" y="231"/>
                    </a:moveTo>
                    <a:lnTo>
                      <a:pt x="276" y="231"/>
                    </a:lnTo>
                    <a:lnTo>
                      <a:pt x="276" y="233"/>
                    </a:lnTo>
                    <a:lnTo>
                      <a:pt x="278" y="233"/>
                    </a:lnTo>
                    <a:lnTo>
                      <a:pt x="278" y="235"/>
                    </a:lnTo>
                    <a:lnTo>
                      <a:pt x="278" y="261"/>
                    </a:lnTo>
                    <a:lnTo>
                      <a:pt x="278" y="263"/>
                    </a:lnTo>
                    <a:lnTo>
                      <a:pt x="276" y="263"/>
                    </a:lnTo>
                    <a:lnTo>
                      <a:pt x="276" y="265"/>
                    </a:lnTo>
                    <a:lnTo>
                      <a:pt x="13" y="265"/>
                    </a:lnTo>
                    <a:lnTo>
                      <a:pt x="12" y="263"/>
                    </a:lnTo>
                    <a:lnTo>
                      <a:pt x="12" y="261"/>
                    </a:lnTo>
                    <a:lnTo>
                      <a:pt x="12" y="235"/>
                    </a:lnTo>
                    <a:lnTo>
                      <a:pt x="12" y="233"/>
                    </a:lnTo>
                    <a:lnTo>
                      <a:pt x="13" y="231"/>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03" name="Rectangle 11"/>
              <p:cNvSpPr>
                <a:spLocks noChangeArrowheads="1"/>
              </p:cNvSpPr>
              <p:nvPr/>
            </p:nvSpPr>
            <p:spPr bwMode="auto">
              <a:xfrm>
                <a:off x="3958" y="1384"/>
                <a:ext cx="240" cy="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04" name="Freeform 12"/>
              <p:cNvSpPr/>
              <p:nvPr/>
            </p:nvSpPr>
            <p:spPr bwMode="auto">
              <a:xfrm>
                <a:off x="3933" y="1104"/>
                <a:ext cx="288" cy="231"/>
              </a:xfrm>
              <a:custGeom>
                <a:avLst/>
                <a:gdLst>
                  <a:gd name="T0" fmla="*/ 8 w 288"/>
                  <a:gd name="T1" fmla="*/ 0 h 231"/>
                  <a:gd name="T2" fmla="*/ 280 w 288"/>
                  <a:gd name="T3" fmla="*/ 0 h 231"/>
                  <a:gd name="T4" fmla="*/ 282 w 288"/>
                  <a:gd name="T5" fmla="*/ 0 h 231"/>
                  <a:gd name="T6" fmla="*/ 282 w 288"/>
                  <a:gd name="T7" fmla="*/ 0 h 231"/>
                  <a:gd name="T8" fmla="*/ 284 w 288"/>
                  <a:gd name="T9" fmla="*/ 2 h 231"/>
                  <a:gd name="T10" fmla="*/ 286 w 288"/>
                  <a:gd name="T11" fmla="*/ 2 h 231"/>
                  <a:gd name="T12" fmla="*/ 286 w 288"/>
                  <a:gd name="T13" fmla="*/ 4 h 231"/>
                  <a:gd name="T14" fmla="*/ 288 w 288"/>
                  <a:gd name="T15" fmla="*/ 6 h 231"/>
                  <a:gd name="T16" fmla="*/ 288 w 288"/>
                  <a:gd name="T17" fmla="*/ 6 h 231"/>
                  <a:gd name="T18" fmla="*/ 288 w 288"/>
                  <a:gd name="T19" fmla="*/ 8 h 231"/>
                  <a:gd name="T20" fmla="*/ 288 w 288"/>
                  <a:gd name="T21" fmla="*/ 226 h 231"/>
                  <a:gd name="T22" fmla="*/ 288 w 288"/>
                  <a:gd name="T23" fmla="*/ 226 h 231"/>
                  <a:gd name="T24" fmla="*/ 288 w 288"/>
                  <a:gd name="T25" fmla="*/ 227 h 231"/>
                  <a:gd name="T26" fmla="*/ 286 w 288"/>
                  <a:gd name="T27" fmla="*/ 229 h 231"/>
                  <a:gd name="T28" fmla="*/ 286 w 288"/>
                  <a:gd name="T29" fmla="*/ 229 h 231"/>
                  <a:gd name="T30" fmla="*/ 284 w 288"/>
                  <a:gd name="T31" fmla="*/ 231 h 231"/>
                  <a:gd name="T32" fmla="*/ 282 w 288"/>
                  <a:gd name="T33" fmla="*/ 231 h 231"/>
                  <a:gd name="T34" fmla="*/ 282 w 288"/>
                  <a:gd name="T35" fmla="*/ 231 h 231"/>
                  <a:gd name="T36" fmla="*/ 280 w 288"/>
                  <a:gd name="T37" fmla="*/ 231 h 231"/>
                  <a:gd name="T38" fmla="*/ 8 w 288"/>
                  <a:gd name="T39" fmla="*/ 231 h 231"/>
                  <a:gd name="T40" fmla="*/ 6 w 288"/>
                  <a:gd name="T41" fmla="*/ 231 h 231"/>
                  <a:gd name="T42" fmla="*/ 6 w 288"/>
                  <a:gd name="T43" fmla="*/ 231 h 231"/>
                  <a:gd name="T44" fmla="*/ 4 w 288"/>
                  <a:gd name="T45" fmla="*/ 231 h 231"/>
                  <a:gd name="T46" fmla="*/ 2 w 288"/>
                  <a:gd name="T47" fmla="*/ 229 h 231"/>
                  <a:gd name="T48" fmla="*/ 2 w 288"/>
                  <a:gd name="T49" fmla="*/ 229 h 231"/>
                  <a:gd name="T50" fmla="*/ 0 w 288"/>
                  <a:gd name="T51" fmla="*/ 227 h 231"/>
                  <a:gd name="T52" fmla="*/ 0 w 288"/>
                  <a:gd name="T53" fmla="*/ 226 h 231"/>
                  <a:gd name="T54" fmla="*/ 0 w 288"/>
                  <a:gd name="T55" fmla="*/ 226 h 231"/>
                  <a:gd name="T56" fmla="*/ 0 w 288"/>
                  <a:gd name="T57" fmla="*/ 8 h 231"/>
                  <a:gd name="T58" fmla="*/ 0 w 288"/>
                  <a:gd name="T59" fmla="*/ 6 h 231"/>
                  <a:gd name="T60" fmla="*/ 0 w 288"/>
                  <a:gd name="T61" fmla="*/ 6 h 231"/>
                  <a:gd name="T62" fmla="*/ 2 w 288"/>
                  <a:gd name="T63" fmla="*/ 4 h 231"/>
                  <a:gd name="T64" fmla="*/ 2 w 288"/>
                  <a:gd name="T65" fmla="*/ 2 h 231"/>
                  <a:gd name="T66" fmla="*/ 4 w 288"/>
                  <a:gd name="T67" fmla="*/ 2 h 231"/>
                  <a:gd name="T68" fmla="*/ 6 w 288"/>
                  <a:gd name="T69" fmla="*/ 0 h 231"/>
                  <a:gd name="T70" fmla="*/ 6 w 288"/>
                  <a:gd name="T71" fmla="*/ 0 h 231"/>
                  <a:gd name="T72" fmla="*/ 8 w 288"/>
                  <a:gd name="T73" fmla="*/ 0 h 2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8"/>
                  <a:gd name="T112" fmla="*/ 0 h 231"/>
                  <a:gd name="T113" fmla="*/ 288 w 288"/>
                  <a:gd name="T114" fmla="*/ 231 h 2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8" h="231">
                    <a:moveTo>
                      <a:pt x="8" y="0"/>
                    </a:moveTo>
                    <a:lnTo>
                      <a:pt x="280" y="0"/>
                    </a:lnTo>
                    <a:lnTo>
                      <a:pt x="282" y="0"/>
                    </a:lnTo>
                    <a:lnTo>
                      <a:pt x="284" y="2"/>
                    </a:lnTo>
                    <a:lnTo>
                      <a:pt x="286" y="2"/>
                    </a:lnTo>
                    <a:lnTo>
                      <a:pt x="286" y="4"/>
                    </a:lnTo>
                    <a:lnTo>
                      <a:pt x="288" y="6"/>
                    </a:lnTo>
                    <a:lnTo>
                      <a:pt x="288" y="8"/>
                    </a:lnTo>
                    <a:lnTo>
                      <a:pt x="288" y="226"/>
                    </a:lnTo>
                    <a:lnTo>
                      <a:pt x="288" y="227"/>
                    </a:lnTo>
                    <a:lnTo>
                      <a:pt x="286" y="229"/>
                    </a:lnTo>
                    <a:lnTo>
                      <a:pt x="284" y="231"/>
                    </a:lnTo>
                    <a:lnTo>
                      <a:pt x="282" y="231"/>
                    </a:lnTo>
                    <a:lnTo>
                      <a:pt x="280" y="231"/>
                    </a:lnTo>
                    <a:lnTo>
                      <a:pt x="8" y="231"/>
                    </a:lnTo>
                    <a:lnTo>
                      <a:pt x="6" y="231"/>
                    </a:lnTo>
                    <a:lnTo>
                      <a:pt x="4" y="231"/>
                    </a:lnTo>
                    <a:lnTo>
                      <a:pt x="2" y="229"/>
                    </a:lnTo>
                    <a:lnTo>
                      <a:pt x="0" y="227"/>
                    </a:lnTo>
                    <a:lnTo>
                      <a:pt x="0" y="226"/>
                    </a:lnTo>
                    <a:lnTo>
                      <a:pt x="0" y="8"/>
                    </a:lnTo>
                    <a:lnTo>
                      <a:pt x="0" y="6"/>
                    </a:lnTo>
                    <a:lnTo>
                      <a:pt x="2" y="4"/>
                    </a:lnTo>
                    <a:lnTo>
                      <a:pt x="2" y="2"/>
                    </a:lnTo>
                    <a:lnTo>
                      <a:pt x="4" y="2"/>
                    </a:lnTo>
                    <a:lnTo>
                      <a:pt x="6" y="0"/>
                    </a:lnTo>
                    <a:lnTo>
                      <a:pt x="8"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05" name="Freeform 13"/>
              <p:cNvSpPr/>
              <p:nvPr/>
            </p:nvSpPr>
            <p:spPr bwMode="auto">
              <a:xfrm>
                <a:off x="3945" y="1335"/>
                <a:ext cx="266" cy="34"/>
              </a:xfrm>
              <a:custGeom>
                <a:avLst/>
                <a:gdLst>
                  <a:gd name="T0" fmla="*/ 1 w 266"/>
                  <a:gd name="T1" fmla="*/ 0 h 34"/>
                  <a:gd name="T2" fmla="*/ 264 w 266"/>
                  <a:gd name="T3" fmla="*/ 0 h 34"/>
                  <a:gd name="T4" fmla="*/ 264 w 266"/>
                  <a:gd name="T5" fmla="*/ 0 h 34"/>
                  <a:gd name="T6" fmla="*/ 264 w 266"/>
                  <a:gd name="T7" fmla="*/ 2 h 34"/>
                  <a:gd name="T8" fmla="*/ 264 w 266"/>
                  <a:gd name="T9" fmla="*/ 2 h 34"/>
                  <a:gd name="T10" fmla="*/ 266 w 266"/>
                  <a:gd name="T11" fmla="*/ 2 h 34"/>
                  <a:gd name="T12" fmla="*/ 266 w 266"/>
                  <a:gd name="T13" fmla="*/ 2 h 34"/>
                  <a:gd name="T14" fmla="*/ 266 w 266"/>
                  <a:gd name="T15" fmla="*/ 4 h 34"/>
                  <a:gd name="T16" fmla="*/ 266 w 266"/>
                  <a:gd name="T17" fmla="*/ 4 h 34"/>
                  <a:gd name="T18" fmla="*/ 266 w 266"/>
                  <a:gd name="T19" fmla="*/ 4 h 34"/>
                  <a:gd name="T20" fmla="*/ 266 w 266"/>
                  <a:gd name="T21" fmla="*/ 30 h 34"/>
                  <a:gd name="T22" fmla="*/ 266 w 266"/>
                  <a:gd name="T23" fmla="*/ 30 h 34"/>
                  <a:gd name="T24" fmla="*/ 266 w 266"/>
                  <a:gd name="T25" fmla="*/ 32 h 34"/>
                  <a:gd name="T26" fmla="*/ 266 w 266"/>
                  <a:gd name="T27" fmla="*/ 32 h 34"/>
                  <a:gd name="T28" fmla="*/ 266 w 266"/>
                  <a:gd name="T29" fmla="*/ 32 h 34"/>
                  <a:gd name="T30" fmla="*/ 264 w 266"/>
                  <a:gd name="T31" fmla="*/ 32 h 34"/>
                  <a:gd name="T32" fmla="*/ 264 w 266"/>
                  <a:gd name="T33" fmla="*/ 32 h 34"/>
                  <a:gd name="T34" fmla="*/ 264 w 266"/>
                  <a:gd name="T35" fmla="*/ 34 h 34"/>
                  <a:gd name="T36" fmla="*/ 264 w 266"/>
                  <a:gd name="T37" fmla="*/ 34 h 34"/>
                  <a:gd name="T38" fmla="*/ 1 w 266"/>
                  <a:gd name="T39" fmla="*/ 34 h 34"/>
                  <a:gd name="T40" fmla="*/ 1 w 266"/>
                  <a:gd name="T41" fmla="*/ 34 h 34"/>
                  <a:gd name="T42" fmla="*/ 0 w 266"/>
                  <a:gd name="T43" fmla="*/ 32 h 34"/>
                  <a:gd name="T44" fmla="*/ 0 w 266"/>
                  <a:gd name="T45" fmla="*/ 32 h 34"/>
                  <a:gd name="T46" fmla="*/ 0 w 266"/>
                  <a:gd name="T47" fmla="*/ 32 h 34"/>
                  <a:gd name="T48" fmla="*/ 0 w 266"/>
                  <a:gd name="T49" fmla="*/ 32 h 34"/>
                  <a:gd name="T50" fmla="*/ 0 w 266"/>
                  <a:gd name="T51" fmla="*/ 32 h 34"/>
                  <a:gd name="T52" fmla="*/ 0 w 266"/>
                  <a:gd name="T53" fmla="*/ 30 h 34"/>
                  <a:gd name="T54" fmla="*/ 0 w 266"/>
                  <a:gd name="T55" fmla="*/ 30 h 34"/>
                  <a:gd name="T56" fmla="*/ 0 w 266"/>
                  <a:gd name="T57" fmla="*/ 4 h 34"/>
                  <a:gd name="T58" fmla="*/ 0 w 266"/>
                  <a:gd name="T59" fmla="*/ 4 h 34"/>
                  <a:gd name="T60" fmla="*/ 0 w 266"/>
                  <a:gd name="T61" fmla="*/ 4 h 34"/>
                  <a:gd name="T62" fmla="*/ 0 w 266"/>
                  <a:gd name="T63" fmla="*/ 2 h 34"/>
                  <a:gd name="T64" fmla="*/ 0 w 266"/>
                  <a:gd name="T65" fmla="*/ 2 h 34"/>
                  <a:gd name="T66" fmla="*/ 0 w 266"/>
                  <a:gd name="T67" fmla="*/ 2 h 34"/>
                  <a:gd name="T68" fmla="*/ 0 w 266"/>
                  <a:gd name="T69" fmla="*/ 2 h 34"/>
                  <a:gd name="T70" fmla="*/ 1 w 266"/>
                  <a:gd name="T71" fmla="*/ 0 h 34"/>
                  <a:gd name="T72" fmla="*/ 1 w 266"/>
                  <a:gd name="T73" fmla="*/ 0 h 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6"/>
                  <a:gd name="T112" fmla="*/ 0 h 34"/>
                  <a:gd name="T113" fmla="*/ 266 w 266"/>
                  <a:gd name="T114" fmla="*/ 34 h 3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6" h="34">
                    <a:moveTo>
                      <a:pt x="1" y="0"/>
                    </a:moveTo>
                    <a:lnTo>
                      <a:pt x="264" y="0"/>
                    </a:lnTo>
                    <a:lnTo>
                      <a:pt x="264" y="2"/>
                    </a:lnTo>
                    <a:lnTo>
                      <a:pt x="266" y="2"/>
                    </a:lnTo>
                    <a:lnTo>
                      <a:pt x="266" y="4"/>
                    </a:lnTo>
                    <a:lnTo>
                      <a:pt x="266" y="30"/>
                    </a:lnTo>
                    <a:lnTo>
                      <a:pt x="266" y="32"/>
                    </a:lnTo>
                    <a:lnTo>
                      <a:pt x="264" y="32"/>
                    </a:lnTo>
                    <a:lnTo>
                      <a:pt x="264" y="34"/>
                    </a:lnTo>
                    <a:lnTo>
                      <a:pt x="1" y="34"/>
                    </a:lnTo>
                    <a:lnTo>
                      <a:pt x="0" y="32"/>
                    </a:lnTo>
                    <a:lnTo>
                      <a:pt x="0" y="30"/>
                    </a:lnTo>
                    <a:lnTo>
                      <a:pt x="0" y="4"/>
                    </a:lnTo>
                    <a:lnTo>
                      <a:pt x="0" y="2"/>
                    </a:lnTo>
                    <a:lnTo>
                      <a:pt x="1"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06" name="Freeform 14"/>
              <p:cNvSpPr>
                <a:spLocks noEditPoints="1"/>
              </p:cNvSpPr>
              <p:nvPr/>
            </p:nvSpPr>
            <p:spPr bwMode="auto">
              <a:xfrm>
                <a:off x="3937" y="1108"/>
                <a:ext cx="280" cy="225"/>
              </a:xfrm>
              <a:custGeom>
                <a:avLst/>
                <a:gdLst>
                  <a:gd name="T0" fmla="*/ 254 w 280"/>
                  <a:gd name="T1" fmla="*/ 22 h 225"/>
                  <a:gd name="T2" fmla="*/ 257 w 280"/>
                  <a:gd name="T3" fmla="*/ 22 h 225"/>
                  <a:gd name="T4" fmla="*/ 259 w 280"/>
                  <a:gd name="T5" fmla="*/ 24 h 225"/>
                  <a:gd name="T6" fmla="*/ 259 w 280"/>
                  <a:gd name="T7" fmla="*/ 26 h 225"/>
                  <a:gd name="T8" fmla="*/ 261 w 280"/>
                  <a:gd name="T9" fmla="*/ 28 h 225"/>
                  <a:gd name="T10" fmla="*/ 259 w 280"/>
                  <a:gd name="T11" fmla="*/ 197 h 225"/>
                  <a:gd name="T12" fmla="*/ 259 w 280"/>
                  <a:gd name="T13" fmla="*/ 199 h 225"/>
                  <a:gd name="T14" fmla="*/ 257 w 280"/>
                  <a:gd name="T15" fmla="*/ 201 h 225"/>
                  <a:gd name="T16" fmla="*/ 255 w 280"/>
                  <a:gd name="T17" fmla="*/ 201 h 225"/>
                  <a:gd name="T18" fmla="*/ 26 w 280"/>
                  <a:gd name="T19" fmla="*/ 201 h 225"/>
                  <a:gd name="T20" fmla="*/ 24 w 280"/>
                  <a:gd name="T21" fmla="*/ 201 h 225"/>
                  <a:gd name="T22" fmla="*/ 23 w 280"/>
                  <a:gd name="T23" fmla="*/ 201 h 225"/>
                  <a:gd name="T24" fmla="*/ 21 w 280"/>
                  <a:gd name="T25" fmla="*/ 199 h 225"/>
                  <a:gd name="T26" fmla="*/ 21 w 280"/>
                  <a:gd name="T27" fmla="*/ 195 h 225"/>
                  <a:gd name="T28" fmla="*/ 21 w 280"/>
                  <a:gd name="T29" fmla="*/ 28 h 225"/>
                  <a:gd name="T30" fmla="*/ 21 w 280"/>
                  <a:gd name="T31" fmla="*/ 24 h 225"/>
                  <a:gd name="T32" fmla="*/ 23 w 280"/>
                  <a:gd name="T33" fmla="*/ 24 h 225"/>
                  <a:gd name="T34" fmla="*/ 24 w 280"/>
                  <a:gd name="T35" fmla="*/ 22 h 225"/>
                  <a:gd name="T36" fmla="*/ 6 w 280"/>
                  <a:gd name="T37" fmla="*/ 0 h 225"/>
                  <a:gd name="T38" fmla="*/ 276 w 280"/>
                  <a:gd name="T39" fmla="*/ 0 h 225"/>
                  <a:gd name="T40" fmla="*/ 278 w 280"/>
                  <a:gd name="T41" fmla="*/ 0 h 225"/>
                  <a:gd name="T42" fmla="*/ 280 w 280"/>
                  <a:gd name="T43" fmla="*/ 2 h 225"/>
                  <a:gd name="T44" fmla="*/ 280 w 280"/>
                  <a:gd name="T45" fmla="*/ 4 h 225"/>
                  <a:gd name="T46" fmla="*/ 280 w 280"/>
                  <a:gd name="T47" fmla="*/ 222 h 225"/>
                  <a:gd name="T48" fmla="*/ 280 w 280"/>
                  <a:gd name="T49" fmla="*/ 222 h 225"/>
                  <a:gd name="T50" fmla="*/ 278 w 280"/>
                  <a:gd name="T51" fmla="*/ 223 h 225"/>
                  <a:gd name="T52" fmla="*/ 278 w 280"/>
                  <a:gd name="T53" fmla="*/ 225 h 225"/>
                  <a:gd name="T54" fmla="*/ 276 w 280"/>
                  <a:gd name="T55" fmla="*/ 225 h 225"/>
                  <a:gd name="T56" fmla="*/ 4 w 280"/>
                  <a:gd name="T57" fmla="*/ 225 h 225"/>
                  <a:gd name="T58" fmla="*/ 2 w 280"/>
                  <a:gd name="T59" fmla="*/ 223 h 225"/>
                  <a:gd name="T60" fmla="*/ 2 w 280"/>
                  <a:gd name="T61" fmla="*/ 223 h 225"/>
                  <a:gd name="T62" fmla="*/ 0 w 280"/>
                  <a:gd name="T63" fmla="*/ 222 h 225"/>
                  <a:gd name="T64" fmla="*/ 0 w 280"/>
                  <a:gd name="T65" fmla="*/ 4 h 225"/>
                  <a:gd name="T66" fmla="*/ 0 w 280"/>
                  <a:gd name="T67" fmla="*/ 2 h 225"/>
                  <a:gd name="T68" fmla="*/ 2 w 280"/>
                  <a:gd name="T69" fmla="*/ 2 h 225"/>
                  <a:gd name="T70" fmla="*/ 4 w 280"/>
                  <a:gd name="T71" fmla="*/ 0 h 225"/>
                  <a:gd name="T72" fmla="*/ 6 w 280"/>
                  <a:gd name="T73" fmla="*/ 0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0"/>
                  <a:gd name="T112" fmla="*/ 0 h 225"/>
                  <a:gd name="T113" fmla="*/ 280 w 280"/>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0" h="225">
                    <a:moveTo>
                      <a:pt x="26" y="22"/>
                    </a:moveTo>
                    <a:lnTo>
                      <a:pt x="254" y="22"/>
                    </a:lnTo>
                    <a:lnTo>
                      <a:pt x="255" y="22"/>
                    </a:lnTo>
                    <a:lnTo>
                      <a:pt x="257" y="22"/>
                    </a:lnTo>
                    <a:lnTo>
                      <a:pt x="257" y="24"/>
                    </a:lnTo>
                    <a:lnTo>
                      <a:pt x="259" y="24"/>
                    </a:lnTo>
                    <a:lnTo>
                      <a:pt x="259" y="26"/>
                    </a:lnTo>
                    <a:lnTo>
                      <a:pt x="259" y="28"/>
                    </a:lnTo>
                    <a:lnTo>
                      <a:pt x="261" y="28"/>
                    </a:lnTo>
                    <a:lnTo>
                      <a:pt x="261" y="195"/>
                    </a:lnTo>
                    <a:lnTo>
                      <a:pt x="259" y="197"/>
                    </a:lnTo>
                    <a:lnTo>
                      <a:pt x="259" y="199"/>
                    </a:lnTo>
                    <a:lnTo>
                      <a:pt x="259" y="201"/>
                    </a:lnTo>
                    <a:lnTo>
                      <a:pt x="257" y="201"/>
                    </a:lnTo>
                    <a:lnTo>
                      <a:pt x="255" y="201"/>
                    </a:lnTo>
                    <a:lnTo>
                      <a:pt x="254" y="201"/>
                    </a:lnTo>
                    <a:lnTo>
                      <a:pt x="26" y="201"/>
                    </a:lnTo>
                    <a:lnTo>
                      <a:pt x="24" y="201"/>
                    </a:lnTo>
                    <a:lnTo>
                      <a:pt x="23" y="201"/>
                    </a:lnTo>
                    <a:lnTo>
                      <a:pt x="21" y="199"/>
                    </a:lnTo>
                    <a:lnTo>
                      <a:pt x="21" y="197"/>
                    </a:lnTo>
                    <a:lnTo>
                      <a:pt x="21" y="195"/>
                    </a:lnTo>
                    <a:lnTo>
                      <a:pt x="21" y="28"/>
                    </a:lnTo>
                    <a:lnTo>
                      <a:pt x="21" y="26"/>
                    </a:lnTo>
                    <a:lnTo>
                      <a:pt x="21" y="24"/>
                    </a:lnTo>
                    <a:lnTo>
                      <a:pt x="23" y="24"/>
                    </a:lnTo>
                    <a:lnTo>
                      <a:pt x="24" y="22"/>
                    </a:lnTo>
                    <a:lnTo>
                      <a:pt x="26" y="22"/>
                    </a:lnTo>
                    <a:close/>
                    <a:moveTo>
                      <a:pt x="6" y="0"/>
                    </a:moveTo>
                    <a:lnTo>
                      <a:pt x="276" y="0"/>
                    </a:lnTo>
                    <a:lnTo>
                      <a:pt x="278" y="0"/>
                    </a:lnTo>
                    <a:lnTo>
                      <a:pt x="278" y="2"/>
                    </a:lnTo>
                    <a:lnTo>
                      <a:pt x="280" y="2"/>
                    </a:lnTo>
                    <a:lnTo>
                      <a:pt x="280" y="4"/>
                    </a:lnTo>
                    <a:lnTo>
                      <a:pt x="280" y="222"/>
                    </a:lnTo>
                    <a:lnTo>
                      <a:pt x="280" y="223"/>
                    </a:lnTo>
                    <a:lnTo>
                      <a:pt x="278" y="223"/>
                    </a:lnTo>
                    <a:lnTo>
                      <a:pt x="278" y="225"/>
                    </a:lnTo>
                    <a:lnTo>
                      <a:pt x="276" y="225"/>
                    </a:lnTo>
                    <a:lnTo>
                      <a:pt x="6" y="225"/>
                    </a:lnTo>
                    <a:lnTo>
                      <a:pt x="4" y="225"/>
                    </a:lnTo>
                    <a:lnTo>
                      <a:pt x="2" y="223"/>
                    </a:lnTo>
                    <a:lnTo>
                      <a:pt x="0" y="222"/>
                    </a:lnTo>
                    <a:lnTo>
                      <a:pt x="0" y="4"/>
                    </a:lnTo>
                    <a:lnTo>
                      <a:pt x="0" y="2"/>
                    </a:lnTo>
                    <a:lnTo>
                      <a:pt x="2" y="2"/>
                    </a:lnTo>
                    <a:lnTo>
                      <a:pt x="2" y="0"/>
                    </a:lnTo>
                    <a:lnTo>
                      <a:pt x="4"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07" name="Freeform 15"/>
              <p:cNvSpPr/>
              <p:nvPr/>
            </p:nvSpPr>
            <p:spPr bwMode="auto">
              <a:xfrm>
                <a:off x="3958" y="1130"/>
                <a:ext cx="240" cy="179"/>
              </a:xfrm>
              <a:custGeom>
                <a:avLst/>
                <a:gdLst>
                  <a:gd name="T0" fmla="*/ 5 w 240"/>
                  <a:gd name="T1" fmla="*/ 0 h 179"/>
                  <a:gd name="T2" fmla="*/ 233 w 240"/>
                  <a:gd name="T3" fmla="*/ 0 h 179"/>
                  <a:gd name="T4" fmla="*/ 234 w 240"/>
                  <a:gd name="T5" fmla="*/ 0 h 179"/>
                  <a:gd name="T6" fmla="*/ 236 w 240"/>
                  <a:gd name="T7" fmla="*/ 0 h 179"/>
                  <a:gd name="T8" fmla="*/ 236 w 240"/>
                  <a:gd name="T9" fmla="*/ 2 h 179"/>
                  <a:gd name="T10" fmla="*/ 238 w 240"/>
                  <a:gd name="T11" fmla="*/ 2 h 179"/>
                  <a:gd name="T12" fmla="*/ 238 w 240"/>
                  <a:gd name="T13" fmla="*/ 2 h 179"/>
                  <a:gd name="T14" fmla="*/ 238 w 240"/>
                  <a:gd name="T15" fmla="*/ 4 h 179"/>
                  <a:gd name="T16" fmla="*/ 238 w 240"/>
                  <a:gd name="T17" fmla="*/ 6 h 179"/>
                  <a:gd name="T18" fmla="*/ 240 w 240"/>
                  <a:gd name="T19" fmla="*/ 6 h 179"/>
                  <a:gd name="T20" fmla="*/ 240 w 240"/>
                  <a:gd name="T21" fmla="*/ 173 h 179"/>
                  <a:gd name="T22" fmla="*/ 238 w 240"/>
                  <a:gd name="T23" fmla="*/ 175 h 179"/>
                  <a:gd name="T24" fmla="*/ 238 w 240"/>
                  <a:gd name="T25" fmla="*/ 177 h 179"/>
                  <a:gd name="T26" fmla="*/ 238 w 240"/>
                  <a:gd name="T27" fmla="*/ 177 h 179"/>
                  <a:gd name="T28" fmla="*/ 238 w 240"/>
                  <a:gd name="T29" fmla="*/ 179 h 179"/>
                  <a:gd name="T30" fmla="*/ 236 w 240"/>
                  <a:gd name="T31" fmla="*/ 179 h 179"/>
                  <a:gd name="T32" fmla="*/ 236 w 240"/>
                  <a:gd name="T33" fmla="*/ 179 h 179"/>
                  <a:gd name="T34" fmla="*/ 234 w 240"/>
                  <a:gd name="T35" fmla="*/ 179 h 179"/>
                  <a:gd name="T36" fmla="*/ 233 w 240"/>
                  <a:gd name="T37" fmla="*/ 179 h 179"/>
                  <a:gd name="T38" fmla="*/ 5 w 240"/>
                  <a:gd name="T39" fmla="*/ 179 h 179"/>
                  <a:gd name="T40" fmla="*/ 3 w 240"/>
                  <a:gd name="T41" fmla="*/ 179 h 179"/>
                  <a:gd name="T42" fmla="*/ 3 w 240"/>
                  <a:gd name="T43" fmla="*/ 179 h 179"/>
                  <a:gd name="T44" fmla="*/ 2 w 240"/>
                  <a:gd name="T45" fmla="*/ 179 h 179"/>
                  <a:gd name="T46" fmla="*/ 2 w 240"/>
                  <a:gd name="T47" fmla="*/ 179 h 179"/>
                  <a:gd name="T48" fmla="*/ 0 w 240"/>
                  <a:gd name="T49" fmla="*/ 177 h 179"/>
                  <a:gd name="T50" fmla="*/ 0 w 240"/>
                  <a:gd name="T51" fmla="*/ 177 h 179"/>
                  <a:gd name="T52" fmla="*/ 0 w 240"/>
                  <a:gd name="T53" fmla="*/ 175 h 179"/>
                  <a:gd name="T54" fmla="*/ 0 w 240"/>
                  <a:gd name="T55" fmla="*/ 173 h 179"/>
                  <a:gd name="T56" fmla="*/ 0 w 240"/>
                  <a:gd name="T57" fmla="*/ 6 h 179"/>
                  <a:gd name="T58" fmla="*/ 0 w 240"/>
                  <a:gd name="T59" fmla="*/ 6 h 179"/>
                  <a:gd name="T60" fmla="*/ 0 w 240"/>
                  <a:gd name="T61" fmla="*/ 4 h 179"/>
                  <a:gd name="T62" fmla="*/ 0 w 240"/>
                  <a:gd name="T63" fmla="*/ 2 h 179"/>
                  <a:gd name="T64" fmla="*/ 2 w 240"/>
                  <a:gd name="T65" fmla="*/ 2 h 179"/>
                  <a:gd name="T66" fmla="*/ 2 w 240"/>
                  <a:gd name="T67" fmla="*/ 2 h 179"/>
                  <a:gd name="T68" fmla="*/ 3 w 240"/>
                  <a:gd name="T69" fmla="*/ 0 h 179"/>
                  <a:gd name="T70" fmla="*/ 3 w 240"/>
                  <a:gd name="T71" fmla="*/ 0 h 179"/>
                  <a:gd name="T72" fmla="*/ 5 w 240"/>
                  <a:gd name="T73" fmla="*/ 0 h 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0"/>
                  <a:gd name="T112" fmla="*/ 0 h 179"/>
                  <a:gd name="T113" fmla="*/ 240 w 240"/>
                  <a:gd name="T114" fmla="*/ 179 h 17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0" h="179">
                    <a:moveTo>
                      <a:pt x="5" y="0"/>
                    </a:moveTo>
                    <a:lnTo>
                      <a:pt x="233" y="0"/>
                    </a:lnTo>
                    <a:lnTo>
                      <a:pt x="234" y="0"/>
                    </a:lnTo>
                    <a:lnTo>
                      <a:pt x="236" y="0"/>
                    </a:lnTo>
                    <a:lnTo>
                      <a:pt x="236" y="2"/>
                    </a:lnTo>
                    <a:lnTo>
                      <a:pt x="238" y="2"/>
                    </a:lnTo>
                    <a:lnTo>
                      <a:pt x="238" y="4"/>
                    </a:lnTo>
                    <a:lnTo>
                      <a:pt x="238" y="6"/>
                    </a:lnTo>
                    <a:lnTo>
                      <a:pt x="240" y="6"/>
                    </a:lnTo>
                    <a:lnTo>
                      <a:pt x="240" y="173"/>
                    </a:lnTo>
                    <a:lnTo>
                      <a:pt x="238" y="175"/>
                    </a:lnTo>
                    <a:lnTo>
                      <a:pt x="238" y="177"/>
                    </a:lnTo>
                    <a:lnTo>
                      <a:pt x="238" y="179"/>
                    </a:lnTo>
                    <a:lnTo>
                      <a:pt x="236" y="179"/>
                    </a:lnTo>
                    <a:lnTo>
                      <a:pt x="234" y="179"/>
                    </a:lnTo>
                    <a:lnTo>
                      <a:pt x="233" y="179"/>
                    </a:lnTo>
                    <a:lnTo>
                      <a:pt x="5" y="179"/>
                    </a:lnTo>
                    <a:lnTo>
                      <a:pt x="3" y="179"/>
                    </a:lnTo>
                    <a:lnTo>
                      <a:pt x="2" y="179"/>
                    </a:lnTo>
                    <a:lnTo>
                      <a:pt x="0" y="177"/>
                    </a:lnTo>
                    <a:lnTo>
                      <a:pt x="0" y="175"/>
                    </a:lnTo>
                    <a:lnTo>
                      <a:pt x="0" y="173"/>
                    </a:lnTo>
                    <a:lnTo>
                      <a:pt x="0" y="6"/>
                    </a:lnTo>
                    <a:lnTo>
                      <a:pt x="0" y="4"/>
                    </a:lnTo>
                    <a:lnTo>
                      <a:pt x="0" y="2"/>
                    </a:lnTo>
                    <a:lnTo>
                      <a:pt x="2" y="2"/>
                    </a:lnTo>
                    <a:lnTo>
                      <a:pt x="3" y="0"/>
                    </a:lnTo>
                    <a:lnTo>
                      <a:pt x="5"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08" name="Freeform 16"/>
              <p:cNvSpPr/>
              <p:nvPr/>
            </p:nvSpPr>
            <p:spPr bwMode="auto">
              <a:xfrm>
                <a:off x="3937" y="1108"/>
                <a:ext cx="280" cy="225"/>
              </a:xfrm>
              <a:custGeom>
                <a:avLst/>
                <a:gdLst>
                  <a:gd name="T0" fmla="*/ 6 w 280"/>
                  <a:gd name="T1" fmla="*/ 0 h 225"/>
                  <a:gd name="T2" fmla="*/ 276 w 280"/>
                  <a:gd name="T3" fmla="*/ 0 h 225"/>
                  <a:gd name="T4" fmla="*/ 276 w 280"/>
                  <a:gd name="T5" fmla="*/ 0 h 225"/>
                  <a:gd name="T6" fmla="*/ 278 w 280"/>
                  <a:gd name="T7" fmla="*/ 0 h 225"/>
                  <a:gd name="T8" fmla="*/ 278 w 280"/>
                  <a:gd name="T9" fmla="*/ 0 h 225"/>
                  <a:gd name="T10" fmla="*/ 278 w 280"/>
                  <a:gd name="T11" fmla="*/ 2 h 225"/>
                  <a:gd name="T12" fmla="*/ 280 w 280"/>
                  <a:gd name="T13" fmla="*/ 2 h 225"/>
                  <a:gd name="T14" fmla="*/ 280 w 280"/>
                  <a:gd name="T15" fmla="*/ 2 h 225"/>
                  <a:gd name="T16" fmla="*/ 280 w 280"/>
                  <a:gd name="T17" fmla="*/ 4 h 225"/>
                  <a:gd name="T18" fmla="*/ 280 w 280"/>
                  <a:gd name="T19" fmla="*/ 4 h 225"/>
                  <a:gd name="T20" fmla="*/ 280 w 280"/>
                  <a:gd name="T21" fmla="*/ 222 h 225"/>
                  <a:gd name="T22" fmla="*/ 280 w 280"/>
                  <a:gd name="T23" fmla="*/ 222 h 225"/>
                  <a:gd name="T24" fmla="*/ 280 w 280"/>
                  <a:gd name="T25" fmla="*/ 222 h 225"/>
                  <a:gd name="T26" fmla="*/ 280 w 280"/>
                  <a:gd name="T27" fmla="*/ 223 h 225"/>
                  <a:gd name="T28" fmla="*/ 278 w 280"/>
                  <a:gd name="T29" fmla="*/ 223 h 225"/>
                  <a:gd name="T30" fmla="*/ 278 w 280"/>
                  <a:gd name="T31" fmla="*/ 223 h 225"/>
                  <a:gd name="T32" fmla="*/ 278 w 280"/>
                  <a:gd name="T33" fmla="*/ 225 h 225"/>
                  <a:gd name="T34" fmla="*/ 276 w 280"/>
                  <a:gd name="T35" fmla="*/ 225 h 225"/>
                  <a:gd name="T36" fmla="*/ 276 w 280"/>
                  <a:gd name="T37" fmla="*/ 225 h 225"/>
                  <a:gd name="T38" fmla="*/ 6 w 280"/>
                  <a:gd name="T39" fmla="*/ 225 h 225"/>
                  <a:gd name="T40" fmla="*/ 4 w 280"/>
                  <a:gd name="T41" fmla="*/ 225 h 225"/>
                  <a:gd name="T42" fmla="*/ 4 w 280"/>
                  <a:gd name="T43" fmla="*/ 225 h 225"/>
                  <a:gd name="T44" fmla="*/ 2 w 280"/>
                  <a:gd name="T45" fmla="*/ 223 h 225"/>
                  <a:gd name="T46" fmla="*/ 2 w 280"/>
                  <a:gd name="T47" fmla="*/ 223 h 225"/>
                  <a:gd name="T48" fmla="*/ 2 w 280"/>
                  <a:gd name="T49" fmla="*/ 223 h 225"/>
                  <a:gd name="T50" fmla="*/ 0 w 280"/>
                  <a:gd name="T51" fmla="*/ 222 h 225"/>
                  <a:gd name="T52" fmla="*/ 0 w 280"/>
                  <a:gd name="T53" fmla="*/ 222 h 225"/>
                  <a:gd name="T54" fmla="*/ 0 w 280"/>
                  <a:gd name="T55" fmla="*/ 222 h 225"/>
                  <a:gd name="T56" fmla="*/ 0 w 280"/>
                  <a:gd name="T57" fmla="*/ 4 h 225"/>
                  <a:gd name="T58" fmla="*/ 0 w 280"/>
                  <a:gd name="T59" fmla="*/ 4 h 225"/>
                  <a:gd name="T60" fmla="*/ 0 w 280"/>
                  <a:gd name="T61" fmla="*/ 2 h 225"/>
                  <a:gd name="T62" fmla="*/ 2 w 280"/>
                  <a:gd name="T63" fmla="*/ 2 h 225"/>
                  <a:gd name="T64" fmla="*/ 2 w 280"/>
                  <a:gd name="T65" fmla="*/ 2 h 225"/>
                  <a:gd name="T66" fmla="*/ 2 w 280"/>
                  <a:gd name="T67" fmla="*/ 0 h 225"/>
                  <a:gd name="T68" fmla="*/ 4 w 280"/>
                  <a:gd name="T69" fmla="*/ 0 h 225"/>
                  <a:gd name="T70" fmla="*/ 4 w 280"/>
                  <a:gd name="T71" fmla="*/ 0 h 225"/>
                  <a:gd name="T72" fmla="*/ 6 w 280"/>
                  <a:gd name="T73" fmla="*/ 0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0"/>
                  <a:gd name="T112" fmla="*/ 0 h 225"/>
                  <a:gd name="T113" fmla="*/ 280 w 280"/>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0" h="225">
                    <a:moveTo>
                      <a:pt x="6" y="0"/>
                    </a:moveTo>
                    <a:lnTo>
                      <a:pt x="276" y="0"/>
                    </a:lnTo>
                    <a:lnTo>
                      <a:pt x="278" y="0"/>
                    </a:lnTo>
                    <a:lnTo>
                      <a:pt x="278" y="2"/>
                    </a:lnTo>
                    <a:lnTo>
                      <a:pt x="280" y="2"/>
                    </a:lnTo>
                    <a:lnTo>
                      <a:pt x="280" y="4"/>
                    </a:lnTo>
                    <a:lnTo>
                      <a:pt x="280" y="222"/>
                    </a:lnTo>
                    <a:lnTo>
                      <a:pt x="280" y="223"/>
                    </a:lnTo>
                    <a:lnTo>
                      <a:pt x="278" y="223"/>
                    </a:lnTo>
                    <a:lnTo>
                      <a:pt x="278" y="225"/>
                    </a:lnTo>
                    <a:lnTo>
                      <a:pt x="276" y="225"/>
                    </a:lnTo>
                    <a:lnTo>
                      <a:pt x="6" y="225"/>
                    </a:lnTo>
                    <a:lnTo>
                      <a:pt x="4" y="225"/>
                    </a:lnTo>
                    <a:lnTo>
                      <a:pt x="2" y="223"/>
                    </a:lnTo>
                    <a:lnTo>
                      <a:pt x="0" y="222"/>
                    </a:lnTo>
                    <a:lnTo>
                      <a:pt x="0" y="4"/>
                    </a:lnTo>
                    <a:lnTo>
                      <a:pt x="0" y="2"/>
                    </a:lnTo>
                    <a:lnTo>
                      <a:pt x="2" y="2"/>
                    </a:lnTo>
                    <a:lnTo>
                      <a:pt x="2" y="0"/>
                    </a:lnTo>
                    <a:lnTo>
                      <a:pt x="4" y="0"/>
                    </a:lnTo>
                    <a:lnTo>
                      <a:pt x="6"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09" name="Freeform 17"/>
              <p:cNvSpPr>
                <a:spLocks noEditPoints="1"/>
              </p:cNvSpPr>
              <p:nvPr/>
            </p:nvSpPr>
            <p:spPr bwMode="auto">
              <a:xfrm>
                <a:off x="3967" y="1140"/>
                <a:ext cx="224" cy="244"/>
              </a:xfrm>
              <a:custGeom>
                <a:avLst/>
                <a:gdLst>
                  <a:gd name="T0" fmla="*/ 32 w 224"/>
                  <a:gd name="T1" fmla="*/ 0 h 244"/>
                  <a:gd name="T2" fmla="*/ 85 w 224"/>
                  <a:gd name="T3" fmla="*/ 0 h 244"/>
                  <a:gd name="T4" fmla="*/ 137 w 224"/>
                  <a:gd name="T5" fmla="*/ 0 h 244"/>
                  <a:gd name="T6" fmla="*/ 188 w 224"/>
                  <a:gd name="T7" fmla="*/ 0 h 244"/>
                  <a:gd name="T8" fmla="*/ 216 w 224"/>
                  <a:gd name="T9" fmla="*/ 2 h 244"/>
                  <a:gd name="T10" fmla="*/ 216 w 224"/>
                  <a:gd name="T11" fmla="*/ 2 h 244"/>
                  <a:gd name="T12" fmla="*/ 218 w 224"/>
                  <a:gd name="T13" fmla="*/ 3 h 244"/>
                  <a:gd name="T14" fmla="*/ 218 w 224"/>
                  <a:gd name="T15" fmla="*/ 3 h 244"/>
                  <a:gd name="T16" fmla="*/ 220 w 224"/>
                  <a:gd name="T17" fmla="*/ 22 h 244"/>
                  <a:gd name="T18" fmla="*/ 220 w 224"/>
                  <a:gd name="T19" fmla="*/ 60 h 244"/>
                  <a:gd name="T20" fmla="*/ 220 w 224"/>
                  <a:gd name="T21" fmla="*/ 99 h 244"/>
                  <a:gd name="T22" fmla="*/ 220 w 224"/>
                  <a:gd name="T23" fmla="*/ 137 h 244"/>
                  <a:gd name="T24" fmla="*/ 218 w 224"/>
                  <a:gd name="T25" fmla="*/ 158 h 244"/>
                  <a:gd name="T26" fmla="*/ 218 w 224"/>
                  <a:gd name="T27" fmla="*/ 158 h 244"/>
                  <a:gd name="T28" fmla="*/ 216 w 224"/>
                  <a:gd name="T29" fmla="*/ 159 h 244"/>
                  <a:gd name="T30" fmla="*/ 216 w 224"/>
                  <a:gd name="T31" fmla="*/ 159 h 244"/>
                  <a:gd name="T32" fmla="*/ 190 w 224"/>
                  <a:gd name="T33" fmla="*/ 159 h 244"/>
                  <a:gd name="T34" fmla="*/ 137 w 224"/>
                  <a:gd name="T35" fmla="*/ 161 h 244"/>
                  <a:gd name="T36" fmla="*/ 85 w 224"/>
                  <a:gd name="T37" fmla="*/ 161 h 244"/>
                  <a:gd name="T38" fmla="*/ 32 w 224"/>
                  <a:gd name="T39" fmla="*/ 159 h 244"/>
                  <a:gd name="T40" fmla="*/ 4 w 224"/>
                  <a:gd name="T41" fmla="*/ 159 h 244"/>
                  <a:gd name="T42" fmla="*/ 4 w 224"/>
                  <a:gd name="T43" fmla="*/ 159 h 244"/>
                  <a:gd name="T44" fmla="*/ 2 w 224"/>
                  <a:gd name="T45" fmla="*/ 159 h 244"/>
                  <a:gd name="T46" fmla="*/ 2 w 224"/>
                  <a:gd name="T47" fmla="*/ 158 h 244"/>
                  <a:gd name="T48" fmla="*/ 0 w 224"/>
                  <a:gd name="T49" fmla="*/ 137 h 244"/>
                  <a:gd name="T50" fmla="*/ 0 w 224"/>
                  <a:gd name="T51" fmla="*/ 99 h 244"/>
                  <a:gd name="T52" fmla="*/ 0 w 224"/>
                  <a:gd name="T53" fmla="*/ 62 h 244"/>
                  <a:gd name="T54" fmla="*/ 0 w 224"/>
                  <a:gd name="T55" fmla="*/ 22 h 244"/>
                  <a:gd name="T56" fmla="*/ 2 w 224"/>
                  <a:gd name="T57" fmla="*/ 3 h 244"/>
                  <a:gd name="T58" fmla="*/ 2 w 224"/>
                  <a:gd name="T59" fmla="*/ 3 h 244"/>
                  <a:gd name="T60" fmla="*/ 4 w 224"/>
                  <a:gd name="T61" fmla="*/ 2 h 244"/>
                  <a:gd name="T62" fmla="*/ 4 w 224"/>
                  <a:gd name="T63" fmla="*/ 2 h 244"/>
                  <a:gd name="T64" fmla="*/ 43 w 224"/>
                  <a:gd name="T65" fmla="*/ 229 h 244"/>
                  <a:gd name="T66" fmla="*/ 175 w 224"/>
                  <a:gd name="T67" fmla="*/ 244 h 244"/>
                  <a:gd name="T68" fmla="*/ 43 w 224"/>
                  <a:gd name="T69" fmla="*/ 229 h 244"/>
                  <a:gd name="T70" fmla="*/ 224 w 224"/>
                  <a:gd name="T71" fmla="*/ 201 h 244"/>
                  <a:gd name="T72" fmla="*/ 224 w 224"/>
                  <a:gd name="T73" fmla="*/ 201 h 244"/>
                  <a:gd name="T74" fmla="*/ 224 w 224"/>
                  <a:gd name="T75" fmla="*/ 201 h 244"/>
                  <a:gd name="T76" fmla="*/ 224 w 224"/>
                  <a:gd name="T77" fmla="*/ 201 h 244"/>
                  <a:gd name="T78" fmla="*/ 224 w 224"/>
                  <a:gd name="T79" fmla="*/ 203 h 244"/>
                  <a:gd name="T80" fmla="*/ 224 w 224"/>
                  <a:gd name="T81" fmla="*/ 223 h 244"/>
                  <a:gd name="T82" fmla="*/ 224 w 224"/>
                  <a:gd name="T83" fmla="*/ 223 h 244"/>
                  <a:gd name="T84" fmla="*/ 224 w 224"/>
                  <a:gd name="T85" fmla="*/ 223 h 244"/>
                  <a:gd name="T86" fmla="*/ 224 w 224"/>
                  <a:gd name="T87" fmla="*/ 223 h 244"/>
                  <a:gd name="T88" fmla="*/ 192 w 224"/>
                  <a:gd name="T89" fmla="*/ 223 h 244"/>
                  <a:gd name="T90" fmla="*/ 192 w 224"/>
                  <a:gd name="T91" fmla="*/ 223 h 244"/>
                  <a:gd name="T92" fmla="*/ 192 w 224"/>
                  <a:gd name="T93" fmla="*/ 223 h 244"/>
                  <a:gd name="T94" fmla="*/ 192 w 224"/>
                  <a:gd name="T95" fmla="*/ 223 h 244"/>
                  <a:gd name="T96" fmla="*/ 192 w 224"/>
                  <a:gd name="T97" fmla="*/ 222 h 244"/>
                  <a:gd name="T98" fmla="*/ 192 w 224"/>
                  <a:gd name="T99" fmla="*/ 203 h 244"/>
                  <a:gd name="T100" fmla="*/ 192 w 224"/>
                  <a:gd name="T101" fmla="*/ 201 h 244"/>
                  <a:gd name="T102" fmla="*/ 192 w 224"/>
                  <a:gd name="T103" fmla="*/ 201 h 244"/>
                  <a:gd name="T104" fmla="*/ 192 w 224"/>
                  <a:gd name="T105" fmla="*/ 201 h 2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4"/>
                  <a:gd name="T160" fmla="*/ 0 h 244"/>
                  <a:gd name="T161" fmla="*/ 224 w 224"/>
                  <a:gd name="T162" fmla="*/ 244 h 2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4" h="244">
                    <a:moveTo>
                      <a:pt x="6" y="2"/>
                    </a:moveTo>
                    <a:lnTo>
                      <a:pt x="32" y="0"/>
                    </a:lnTo>
                    <a:lnTo>
                      <a:pt x="58" y="0"/>
                    </a:lnTo>
                    <a:lnTo>
                      <a:pt x="85" y="0"/>
                    </a:lnTo>
                    <a:lnTo>
                      <a:pt x="111" y="0"/>
                    </a:lnTo>
                    <a:lnTo>
                      <a:pt x="137" y="0"/>
                    </a:lnTo>
                    <a:lnTo>
                      <a:pt x="163" y="0"/>
                    </a:lnTo>
                    <a:lnTo>
                      <a:pt x="188" y="0"/>
                    </a:lnTo>
                    <a:lnTo>
                      <a:pt x="214" y="2"/>
                    </a:lnTo>
                    <a:lnTo>
                      <a:pt x="216" y="2"/>
                    </a:lnTo>
                    <a:lnTo>
                      <a:pt x="218" y="2"/>
                    </a:lnTo>
                    <a:lnTo>
                      <a:pt x="218" y="3"/>
                    </a:lnTo>
                    <a:lnTo>
                      <a:pt x="220" y="22"/>
                    </a:lnTo>
                    <a:lnTo>
                      <a:pt x="220" y="41"/>
                    </a:lnTo>
                    <a:lnTo>
                      <a:pt x="220" y="60"/>
                    </a:lnTo>
                    <a:lnTo>
                      <a:pt x="220" y="81"/>
                    </a:lnTo>
                    <a:lnTo>
                      <a:pt x="220" y="99"/>
                    </a:lnTo>
                    <a:lnTo>
                      <a:pt x="220" y="118"/>
                    </a:lnTo>
                    <a:lnTo>
                      <a:pt x="220" y="137"/>
                    </a:lnTo>
                    <a:lnTo>
                      <a:pt x="218" y="156"/>
                    </a:lnTo>
                    <a:lnTo>
                      <a:pt x="218" y="158"/>
                    </a:lnTo>
                    <a:lnTo>
                      <a:pt x="216" y="159"/>
                    </a:lnTo>
                    <a:lnTo>
                      <a:pt x="214" y="159"/>
                    </a:lnTo>
                    <a:lnTo>
                      <a:pt x="190" y="159"/>
                    </a:lnTo>
                    <a:lnTo>
                      <a:pt x="163" y="161"/>
                    </a:lnTo>
                    <a:lnTo>
                      <a:pt x="137" y="161"/>
                    </a:lnTo>
                    <a:lnTo>
                      <a:pt x="111" y="161"/>
                    </a:lnTo>
                    <a:lnTo>
                      <a:pt x="85" y="161"/>
                    </a:lnTo>
                    <a:lnTo>
                      <a:pt x="58" y="159"/>
                    </a:lnTo>
                    <a:lnTo>
                      <a:pt x="32" y="159"/>
                    </a:lnTo>
                    <a:lnTo>
                      <a:pt x="6" y="159"/>
                    </a:lnTo>
                    <a:lnTo>
                      <a:pt x="4" y="159"/>
                    </a:lnTo>
                    <a:lnTo>
                      <a:pt x="2" y="159"/>
                    </a:lnTo>
                    <a:lnTo>
                      <a:pt x="2" y="158"/>
                    </a:lnTo>
                    <a:lnTo>
                      <a:pt x="0" y="137"/>
                    </a:lnTo>
                    <a:lnTo>
                      <a:pt x="0" y="118"/>
                    </a:lnTo>
                    <a:lnTo>
                      <a:pt x="0" y="99"/>
                    </a:lnTo>
                    <a:lnTo>
                      <a:pt x="0" y="81"/>
                    </a:lnTo>
                    <a:lnTo>
                      <a:pt x="0" y="62"/>
                    </a:lnTo>
                    <a:lnTo>
                      <a:pt x="0" y="43"/>
                    </a:lnTo>
                    <a:lnTo>
                      <a:pt x="0" y="22"/>
                    </a:lnTo>
                    <a:lnTo>
                      <a:pt x="2" y="3"/>
                    </a:lnTo>
                    <a:lnTo>
                      <a:pt x="2" y="2"/>
                    </a:lnTo>
                    <a:lnTo>
                      <a:pt x="4" y="2"/>
                    </a:lnTo>
                    <a:lnTo>
                      <a:pt x="6" y="2"/>
                    </a:lnTo>
                    <a:close/>
                    <a:moveTo>
                      <a:pt x="43" y="229"/>
                    </a:moveTo>
                    <a:lnTo>
                      <a:pt x="175" y="229"/>
                    </a:lnTo>
                    <a:lnTo>
                      <a:pt x="175" y="244"/>
                    </a:lnTo>
                    <a:lnTo>
                      <a:pt x="43" y="244"/>
                    </a:lnTo>
                    <a:lnTo>
                      <a:pt x="43" y="229"/>
                    </a:lnTo>
                    <a:close/>
                    <a:moveTo>
                      <a:pt x="192" y="201"/>
                    </a:moveTo>
                    <a:lnTo>
                      <a:pt x="224" y="201"/>
                    </a:lnTo>
                    <a:lnTo>
                      <a:pt x="224" y="203"/>
                    </a:lnTo>
                    <a:lnTo>
                      <a:pt x="224" y="222"/>
                    </a:lnTo>
                    <a:lnTo>
                      <a:pt x="224" y="223"/>
                    </a:lnTo>
                    <a:lnTo>
                      <a:pt x="192" y="223"/>
                    </a:lnTo>
                    <a:lnTo>
                      <a:pt x="192" y="222"/>
                    </a:lnTo>
                    <a:lnTo>
                      <a:pt x="192" y="203"/>
                    </a:lnTo>
                    <a:lnTo>
                      <a:pt x="192" y="2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10" name="Freeform 18"/>
              <p:cNvSpPr/>
              <p:nvPr/>
            </p:nvSpPr>
            <p:spPr bwMode="auto">
              <a:xfrm>
                <a:off x="3967" y="1140"/>
                <a:ext cx="220" cy="161"/>
              </a:xfrm>
              <a:custGeom>
                <a:avLst/>
                <a:gdLst>
                  <a:gd name="T0" fmla="*/ 32 w 220"/>
                  <a:gd name="T1" fmla="*/ 0 h 161"/>
                  <a:gd name="T2" fmla="*/ 85 w 220"/>
                  <a:gd name="T3" fmla="*/ 0 h 161"/>
                  <a:gd name="T4" fmla="*/ 137 w 220"/>
                  <a:gd name="T5" fmla="*/ 0 h 161"/>
                  <a:gd name="T6" fmla="*/ 188 w 220"/>
                  <a:gd name="T7" fmla="*/ 0 h 161"/>
                  <a:gd name="T8" fmla="*/ 216 w 220"/>
                  <a:gd name="T9" fmla="*/ 2 h 161"/>
                  <a:gd name="T10" fmla="*/ 216 w 220"/>
                  <a:gd name="T11" fmla="*/ 2 h 161"/>
                  <a:gd name="T12" fmla="*/ 218 w 220"/>
                  <a:gd name="T13" fmla="*/ 3 h 161"/>
                  <a:gd name="T14" fmla="*/ 218 w 220"/>
                  <a:gd name="T15" fmla="*/ 3 h 161"/>
                  <a:gd name="T16" fmla="*/ 220 w 220"/>
                  <a:gd name="T17" fmla="*/ 22 h 161"/>
                  <a:gd name="T18" fmla="*/ 220 w 220"/>
                  <a:gd name="T19" fmla="*/ 60 h 161"/>
                  <a:gd name="T20" fmla="*/ 220 w 220"/>
                  <a:gd name="T21" fmla="*/ 99 h 161"/>
                  <a:gd name="T22" fmla="*/ 220 w 220"/>
                  <a:gd name="T23" fmla="*/ 137 h 161"/>
                  <a:gd name="T24" fmla="*/ 218 w 220"/>
                  <a:gd name="T25" fmla="*/ 158 h 161"/>
                  <a:gd name="T26" fmla="*/ 218 w 220"/>
                  <a:gd name="T27" fmla="*/ 158 h 161"/>
                  <a:gd name="T28" fmla="*/ 216 w 220"/>
                  <a:gd name="T29" fmla="*/ 159 h 161"/>
                  <a:gd name="T30" fmla="*/ 216 w 220"/>
                  <a:gd name="T31" fmla="*/ 159 h 161"/>
                  <a:gd name="T32" fmla="*/ 190 w 220"/>
                  <a:gd name="T33" fmla="*/ 159 h 161"/>
                  <a:gd name="T34" fmla="*/ 137 w 220"/>
                  <a:gd name="T35" fmla="*/ 161 h 161"/>
                  <a:gd name="T36" fmla="*/ 85 w 220"/>
                  <a:gd name="T37" fmla="*/ 161 h 161"/>
                  <a:gd name="T38" fmla="*/ 32 w 220"/>
                  <a:gd name="T39" fmla="*/ 159 h 161"/>
                  <a:gd name="T40" fmla="*/ 4 w 220"/>
                  <a:gd name="T41" fmla="*/ 159 h 161"/>
                  <a:gd name="T42" fmla="*/ 4 w 220"/>
                  <a:gd name="T43" fmla="*/ 159 h 161"/>
                  <a:gd name="T44" fmla="*/ 2 w 220"/>
                  <a:gd name="T45" fmla="*/ 159 h 161"/>
                  <a:gd name="T46" fmla="*/ 2 w 220"/>
                  <a:gd name="T47" fmla="*/ 158 h 161"/>
                  <a:gd name="T48" fmla="*/ 0 w 220"/>
                  <a:gd name="T49" fmla="*/ 137 h 161"/>
                  <a:gd name="T50" fmla="*/ 0 w 220"/>
                  <a:gd name="T51" fmla="*/ 99 h 161"/>
                  <a:gd name="T52" fmla="*/ 0 w 220"/>
                  <a:gd name="T53" fmla="*/ 62 h 161"/>
                  <a:gd name="T54" fmla="*/ 0 w 220"/>
                  <a:gd name="T55" fmla="*/ 22 h 161"/>
                  <a:gd name="T56" fmla="*/ 2 w 220"/>
                  <a:gd name="T57" fmla="*/ 3 h 161"/>
                  <a:gd name="T58" fmla="*/ 2 w 220"/>
                  <a:gd name="T59" fmla="*/ 3 h 161"/>
                  <a:gd name="T60" fmla="*/ 4 w 220"/>
                  <a:gd name="T61" fmla="*/ 2 h 161"/>
                  <a:gd name="T62" fmla="*/ 4 w 220"/>
                  <a:gd name="T63" fmla="*/ 2 h 1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20"/>
                  <a:gd name="T97" fmla="*/ 0 h 161"/>
                  <a:gd name="T98" fmla="*/ 220 w 220"/>
                  <a:gd name="T99" fmla="*/ 161 h 1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20" h="161">
                    <a:moveTo>
                      <a:pt x="6" y="2"/>
                    </a:moveTo>
                    <a:lnTo>
                      <a:pt x="32" y="0"/>
                    </a:lnTo>
                    <a:lnTo>
                      <a:pt x="58" y="0"/>
                    </a:lnTo>
                    <a:lnTo>
                      <a:pt x="85" y="0"/>
                    </a:lnTo>
                    <a:lnTo>
                      <a:pt x="111" y="0"/>
                    </a:lnTo>
                    <a:lnTo>
                      <a:pt x="137" y="0"/>
                    </a:lnTo>
                    <a:lnTo>
                      <a:pt x="163" y="0"/>
                    </a:lnTo>
                    <a:lnTo>
                      <a:pt x="188" y="0"/>
                    </a:lnTo>
                    <a:lnTo>
                      <a:pt x="214" y="2"/>
                    </a:lnTo>
                    <a:lnTo>
                      <a:pt x="216" y="2"/>
                    </a:lnTo>
                    <a:lnTo>
                      <a:pt x="218" y="2"/>
                    </a:lnTo>
                    <a:lnTo>
                      <a:pt x="218" y="3"/>
                    </a:lnTo>
                    <a:lnTo>
                      <a:pt x="220" y="22"/>
                    </a:lnTo>
                    <a:lnTo>
                      <a:pt x="220" y="41"/>
                    </a:lnTo>
                    <a:lnTo>
                      <a:pt x="220" y="60"/>
                    </a:lnTo>
                    <a:lnTo>
                      <a:pt x="220" y="81"/>
                    </a:lnTo>
                    <a:lnTo>
                      <a:pt x="220" y="99"/>
                    </a:lnTo>
                    <a:lnTo>
                      <a:pt x="220" y="118"/>
                    </a:lnTo>
                    <a:lnTo>
                      <a:pt x="220" y="137"/>
                    </a:lnTo>
                    <a:lnTo>
                      <a:pt x="218" y="156"/>
                    </a:lnTo>
                    <a:lnTo>
                      <a:pt x="218" y="158"/>
                    </a:lnTo>
                    <a:lnTo>
                      <a:pt x="216" y="159"/>
                    </a:lnTo>
                    <a:lnTo>
                      <a:pt x="214" y="159"/>
                    </a:lnTo>
                    <a:lnTo>
                      <a:pt x="190" y="159"/>
                    </a:lnTo>
                    <a:lnTo>
                      <a:pt x="163" y="161"/>
                    </a:lnTo>
                    <a:lnTo>
                      <a:pt x="137" y="161"/>
                    </a:lnTo>
                    <a:lnTo>
                      <a:pt x="111" y="161"/>
                    </a:lnTo>
                    <a:lnTo>
                      <a:pt x="85" y="161"/>
                    </a:lnTo>
                    <a:lnTo>
                      <a:pt x="58" y="159"/>
                    </a:lnTo>
                    <a:lnTo>
                      <a:pt x="32" y="159"/>
                    </a:lnTo>
                    <a:lnTo>
                      <a:pt x="6" y="159"/>
                    </a:lnTo>
                    <a:lnTo>
                      <a:pt x="4" y="159"/>
                    </a:lnTo>
                    <a:lnTo>
                      <a:pt x="2" y="159"/>
                    </a:lnTo>
                    <a:lnTo>
                      <a:pt x="2" y="158"/>
                    </a:lnTo>
                    <a:lnTo>
                      <a:pt x="0" y="137"/>
                    </a:lnTo>
                    <a:lnTo>
                      <a:pt x="0" y="118"/>
                    </a:lnTo>
                    <a:lnTo>
                      <a:pt x="0" y="99"/>
                    </a:lnTo>
                    <a:lnTo>
                      <a:pt x="0" y="81"/>
                    </a:lnTo>
                    <a:lnTo>
                      <a:pt x="0" y="62"/>
                    </a:lnTo>
                    <a:lnTo>
                      <a:pt x="0" y="43"/>
                    </a:lnTo>
                    <a:lnTo>
                      <a:pt x="0" y="22"/>
                    </a:lnTo>
                    <a:lnTo>
                      <a:pt x="2" y="3"/>
                    </a:lnTo>
                    <a:lnTo>
                      <a:pt x="2" y="2"/>
                    </a:lnTo>
                    <a:lnTo>
                      <a:pt x="4" y="2"/>
                    </a:lnTo>
                    <a:lnTo>
                      <a:pt x="6" y="2"/>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11" name="Rectangle 19"/>
              <p:cNvSpPr>
                <a:spLocks noChangeArrowheads="1"/>
              </p:cNvSpPr>
              <p:nvPr/>
            </p:nvSpPr>
            <p:spPr bwMode="auto">
              <a:xfrm>
                <a:off x="4010" y="1369"/>
                <a:ext cx="132" cy="1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12" name="Freeform 20"/>
              <p:cNvSpPr/>
              <p:nvPr/>
            </p:nvSpPr>
            <p:spPr bwMode="auto">
              <a:xfrm>
                <a:off x="4159" y="1341"/>
                <a:ext cx="32" cy="22"/>
              </a:xfrm>
              <a:custGeom>
                <a:avLst/>
                <a:gdLst>
                  <a:gd name="T0" fmla="*/ 0 w 32"/>
                  <a:gd name="T1" fmla="*/ 0 h 22"/>
                  <a:gd name="T2" fmla="*/ 32 w 32"/>
                  <a:gd name="T3" fmla="*/ 0 h 22"/>
                  <a:gd name="T4" fmla="*/ 32 w 32"/>
                  <a:gd name="T5" fmla="*/ 0 h 22"/>
                  <a:gd name="T6" fmla="*/ 32 w 32"/>
                  <a:gd name="T7" fmla="*/ 0 h 22"/>
                  <a:gd name="T8" fmla="*/ 32 w 32"/>
                  <a:gd name="T9" fmla="*/ 0 h 22"/>
                  <a:gd name="T10" fmla="*/ 32 w 32"/>
                  <a:gd name="T11" fmla="*/ 0 h 22"/>
                  <a:gd name="T12" fmla="*/ 32 w 32"/>
                  <a:gd name="T13" fmla="*/ 0 h 22"/>
                  <a:gd name="T14" fmla="*/ 32 w 32"/>
                  <a:gd name="T15" fmla="*/ 0 h 22"/>
                  <a:gd name="T16" fmla="*/ 32 w 32"/>
                  <a:gd name="T17" fmla="*/ 2 h 22"/>
                  <a:gd name="T18" fmla="*/ 32 w 32"/>
                  <a:gd name="T19" fmla="*/ 2 h 22"/>
                  <a:gd name="T20" fmla="*/ 32 w 32"/>
                  <a:gd name="T21" fmla="*/ 21 h 22"/>
                  <a:gd name="T22" fmla="*/ 32 w 32"/>
                  <a:gd name="T23" fmla="*/ 22 h 22"/>
                  <a:gd name="T24" fmla="*/ 32 w 32"/>
                  <a:gd name="T25" fmla="*/ 22 h 22"/>
                  <a:gd name="T26" fmla="*/ 32 w 32"/>
                  <a:gd name="T27" fmla="*/ 22 h 22"/>
                  <a:gd name="T28" fmla="*/ 32 w 32"/>
                  <a:gd name="T29" fmla="*/ 22 h 22"/>
                  <a:gd name="T30" fmla="*/ 32 w 32"/>
                  <a:gd name="T31" fmla="*/ 22 h 22"/>
                  <a:gd name="T32" fmla="*/ 32 w 32"/>
                  <a:gd name="T33" fmla="*/ 22 h 22"/>
                  <a:gd name="T34" fmla="*/ 32 w 32"/>
                  <a:gd name="T35" fmla="*/ 22 h 22"/>
                  <a:gd name="T36" fmla="*/ 32 w 32"/>
                  <a:gd name="T37" fmla="*/ 22 h 22"/>
                  <a:gd name="T38" fmla="*/ 0 w 32"/>
                  <a:gd name="T39" fmla="*/ 22 h 22"/>
                  <a:gd name="T40" fmla="*/ 0 w 32"/>
                  <a:gd name="T41" fmla="*/ 22 h 22"/>
                  <a:gd name="T42" fmla="*/ 0 w 32"/>
                  <a:gd name="T43" fmla="*/ 22 h 22"/>
                  <a:gd name="T44" fmla="*/ 0 w 32"/>
                  <a:gd name="T45" fmla="*/ 22 h 22"/>
                  <a:gd name="T46" fmla="*/ 0 w 32"/>
                  <a:gd name="T47" fmla="*/ 22 h 22"/>
                  <a:gd name="T48" fmla="*/ 0 w 32"/>
                  <a:gd name="T49" fmla="*/ 22 h 22"/>
                  <a:gd name="T50" fmla="*/ 0 w 32"/>
                  <a:gd name="T51" fmla="*/ 22 h 22"/>
                  <a:gd name="T52" fmla="*/ 0 w 32"/>
                  <a:gd name="T53" fmla="*/ 22 h 22"/>
                  <a:gd name="T54" fmla="*/ 0 w 32"/>
                  <a:gd name="T55" fmla="*/ 21 h 22"/>
                  <a:gd name="T56" fmla="*/ 0 w 32"/>
                  <a:gd name="T57" fmla="*/ 2 h 22"/>
                  <a:gd name="T58" fmla="*/ 0 w 32"/>
                  <a:gd name="T59" fmla="*/ 2 h 22"/>
                  <a:gd name="T60" fmla="*/ 0 w 32"/>
                  <a:gd name="T61" fmla="*/ 0 h 22"/>
                  <a:gd name="T62" fmla="*/ 0 w 32"/>
                  <a:gd name="T63" fmla="*/ 0 h 22"/>
                  <a:gd name="T64" fmla="*/ 0 w 32"/>
                  <a:gd name="T65" fmla="*/ 0 h 22"/>
                  <a:gd name="T66" fmla="*/ 0 w 32"/>
                  <a:gd name="T67" fmla="*/ 0 h 22"/>
                  <a:gd name="T68" fmla="*/ 0 w 32"/>
                  <a:gd name="T69" fmla="*/ 0 h 22"/>
                  <a:gd name="T70" fmla="*/ 0 w 32"/>
                  <a:gd name="T71" fmla="*/ 0 h 22"/>
                  <a:gd name="T72" fmla="*/ 0 w 32"/>
                  <a:gd name="T73" fmla="*/ 0 h 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2"/>
                  <a:gd name="T112" fmla="*/ 0 h 22"/>
                  <a:gd name="T113" fmla="*/ 32 w 32"/>
                  <a:gd name="T114" fmla="*/ 22 h 2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2" h="22">
                    <a:moveTo>
                      <a:pt x="0" y="0"/>
                    </a:moveTo>
                    <a:lnTo>
                      <a:pt x="32" y="0"/>
                    </a:lnTo>
                    <a:lnTo>
                      <a:pt x="32" y="2"/>
                    </a:lnTo>
                    <a:lnTo>
                      <a:pt x="32" y="21"/>
                    </a:lnTo>
                    <a:lnTo>
                      <a:pt x="32" y="22"/>
                    </a:lnTo>
                    <a:lnTo>
                      <a:pt x="0" y="22"/>
                    </a:lnTo>
                    <a:lnTo>
                      <a:pt x="0" y="21"/>
                    </a:lnTo>
                    <a:lnTo>
                      <a:pt x="0" y="2"/>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13" name="Rectangle 21"/>
              <p:cNvSpPr>
                <a:spLocks noChangeArrowheads="1"/>
              </p:cNvSpPr>
              <p:nvPr/>
            </p:nvSpPr>
            <p:spPr bwMode="auto">
              <a:xfrm>
                <a:off x="3960" y="1337"/>
                <a:ext cx="120" cy="3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14" name="Freeform 22"/>
              <p:cNvSpPr/>
              <p:nvPr/>
            </p:nvSpPr>
            <p:spPr bwMode="auto">
              <a:xfrm>
                <a:off x="4159" y="1350"/>
                <a:ext cx="32" cy="13"/>
              </a:xfrm>
              <a:custGeom>
                <a:avLst/>
                <a:gdLst>
                  <a:gd name="T0" fmla="*/ 1 w 32"/>
                  <a:gd name="T1" fmla="*/ 0 h 13"/>
                  <a:gd name="T2" fmla="*/ 32 w 32"/>
                  <a:gd name="T3" fmla="*/ 0 h 13"/>
                  <a:gd name="T4" fmla="*/ 32 w 32"/>
                  <a:gd name="T5" fmla="*/ 0 h 13"/>
                  <a:gd name="T6" fmla="*/ 32 w 32"/>
                  <a:gd name="T7" fmla="*/ 0 h 13"/>
                  <a:gd name="T8" fmla="*/ 32 w 32"/>
                  <a:gd name="T9" fmla="*/ 0 h 13"/>
                  <a:gd name="T10" fmla="*/ 32 w 32"/>
                  <a:gd name="T11" fmla="*/ 0 h 13"/>
                  <a:gd name="T12" fmla="*/ 32 w 32"/>
                  <a:gd name="T13" fmla="*/ 0 h 13"/>
                  <a:gd name="T14" fmla="*/ 32 w 32"/>
                  <a:gd name="T15" fmla="*/ 2 h 13"/>
                  <a:gd name="T16" fmla="*/ 32 w 32"/>
                  <a:gd name="T17" fmla="*/ 2 h 13"/>
                  <a:gd name="T18" fmla="*/ 32 w 32"/>
                  <a:gd name="T19" fmla="*/ 2 h 13"/>
                  <a:gd name="T20" fmla="*/ 32 w 32"/>
                  <a:gd name="T21" fmla="*/ 12 h 13"/>
                  <a:gd name="T22" fmla="*/ 32 w 32"/>
                  <a:gd name="T23" fmla="*/ 12 h 13"/>
                  <a:gd name="T24" fmla="*/ 32 w 32"/>
                  <a:gd name="T25" fmla="*/ 13 h 13"/>
                  <a:gd name="T26" fmla="*/ 32 w 32"/>
                  <a:gd name="T27" fmla="*/ 13 h 13"/>
                  <a:gd name="T28" fmla="*/ 32 w 32"/>
                  <a:gd name="T29" fmla="*/ 13 h 13"/>
                  <a:gd name="T30" fmla="*/ 32 w 32"/>
                  <a:gd name="T31" fmla="*/ 13 h 13"/>
                  <a:gd name="T32" fmla="*/ 32 w 32"/>
                  <a:gd name="T33" fmla="*/ 13 h 13"/>
                  <a:gd name="T34" fmla="*/ 32 w 32"/>
                  <a:gd name="T35" fmla="*/ 13 h 13"/>
                  <a:gd name="T36" fmla="*/ 32 w 32"/>
                  <a:gd name="T37" fmla="*/ 13 h 13"/>
                  <a:gd name="T38" fmla="*/ 1 w 32"/>
                  <a:gd name="T39" fmla="*/ 13 h 13"/>
                  <a:gd name="T40" fmla="*/ 1 w 32"/>
                  <a:gd name="T41" fmla="*/ 13 h 13"/>
                  <a:gd name="T42" fmla="*/ 0 w 32"/>
                  <a:gd name="T43" fmla="*/ 13 h 13"/>
                  <a:gd name="T44" fmla="*/ 0 w 32"/>
                  <a:gd name="T45" fmla="*/ 13 h 13"/>
                  <a:gd name="T46" fmla="*/ 0 w 32"/>
                  <a:gd name="T47" fmla="*/ 13 h 13"/>
                  <a:gd name="T48" fmla="*/ 0 w 32"/>
                  <a:gd name="T49" fmla="*/ 13 h 13"/>
                  <a:gd name="T50" fmla="*/ 0 w 32"/>
                  <a:gd name="T51" fmla="*/ 13 h 13"/>
                  <a:gd name="T52" fmla="*/ 0 w 32"/>
                  <a:gd name="T53" fmla="*/ 12 h 13"/>
                  <a:gd name="T54" fmla="*/ 0 w 32"/>
                  <a:gd name="T55" fmla="*/ 12 h 13"/>
                  <a:gd name="T56" fmla="*/ 0 w 32"/>
                  <a:gd name="T57" fmla="*/ 2 h 13"/>
                  <a:gd name="T58" fmla="*/ 0 w 32"/>
                  <a:gd name="T59" fmla="*/ 2 h 13"/>
                  <a:gd name="T60" fmla="*/ 0 w 32"/>
                  <a:gd name="T61" fmla="*/ 2 h 13"/>
                  <a:gd name="T62" fmla="*/ 0 w 32"/>
                  <a:gd name="T63" fmla="*/ 0 h 13"/>
                  <a:gd name="T64" fmla="*/ 0 w 32"/>
                  <a:gd name="T65" fmla="*/ 0 h 13"/>
                  <a:gd name="T66" fmla="*/ 0 w 32"/>
                  <a:gd name="T67" fmla="*/ 0 h 13"/>
                  <a:gd name="T68" fmla="*/ 0 w 32"/>
                  <a:gd name="T69" fmla="*/ 0 h 13"/>
                  <a:gd name="T70" fmla="*/ 1 w 32"/>
                  <a:gd name="T71" fmla="*/ 0 h 13"/>
                  <a:gd name="T72" fmla="*/ 1 w 32"/>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2"/>
                  <a:gd name="T112" fmla="*/ 0 h 13"/>
                  <a:gd name="T113" fmla="*/ 32 w 32"/>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2" h="13">
                    <a:moveTo>
                      <a:pt x="1" y="0"/>
                    </a:moveTo>
                    <a:lnTo>
                      <a:pt x="32" y="0"/>
                    </a:lnTo>
                    <a:lnTo>
                      <a:pt x="32" y="2"/>
                    </a:lnTo>
                    <a:lnTo>
                      <a:pt x="32" y="12"/>
                    </a:lnTo>
                    <a:lnTo>
                      <a:pt x="32" y="13"/>
                    </a:lnTo>
                    <a:lnTo>
                      <a:pt x="1" y="13"/>
                    </a:lnTo>
                    <a:lnTo>
                      <a:pt x="0" y="13"/>
                    </a:lnTo>
                    <a:lnTo>
                      <a:pt x="0" y="12"/>
                    </a:lnTo>
                    <a:lnTo>
                      <a:pt x="0" y="2"/>
                    </a:lnTo>
                    <a:lnTo>
                      <a:pt x="0" y="0"/>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15" name="Freeform 23"/>
              <p:cNvSpPr/>
              <p:nvPr/>
            </p:nvSpPr>
            <p:spPr bwMode="auto">
              <a:xfrm>
                <a:off x="4159" y="1350"/>
                <a:ext cx="32" cy="13"/>
              </a:xfrm>
              <a:custGeom>
                <a:avLst/>
                <a:gdLst>
                  <a:gd name="T0" fmla="*/ 1 w 32"/>
                  <a:gd name="T1" fmla="*/ 0 h 13"/>
                  <a:gd name="T2" fmla="*/ 32 w 32"/>
                  <a:gd name="T3" fmla="*/ 0 h 13"/>
                  <a:gd name="T4" fmla="*/ 32 w 32"/>
                  <a:gd name="T5" fmla="*/ 0 h 13"/>
                  <a:gd name="T6" fmla="*/ 32 w 32"/>
                  <a:gd name="T7" fmla="*/ 0 h 13"/>
                  <a:gd name="T8" fmla="*/ 32 w 32"/>
                  <a:gd name="T9" fmla="*/ 0 h 13"/>
                  <a:gd name="T10" fmla="*/ 32 w 32"/>
                  <a:gd name="T11" fmla="*/ 0 h 13"/>
                  <a:gd name="T12" fmla="*/ 32 w 32"/>
                  <a:gd name="T13" fmla="*/ 0 h 13"/>
                  <a:gd name="T14" fmla="*/ 32 w 32"/>
                  <a:gd name="T15" fmla="*/ 2 h 13"/>
                  <a:gd name="T16" fmla="*/ 32 w 32"/>
                  <a:gd name="T17" fmla="*/ 2 h 13"/>
                  <a:gd name="T18" fmla="*/ 32 w 32"/>
                  <a:gd name="T19" fmla="*/ 2 h 13"/>
                  <a:gd name="T20" fmla="*/ 32 w 32"/>
                  <a:gd name="T21" fmla="*/ 12 h 13"/>
                  <a:gd name="T22" fmla="*/ 32 w 32"/>
                  <a:gd name="T23" fmla="*/ 12 h 13"/>
                  <a:gd name="T24" fmla="*/ 32 w 32"/>
                  <a:gd name="T25" fmla="*/ 13 h 13"/>
                  <a:gd name="T26" fmla="*/ 32 w 32"/>
                  <a:gd name="T27" fmla="*/ 13 h 13"/>
                  <a:gd name="T28" fmla="*/ 32 w 32"/>
                  <a:gd name="T29" fmla="*/ 13 h 13"/>
                  <a:gd name="T30" fmla="*/ 32 w 32"/>
                  <a:gd name="T31" fmla="*/ 13 h 13"/>
                  <a:gd name="T32" fmla="*/ 32 w 32"/>
                  <a:gd name="T33" fmla="*/ 13 h 13"/>
                  <a:gd name="T34" fmla="*/ 32 w 32"/>
                  <a:gd name="T35" fmla="*/ 13 h 13"/>
                  <a:gd name="T36" fmla="*/ 32 w 32"/>
                  <a:gd name="T37" fmla="*/ 13 h 13"/>
                  <a:gd name="T38" fmla="*/ 1 w 32"/>
                  <a:gd name="T39" fmla="*/ 13 h 13"/>
                  <a:gd name="T40" fmla="*/ 1 w 32"/>
                  <a:gd name="T41" fmla="*/ 13 h 13"/>
                  <a:gd name="T42" fmla="*/ 0 w 32"/>
                  <a:gd name="T43" fmla="*/ 13 h 13"/>
                  <a:gd name="T44" fmla="*/ 0 w 32"/>
                  <a:gd name="T45" fmla="*/ 13 h 13"/>
                  <a:gd name="T46" fmla="*/ 0 w 32"/>
                  <a:gd name="T47" fmla="*/ 13 h 13"/>
                  <a:gd name="T48" fmla="*/ 0 w 32"/>
                  <a:gd name="T49" fmla="*/ 13 h 13"/>
                  <a:gd name="T50" fmla="*/ 0 w 32"/>
                  <a:gd name="T51" fmla="*/ 13 h 13"/>
                  <a:gd name="T52" fmla="*/ 0 w 32"/>
                  <a:gd name="T53" fmla="*/ 12 h 13"/>
                  <a:gd name="T54" fmla="*/ 0 w 32"/>
                  <a:gd name="T55" fmla="*/ 12 h 13"/>
                  <a:gd name="T56" fmla="*/ 0 w 32"/>
                  <a:gd name="T57" fmla="*/ 2 h 13"/>
                  <a:gd name="T58" fmla="*/ 0 w 32"/>
                  <a:gd name="T59" fmla="*/ 2 h 13"/>
                  <a:gd name="T60" fmla="*/ 0 w 32"/>
                  <a:gd name="T61" fmla="*/ 2 h 13"/>
                  <a:gd name="T62" fmla="*/ 0 w 32"/>
                  <a:gd name="T63" fmla="*/ 0 h 13"/>
                  <a:gd name="T64" fmla="*/ 0 w 32"/>
                  <a:gd name="T65" fmla="*/ 0 h 13"/>
                  <a:gd name="T66" fmla="*/ 0 w 32"/>
                  <a:gd name="T67" fmla="*/ 0 h 13"/>
                  <a:gd name="T68" fmla="*/ 0 w 32"/>
                  <a:gd name="T69" fmla="*/ 0 h 13"/>
                  <a:gd name="T70" fmla="*/ 1 w 32"/>
                  <a:gd name="T71" fmla="*/ 0 h 13"/>
                  <a:gd name="T72" fmla="*/ 1 w 32"/>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2"/>
                  <a:gd name="T112" fmla="*/ 0 h 13"/>
                  <a:gd name="T113" fmla="*/ 32 w 32"/>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2" h="13">
                    <a:moveTo>
                      <a:pt x="1" y="0"/>
                    </a:moveTo>
                    <a:lnTo>
                      <a:pt x="32" y="0"/>
                    </a:lnTo>
                    <a:lnTo>
                      <a:pt x="32" y="2"/>
                    </a:lnTo>
                    <a:lnTo>
                      <a:pt x="32" y="12"/>
                    </a:lnTo>
                    <a:lnTo>
                      <a:pt x="32" y="13"/>
                    </a:lnTo>
                    <a:lnTo>
                      <a:pt x="1" y="13"/>
                    </a:lnTo>
                    <a:lnTo>
                      <a:pt x="0" y="13"/>
                    </a:lnTo>
                    <a:lnTo>
                      <a:pt x="0" y="12"/>
                    </a:lnTo>
                    <a:lnTo>
                      <a:pt x="0" y="2"/>
                    </a:lnTo>
                    <a:lnTo>
                      <a:pt x="0" y="0"/>
                    </a:lnTo>
                    <a:lnTo>
                      <a:pt x="1"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16" name="Freeform 24"/>
              <p:cNvSpPr/>
              <p:nvPr/>
            </p:nvSpPr>
            <p:spPr bwMode="auto">
              <a:xfrm>
                <a:off x="4159" y="1341"/>
                <a:ext cx="32" cy="9"/>
              </a:xfrm>
              <a:custGeom>
                <a:avLst/>
                <a:gdLst>
                  <a:gd name="T0" fmla="*/ 1 w 32"/>
                  <a:gd name="T1" fmla="*/ 0 h 9"/>
                  <a:gd name="T2" fmla="*/ 30 w 32"/>
                  <a:gd name="T3" fmla="*/ 0 h 9"/>
                  <a:gd name="T4" fmla="*/ 30 w 32"/>
                  <a:gd name="T5" fmla="*/ 0 h 9"/>
                  <a:gd name="T6" fmla="*/ 32 w 32"/>
                  <a:gd name="T7" fmla="*/ 0 h 9"/>
                  <a:gd name="T8" fmla="*/ 32 w 32"/>
                  <a:gd name="T9" fmla="*/ 0 h 9"/>
                  <a:gd name="T10" fmla="*/ 32 w 32"/>
                  <a:gd name="T11" fmla="*/ 0 h 9"/>
                  <a:gd name="T12" fmla="*/ 32 w 32"/>
                  <a:gd name="T13" fmla="*/ 2 h 9"/>
                  <a:gd name="T14" fmla="*/ 32 w 32"/>
                  <a:gd name="T15" fmla="*/ 2 h 9"/>
                  <a:gd name="T16" fmla="*/ 32 w 32"/>
                  <a:gd name="T17" fmla="*/ 2 h 9"/>
                  <a:gd name="T18" fmla="*/ 32 w 32"/>
                  <a:gd name="T19" fmla="*/ 2 h 9"/>
                  <a:gd name="T20" fmla="*/ 32 w 32"/>
                  <a:gd name="T21" fmla="*/ 7 h 9"/>
                  <a:gd name="T22" fmla="*/ 32 w 32"/>
                  <a:gd name="T23" fmla="*/ 7 h 9"/>
                  <a:gd name="T24" fmla="*/ 32 w 32"/>
                  <a:gd name="T25" fmla="*/ 7 h 9"/>
                  <a:gd name="T26" fmla="*/ 32 w 32"/>
                  <a:gd name="T27" fmla="*/ 7 h 9"/>
                  <a:gd name="T28" fmla="*/ 32 w 32"/>
                  <a:gd name="T29" fmla="*/ 9 h 9"/>
                  <a:gd name="T30" fmla="*/ 32 w 32"/>
                  <a:gd name="T31" fmla="*/ 9 h 9"/>
                  <a:gd name="T32" fmla="*/ 32 w 32"/>
                  <a:gd name="T33" fmla="*/ 9 h 9"/>
                  <a:gd name="T34" fmla="*/ 30 w 32"/>
                  <a:gd name="T35" fmla="*/ 9 h 9"/>
                  <a:gd name="T36" fmla="*/ 30 w 32"/>
                  <a:gd name="T37" fmla="*/ 9 h 9"/>
                  <a:gd name="T38" fmla="*/ 1 w 32"/>
                  <a:gd name="T39" fmla="*/ 9 h 9"/>
                  <a:gd name="T40" fmla="*/ 1 w 32"/>
                  <a:gd name="T41" fmla="*/ 9 h 9"/>
                  <a:gd name="T42" fmla="*/ 0 w 32"/>
                  <a:gd name="T43" fmla="*/ 9 h 9"/>
                  <a:gd name="T44" fmla="*/ 0 w 32"/>
                  <a:gd name="T45" fmla="*/ 9 h 9"/>
                  <a:gd name="T46" fmla="*/ 0 w 32"/>
                  <a:gd name="T47" fmla="*/ 9 h 9"/>
                  <a:gd name="T48" fmla="*/ 0 w 32"/>
                  <a:gd name="T49" fmla="*/ 7 h 9"/>
                  <a:gd name="T50" fmla="*/ 0 w 32"/>
                  <a:gd name="T51" fmla="*/ 7 h 9"/>
                  <a:gd name="T52" fmla="*/ 0 w 32"/>
                  <a:gd name="T53" fmla="*/ 7 h 9"/>
                  <a:gd name="T54" fmla="*/ 0 w 32"/>
                  <a:gd name="T55" fmla="*/ 7 h 9"/>
                  <a:gd name="T56" fmla="*/ 0 w 32"/>
                  <a:gd name="T57" fmla="*/ 2 h 9"/>
                  <a:gd name="T58" fmla="*/ 0 w 32"/>
                  <a:gd name="T59" fmla="*/ 2 h 9"/>
                  <a:gd name="T60" fmla="*/ 0 w 32"/>
                  <a:gd name="T61" fmla="*/ 2 h 9"/>
                  <a:gd name="T62" fmla="*/ 0 w 32"/>
                  <a:gd name="T63" fmla="*/ 2 h 9"/>
                  <a:gd name="T64" fmla="*/ 0 w 32"/>
                  <a:gd name="T65" fmla="*/ 0 h 9"/>
                  <a:gd name="T66" fmla="*/ 0 w 32"/>
                  <a:gd name="T67" fmla="*/ 0 h 9"/>
                  <a:gd name="T68" fmla="*/ 0 w 32"/>
                  <a:gd name="T69" fmla="*/ 0 h 9"/>
                  <a:gd name="T70" fmla="*/ 1 w 32"/>
                  <a:gd name="T71" fmla="*/ 0 h 9"/>
                  <a:gd name="T72" fmla="*/ 1 w 32"/>
                  <a:gd name="T73" fmla="*/ 0 h 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2"/>
                  <a:gd name="T112" fmla="*/ 0 h 9"/>
                  <a:gd name="T113" fmla="*/ 32 w 32"/>
                  <a:gd name="T114" fmla="*/ 9 h 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2" h="9">
                    <a:moveTo>
                      <a:pt x="1" y="0"/>
                    </a:moveTo>
                    <a:lnTo>
                      <a:pt x="30" y="0"/>
                    </a:lnTo>
                    <a:lnTo>
                      <a:pt x="32" y="0"/>
                    </a:lnTo>
                    <a:lnTo>
                      <a:pt x="32" y="2"/>
                    </a:lnTo>
                    <a:lnTo>
                      <a:pt x="32" y="7"/>
                    </a:lnTo>
                    <a:lnTo>
                      <a:pt x="32" y="9"/>
                    </a:lnTo>
                    <a:lnTo>
                      <a:pt x="30" y="9"/>
                    </a:lnTo>
                    <a:lnTo>
                      <a:pt x="1" y="9"/>
                    </a:lnTo>
                    <a:lnTo>
                      <a:pt x="0" y="9"/>
                    </a:lnTo>
                    <a:lnTo>
                      <a:pt x="0" y="7"/>
                    </a:lnTo>
                    <a:lnTo>
                      <a:pt x="0" y="2"/>
                    </a:lnTo>
                    <a:lnTo>
                      <a:pt x="0" y="0"/>
                    </a:lnTo>
                    <a:lnTo>
                      <a:pt x="1" y="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17" name="Freeform 25"/>
              <p:cNvSpPr/>
              <p:nvPr/>
            </p:nvSpPr>
            <p:spPr bwMode="auto">
              <a:xfrm>
                <a:off x="4159" y="1341"/>
                <a:ext cx="32" cy="9"/>
              </a:xfrm>
              <a:custGeom>
                <a:avLst/>
                <a:gdLst>
                  <a:gd name="T0" fmla="*/ 1 w 32"/>
                  <a:gd name="T1" fmla="*/ 0 h 9"/>
                  <a:gd name="T2" fmla="*/ 30 w 32"/>
                  <a:gd name="T3" fmla="*/ 0 h 9"/>
                  <a:gd name="T4" fmla="*/ 30 w 32"/>
                  <a:gd name="T5" fmla="*/ 0 h 9"/>
                  <a:gd name="T6" fmla="*/ 32 w 32"/>
                  <a:gd name="T7" fmla="*/ 0 h 9"/>
                  <a:gd name="T8" fmla="*/ 32 w 32"/>
                  <a:gd name="T9" fmla="*/ 0 h 9"/>
                  <a:gd name="T10" fmla="*/ 32 w 32"/>
                  <a:gd name="T11" fmla="*/ 0 h 9"/>
                  <a:gd name="T12" fmla="*/ 32 w 32"/>
                  <a:gd name="T13" fmla="*/ 2 h 9"/>
                  <a:gd name="T14" fmla="*/ 32 w 32"/>
                  <a:gd name="T15" fmla="*/ 2 h 9"/>
                  <a:gd name="T16" fmla="*/ 32 w 32"/>
                  <a:gd name="T17" fmla="*/ 2 h 9"/>
                  <a:gd name="T18" fmla="*/ 32 w 32"/>
                  <a:gd name="T19" fmla="*/ 2 h 9"/>
                  <a:gd name="T20" fmla="*/ 32 w 32"/>
                  <a:gd name="T21" fmla="*/ 7 h 9"/>
                  <a:gd name="T22" fmla="*/ 32 w 32"/>
                  <a:gd name="T23" fmla="*/ 7 h 9"/>
                  <a:gd name="T24" fmla="*/ 32 w 32"/>
                  <a:gd name="T25" fmla="*/ 7 h 9"/>
                  <a:gd name="T26" fmla="*/ 32 w 32"/>
                  <a:gd name="T27" fmla="*/ 7 h 9"/>
                  <a:gd name="T28" fmla="*/ 32 w 32"/>
                  <a:gd name="T29" fmla="*/ 9 h 9"/>
                  <a:gd name="T30" fmla="*/ 32 w 32"/>
                  <a:gd name="T31" fmla="*/ 9 h 9"/>
                  <a:gd name="T32" fmla="*/ 32 w 32"/>
                  <a:gd name="T33" fmla="*/ 9 h 9"/>
                  <a:gd name="T34" fmla="*/ 30 w 32"/>
                  <a:gd name="T35" fmla="*/ 9 h 9"/>
                  <a:gd name="T36" fmla="*/ 30 w 32"/>
                  <a:gd name="T37" fmla="*/ 9 h 9"/>
                  <a:gd name="T38" fmla="*/ 1 w 32"/>
                  <a:gd name="T39" fmla="*/ 9 h 9"/>
                  <a:gd name="T40" fmla="*/ 1 w 32"/>
                  <a:gd name="T41" fmla="*/ 9 h 9"/>
                  <a:gd name="T42" fmla="*/ 0 w 32"/>
                  <a:gd name="T43" fmla="*/ 9 h 9"/>
                  <a:gd name="T44" fmla="*/ 0 w 32"/>
                  <a:gd name="T45" fmla="*/ 9 h 9"/>
                  <a:gd name="T46" fmla="*/ 0 w 32"/>
                  <a:gd name="T47" fmla="*/ 9 h 9"/>
                  <a:gd name="T48" fmla="*/ 0 w 32"/>
                  <a:gd name="T49" fmla="*/ 7 h 9"/>
                  <a:gd name="T50" fmla="*/ 0 w 32"/>
                  <a:gd name="T51" fmla="*/ 7 h 9"/>
                  <a:gd name="T52" fmla="*/ 0 w 32"/>
                  <a:gd name="T53" fmla="*/ 7 h 9"/>
                  <a:gd name="T54" fmla="*/ 0 w 32"/>
                  <a:gd name="T55" fmla="*/ 7 h 9"/>
                  <a:gd name="T56" fmla="*/ 0 w 32"/>
                  <a:gd name="T57" fmla="*/ 2 h 9"/>
                  <a:gd name="T58" fmla="*/ 0 w 32"/>
                  <a:gd name="T59" fmla="*/ 2 h 9"/>
                  <a:gd name="T60" fmla="*/ 0 w 32"/>
                  <a:gd name="T61" fmla="*/ 2 h 9"/>
                  <a:gd name="T62" fmla="*/ 0 w 32"/>
                  <a:gd name="T63" fmla="*/ 2 h 9"/>
                  <a:gd name="T64" fmla="*/ 0 w 32"/>
                  <a:gd name="T65" fmla="*/ 0 h 9"/>
                  <a:gd name="T66" fmla="*/ 0 w 32"/>
                  <a:gd name="T67" fmla="*/ 0 h 9"/>
                  <a:gd name="T68" fmla="*/ 0 w 32"/>
                  <a:gd name="T69" fmla="*/ 0 h 9"/>
                  <a:gd name="T70" fmla="*/ 1 w 32"/>
                  <a:gd name="T71" fmla="*/ 0 h 9"/>
                  <a:gd name="T72" fmla="*/ 1 w 32"/>
                  <a:gd name="T73" fmla="*/ 0 h 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2"/>
                  <a:gd name="T112" fmla="*/ 0 h 9"/>
                  <a:gd name="T113" fmla="*/ 32 w 32"/>
                  <a:gd name="T114" fmla="*/ 9 h 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2" h="9">
                    <a:moveTo>
                      <a:pt x="1" y="0"/>
                    </a:moveTo>
                    <a:lnTo>
                      <a:pt x="30" y="0"/>
                    </a:lnTo>
                    <a:lnTo>
                      <a:pt x="32" y="0"/>
                    </a:lnTo>
                    <a:lnTo>
                      <a:pt x="32" y="2"/>
                    </a:lnTo>
                    <a:lnTo>
                      <a:pt x="32" y="7"/>
                    </a:lnTo>
                    <a:lnTo>
                      <a:pt x="32" y="9"/>
                    </a:lnTo>
                    <a:lnTo>
                      <a:pt x="30" y="9"/>
                    </a:lnTo>
                    <a:lnTo>
                      <a:pt x="1" y="9"/>
                    </a:lnTo>
                    <a:lnTo>
                      <a:pt x="0" y="9"/>
                    </a:lnTo>
                    <a:lnTo>
                      <a:pt x="0" y="7"/>
                    </a:lnTo>
                    <a:lnTo>
                      <a:pt x="0" y="2"/>
                    </a:lnTo>
                    <a:lnTo>
                      <a:pt x="0" y="0"/>
                    </a:lnTo>
                    <a:lnTo>
                      <a:pt x="1"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18" name="Freeform 26"/>
              <p:cNvSpPr/>
              <p:nvPr/>
            </p:nvSpPr>
            <p:spPr bwMode="auto">
              <a:xfrm>
                <a:off x="3969" y="1142"/>
                <a:ext cx="90" cy="80"/>
              </a:xfrm>
              <a:custGeom>
                <a:avLst/>
                <a:gdLst>
                  <a:gd name="T0" fmla="*/ 9 w 90"/>
                  <a:gd name="T1" fmla="*/ 1 h 80"/>
                  <a:gd name="T2" fmla="*/ 7 w 90"/>
                  <a:gd name="T3" fmla="*/ 1 h 80"/>
                  <a:gd name="T4" fmla="*/ 6 w 90"/>
                  <a:gd name="T5" fmla="*/ 1 h 80"/>
                  <a:gd name="T6" fmla="*/ 4 w 90"/>
                  <a:gd name="T7" fmla="*/ 1 h 80"/>
                  <a:gd name="T8" fmla="*/ 4 w 90"/>
                  <a:gd name="T9" fmla="*/ 3 h 80"/>
                  <a:gd name="T10" fmla="*/ 4 w 90"/>
                  <a:gd name="T11" fmla="*/ 3 h 80"/>
                  <a:gd name="T12" fmla="*/ 2 w 90"/>
                  <a:gd name="T13" fmla="*/ 5 h 80"/>
                  <a:gd name="T14" fmla="*/ 2 w 90"/>
                  <a:gd name="T15" fmla="*/ 5 h 80"/>
                  <a:gd name="T16" fmla="*/ 2 w 90"/>
                  <a:gd name="T17" fmla="*/ 7 h 80"/>
                  <a:gd name="T18" fmla="*/ 0 w 90"/>
                  <a:gd name="T19" fmla="*/ 80 h 80"/>
                  <a:gd name="T20" fmla="*/ 6 w 90"/>
                  <a:gd name="T21" fmla="*/ 62 h 80"/>
                  <a:gd name="T22" fmla="*/ 11 w 90"/>
                  <a:gd name="T23" fmla="*/ 47 h 80"/>
                  <a:gd name="T24" fmla="*/ 19 w 90"/>
                  <a:gd name="T25" fmla="*/ 35 h 80"/>
                  <a:gd name="T26" fmla="*/ 28 w 90"/>
                  <a:gd name="T27" fmla="*/ 24 h 80"/>
                  <a:gd name="T28" fmla="*/ 39 w 90"/>
                  <a:gd name="T29" fmla="*/ 17 h 80"/>
                  <a:gd name="T30" fmla="*/ 54 w 90"/>
                  <a:gd name="T31" fmla="*/ 9 h 80"/>
                  <a:gd name="T32" fmla="*/ 71 w 90"/>
                  <a:gd name="T33" fmla="*/ 3 h 80"/>
                  <a:gd name="T34" fmla="*/ 90 w 90"/>
                  <a:gd name="T35" fmla="*/ 0 h 80"/>
                  <a:gd name="T36" fmla="*/ 9 w 90"/>
                  <a:gd name="T37" fmla="*/ 1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80"/>
                  <a:gd name="T59" fmla="*/ 90 w 90"/>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80">
                    <a:moveTo>
                      <a:pt x="9" y="1"/>
                    </a:moveTo>
                    <a:lnTo>
                      <a:pt x="7" y="1"/>
                    </a:lnTo>
                    <a:lnTo>
                      <a:pt x="6" y="1"/>
                    </a:lnTo>
                    <a:lnTo>
                      <a:pt x="4" y="1"/>
                    </a:lnTo>
                    <a:lnTo>
                      <a:pt x="4" y="3"/>
                    </a:lnTo>
                    <a:lnTo>
                      <a:pt x="2" y="5"/>
                    </a:lnTo>
                    <a:lnTo>
                      <a:pt x="2" y="7"/>
                    </a:lnTo>
                    <a:lnTo>
                      <a:pt x="0" y="80"/>
                    </a:lnTo>
                    <a:lnTo>
                      <a:pt x="6" y="62"/>
                    </a:lnTo>
                    <a:lnTo>
                      <a:pt x="11" y="47"/>
                    </a:lnTo>
                    <a:lnTo>
                      <a:pt x="19" y="35"/>
                    </a:lnTo>
                    <a:lnTo>
                      <a:pt x="28" y="24"/>
                    </a:lnTo>
                    <a:lnTo>
                      <a:pt x="39" y="17"/>
                    </a:lnTo>
                    <a:lnTo>
                      <a:pt x="54" y="9"/>
                    </a:lnTo>
                    <a:lnTo>
                      <a:pt x="71" y="3"/>
                    </a:lnTo>
                    <a:lnTo>
                      <a:pt x="90" y="0"/>
                    </a:lnTo>
                    <a:lnTo>
                      <a:pt x="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19" name="Freeform 27"/>
              <p:cNvSpPr/>
              <p:nvPr/>
            </p:nvSpPr>
            <p:spPr bwMode="auto">
              <a:xfrm>
                <a:off x="3969" y="1142"/>
                <a:ext cx="90" cy="80"/>
              </a:xfrm>
              <a:custGeom>
                <a:avLst/>
                <a:gdLst>
                  <a:gd name="T0" fmla="*/ 9 w 90"/>
                  <a:gd name="T1" fmla="*/ 1 h 80"/>
                  <a:gd name="T2" fmla="*/ 7 w 90"/>
                  <a:gd name="T3" fmla="*/ 1 h 80"/>
                  <a:gd name="T4" fmla="*/ 6 w 90"/>
                  <a:gd name="T5" fmla="*/ 1 h 80"/>
                  <a:gd name="T6" fmla="*/ 4 w 90"/>
                  <a:gd name="T7" fmla="*/ 1 h 80"/>
                  <a:gd name="T8" fmla="*/ 4 w 90"/>
                  <a:gd name="T9" fmla="*/ 3 h 80"/>
                  <a:gd name="T10" fmla="*/ 4 w 90"/>
                  <a:gd name="T11" fmla="*/ 3 h 80"/>
                  <a:gd name="T12" fmla="*/ 2 w 90"/>
                  <a:gd name="T13" fmla="*/ 5 h 80"/>
                  <a:gd name="T14" fmla="*/ 2 w 90"/>
                  <a:gd name="T15" fmla="*/ 5 h 80"/>
                  <a:gd name="T16" fmla="*/ 2 w 90"/>
                  <a:gd name="T17" fmla="*/ 7 h 80"/>
                  <a:gd name="T18" fmla="*/ 0 w 90"/>
                  <a:gd name="T19" fmla="*/ 80 h 80"/>
                  <a:gd name="T20" fmla="*/ 6 w 90"/>
                  <a:gd name="T21" fmla="*/ 62 h 80"/>
                  <a:gd name="T22" fmla="*/ 11 w 90"/>
                  <a:gd name="T23" fmla="*/ 47 h 80"/>
                  <a:gd name="T24" fmla="*/ 19 w 90"/>
                  <a:gd name="T25" fmla="*/ 35 h 80"/>
                  <a:gd name="T26" fmla="*/ 28 w 90"/>
                  <a:gd name="T27" fmla="*/ 24 h 80"/>
                  <a:gd name="T28" fmla="*/ 39 w 90"/>
                  <a:gd name="T29" fmla="*/ 17 h 80"/>
                  <a:gd name="T30" fmla="*/ 54 w 90"/>
                  <a:gd name="T31" fmla="*/ 9 h 80"/>
                  <a:gd name="T32" fmla="*/ 71 w 90"/>
                  <a:gd name="T33" fmla="*/ 3 h 80"/>
                  <a:gd name="T34" fmla="*/ 90 w 90"/>
                  <a:gd name="T35" fmla="*/ 0 h 80"/>
                  <a:gd name="T36" fmla="*/ 9 w 90"/>
                  <a:gd name="T37" fmla="*/ 1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0"/>
                  <a:gd name="T58" fmla="*/ 0 h 80"/>
                  <a:gd name="T59" fmla="*/ 90 w 90"/>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0" h="80">
                    <a:moveTo>
                      <a:pt x="9" y="1"/>
                    </a:moveTo>
                    <a:lnTo>
                      <a:pt x="7" y="1"/>
                    </a:lnTo>
                    <a:lnTo>
                      <a:pt x="6" y="1"/>
                    </a:lnTo>
                    <a:lnTo>
                      <a:pt x="4" y="1"/>
                    </a:lnTo>
                    <a:lnTo>
                      <a:pt x="4" y="3"/>
                    </a:lnTo>
                    <a:lnTo>
                      <a:pt x="2" y="5"/>
                    </a:lnTo>
                    <a:lnTo>
                      <a:pt x="2" y="7"/>
                    </a:lnTo>
                    <a:lnTo>
                      <a:pt x="0" y="80"/>
                    </a:lnTo>
                    <a:lnTo>
                      <a:pt x="6" y="62"/>
                    </a:lnTo>
                    <a:lnTo>
                      <a:pt x="11" y="47"/>
                    </a:lnTo>
                    <a:lnTo>
                      <a:pt x="19" y="35"/>
                    </a:lnTo>
                    <a:lnTo>
                      <a:pt x="28" y="24"/>
                    </a:lnTo>
                    <a:lnTo>
                      <a:pt x="39" y="17"/>
                    </a:lnTo>
                    <a:lnTo>
                      <a:pt x="54" y="9"/>
                    </a:lnTo>
                    <a:lnTo>
                      <a:pt x="71" y="3"/>
                    </a:lnTo>
                    <a:lnTo>
                      <a:pt x="90" y="0"/>
                    </a:lnTo>
                    <a:lnTo>
                      <a:pt x="9" y="1"/>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0" name="Rectangle 28"/>
              <p:cNvSpPr>
                <a:spLocks noChangeArrowheads="1"/>
              </p:cNvSpPr>
              <p:nvPr/>
            </p:nvSpPr>
            <p:spPr bwMode="auto">
              <a:xfrm>
                <a:off x="3862" y="1493"/>
                <a:ext cx="430" cy="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21" name="Rectangle 29"/>
              <p:cNvSpPr>
                <a:spLocks noChangeArrowheads="1"/>
              </p:cNvSpPr>
              <p:nvPr/>
            </p:nvSpPr>
            <p:spPr bwMode="auto">
              <a:xfrm>
                <a:off x="3862" y="1493"/>
                <a:ext cx="430" cy="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22" name="Freeform 30"/>
              <p:cNvSpPr/>
              <p:nvPr/>
            </p:nvSpPr>
            <p:spPr bwMode="auto">
              <a:xfrm>
                <a:off x="3856" y="1392"/>
                <a:ext cx="440" cy="101"/>
              </a:xfrm>
              <a:custGeom>
                <a:avLst/>
                <a:gdLst>
                  <a:gd name="T0" fmla="*/ 6 w 440"/>
                  <a:gd name="T1" fmla="*/ 0 h 101"/>
                  <a:gd name="T2" fmla="*/ 436 w 440"/>
                  <a:gd name="T3" fmla="*/ 0 h 101"/>
                  <a:gd name="T4" fmla="*/ 436 w 440"/>
                  <a:gd name="T5" fmla="*/ 0 h 101"/>
                  <a:gd name="T6" fmla="*/ 438 w 440"/>
                  <a:gd name="T7" fmla="*/ 0 h 101"/>
                  <a:gd name="T8" fmla="*/ 438 w 440"/>
                  <a:gd name="T9" fmla="*/ 0 h 101"/>
                  <a:gd name="T10" fmla="*/ 438 w 440"/>
                  <a:gd name="T11" fmla="*/ 0 h 101"/>
                  <a:gd name="T12" fmla="*/ 440 w 440"/>
                  <a:gd name="T13" fmla="*/ 0 h 101"/>
                  <a:gd name="T14" fmla="*/ 440 w 440"/>
                  <a:gd name="T15" fmla="*/ 1 h 101"/>
                  <a:gd name="T16" fmla="*/ 440 w 440"/>
                  <a:gd name="T17" fmla="*/ 1 h 101"/>
                  <a:gd name="T18" fmla="*/ 440 w 440"/>
                  <a:gd name="T19" fmla="*/ 3 h 101"/>
                  <a:gd name="T20" fmla="*/ 440 w 440"/>
                  <a:gd name="T21" fmla="*/ 97 h 101"/>
                  <a:gd name="T22" fmla="*/ 440 w 440"/>
                  <a:gd name="T23" fmla="*/ 99 h 101"/>
                  <a:gd name="T24" fmla="*/ 440 w 440"/>
                  <a:gd name="T25" fmla="*/ 99 h 101"/>
                  <a:gd name="T26" fmla="*/ 440 w 440"/>
                  <a:gd name="T27" fmla="*/ 99 h 101"/>
                  <a:gd name="T28" fmla="*/ 438 w 440"/>
                  <a:gd name="T29" fmla="*/ 101 h 101"/>
                  <a:gd name="T30" fmla="*/ 438 w 440"/>
                  <a:gd name="T31" fmla="*/ 101 h 101"/>
                  <a:gd name="T32" fmla="*/ 438 w 440"/>
                  <a:gd name="T33" fmla="*/ 101 h 101"/>
                  <a:gd name="T34" fmla="*/ 436 w 440"/>
                  <a:gd name="T35" fmla="*/ 101 h 101"/>
                  <a:gd name="T36" fmla="*/ 436 w 440"/>
                  <a:gd name="T37" fmla="*/ 101 h 101"/>
                  <a:gd name="T38" fmla="*/ 6 w 440"/>
                  <a:gd name="T39" fmla="*/ 101 h 101"/>
                  <a:gd name="T40" fmla="*/ 6 w 440"/>
                  <a:gd name="T41" fmla="*/ 101 h 101"/>
                  <a:gd name="T42" fmla="*/ 4 w 440"/>
                  <a:gd name="T43" fmla="*/ 101 h 101"/>
                  <a:gd name="T44" fmla="*/ 4 w 440"/>
                  <a:gd name="T45" fmla="*/ 101 h 101"/>
                  <a:gd name="T46" fmla="*/ 2 w 440"/>
                  <a:gd name="T47" fmla="*/ 101 h 101"/>
                  <a:gd name="T48" fmla="*/ 2 w 440"/>
                  <a:gd name="T49" fmla="*/ 99 h 101"/>
                  <a:gd name="T50" fmla="*/ 2 w 440"/>
                  <a:gd name="T51" fmla="*/ 99 h 101"/>
                  <a:gd name="T52" fmla="*/ 0 w 440"/>
                  <a:gd name="T53" fmla="*/ 99 h 101"/>
                  <a:gd name="T54" fmla="*/ 0 w 440"/>
                  <a:gd name="T55" fmla="*/ 97 h 101"/>
                  <a:gd name="T56" fmla="*/ 0 w 440"/>
                  <a:gd name="T57" fmla="*/ 3 h 101"/>
                  <a:gd name="T58" fmla="*/ 0 w 440"/>
                  <a:gd name="T59" fmla="*/ 1 h 101"/>
                  <a:gd name="T60" fmla="*/ 2 w 440"/>
                  <a:gd name="T61" fmla="*/ 1 h 101"/>
                  <a:gd name="T62" fmla="*/ 2 w 440"/>
                  <a:gd name="T63" fmla="*/ 0 h 101"/>
                  <a:gd name="T64" fmla="*/ 2 w 440"/>
                  <a:gd name="T65" fmla="*/ 0 h 101"/>
                  <a:gd name="T66" fmla="*/ 4 w 440"/>
                  <a:gd name="T67" fmla="*/ 0 h 101"/>
                  <a:gd name="T68" fmla="*/ 4 w 440"/>
                  <a:gd name="T69" fmla="*/ 0 h 101"/>
                  <a:gd name="T70" fmla="*/ 6 w 440"/>
                  <a:gd name="T71" fmla="*/ 0 h 101"/>
                  <a:gd name="T72" fmla="*/ 6 w 440"/>
                  <a:gd name="T73" fmla="*/ 0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40"/>
                  <a:gd name="T112" fmla="*/ 0 h 101"/>
                  <a:gd name="T113" fmla="*/ 440 w 440"/>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40" h="101">
                    <a:moveTo>
                      <a:pt x="6" y="0"/>
                    </a:moveTo>
                    <a:lnTo>
                      <a:pt x="436" y="0"/>
                    </a:lnTo>
                    <a:lnTo>
                      <a:pt x="438" y="0"/>
                    </a:lnTo>
                    <a:lnTo>
                      <a:pt x="440" y="0"/>
                    </a:lnTo>
                    <a:lnTo>
                      <a:pt x="440" y="1"/>
                    </a:lnTo>
                    <a:lnTo>
                      <a:pt x="440" y="3"/>
                    </a:lnTo>
                    <a:lnTo>
                      <a:pt x="440" y="97"/>
                    </a:lnTo>
                    <a:lnTo>
                      <a:pt x="440" y="99"/>
                    </a:lnTo>
                    <a:lnTo>
                      <a:pt x="438" y="101"/>
                    </a:lnTo>
                    <a:lnTo>
                      <a:pt x="436" y="101"/>
                    </a:lnTo>
                    <a:lnTo>
                      <a:pt x="6" y="101"/>
                    </a:lnTo>
                    <a:lnTo>
                      <a:pt x="4" y="101"/>
                    </a:lnTo>
                    <a:lnTo>
                      <a:pt x="2" y="101"/>
                    </a:lnTo>
                    <a:lnTo>
                      <a:pt x="2" y="99"/>
                    </a:lnTo>
                    <a:lnTo>
                      <a:pt x="0" y="99"/>
                    </a:lnTo>
                    <a:lnTo>
                      <a:pt x="0" y="97"/>
                    </a:lnTo>
                    <a:lnTo>
                      <a:pt x="0" y="3"/>
                    </a:lnTo>
                    <a:lnTo>
                      <a:pt x="0" y="1"/>
                    </a:lnTo>
                    <a:lnTo>
                      <a:pt x="2" y="1"/>
                    </a:lnTo>
                    <a:lnTo>
                      <a:pt x="2" y="0"/>
                    </a:lnTo>
                    <a:lnTo>
                      <a:pt x="4" y="0"/>
                    </a:lnTo>
                    <a:lnTo>
                      <a:pt x="6" y="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23" name="Freeform 31"/>
              <p:cNvSpPr/>
              <p:nvPr/>
            </p:nvSpPr>
            <p:spPr bwMode="auto">
              <a:xfrm>
                <a:off x="3856" y="1392"/>
                <a:ext cx="440" cy="101"/>
              </a:xfrm>
              <a:custGeom>
                <a:avLst/>
                <a:gdLst>
                  <a:gd name="T0" fmla="*/ 6 w 440"/>
                  <a:gd name="T1" fmla="*/ 0 h 101"/>
                  <a:gd name="T2" fmla="*/ 436 w 440"/>
                  <a:gd name="T3" fmla="*/ 0 h 101"/>
                  <a:gd name="T4" fmla="*/ 436 w 440"/>
                  <a:gd name="T5" fmla="*/ 0 h 101"/>
                  <a:gd name="T6" fmla="*/ 438 w 440"/>
                  <a:gd name="T7" fmla="*/ 0 h 101"/>
                  <a:gd name="T8" fmla="*/ 438 w 440"/>
                  <a:gd name="T9" fmla="*/ 0 h 101"/>
                  <a:gd name="T10" fmla="*/ 438 w 440"/>
                  <a:gd name="T11" fmla="*/ 0 h 101"/>
                  <a:gd name="T12" fmla="*/ 440 w 440"/>
                  <a:gd name="T13" fmla="*/ 0 h 101"/>
                  <a:gd name="T14" fmla="*/ 440 w 440"/>
                  <a:gd name="T15" fmla="*/ 1 h 101"/>
                  <a:gd name="T16" fmla="*/ 440 w 440"/>
                  <a:gd name="T17" fmla="*/ 1 h 101"/>
                  <a:gd name="T18" fmla="*/ 440 w 440"/>
                  <a:gd name="T19" fmla="*/ 3 h 101"/>
                  <a:gd name="T20" fmla="*/ 440 w 440"/>
                  <a:gd name="T21" fmla="*/ 97 h 101"/>
                  <a:gd name="T22" fmla="*/ 440 w 440"/>
                  <a:gd name="T23" fmla="*/ 99 h 101"/>
                  <a:gd name="T24" fmla="*/ 440 w 440"/>
                  <a:gd name="T25" fmla="*/ 99 h 101"/>
                  <a:gd name="T26" fmla="*/ 440 w 440"/>
                  <a:gd name="T27" fmla="*/ 99 h 101"/>
                  <a:gd name="T28" fmla="*/ 438 w 440"/>
                  <a:gd name="T29" fmla="*/ 101 h 101"/>
                  <a:gd name="T30" fmla="*/ 438 w 440"/>
                  <a:gd name="T31" fmla="*/ 101 h 101"/>
                  <a:gd name="T32" fmla="*/ 438 w 440"/>
                  <a:gd name="T33" fmla="*/ 101 h 101"/>
                  <a:gd name="T34" fmla="*/ 436 w 440"/>
                  <a:gd name="T35" fmla="*/ 101 h 101"/>
                  <a:gd name="T36" fmla="*/ 436 w 440"/>
                  <a:gd name="T37" fmla="*/ 101 h 101"/>
                  <a:gd name="T38" fmla="*/ 6 w 440"/>
                  <a:gd name="T39" fmla="*/ 101 h 101"/>
                  <a:gd name="T40" fmla="*/ 6 w 440"/>
                  <a:gd name="T41" fmla="*/ 101 h 101"/>
                  <a:gd name="T42" fmla="*/ 4 w 440"/>
                  <a:gd name="T43" fmla="*/ 101 h 101"/>
                  <a:gd name="T44" fmla="*/ 4 w 440"/>
                  <a:gd name="T45" fmla="*/ 101 h 101"/>
                  <a:gd name="T46" fmla="*/ 2 w 440"/>
                  <a:gd name="T47" fmla="*/ 101 h 101"/>
                  <a:gd name="T48" fmla="*/ 2 w 440"/>
                  <a:gd name="T49" fmla="*/ 99 h 101"/>
                  <a:gd name="T50" fmla="*/ 2 w 440"/>
                  <a:gd name="T51" fmla="*/ 99 h 101"/>
                  <a:gd name="T52" fmla="*/ 0 w 440"/>
                  <a:gd name="T53" fmla="*/ 99 h 101"/>
                  <a:gd name="T54" fmla="*/ 0 w 440"/>
                  <a:gd name="T55" fmla="*/ 97 h 101"/>
                  <a:gd name="T56" fmla="*/ 0 w 440"/>
                  <a:gd name="T57" fmla="*/ 3 h 101"/>
                  <a:gd name="T58" fmla="*/ 0 w 440"/>
                  <a:gd name="T59" fmla="*/ 1 h 101"/>
                  <a:gd name="T60" fmla="*/ 2 w 440"/>
                  <a:gd name="T61" fmla="*/ 1 h 101"/>
                  <a:gd name="T62" fmla="*/ 2 w 440"/>
                  <a:gd name="T63" fmla="*/ 0 h 101"/>
                  <a:gd name="T64" fmla="*/ 2 w 440"/>
                  <a:gd name="T65" fmla="*/ 0 h 101"/>
                  <a:gd name="T66" fmla="*/ 4 w 440"/>
                  <a:gd name="T67" fmla="*/ 0 h 101"/>
                  <a:gd name="T68" fmla="*/ 4 w 440"/>
                  <a:gd name="T69" fmla="*/ 0 h 101"/>
                  <a:gd name="T70" fmla="*/ 6 w 440"/>
                  <a:gd name="T71" fmla="*/ 0 h 101"/>
                  <a:gd name="T72" fmla="*/ 6 w 440"/>
                  <a:gd name="T73" fmla="*/ 0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40"/>
                  <a:gd name="T112" fmla="*/ 0 h 101"/>
                  <a:gd name="T113" fmla="*/ 440 w 440"/>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40" h="101">
                    <a:moveTo>
                      <a:pt x="6" y="0"/>
                    </a:moveTo>
                    <a:lnTo>
                      <a:pt x="436" y="0"/>
                    </a:lnTo>
                    <a:lnTo>
                      <a:pt x="438" y="0"/>
                    </a:lnTo>
                    <a:lnTo>
                      <a:pt x="440" y="0"/>
                    </a:lnTo>
                    <a:lnTo>
                      <a:pt x="440" y="1"/>
                    </a:lnTo>
                    <a:lnTo>
                      <a:pt x="440" y="3"/>
                    </a:lnTo>
                    <a:lnTo>
                      <a:pt x="440" y="97"/>
                    </a:lnTo>
                    <a:lnTo>
                      <a:pt x="440" y="99"/>
                    </a:lnTo>
                    <a:lnTo>
                      <a:pt x="438" y="101"/>
                    </a:lnTo>
                    <a:lnTo>
                      <a:pt x="436" y="101"/>
                    </a:lnTo>
                    <a:lnTo>
                      <a:pt x="6" y="101"/>
                    </a:lnTo>
                    <a:lnTo>
                      <a:pt x="4" y="101"/>
                    </a:lnTo>
                    <a:lnTo>
                      <a:pt x="2" y="101"/>
                    </a:lnTo>
                    <a:lnTo>
                      <a:pt x="2" y="99"/>
                    </a:lnTo>
                    <a:lnTo>
                      <a:pt x="0" y="99"/>
                    </a:lnTo>
                    <a:lnTo>
                      <a:pt x="0" y="97"/>
                    </a:lnTo>
                    <a:lnTo>
                      <a:pt x="0" y="3"/>
                    </a:lnTo>
                    <a:lnTo>
                      <a:pt x="0" y="1"/>
                    </a:lnTo>
                    <a:lnTo>
                      <a:pt x="2" y="1"/>
                    </a:lnTo>
                    <a:lnTo>
                      <a:pt x="2" y="0"/>
                    </a:lnTo>
                    <a:lnTo>
                      <a:pt x="4" y="0"/>
                    </a:lnTo>
                    <a:lnTo>
                      <a:pt x="6"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4" name="Freeform 32"/>
              <p:cNvSpPr/>
              <p:nvPr/>
            </p:nvSpPr>
            <p:spPr bwMode="auto">
              <a:xfrm>
                <a:off x="3862" y="1392"/>
                <a:ext cx="430" cy="99"/>
              </a:xfrm>
              <a:custGeom>
                <a:avLst/>
                <a:gdLst>
                  <a:gd name="T0" fmla="*/ 4 w 430"/>
                  <a:gd name="T1" fmla="*/ 0 h 99"/>
                  <a:gd name="T2" fmla="*/ 424 w 430"/>
                  <a:gd name="T3" fmla="*/ 0 h 99"/>
                  <a:gd name="T4" fmla="*/ 426 w 430"/>
                  <a:gd name="T5" fmla="*/ 0 h 99"/>
                  <a:gd name="T6" fmla="*/ 426 w 430"/>
                  <a:gd name="T7" fmla="*/ 0 h 99"/>
                  <a:gd name="T8" fmla="*/ 428 w 430"/>
                  <a:gd name="T9" fmla="*/ 0 h 99"/>
                  <a:gd name="T10" fmla="*/ 428 w 430"/>
                  <a:gd name="T11" fmla="*/ 1 h 99"/>
                  <a:gd name="T12" fmla="*/ 428 w 430"/>
                  <a:gd name="T13" fmla="*/ 1 h 99"/>
                  <a:gd name="T14" fmla="*/ 430 w 430"/>
                  <a:gd name="T15" fmla="*/ 1 h 99"/>
                  <a:gd name="T16" fmla="*/ 430 w 430"/>
                  <a:gd name="T17" fmla="*/ 3 h 99"/>
                  <a:gd name="T18" fmla="*/ 430 w 430"/>
                  <a:gd name="T19" fmla="*/ 3 h 99"/>
                  <a:gd name="T20" fmla="*/ 430 w 430"/>
                  <a:gd name="T21" fmla="*/ 95 h 99"/>
                  <a:gd name="T22" fmla="*/ 430 w 430"/>
                  <a:gd name="T23" fmla="*/ 97 h 99"/>
                  <a:gd name="T24" fmla="*/ 430 w 430"/>
                  <a:gd name="T25" fmla="*/ 97 h 99"/>
                  <a:gd name="T26" fmla="*/ 428 w 430"/>
                  <a:gd name="T27" fmla="*/ 99 h 99"/>
                  <a:gd name="T28" fmla="*/ 428 w 430"/>
                  <a:gd name="T29" fmla="*/ 99 h 99"/>
                  <a:gd name="T30" fmla="*/ 428 w 430"/>
                  <a:gd name="T31" fmla="*/ 99 h 99"/>
                  <a:gd name="T32" fmla="*/ 426 w 430"/>
                  <a:gd name="T33" fmla="*/ 99 h 99"/>
                  <a:gd name="T34" fmla="*/ 426 w 430"/>
                  <a:gd name="T35" fmla="*/ 99 h 99"/>
                  <a:gd name="T36" fmla="*/ 424 w 430"/>
                  <a:gd name="T37" fmla="*/ 99 h 99"/>
                  <a:gd name="T38" fmla="*/ 4 w 430"/>
                  <a:gd name="T39" fmla="*/ 99 h 99"/>
                  <a:gd name="T40" fmla="*/ 4 w 430"/>
                  <a:gd name="T41" fmla="*/ 99 h 99"/>
                  <a:gd name="T42" fmla="*/ 4 w 430"/>
                  <a:gd name="T43" fmla="*/ 99 h 99"/>
                  <a:gd name="T44" fmla="*/ 2 w 430"/>
                  <a:gd name="T45" fmla="*/ 99 h 99"/>
                  <a:gd name="T46" fmla="*/ 2 w 430"/>
                  <a:gd name="T47" fmla="*/ 99 h 99"/>
                  <a:gd name="T48" fmla="*/ 2 w 430"/>
                  <a:gd name="T49" fmla="*/ 99 h 99"/>
                  <a:gd name="T50" fmla="*/ 0 w 430"/>
                  <a:gd name="T51" fmla="*/ 97 h 99"/>
                  <a:gd name="T52" fmla="*/ 0 w 430"/>
                  <a:gd name="T53" fmla="*/ 97 h 99"/>
                  <a:gd name="T54" fmla="*/ 0 w 430"/>
                  <a:gd name="T55" fmla="*/ 95 h 99"/>
                  <a:gd name="T56" fmla="*/ 0 w 430"/>
                  <a:gd name="T57" fmla="*/ 3 h 99"/>
                  <a:gd name="T58" fmla="*/ 0 w 430"/>
                  <a:gd name="T59" fmla="*/ 3 h 99"/>
                  <a:gd name="T60" fmla="*/ 0 w 430"/>
                  <a:gd name="T61" fmla="*/ 1 h 99"/>
                  <a:gd name="T62" fmla="*/ 2 w 430"/>
                  <a:gd name="T63" fmla="*/ 1 h 99"/>
                  <a:gd name="T64" fmla="*/ 2 w 430"/>
                  <a:gd name="T65" fmla="*/ 1 h 99"/>
                  <a:gd name="T66" fmla="*/ 2 w 430"/>
                  <a:gd name="T67" fmla="*/ 0 h 99"/>
                  <a:gd name="T68" fmla="*/ 4 w 430"/>
                  <a:gd name="T69" fmla="*/ 0 h 99"/>
                  <a:gd name="T70" fmla="*/ 4 w 430"/>
                  <a:gd name="T71" fmla="*/ 0 h 99"/>
                  <a:gd name="T72" fmla="*/ 4 w 430"/>
                  <a:gd name="T73" fmla="*/ 0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0"/>
                  <a:gd name="T112" fmla="*/ 0 h 99"/>
                  <a:gd name="T113" fmla="*/ 430 w 430"/>
                  <a:gd name="T114" fmla="*/ 99 h 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0" h="99">
                    <a:moveTo>
                      <a:pt x="4" y="0"/>
                    </a:moveTo>
                    <a:lnTo>
                      <a:pt x="424" y="0"/>
                    </a:lnTo>
                    <a:lnTo>
                      <a:pt x="426" y="0"/>
                    </a:lnTo>
                    <a:lnTo>
                      <a:pt x="428" y="0"/>
                    </a:lnTo>
                    <a:lnTo>
                      <a:pt x="428" y="1"/>
                    </a:lnTo>
                    <a:lnTo>
                      <a:pt x="430" y="1"/>
                    </a:lnTo>
                    <a:lnTo>
                      <a:pt x="430" y="3"/>
                    </a:lnTo>
                    <a:lnTo>
                      <a:pt x="430" y="95"/>
                    </a:lnTo>
                    <a:lnTo>
                      <a:pt x="430" y="97"/>
                    </a:lnTo>
                    <a:lnTo>
                      <a:pt x="428" y="99"/>
                    </a:lnTo>
                    <a:lnTo>
                      <a:pt x="426" y="99"/>
                    </a:lnTo>
                    <a:lnTo>
                      <a:pt x="424" y="99"/>
                    </a:lnTo>
                    <a:lnTo>
                      <a:pt x="4" y="99"/>
                    </a:lnTo>
                    <a:lnTo>
                      <a:pt x="2" y="99"/>
                    </a:lnTo>
                    <a:lnTo>
                      <a:pt x="0" y="97"/>
                    </a:lnTo>
                    <a:lnTo>
                      <a:pt x="0" y="95"/>
                    </a:lnTo>
                    <a:lnTo>
                      <a:pt x="0" y="3"/>
                    </a:lnTo>
                    <a:lnTo>
                      <a:pt x="0" y="1"/>
                    </a:lnTo>
                    <a:lnTo>
                      <a:pt x="2" y="1"/>
                    </a:lnTo>
                    <a:lnTo>
                      <a:pt x="2"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25" name="Freeform 33"/>
              <p:cNvSpPr/>
              <p:nvPr/>
            </p:nvSpPr>
            <p:spPr bwMode="auto">
              <a:xfrm>
                <a:off x="3862" y="1392"/>
                <a:ext cx="430" cy="99"/>
              </a:xfrm>
              <a:custGeom>
                <a:avLst/>
                <a:gdLst>
                  <a:gd name="T0" fmla="*/ 4 w 430"/>
                  <a:gd name="T1" fmla="*/ 0 h 99"/>
                  <a:gd name="T2" fmla="*/ 424 w 430"/>
                  <a:gd name="T3" fmla="*/ 0 h 99"/>
                  <a:gd name="T4" fmla="*/ 426 w 430"/>
                  <a:gd name="T5" fmla="*/ 0 h 99"/>
                  <a:gd name="T6" fmla="*/ 426 w 430"/>
                  <a:gd name="T7" fmla="*/ 0 h 99"/>
                  <a:gd name="T8" fmla="*/ 428 w 430"/>
                  <a:gd name="T9" fmla="*/ 0 h 99"/>
                  <a:gd name="T10" fmla="*/ 428 w 430"/>
                  <a:gd name="T11" fmla="*/ 1 h 99"/>
                  <a:gd name="T12" fmla="*/ 428 w 430"/>
                  <a:gd name="T13" fmla="*/ 1 h 99"/>
                  <a:gd name="T14" fmla="*/ 430 w 430"/>
                  <a:gd name="T15" fmla="*/ 1 h 99"/>
                  <a:gd name="T16" fmla="*/ 430 w 430"/>
                  <a:gd name="T17" fmla="*/ 3 h 99"/>
                  <a:gd name="T18" fmla="*/ 430 w 430"/>
                  <a:gd name="T19" fmla="*/ 3 h 99"/>
                  <a:gd name="T20" fmla="*/ 430 w 430"/>
                  <a:gd name="T21" fmla="*/ 95 h 99"/>
                  <a:gd name="T22" fmla="*/ 430 w 430"/>
                  <a:gd name="T23" fmla="*/ 97 h 99"/>
                  <a:gd name="T24" fmla="*/ 430 w 430"/>
                  <a:gd name="T25" fmla="*/ 97 h 99"/>
                  <a:gd name="T26" fmla="*/ 428 w 430"/>
                  <a:gd name="T27" fmla="*/ 99 h 99"/>
                  <a:gd name="T28" fmla="*/ 428 w 430"/>
                  <a:gd name="T29" fmla="*/ 99 h 99"/>
                  <a:gd name="T30" fmla="*/ 428 w 430"/>
                  <a:gd name="T31" fmla="*/ 99 h 99"/>
                  <a:gd name="T32" fmla="*/ 426 w 430"/>
                  <a:gd name="T33" fmla="*/ 99 h 99"/>
                  <a:gd name="T34" fmla="*/ 426 w 430"/>
                  <a:gd name="T35" fmla="*/ 99 h 99"/>
                  <a:gd name="T36" fmla="*/ 424 w 430"/>
                  <a:gd name="T37" fmla="*/ 99 h 99"/>
                  <a:gd name="T38" fmla="*/ 4 w 430"/>
                  <a:gd name="T39" fmla="*/ 99 h 99"/>
                  <a:gd name="T40" fmla="*/ 4 w 430"/>
                  <a:gd name="T41" fmla="*/ 99 h 99"/>
                  <a:gd name="T42" fmla="*/ 4 w 430"/>
                  <a:gd name="T43" fmla="*/ 99 h 99"/>
                  <a:gd name="T44" fmla="*/ 2 w 430"/>
                  <a:gd name="T45" fmla="*/ 99 h 99"/>
                  <a:gd name="T46" fmla="*/ 2 w 430"/>
                  <a:gd name="T47" fmla="*/ 99 h 99"/>
                  <a:gd name="T48" fmla="*/ 2 w 430"/>
                  <a:gd name="T49" fmla="*/ 99 h 99"/>
                  <a:gd name="T50" fmla="*/ 0 w 430"/>
                  <a:gd name="T51" fmla="*/ 97 h 99"/>
                  <a:gd name="T52" fmla="*/ 0 w 430"/>
                  <a:gd name="T53" fmla="*/ 97 h 99"/>
                  <a:gd name="T54" fmla="*/ 0 w 430"/>
                  <a:gd name="T55" fmla="*/ 95 h 99"/>
                  <a:gd name="T56" fmla="*/ 0 w 430"/>
                  <a:gd name="T57" fmla="*/ 3 h 99"/>
                  <a:gd name="T58" fmla="*/ 0 w 430"/>
                  <a:gd name="T59" fmla="*/ 3 h 99"/>
                  <a:gd name="T60" fmla="*/ 0 w 430"/>
                  <a:gd name="T61" fmla="*/ 1 h 99"/>
                  <a:gd name="T62" fmla="*/ 2 w 430"/>
                  <a:gd name="T63" fmla="*/ 1 h 99"/>
                  <a:gd name="T64" fmla="*/ 2 w 430"/>
                  <a:gd name="T65" fmla="*/ 1 h 99"/>
                  <a:gd name="T66" fmla="*/ 2 w 430"/>
                  <a:gd name="T67" fmla="*/ 0 h 99"/>
                  <a:gd name="T68" fmla="*/ 4 w 430"/>
                  <a:gd name="T69" fmla="*/ 0 h 99"/>
                  <a:gd name="T70" fmla="*/ 4 w 430"/>
                  <a:gd name="T71" fmla="*/ 0 h 99"/>
                  <a:gd name="T72" fmla="*/ 4 w 430"/>
                  <a:gd name="T73" fmla="*/ 0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0"/>
                  <a:gd name="T112" fmla="*/ 0 h 99"/>
                  <a:gd name="T113" fmla="*/ 430 w 430"/>
                  <a:gd name="T114" fmla="*/ 99 h 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0" h="99">
                    <a:moveTo>
                      <a:pt x="4" y="0"/>
                    </a:moveTo>
                    <a:lnTo>
                      <a:pt x="424" y="0"/>
                    </a:lnTo>
                    <a:lnTo>
                      <a:pt x="426" y="0"/>
                    </a:lnTo>
                    <a:lnTo>
                      <a:pt x="428" y="0"/>
                    </a:lnTo>
                    <a:lnTo>
                      <a:pt x="428" y="1"/>
                    </a:lnTo>
                    <a:lnTo>
                      <a:pt x="430" y="1"/>
                    </a:lnTo>
                    <a:lnTo>
                      <a:pt x="430" y="3"/>
                    </a:lnTo>
                    <a:lnTo>
                      <a:pt x="430" y="95"/>
                    </a:lnTo>
                    <a:lnTo>
                      <a:pt x="430" y="97"/>
                    </a:lnTo>
                    <a:lnTo>
                      <a:pt x="428" y="99"/>
                    </a:lnTo>
                    <a:lnTo>
                      <a:pt x="426" y="99"/>
                    </a:lnTo>
                    <a:lnTo>
                      <a:pt x="424" y="99"/>
                    </a:lnTo>
                    <a:lnTo>
                      <a:pt x="4" y="99"/>
                    </a:lnTo>
                    <a:lnTo>
                      <a:pt x="2" y="99"/>
                    </a:lnTo>
                    <a:lnTo>
                      <a:pt x="0" y="97"/>
                    </a:lnTo>
                    <a:lnTo>
                      <a:pt x="0" y="95"/>
                    </a:lnTo>
                    <a:lnTo>
                      <a:pt x="0" y="3"/>
                    </a:lnTo>
                    <a:lnTo>
                      <a:pt x="0" y="1"/>
                    </a:lnTo>
                    <a:lnTo>
                      <a:pt x="2" y="1"/>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26" name="Rectangle 34"/>
              <p:cNvSpPr>
                <a:spLocks noChangeArrowheads="1"/>
              </p:cNvSpPr>
              <p:nvPr/>
            </p:nvSpPr>
            <p:spPr bwMode="auto">
              <a:xfrm>
                <a:off x="4168" y="1399"/>
                <a:ext cx="103" cy="7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27" name="Rectangle 35"/>
              <p:cNvSpPr>
                <a:spLocks noChangeArrowheads="1"/>
              </p:cNvSpPr>
              <p:nvPr/>
            </p:nvSpPr>
            <p:spPr bwMode="auto">
              <a:xfrm>
                <a:off x="4168" y="1399"/>
                <a:ext cx="103" cy="7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28" name="Rectangle 36"/>
              <p:cNvSpPr>
                <a:spLocks noChangeArrowheads="1"/>
              </p:cNvSpPr>
              <p:nvPr/>
            </p:nvSpPr>
            <p:spPr bwMode="auto">
              <a:xfrm>
                <a:off x="4170" y="1401"/>
                <a:ext cx="97" cy="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29" name="Rectangle 37"/>
              <p:cNvSpPr>
                <a:spLocks noChangeArrowheads="1"/>
              </p:cNvSpPr>
              <p:nvPr/>
            </p:nvSpPr>
            <p:spPr bwMode="auto">
              <a:xfrm>
                <a:off x="4170" y="1401"/>
                <a:ext cx="97" cy="3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30" name="Rectangle 38"/>
              <p:cNvSpPr>
                <a:spLocks noChangeArrowheads="1"/>
              </p:cNvSpPr>
              <p:nvPr/>
            </p:nvSpPr>
            <p:spPr bwMode="auto">
              <a:xfrm>
                <a:off x="4181" y="1405"/>
                <a:ext cx="8"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31" name="Rectangle 39"/>
              <p:cNvSpPr>
                <a:spLocks noChangeArrowheads="1"/>
              </p:cNvSpPr>
              <p:nvPr/>
            </p:nvSpPr>
            <p:spPr bwMode="auto">
              <a:xfrm>
                <a:off x="4181" y="1405"/>
                <a:ext cx="8" cy="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32" name="Freeform 40"/>
              <p:cNvSpPr/>
              <p:nvPr/>
            </p:nvSpPr>
            <p:spPr bwMode="auto">
              <a:xfrm>
                <a:off x="4174" y="1407"/>
                <a:ext cx="90" cy="18"/>
              </a:xfrm>
              <a:custGeom>
                <a:avLst/>
                <a:gdLst>
                  <a:gd name="T0" fmla="*/ 0 w 90"/>
                  <a:gd name="T1" fmla="*/ 5 h 18"/>
                  <a:gd name="T2" fmla="*/ 33 w 90"/>
                  <a:gd name="T3" fmla="*/ 5 h 18"/>
                  <a:gd name="T4" fmla="*/ 33 w 90"/>
                  <a:gd name="T5" fmla="*/ 1 h 18"/>
                  <a:gd name="T6" fmla="*/ 33 w 90"/>
                  <a:gd name="T7" fmla="*/ 1 h 18"/>
                  <a:gd name="T8" fmla="*/ 33 w 90"/>
                  <a:gd name="T9" fmla="*/ 1 h 18"/>
                  <a:gd name="T10" fmla="*/ 33 w 90"/>
                  <a:gd name="T11" fmla="*/ 1 h 18"/>
                  <a:gd name="T12" fmla="*/ 33 w 90"/>
                  <a:gd name="T13" fmla="*/ 0 h 18"/>
                  <a:gd name="T14" fmla="*/ 33 w 90"/>
                  <a:gd name="T15" fmla="*/ 0 h 18"/>
                  <a:gd name="T16" fmla="*/ 33 w 90"/>
                  <a:gd name="T17" fmla="*/ 0 h 18"/>
                  <a:gd name="T18" fmla="*/ 33 w 90"/>
                  <a:gd name="T19" fmla="*/ 0 h 18"/>
                  <a:gd name="T20" fmla="*/ 33 w 90"/>
                  <a:gd name="T21" fmla="*/ 0 h 18"/>
                  <a:gd name="T22" fmla="*/ 77 w 90"/>
                  <a:gd name="T23" fmla="*/ 0 h 18"/>
                  <a:gd name="T24" fmla="*/ 78 w 90"/>
                  <a:gd name="T25" fmla="*/ 0 h 18"/>
                  <a:gd name="T26" fmla="*/ 78 w 90"/>
                  <a:gd name="T27" fmla="*/ 0 h 18"/>
                  <a:gd name="T28" fmla="*/ 78 w 90"/>
                  <a:gd name="T29" fmla="*/ 0 h 18"/>
                  <a:gd name="T30" fmla="*/ 78 w 90"/>
                  <a:gd name="T31" fmla="*/ 0 h 18"/>
                  <a:gd name="T32" fmla="*/ 78 w 90"/>
                  <a:gd name="T33" fmla="*/ 1 h 18"/>
                  <a:gd name="T34" fmla="*/ 78 w 90"/>
                  <a:gd name="T35" fmla="*/ 1 h 18"/>
                  <a:gd name="T36" fmla="*/ 78 w 90"/>
                  <a:gd name="T37" fmla="*/ 1 h 18"/>
                  <a:gd name="T38" fmla="*/ 78 w 90"/>
                  <a:gd name="T39" fmla="*/ 1 h 18"/>
                  <a:gd name="T40" fmla="*/ 78 w 90"/>
                  <a:gd name="T41" fmla="*/ 5 h 18"/>
                  <a:gd name="T42" fmla="*/ 90 w 90"/>
                  <a:gd name="T43" fmla="*/ 5 h 18"/>
                  <a:gd name="T44" fmla="*/ 90 w 90"/>
                  <a:gd name="T45" fmla="*/ 13 h 18"/>
                  <a:gd name="T46" fmla="*/ 78 w 90"/>
                  <a:gd name="T47" fmla="*/ 13 h 18"/>
                  <a:gd name="T48" fmla="*/ 78 w 90"/>
                  <a:gd name="T49" fmla="*/ 18 h 18"/>
                  <a:gd name="T50" fmla="*/ 78 w 90"/>
                  <a:gd name="T51" fmla="*/ 18 h 18"/>
                  <a:gd name="T52" fmla="*/ 78 w 90"/>
                  <a:gd name="T53" fmla="*/ 18 h 18"/>
                  <a:gd name="T54" fmla="*/ 78 w 90"/>
                  <a:gd name="T55" fmla="*/ 18 h 18"/>
                  <a:gd name="T56" fmla="*/ 78 w 90"/>
                  <a:gd name="T57" fmla="*/ 18 h 18"/>
                  <a:gd name="T58" fmla="*/ 78 w 90"/>
                  <a:gd name="T59" fmla="*/ 18 h 18"/>
                  <a:gd name="T60" fmla="*/ 78 w 90"/>
                  <a:gd name="T61" fmla="*/ 18 h 18"/>
                  <a:gd name="T62" fmla="*/ 78 w 90"/>
                  <a:gd name="T63" fmla="*/ 18 h 18"/>
                  <a:gd name="T64" fmla="*/ 77 w 90"/>
                  <a:gd name="T65" fmla="*/ 18 h 18"/>
                  <a:gd name="T66" fmla="*/ 33 w 90"/>
                  <a:gd name="T67" fmla="*/ 18 h 18"/>
                  <a:gd name="T68" fmla="*/ 33 w 90"/>
                  <a:gd name="T69" fmla="*/ 18 h 18"/>
                  <a:gd name="T70" fmla="*/ 33 w 90"/>
                  <a:gd name="T71" fmla="*/ 18 h 18"/>
                  <a:gd name="T72" fmla="*/ 33 w 90"/>
                  <a:gd name="T73" fmla="*/ 18 h 18"/>
                  <a:gd name="T74" fmla="*/ 33 w 90"/>
                  <a:gd name="T75" fmla="*/ 18 h 18"/>
                  <a:gd name="T76" fmla="*/ 33 w 90"/>
                  <a:gd name="T77" fmla="*/ 18 h 18"/>
                  <a:gd name="T78" fmla="*/ 33 w 90"/>
                  <a:gd name="T79" fmla="*/ 18 h 18"/>
                  <a:gd name="T80" fmla="*/ 33 w 90"/>
                  <a:gd name="T81" fmla="*/ 18 h 18"/>
                  <a:gd name="T82" fmla="*/ 33 w 90"/>
                  <a:gd name="T83" fmla="*/ 18 h 18"/>
                  <a:gd name="T84" fmla="*/ 33 w 90"/>
                  <a:gd name="T85" fmla="*/ 13 h 18"/>
                  <a:gd name="T86" fmla="*/ 0 w 90"/>
                  <a:gd name="T87" fmla="*/ 13 h 18"/>
                  <a:gd name="T88" fmla="*/ 0 w 90"/>
                  <a:gd name="T89" fmla="*/ 5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0"/>
                  <a:gd name="T136" fmla="*/ 0 h 18"/>
                  <a:gd name="T137" fmla="*/ 90 w 90"/>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0" h="18">
                    <a:moveTo>
                      <a:pt x="0" y="5"/>
                    </a:moveTo>
                    <a:lnTo>
                      <a:pt x="33" y="5"/>
                    </a:lnTo>
                    <a:lnTo>
                      <a:pt x="33" y="1"/>
                    </a:lnTo>
                    <a:lnTo>
                      <a:pt x="33" y="0"/>
                    </a:lnTo>
                    <a:lnTo>
                      <a:pt x="77" y="0"/>
                    </a:lnTo>
                    <a:lnTo>
                      <a:pt x="78" y="0"/>
                    </a:lnTo>
                    <a:lnTo>
                      <a:pt x="78" y="1"/>
                    </a:lnTo>
                    <a:lnTo>
                      <a:pt x="78" y="5"/>
                    </a:lnTo>
                    <a:lnTo>
                      <a:pt x="90" y="5"/>
                    </a:lnTo>
                    <a:lnTo>
                      <a:pt x="90" y="13"/>
                    </a:lnTo>
                    <a:lnTo>
                      <a:pt x="78" y="13"/>
                    </a:lnTo>
                    <a:lnTo>
                      <a:pt x="78" y="18"/>
                    </a:lnTo>
                    <a:lnTo>
                      <a:pt x="77" y="18"/>
                    </a:lnTo>
                    <a:lnTo>
                      <a:pt x="33" y="18"/>
                    </a:lnTo>
                    <a:lnTo>
                      <a:pt x="33" y="13"/>
                    </a:lnTo>
                    <a:lnTo>
                      <a:pt x="0" y="13"/>
                    </a:lnTo>
                    <a:lnTo>
                      <a:pt x="0" y="5"/>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33" name="Freeform 41"/>
              <p:cNvSpPr/>
              <p:nvPr/>
            </p:nvSpPr>
            <p:spPr bwMode="auto">
              <a:xfrm>
                <a:off x="4174" y="1407"/>
                <a:ext cx="90" cy="18"/>
              </a:xfrm>
              <a:custGeom>
                <a:avLst/>
                <a:gdLst>
                  <a:gd name="T0" fmla="*/ 0 w 90"/>
                  <a:gd name="T1" fmla="*/ 5 h 18"/>
                  <a:gd name="T2" fmla="*/ 33 w 90"/>
                  <a:gd name="T3" fmla="*/ 5 h 18"/>
                  <a:gd name="T4" fmla="*/ 33 w 90"/>
                  <a:gd name="T5" fmla="*/ 1 h 18"/>
                  <a:gd name="T6" fmla="*/ 33 w 90"/>
                  <a:gd name="T7" fmla="*/ 1 h 18"/>
                  <a:gd name="T8" fmla="*/ 33 w 90"/>
                  <a:gd name="T9" fmla="*/ 1 h 18"/>
                  <a:gd name="T10" fmla="*/ 33 w 90"/>
                  <a:gd name="T11" fmla="*/ 1 h 18"/>
                  <a:gd name="T12" fmla="*/ 33 w 90"/>
                  <a:gd name="T13" fmla="*/ 0 h 18"/>
                  <a:gd name="T14" fmla="*/ 33 w 90"/>
                  <a:gd name="T15" fmla="*/ 0 h 18"/>
                  <a:gd name="T16" fmla="*/ 33 w 90"/>
                  <a:gd name="T17" fmla="*/ 0 h 18"/>
                  <a:gd name="T18" fmla="*/ 33 w 90"/>
                  <a:gd name="T19" fmla="*/ 0 h 18"/>
                  <a:gd name="T20" fmla="*/ 33 w 90"/>
                  <a:gd name="T21" fmla="*/ 0 h 18"/>
                  <a:gd name="T22" fmla="*/ 77 w 90"/>
                  <a:gd name="T23" fmla="*/ 0 h 18"/>
                  <a:gd name="T24" fmla="*/ 78 w 90"/>
                  <a:gd name="T25" fmla="*/ 0 h 18"/>
                  <a:gd name="T26" fmla="*/ 78 w 90"/>
                  <a:gd name="T27" fmla="*/ 0 h 18"/>
                  <a:gd name="T28" fmla="*/ 78 w 90"/>
                  <a:gd name="T29" fmla="*/ 0 h 18"/>
                  <a:gd name="T30" fmla="*/ 78 w 90"/>
                  <a:gd name="T31" fmla="*/ 0 h 18"/>
                  <a:gd name="T32" fmla="*/ 78 w 90"/>
                  <a:gd name="T33" fmla="*/ 1 h 18"/>
                  <a:gd name="T34" fmla="*/ 78 w 90"/>
                  <a:gd name="T35" fmla="*/ 1 h 18"/>
                  <a:gd name="T36" fmla="*/ 78 w 90"/>
                  <a:gd name="T37" fmla="*/ 1 h 18"/>
                  <a:gd name="T38" fmla="*/ 78 w 90"/>
                  <a:gd name="T39" fmla="*/ 1 h 18"/>
                  <a:gd name="T40" fmla="*/ 78 w 90"/>
                  <a:gd name="T41" fmla="*/ 5 h 18"/>
                  <a:gd name="T42" fmla="*/ 90 w 90"/>
                  <a:gd name="T43" fmla="*/ 5 h 18"/>
                  <a:gd name="T44" fmla="*/ 90 w 90"/>
                  <a:gd name="T45" fmla="*/ 13 h 18"/>
                  <a:gd name="T46" fmla="*/ 78 w 90"/>
                  <a:gd name="T47" fmla="*/ 13 h 18"/>
                  <a:gd name="T48" fmla="*/ 78 w 90"/>
                  <a:gd name="T49" fmla="*/ 18 h 18"/>
                  <a:gd name="T50" fmla="*/ 78 w 90"/>
                  <a:gd name="T51" fmla="*/ 18 h 18"/>
                  <a:gd name="T52" fmla="*/ 78 w 90"/>
                  <a:gd name="T53" fmla="*/ 18 h 18"/>
                  <a:gd name="T54" fmla="*/ 78 w 90"/>
                  <a:gd name="T55" fmla="*/ 18 h 18"/>
                  <a:gd name="T56" fmla="*/ 78 w 90"/>
                  <a:gd name="T57" fmla="*/ 18 h 18"/>
                  <a:gd name="T58" fmla="*/ 78 w 90"/>
                  <a:gd name="T59" fmla="*/ 18 h 18"/>
                  <a:gd name="T60" fmla="*/ 78 w 90"/>
                  <a:gd name="T61" fmla="*/ 18 h 18"/>
                  <a:gd name="T62" fmla="*/ 78 w 90"/>
                  <a:gd name="T63" fmla="*/ 18 h 18"/>
                  <a:gd name="T64" fmla="*/ 77 w 90"/>
                  <a:gd name="T65" fmla="*/ 18 h 18"/>
                  <a:gd name="T66" fmla="*/ 33 w 90"/>
                  <a:gd name="T67" fmla="*/ 18 h 18"/>
                  <a:gd name="T68" fmla="*/ 33 w 90"/>
                  <a:gd name="T69" fmla="*/ 18 h 18"/>
                  <a:gd name="T70" fmla="*/ 33 w 90"/>
                  <a:gd name="T71" fmla="*/ 18 h 18"/>
                  <a:gd name="T72" fmla="*/ 33 w 90"/>
                  <a:gd name="T73" fmla="*/ 18 h 18"/>
                  <a:gd name="T74" fmla="*/ 33 w 90"/>
                  <a:gd name="T75" fmla="*/ 18 h 18"/>
                  <a:gd name="T76" fmla="*/ 33 w 90"/>
                  <a:gd name="T77" fmla="*/ 18 h 18"/>
                  <a:gd name="T78" fmla="*/ 33 w 90"/>
                  <a:gd name="T79" fmla="*/ 18 h 18"/>
                  <a:gd name="T80" fmla="*/ 33 w 90"/>
                  <a:gd name="T81" fmla="*/ 18 h 18"/>
                  <a:gd name="T82" fmla="*/ 33 w 90"/>
                  <a:gd name="T83" fmla="*/ 18 h 18"/>
                  <a:gd name="T84" fmla="*/ 33 w 90"/>
                  <a:gd name="T85" fmla="*/ 13 h 18"/>
                  <a:gd name="T86" fmla="*/ 0 w 90"/>
                  <a:gd name="T87" fmla="*/ 13 h 18"/>
                  <a:gd name="T88" fmla="*/ 0 w 90"/>
                  <a:gd name="T89" fmla="*/ 5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0"/>
                  <a:gd name="T136" fmla="*/ 0 h 18"/>
                  <a:gd name="T137" fmla="*/ 90 w 90"/>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0" h="18">
                    <a:moveTo>
                      <a:pt x="0" y="5"/>
                    </a:moveTo>
                    <a:lnTo>
                      <a:pt x="33" y="5"/>
                    </a:lnTo>
                    <a:lnTo>
                      <a:pt x="33" y="1"/>
                    </a:lnTo>
                    <a:lnTo>
                      <a:pt x="33" y="0"/>
                    </a:lnTo>
                    <a:lnTo>
                      <a:pt x="77" y="0"/>
                    </a:lnTo>
                    <a:lnTo>
                      <a:pt x="78" y="0"/>
                    </a:lnTo>
                    <a:lnTo>
                      <a:pt x="78" y="1"/>
                    </a:lnTo>
                    <a:lnTo>
                      <a:pt x="78" y="5"/>
                    </a:lnTo>
                    <a:lnTo>
                      <a:pt x="90" y="5"/>
                    </a:lnTo>
                    <a:lnTo>
                      <a:pt x="90" y="13"/>
                    </a:lnTo>
                    <a:lnTo>
                      <a:pt x="78" y="13"/>
                    </a:lnTo>
                    <a:lnTo>
                      <a:pt x="78" y="18"/>
                    </a:lnTo>
                    <a:lnTo>
                      <a:pt x="77" y="18"/>
                    </a:lnTo>
                    <a:lnTo>
                      <a:pt x="33" y="18"/>
                    </a:lnTo>
                    <a:lnTo>
                      <a:pt x="33" y="13"/>
                    </a:lnTo>
                    <a:lnTo>
                      <a:pt x="0" y="13"/>
                    </a:lnTo>
                    <a:lnTo>
                      <a:pt x="0" y="5"/>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34" name="Line 42"/>
              <p:cNvSpPr>
                <a:spLocks noChangeShapeType="1"/>
              </p:cNvSpPr>
              <p:nvPr/>
            </p:nvSpPr>
            <p:spPr bwMode="auto">
              <a:xfrm>
                <a:off x="4174" y="1412"/>
                <a:ext cx="1"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35" name="Line 43"/>
              <p:cNvSpPr>
                <a:spLocks noChangeShapeType="1"/>
              </p:cNvSpPr>
              <p:nvPr/>
            </p:nvSpPr>
            <p:spPr bwMode="auto">
              <a:xfrm flipV="1">
                <a:off x="4174" y="1418"/>
                <a:ext cx="1"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36" name="Line 44"/>
              <p:cNvSpPr>
                <a:spLocks noChangeShapeType="1"/>
              </p:cNvSpPr>
              <p:nvPr/>
            </p:nvSpPr>
            <p:spPr bwMode="auto">
              <a:xfrm flipV="1">
                <a:off x="4260" y="1412"/>
                <a:ext cx="4"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37" name="Line 45"/>
              <p:cNvSpPr>
                <a:spLocks noChangeShapeType="1"/>
              </p:cNvSpPr>
              <p:nvPr/>
            </p:nvSpPr>
            <p:spPr bwMode="auto">
              <a:xfrm>
                <a:off x="4260" y="1418"/>
                <a:ext cx="4"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38" name="Rectangle 46"/>
              <p:cNvSpPr>
                <a:spLocks noChangeArrowheads="1"/>
              </p:cNvSpPr>
              <p:nvPr/>
            </p:nvSpPr>
            <p:spPr bwMode="auto">
              <a:xfrm>
                <a:off x="4175" y="1414"/>
                <a:ext cx="8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39" name="Rectangle 47"/>
              <p:cNvSpPr>
                <a:spLocks noChangeArrowheads="1"/>
              </p:cNvSpPr>
              <p:nvPr/>
            </p:nvSpPr>
            <p:spPr bwMode="auto">
              <a:xfrm>
                <a:off x="4175" y="1414"/>
                <a:ext cx="85" cy="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40" name="Freeform 48"/>
              <p:cNvSpPr/>
              <p:nvPr/>
            </p:nvSpPr>
            <p:spPr bwMode="auto">
              <a:xfrm>
                <a:off x="4228" y="1407"/>
                <a:ext cx="23" cy="7"/>
              </a:xfrm>
              <a:custGeom>
                <a:avLst/>
                <a:gdLst>
                  <a:gd name="T0" fmla="*/ 4 w 23"/>
                  <a:gd name="T1" fmla="*/ 0 h 7"/>
                  <a:gd name="T2" fmla="*/ 21 w 23"/>
                  <a:gd name="T3" fmla="*/ 0 h 7"/>
                  <a:gd name="T4" fmla="*/ 21 w 23"/>
                  <a:gd name="T5" fmla="*/ 0 h 7"/>
                  <a:gd name="T6" fmla="*/ 21 w 23"/>
                  <a:gd name="T7" fmla="*/ 0 h 7"/>
                  <a:gd name="T8" fmla="*/ 21 w 23"/>
                  <a:gd name="T9" fmla="*/ 0 h 7"/>
                  <a:gd name="T10" fmla="*/ 23 w 23"/>
                  <a:gd name="T11" fmla="*/ 0 h 7"/>
                  <a:gd name="T12" fmla="*/ 21 w 23"/>
                  <a:gd name="T13" fmla="*/ 1 h 7"/>
                  <a:gd name="T14" fmla="*/ 21 w 23"/>
                  <a:gd name="T15" fmla="*/ 1 h 7"/>
                  <a:gd name="T16" fmla="*/ 21 w 23"/>
                  <a:gd name="T17" fmla="*/ 1 h 7"/>
                  <a:gd name="T18" fmla="*/ 21 w 23"/>
                  <a:gd name="T19" fmla="*/ 1 h 7"/>
                  <a:gd name="T20" fmla="*/ 19 w 23"/>
                  <a:gd name="T21" fmla="*/ 3 h 7"/>
                  <a:gd name="T22" fmla="*/ 17 w 23"/>
                  <a:gd name="T23" fmla="*/ 3 h 7"/>
                  <a:gd name="T24" fmla="*/ 15 w 23"/>
                  <a:gd name="T25" fmla="*/ 3 h 7"/>
                  <a:gd name="T26" fmla="*/ 13 w 23"/>
                  <a:gd name="T27" fmla="*/ 5 h 7"/>
                  <a:gd name="T28" fmla="*/ 11 w 23"/>
                  <a:gd name="T29" fmla="*/ 5 h 7"/>
                  <a:gd name="T30" fmla="*/ 8 w 23"/>
                  <a:gd name="T31" fmla="*/ 5 h 7"/>
                  <a:gd name="T32" fmla="*/ 6 w 23"/>
                  <a:gd name="T33" fmla="*/ 7 h 7"/>
                  <a:gd name="T34" fmla="*/ 4 w 23"/>
                  <a:gd name="T35" fmla="*/ 7 h 7"/>
                  <a:gd name="T36" fmla="*/ 2 w 23"/>
                  <a:gd name="T37" fmla="*/ 7 h 7"/>
                  <a:gd name="T38" fmla="*/ 2 w 23"/>
                  <a:gd name="T39" fmla="*/ 5 h 7"/>
                  <a:gd name="T40" fmla="*/ 2 w 23"/>
                  <a:gd name="T41" fmla="*/ 5 h 7"/>
                  <a:gd name="T42" fmla="*/ 0 w 23"/>
                  <a:gd name="T43" fmla="*/ 3 h 7"/>
                  <a:gd name="T44" fmla="*/ 2 w 23"/>
                  <a:gd name="T45" fmla="*/ 1 h 7"/>
                  <a:gd name="T46" fmla="*/ 2 w 23"/>
                  <a:gd name="T47" fmla="*/ 0 h 7"/>
                  <a:gd name="T48" fmla="*/ 2 w 23"/>
                  <a:gd name="T49" fmla="*/ 0 h 7"/>
                  <a:gd name="T50" fmla="*/ 4 w 23"/>
                  <a:gd name="T51" fmla="*/ 0 h 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
                  <a:gd name="T79" fmla="*/ 0 h 7"/>
                  <a:gd name="T80" fmla="*/ 23 w 23"/>
                  <a:gd name="T81" fmla="*/ 7 h 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 h="7">
                    <a:moveTo>
                      <a:pt x="4" y="0"/>
                    </a:moveTo>
                    <a:lnTo>
                      <a:pt x="21" y="0"/>
                    </a:lnTo>
                    <a:lnTo>
                      <a:pt x="23" y="0"/>
                    </a:lnTo>
                    <a:lnTo>
                      <a:pt x="21" y="1"/>
                    </a:lnTo>
                    <a:lnTo>
                      <a:pt x="19" y="3"/>
                    </a:lnTo>
                    <a:lnTo>
                      <a:pt x="17" y="3"/>
                    </a:lnTo>
                    <a:lnTo>
                      <a:pt x="15" y="3"/>
                    </a:lnTo>
                    <a:lnTo>
                      <a:pt x="13" y="5"/>
                    </a:lnTo>
                    <a:lnTo>
                      <a:pt x="11" y="5"/>
                    </a:lnTo>
                    <a:lnTo>
                      <a:pt x="8" y="5"/>
                    </a:lnTo>
                    <a:lnTo>
                      <a:pt x="6" y="7"/>
                    </a:lnTo>
                    <a:lnTo>
                      <a:pt x="4" y="7"/>
                    </a:lnTo>
                    <a:lnTo>
                      <a:pt x="2" y="7"/>
                    </a:lnTo>
                    <a:lnTo>
                      <a:pt x="2" y="5"/>
                    </a:lnTo>
                    <a:lnTo>
                      <a:pt x="0" y="3"/>
                    </a:lnTo>
                    <a:lnTo>
                      <a:pt x="2" y="1"/>
                    </a:lnTo>
                    <a:lnTo>
                      <a:pt x="2"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41" name="Freeform 49"/>
              <p:cNvSpPr/>
              <p:nvPr/>
            </p:nvSpPr>
            <p:spPr bwMode="auto">
              <a:xfrm>
                <a:off x="4228" y="1407"/>
                <a:ext cx="23" cy="7"/>
              </a:xfrm>
              <a:custGeom>
                <a:avLst/>
                <a:gdLst>
                  <a:gd name="T0" fmla="*/ 4 w 23"/>
                  <a:gd name="T1" fmla="*/ 0 h 7"/>
                  <a:gd name="T2" fmla="*/ 21 w 23"/>
                  <a:gd name="T3" fmla="*/ 0 h 7"/>
                  <a:gd name="T4" fmla="*/ 21 w 23"/>
                  <a:gd name="T5" fmla="*/ 0 h 7"/>
                  <a:gd name="T6" fmla="*/ 21 w 23"/>
                  <a:gd name="T7" fmla="*/ 0 h 7"/>
                  <a:gd name="T8" fmla="*/ 21 w 23"/>
                  <a:gd name="T9" fmla="*/ 0 h 7"/>
                  <a:gd name="T10" fmla="*/ 23 w 23"/>
                  <a:gd name="T11" fmla="*/ 0 h 7"/>
                  <a:gd name="T12" fmla="*/ 21 w 23"/>
                  <a:gd name="T13" fmla="*/ 1 h 7"/>
                  <a:gd name="T14" fmla="*/ 21 w 23"/>
                  <a:gd name="T15" fmla="*/ 1 h 7"/>
                  <a:gd name="T16" fmla="*/ 21 w 23"/>
                  <a:gd name="T17" fmla="*/ 1 h 7"/>
                  <a:gd name="T18" fmla="*/ 21 w 23"/>
                  <a:gd name="T19" fmla="*/ 1 h 7"/>
                  <a:gd name="T20" fmla="*/ 19 w 23"/>
                  <a:gd name="T21" fmla="*/ 3 h 7"/>
                  <a:gd name="T22" fmla="*/ 17 w 23"/>
                  <a:gd name="T23" fmla="*/ 3 h 7"/>
                  <a:gd name="T24" fmla="*/ 15 w 23"/>
                  <a:gd name="T25" fmla="*/ 3 h 7"/>
                  <a:gd name="T26" fmla="*/ 13 w 23"/>
                  <a:gd name="T27" fmla="*/ 5 h 7"/>
                  <a:gd name="T28" fmla="*/ 11 w 23"/>
                  <a:gd name="T29" fmla="*/ 5 h 7"/>
                  <a:gd name="T30" fmla="*/ 8 w 23"/>
                  <a:gd name="T31" fmla="*/ 5 h 7"/>
                  <a:gd name="T32" fmla="*/ 6 w 23"/>
                  <a:gd name="T33" fmla="*/ 7 h 7"/>
                  <a:gd name="T34" fmla="*/ 4 w 23"/>
                  <a:gd name="T35" fmla="*/ 7 h 7"/>
                  <a:gd name="T36" fmla="*/ 2 w 23"/>
                  <a:gd name="T37" fmla="*/ 7 h 7"/>
                  <a:gd name="T38" fmla="*/ 2 w 23"/>
                  <a:gd name="T39" fmla="*/ 5 h 7"/>
                  <a:gd name="T40" fmla="*/ 2 w 23"/>
                  <a:gd name="T41" fmla="*/ 5 h 7"/>
                  <a:gd name="T42" fmla="*/ 0 w 23"/>
                  <a:gd name="T43" fmla="*/ 3 h 7"/>
                  <a:gd name="T44" fmla="*/ 2 w 23"/>
                  <a:gd name="T45" fmla="*/ 1 h 7"/>
                  <a:gd name="T46" fmla="*/ 2 w 23"/>
                  <a:gd name="T47" fmla="*/ 0 h 7"/>
                  <a:gd name="T48" fmla="*/ 2 w 23"/>
                  <a:gd name="T49" fmla="*/ 0 h 7"/>
                  <a:gd name="T50" fmla="*/ 4 w 23"/>
                  <a:gd name="T51" fmla="*/ 0 h 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
                  <a:gd name="T79" fmla="*/ 0 h 7"/>
                  <a:gd name="T80" fmla="*/ 23 w 23"/>
                  <a:gd name="T81" fmla="*/ 7 h 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 h="7">
                    <a:moveTo>
                      <a:pt x="4" y="0"/>
                    </a:moveTo>
                    <a:lnTo>
                      <a:pt x="21" y="0"/>
                    </a:lnTo>
                    <a:lnTo>
                      <a:pt x="23" y="0"/>
                    </a:lnTo>
                    <a:lnTo>
                      <a:pt x="21" y="1"/>
                    </a:lnTo>
                    <a:lnTo>
                      <a:pt x="19" y="3"/>
                    </a:lnTo>
                    <a:lnTo>
                      <a:pt x="17" y="3"/>
                    </a:lnTo>
                    <a:lnTo>
                      <a:pt x="15" y="3"/>
                    </a:lnTo>
                    <a:lnTo>
                      <a:pt x="13" y="5"/>
                    </a:lnTo>
                    <a:lnTo>
                      <a:pt x="11" y="5"/>
                    </a:lnTo>
                    <a:lnTo>
                      <a:pt x="8" y="5"/>
                    </a:lnTo>
                    <a:lnTo>
                      <a:pt x="6" y="7"/>
                    </a:lnTo>
                    <a:lnTo>
                      <a:pt x="4" y="7"/>
                    </a:lnTo>
                    <a:lnTo>
                      <a:pt x="2" y="7"/>
                    </a:lnTo>
                    <a:lnTo>
                      <a:pt x="2" y="5"/>
                    </a:lnTo>
                    <a:lnTo>
                      <a:pt x="0" y="3"/>
                    </a:lnTo>
                    <a:lnTo>
                      <a:pt x="2" y="1"/>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42" name="Rectangle 50"/>
              <p:cNvSpPr>
                <a:spLocks noChangeArrowheads="1"/>
              </p:cNvSpPr>
              <p:nvPr/>
            </p:nvSpPr>
            <p:spPr bwMode="auto">
              <a:xfrm>
                <a:off x="4170" y="1439"/>
                <a:ext cx="97" cy="3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43" name="Rectangle 51"/>
              <p:cNvSpPr>
                <a:spLocks noChangeArrowheads="1"/>
              </p:cNvSpPr>
              <p:nvPr/>
            </p:nvSpPr>
            <p:spPr bwMode="auto">
              <a:xfrm>
                <a:off x="4170" y="1439"/>
                <a:ext cx="97" cy="3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44" name="Rectangle 52"/>
              <p:cNvSpPr>
                <a:spLocks noChangeArrowheads="1"/>
              </p:cNvSpPr>
              <p:nvPr/>
            </p:nvSpPr>
            <p:spPr bwMode="auto">
              <a:xfrm>
                <a:off x="4192" y="1457"/>
                <a:ext cx="6"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45" name="Rectangle 53"/>
              <p:cNvSpPr>
                <a:spLocks noChangeArrowheads="1"/>
              </p:cNvSpPr>
              <p:nvPr/>
            </p:nvSpPr>
            <p:spPr bwMode="auto">
              <a:xfrm>
                <a:off x="4192" y="1457"/>
                <a:ext cx="6" cy="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46" name="Freeform 54"/>
              <p:cNvSpPr/>
              <p:nvPr/>
            </p:nvSpPr>
            <p:spPr bwMode="auto">
              <a:xfrm>
                <a:off x="4183" y="1444"/>
                <a:ext cx="73" cy="17"/>
              </a:xfrm>
              <a:custGeom>
                <a:avLst/>
                <a:gdLst>
                  <a:gd name="T0" fmla="*/ 0 w 73"/>
                  <a:gd name="T1" fmla="*/ 4 h 17"/>
                  <a:gd name="T2" fmla="*/ 24 w 73"/>
                  <a:gd name="T3" fmla="*/ 4 h 17"/>
                  <a:gd name="T4" fmla="*/ 24 w 73"/>
                  <a:gd name="T5" fmla="*/ 0 h 17"/>
                  <a:gd name="T6" fmla="*/ 47 w 73"/>
                  <a:gd name="T7" fmla="*/ 0 h 17"/>
                  <a:gd name="T8" fmla="*/ 47 w 73"/>
                  <a:gd name="T9" fmla="*/ 4 h 17"/>
                  <a:gd name="T10" fmla="*/ 73 w 73"/>
                  <a:gd name="T11" fmla="*/ 4 h 17"/>
                  <a:gd name="T12" fmla="*/ 73 w 73"/>
                  <a:gd name="T13" fmla="*/ 10 h 17"/>
                  <a:gd name="T14" fmla="*/ 47 w 73"/>
                  <a:gd name="T15" fmla="*/ 10 h 17"/>
                  <a:gd name="T16" fmla="*/ 47 w 73"/>
                  <a:gd name="T17" fmla="*/ 17 h 17"/>
                  <a:gd name="T18" fmla="*/ 24 w 73"/>
                  <a:gd name="T19" fmla="*/ 17 h 17"/>
                  <a:gd name="T20" fmla="*/ 24 w 73"/>
                  <a:gd name="T21" fmla="*/ 10 h 17"/>
                  <a:gd name="T22" fmla="*/ 0 w 73"/>
                  <a:gd name="T23" fmla="*/ 10 h 17"/>
                  <a:gd name="T24" fmla="*/ 0 w 73"/>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17"/>
                  <a:gd name="T41" fmla="*/ 73 w 7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17">
                    <a:moveTo>
                      <a:pt x="0" y="4"/>
                    </a:moveTo>
                    <a:lnTo>
                      <a:pt x="24" y="4"/>
                    </a:lnTo>
                    <a:lnTo>
                      <a:pt x="24" y="0"/>
                    </a:lnTo>
                    <a:lnTo>
                      <a:pt x="47" y="0"/>
                    </a:lnTo>
                    <a:lnTo>
                      <a:pt x="47" y="4"/>
                    </a:lnTo>
                    <a:lnTo>
                      <a:pt x="73" y="4"/>
                    </a:lnTo>
                    <a:lnTo>
                      <a:pt x="73" y="10"/>
                    </a:lnTo>
                    <a:lnTo>
                      <a:pt x="47" y="10"/>
                    </a:lnTo>
                    <a:lnTo>
                      <a:pt x="47" y="17"/>
                    </a:lnTo>
                    <a:lnTo>
                      <a:pt x="24" y="17"/>
                    </a:lnTo>
                    <a:lnTo>
                      <a:pt x="24" y="10"/>
                    </a:lnTo>
                    <a:lnTo>
                      <a:pt x="0" y="1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47" name="Freeform 55"/>
              <p:cNvSpPr/>
              <p:nvPr/>
            </p:nvSpPr>
            <p:spPr bwMode="auto">
              <a:xfrm>
                <a:off x="4183" y="1444"/>
                <a:ext cx="73" cy="17"/>
              </a:xfrm>
              <a:custGeom>
                <a:avLst/>
                <a:gdLst>
                  <a:gd name="T0" fmla="*/ 0 w 73"/>
                  <a:gd name="T1" fmla="*/ 4 h 17"/>
                  <a:gd name="T2" fmla="*/ 24 w 73"/>
                  <a:gd name="T3" fmla="*/ 4 h 17"/>
                  <a:gd name="T4" fmla="*/ 24 w 73"/>
                  <a:gd name="T5" fmla="*/ 0 h 17"/>
                  <a:gd name="T6" fmla="*/ 47 w 73"/>
                  <a:gd name="T7" fmla="*/ 0 h 17"/>
                  <a:gd name="T8" fmla="*/ 47 w 73"/>
                  <a:gd name="T9" fmla="*/ 4 h 17"/>
                  <a:gd name="T10" fmla="*/ 73 w 73"/>
                  <a:gd name="T11" fmla="*/ 4 h 17"/>
                  <a:gd name="T12" fmla="*/ 73 w 73"/>
                  <a:gd name="T13" fmla="*/ 10 h 17"/>
                  <a:gd name="T14" fmla="*/ 47 w 73"/>
                  <a:gd name="T15" fmla="*/ 10 h 17"/>
                  <a:gd name="T16" fmla="*/ 47 w 73"/>
                  <a:gd name="T17" fmla="*/ 17 h 17"/>
                  <a:gd name="T18" fmla="*/ 24 w 73"/>
                  <a:gd name="T19" fmla="*/ 17 h 17"/>
                  <a:gd name="T20" fmla="*/ 24 w 73"/>
                  <a:gd name="T21" fmla="*/ 10 h 17"/>
                  <a:gd name="T22" fmla="*/ 0 w 73"/>
                  <a:gd name="T23" fmla="*/ 10 h 17"/>
                  <a:gd name="T24" fmla="*/ 0 w 73"/>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3"/>
                  <a:gd name="T40" fmla="*/ 0 h 17"/>
                  <a:gd name="T41" fmla="*/ 73 w 73"/>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3" h="17">
                    <a:moveTo>
                      <a:pt x="0" y="4"/>
                    </a:moveTo>
                    <a:lnTo>
                      <a:pt x="24" y="4"/>
                    </a:lnTo>
                    <a:lnTo>
                      <a:pt x="24" y="0"/>
                    </a:lnTo>
                    <a:lnTo>
                      <a:pt x="47" y="0"/>
                    </a:lnTo>
                    <a:lnTo>
                      <a:pt x="47" y="4"/>
                    </a:lnTo>
                    <a:lnTo>
                      <a:pt x="73" y="4"/>
                    </a:lnTo>
                    <a:lnTo>
                      <a:pt x="73" y="10"/>
                    </a:lnTo>
                    <a:lnTo>
                      <a:pt x="47" y="10"/>
                    </a:lnTo>
                    <a:lnTo>
                      <a:pt x="47" y="17"/>
                    </a:lnTo>
                    <a:lnTo>
                      <a:pt x="24" y="17"/>
                    </a:lnTo>
                    <a:lnTo>
                      <a:pt x="24" y="10"/>
                    </a:lnTo>
                    <a:lnTo>
                      <a:pt x="0" y="10"/>
                    </a:lnTo>
                    <a:lnTo>
                      <a:pt x="0" y="4"/>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48" name="Freeform 56"/>
              <p:cNvSpPr/>
              <p:nvPr/>
            </p:nvSpPr>
            <p:spPr bwMode="auto">
              <a:xfrm>
                <a:off x="4183" y="1444"/>
                <a:ext cx="71" cy="15"/>
              </a:xfrm>
              <a:custGeom>
                <a:avLst/>
                <a:gdLst>
                  <a:gd name="T0" fmla="*/ 0 w 71"/>
                  <a:gd name="T1" fmla="*/ 6 h 15"/>
                  <a:gd name="T2" fmla="*/ 24 w 71"/>
                  <a:gd name="T3" fmla="*/ 6 h 15"/>
                  <a:gd name="T4" fmla="*/ 24 w 71"/>
                  <a:gd name="T5" fmla="*/ 0 h 15"/>
                  <a:gd name="T6" fmla="*/ 47 w 71"/>
                  <a:gd name="T7" fmla="*/ 0 h 15"/>
                  <a:gd name="T8" fmla="*/ 47 w 71"/>
                  <a:gd name="T9" fmla="*/ 6 h 15"/>
                  <a:gd name="T10" fmla="*/ 71 w 71"/>
                  <a:gd name="T11" fmla="*/ 6 h 15"/>
                  <a:gd name="T12" fmla="*/ 71 w 71"/>
                  <a:gd name="T13" fmla="*/ 10 h 15"/>
                  <a:gd name="T14" fmla="*/ 47 w 71"/>
                  <a:gd name="T15" fmla="*/ 10 h 15"/>
                  <a:gd name="T16" fmla="*/ 47 w 71"/>
                  <a:gd name="T17" fmla="*/ 15 h 15"/>
                  <a:gd name="T18" fmla="*/ 24 w 71"/>
                  <a:gd name="T19" fmla="*/ 15 h 15"/>
                  <a:gd name="T20" fmla="*/ 24 w 71"/>
                  <a:gd name="T21" fmla="*/ 10 h 15"/>
                  <a:gd name="T22" fmla="*/ 0 w 71"/>
                  <a:gd name="T23" fmla="*/ 10 h 15"/>
                  <a:gd name="T24" fmla="*/ 0 w 71"/>
                  <a:gd name="T25" fmla="*/ 6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1"/>
                  <a:gd name="T40" fmla="*/ 0 h 15"/>
                  <a:gd name="T41" fmla="*/ 71 w 71"/>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1" h="15">
                    <a:moveTo>
                      <a:pt x="0" y="6"/>
                    </a:moveTo>
                    <a:lnTo>
                      <a:pt x="24" y="6"/>
                    </a:lnTo>
                    <a:lnTo>
                      <a:pt x="24" y="0"/>
                    </a:lnTo>
                    <a:lnTo>
                      <a:pt x="47" y="0"/>
                    </a:lnTo>
                    <a:lnTo>
                      <a:pt x="47" y="6"/>
                    </a:lnTo>
                    <a:lnTo>
                      <a:pt x="71" y="6"/>
                    </a:lnTo>
                    <a:lnTo>
                      <a:pt x="71" y="10"/>
                    </a:lnTo>
                    <a:lnTo>
                      <a:pt x="47" y="10"/>
                    </a:lnTo>
                    <a:lnTo>
                      <a:pt x="47" y="15"/>
                    </a:lnTo>
                    <a:lnTo>
                      <a:pt x="24" y="15"/>
                    </a:lnTo>
                    <a:lnTo>
                      <a:pt x="24" y="10"/>
                    </a:lnTo>
                    <a:lnTo>
                      <a:pt x="0" y="10"/>
                    </a:lnTo>
                    <a:lnTo>
                      <a:pt x="0" y="6"/>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49" name="Freeform 57"/>
              <p:cNvSpPr/>
              <p:nvPr/>
            </p:nvSpPr>
            <p:spPr bwMode="auto">
              <a:xfrm>
                <a:off x="4183" y="1444"/>
                <a:ext cx="71" cy="15"/>
              </a:xfrm>
              <a:custGeom>
                <a:avLst/>
                <a:gdLst>
                  <a:gd name="T0" fmla="*/ 0 w 71"/>
                  <a:gd name="T1" fmla="*/ 6 h 15"/>
                  <a:gd name="T2" fmla="*/ 24 w 71"/>
                  <a:gd name="T3" fmla="*/ 6 h 15"/>
                  <a:gd name="T4" fmla="*/ 24 w 71"/>
                  <a:gd name="T5" fmla="*/ 0 h 15"/>
                  <a:gd name="T6" fmla="*/ 47 w 71"/>
                  <a:gd name="T7" fmla="*/ 0 h 15"/>
                  <a:gd name="T8" fmla="*/ 47 w 71"/>
                  <a:gd name="T9" fmla="*/ 6 h 15"/>
                  <a:gd name="T10" fmla="*/ 71 w 71"/>
                  <a:gd name="T11" fmla="*/ 6 h 15"/>
                  <a:gd name="T12" fmla="*/ 71 w 71"/>
                  <a:gd name="T13" fmla="*/ 10 h 15"/>
                  <a:gd name="T14" fmla="*/ 47 w 71"/>
                  <a:gd name="T15" fmla="*/ 10 h 15"/>
                  <a:gd name="T16" fmla="*/ 47 w 71"/>
                  <a:gd name="T17" fmla="*/ 15 h 15"/>
                  <a:gd name="T18" fmla="*/ 24 w 71"/>
                  <a:gd name="T19" fmla="*/ 15 h 15"/>
                  <a:gd name="T20" fmla="*/ 24 w 71"/>
                  <a:gd name="T21" fmla="*/ 10 h 15"/>
                  <a:gd name="T22" fmla="*/ 0 w 71"/>
                  <a:gd name="T23" fmla="*/ 10 h 15"/>
                  <a:gd name="T24" fmla="*/ 0 w 71"/>
                  <a:gd name="T25" fmla="*/ 6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1"/>
                  <a:gd name="T40" fmla="*/ 0 h 15"/>
                  <a:gd name="T41" fmla="*/ 71 w 71"/>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1" h="15">
                    <a:moveTo>
                      <a:pt x="0" y="6"/>
                    </a:moveTo>
                    <a:lnTo>
                      <a:pt x="24" y="6"/>
                    </a:lnTo>
                    <a:lnTo>
                      <a:pt x="24" y="0"/>
                    </a:lnTo>
                    <a:lnTo>
                      <a:pt x="47" y="0"/>
                    </a:lnTo>
                    <a:lnTo>
                      <a:pt x="47" y="6"/>
                    </a:lnTo>
                    <a:lnTo>
                      <a:pt x="71" y="6"/>
                    </a:lnTo>
                    <a:lnTo>
                      <a:pt x="71" y="10"/>
                    </a:lnTo>
                    <a:lnTo>
                      <a:pt x="47" y="10"/>
                    </a:lnTo>
                    <a:lnTo>
                      <a:pt x="47" y="15"/>
                    </a:lnTo>
                    <a:lnTo>
                      <a:pt x="24" y="15"/>
                    </a:lnTo>
                    <a:lnTo>
                      <a:pt x="24" y="10"/>
                    </a:lnTo>
                    <a:lnTo>
                      <a:pt x="0" y="10"/>
                    </a:lnTo>
                    <a:lnTo>
                      <a:pt x="0" y="6"/>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50" name="Line 58"/>
              <p:cNvSpPr>
                <a:spLocks noChangeShapeType="1"/>
              </p:cNvSpPr>
              <p:nvPr/>
            </p:nvSpPr>
            <p:spPr bwMode="auto">
              <a:xfrm>
                <a:off x="4207" y="1448"/>
                <a:ext cx="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51" name="Line 59"/>
              <p:cNvSpPr>
                <a:spLocks noChangeShapeType="1"/>
              </p:cNvSpPr>
              <p:nvPr/>
            </p:nvSpPr>
            <p:spPr bwMode="auto">
              <a:xfrm>
                <a:off x="4207" y="1455"/>
                <a:ext cx="2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552" name="Freeform 60"/>
              <p:cNvSpPr>
                <a:spLocks noEditPoints="1"/>
              </p:cNvSpPr>
              <p:nvPr/>
            </p:nvSpPr>
            <p:spPr bwMode="auto">
              <a:xfrm>
                <a:off x="3862" y="1395"/>
                <a:ext cx="430" cy="92"/>
              </a:xfrm>
              <a:custGeom>
                <a:avLst/>
                <a:gdLst>
                  <a:gd name="T0" fmla="*/ 188 w 430"/>
                  <a:gd name="T1" fmla="*/ 4 h 92"/>
                  <a:gd name="T2" fmla="*/ 289 w 430"/>
                  <a:gd name="T3" fmla="*/ 4 h 92"/>
                  <a:gd name="T4" fmla="*/ 289 w 430"/>
                  <a:gd name="T5" fmla="*/ 81 h 92"/>
                  <a:gd name="T6" fmla="*/ 188 w 430"/>
                  <a:gd name="T7" fmla="*/ 81 h 92"/>
                  <a:gd name="T8" fmla="*/ 188 w 430"/>
                  <a:gd name="T9" fmla="*/ 4 h 92"/>
                  <a:gd name="T10" fmla="*/ 0 w 430"/>
                  <a:gd name="T11" fmla="*/ 4 h 92"/>
                  <a:gd name="T12" fmla="*/ 430 w 430"/>
                  <a:gd name="T13" fmla="*/ 4 h 92"/>
                  <a:gd name="T14" fmla="*/ 430 w 430"/>
                  <a:gd name="T15" fmla="*/ 0 h 92"/>
                  <a:gd name="T16" fmla="*/ 0 w 430"/>
                  <a:gd name="T17" fmla="*/ 0 h 92"/>
                  <a:gd name="T18" fmla="*/ 0 w 430"/>
                  <a:gd name="T19" fmla="*/ 4 h 92"/>
                  <a:gd name="T20" fmla="*/ 0 w 430"/>
                  <a:gd name="T21" fmla="*/ 85 h 92"/>
                  <a:gd name="T22" fmla="*/ 430 w 430"/>
                  <a:gd name="T23" fmla="*/ 85 h 92"/>
                  <a:gd name="T24" fmla="*/ 430 w 430"/>
                  <a:gd name="T25" fmla="*/ 81 h 92"/>
                  <a:gd name="T26" fmla="*/ 0 w 430"/>
                  <a:gd name="T27" fmla="*/ 81 h 92"/>
                  <a:gd name="T28" fmla="*/ 0 w 430"/>
                  <a:gd name="T29" fmla="*/ 85 h 92"/>
                  <a:gd name="T30" fmla="*/ 0 w 430"/>
                  <a:gd name="T31" fmla="*/ 92 h 92"/>
                  <a:gd name="T32" fmla="*/ 430 w 430"/>
                  <a:gd name="T33" fmla="*/ 92 h 92"/>
                  <a:gd name="T34" fmla="*/ 430 w 430"/>
                  <a:gd name="T35" fmla="*/ 87 h 92"/>
                  <a:gd name="T36" fmla="*/ 0 w 430"/>
                  <a:gd name="T37" fmla="*/ 87 h 92"/>
                  <a:gd name="T38" fmla="*/ 0 w 430"/>
                  <a:gd name="T39" fmla="*/ 92 h 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30"/>
                  <a:gd name="T61" fmla="*/ 0 h 92"/>
                  <a:gd name="T62" fmla="*/ 430 w 430"/>
                  <a:gd name="T63" fmla="*/ 92 h 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30" h="92">
                    <a:moveTo>
                      <a:pt x="188" y="4"/>
                    </a:moveTo>
                    <a:lnTo>
                      <a:pt x="289" y="4"/>
                    </a:lnTo>
                    <a:lnTo>
                      <a:pt x="289" y="81"/>
                    </a:lnTo>
                    <a:lnTo>
                      <a:pt x="188" y="81"/>
                    </a:lnTo>
                    <a:lnTo>
                      <a:pt x="188" y="4"/>
                    </a:lnTo>
                    <a:close/>
                    <a:moveTo>
                      <a:pt x="0" y="4"/>
                    </a:moveTo>
                    <a:lnTo>
                      <a:pt x="430" y="4"/>
                    </a:lnTo>
                    <a:lnTo>
                      <a:pt x="430" y="0"/>
                    </a:lnTo>
                    <a:lnTo>
                      <a:pt x="0" y="0"/>
                    </a:lnTo>
                    <a:lnTo>
                      <a:pt x="0" y="4"/>
                    </a:lnTo>
                    <a:close/>
                    <a:moveTo>
                      <a:pt x="0" y="85"/>
                    </a:moveTo>
                    <a:lnTo>
                      <a:pt x="430" y="85"/>
                    </a:lnTo>
                    <a:lnTo>
                      <a:pt x="430" y="81"/>
                    </a:lnTo>
                    <a:lnTo>
                      <a:pt x="0" y="81"/>
                    </a:lnTo>
                    <a:lnTo>
                      <a:pt x="0" y="85"/>
                    </a:lnTo>
                    <a:close/>
                    <a:moveTo>
                      <a:pt x="0" y="92"/>
                    </a:moveTo>
                    <a:lnTo>
                      <a:pt x="430" y="92"/>
                    </a:lnTo>
                    <a:lnTo>
                      <a:pt x="430" y="87"/>
                    </a:lnTo>
                    <a:lnTo>
                      <a:pt x="0" y="87"/>
                    </a:lnTo>
                    <a:lnTo>
                      <a:pt x="0" y="92"/>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53" name="Rectangle 61"/>
              <p:cNvSpPr>
                <a:spLocks noChangeArrowheads="1"/>
              </p:cNvSpPr>
              <p:nvPr/>
            </p:nvSpPr>
            <p:spPr bwMode="auto">
              <a:xfrm>
                <a:off x="4050" y="1399"/>
                <a:ext cx="101" cy="7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54" name="Rectangle 62"/>
              <p:cNvSpPr>
                <a:spLocks noChangeArrowheads="1"/>
              </p:cNvSpPr>
              <p:nvPr/>
            </p:nvSpPr>
            <p:spPr bwMode="auto">
              <a:xfrm>
                <a:off x="3862" y="1395"/>
                <a:ext cx="430" cy="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55" name="Rectangle 63"/>
              <p:cNvSpPr>
                <a:spLocks noChangeArrowheads="1"/>
              </p:cNvSpPr>
              <p:nvPr/>
            </p:nvSpPr>
            <p:spPr bwMode="auto">
              <a:xfrm>
                <a:off x="3862" y="1476"/>
                <a:ext cx="430" cy="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56" name="Rectangle 64"/>
              <p:cNvSpPr>
                <a:spLocks noChangeArrowheads="1"/>
              </p:cNvSpPr>
              <p:nvPr/>
            </p:nvSpPr>
            <p:spPr bwMode="auto">
              <a:xfrm>
                <a:off x="3862" y="1482"/>
                <a:ext cx="430" cy="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57" name="Rectangle 65"/>
              <p:cNvSpPr>
                <a:spLocks noChangeArrowheads="1"/>
              </p:cNvSpPr>
              <p:nvPr/>
            </p:nvSpPr>
            <p:spPr bwMode="auto">
              <a:xfrm>
                <a:off x="4052" y="1401"/>
                <a:ext cx="97" cy="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58" name="Rectangle 66"/>
              <p:cNvSpPr>
                <a:spLocks noChangeArrowheads="1"/>
              </p:cNvSpPr>
              <p:nvPr/>
            </p:nvSpPr>
            <p:spPr bwMode="auto">
              <a:xfrm>
                <a:off x="4052" y="1401"/>
                <a:ext cx="97" cy="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59" name="Freeform 67"/>
              <p:cNvSpPr/>
              <p:nvPr/>
            </p:nvSpPr>
            <p:spPr bwMode="auto">
              <a:xfrm>
                <a:off x="3875" y="1422"/>
                <a:ext cx="94" cy="30"/>
              </a:xfrm>
              <a:custGeom>
                <a:avLst/>
                <a:gdLst>
                  <a:gd name="T0" fmla="*/ 4 w 94"/>
                  <a:gd name="T1" fmla="*/ 0 h 30"/>
                  <a:gd name="T2" fmla="*/ 94 w 94"/>
                  <a:gd name="T3" fmla="*/ 0 h 30"/>
                  <a:gd name="T4" fmla="*/ 94 w 94"/>
                  <a:gd name="T5" fmla="*/ 0 h 30"/>
                  <a:gd name="T6" fmla="*/ 94 w 94"/>
                  <a:gd name="T7" fmla="*/ 0 h 30"/>
                  <a:gd name="T8" fmla="*/ 94 w 94"/>
                  <a:gd name="T9" fmla="*/ 0 h 30"/>
                  <a:gd name="T10" fmla="*/ 94 w 94"/>
                  <a:gd name="T11" fmla="*/ 0 h 30"/>
                  <a:gd name="T12" fmla="*/ 94 w 94"/>
                  <a:gd name="T13" fmla="*/ 2 h 30"/>
                  <a:gd name="T14" fmla="*/ 94 w 94"/>
                  <a:gd name="T15" fmla="*/ 2 h 30"/>
                  <a:gd name="T16" fmla="*/ 94 w 94"/>
                  <a:gd name="T17" fmla="*/ 2 h 30"/>
                  <a:gd name="T18" fmla="*/ 94 w 94"/>
                  <a:gd name="T19" fmla="*/ 2 h 30"/>
                  <a:gd name="T20" fmla="*/ 94 w 94"/>
                  <a:gd name="T21" fmla="*/ 28 h 30"/>
                  <a:gd name="T22" fmla="*/ 94 w 94"/>
                  <a:gd name="T23" fmla="*/ 28 h 30"/>
                  <a:gd name="T24" fmla="*/ 94 w 94"/>
                  <a:gd name="T25" fmla="*/ 28 h 30"/>
                  <a:gd name="T26" fmla="*/ 94 w 94"/>
                  <a:gd name="T27" fmla="*/ 30 h 30"/>
                  <a:gd name="T28" fmla="*/ 94 w 94"/>
                  <a:gd name="T29" fmla="*/ 30 h 30"/>
                  <a:gd name="T30" fmla="*/ 94 w 94"/>
                  <a:gd name="T31" fmla="*/ 30 h 30"/>
                  <a:gd name="T32" fmla="*/ 94 w 94"/>
                  <a:gd name="T33" fmla="*/ 30 h 30"/>
                  <a:gd name="T34" fmla="*/ 94 w 94"/>
                  <a:gd name="T35" fmla="*/ 30 h 30"/>
                  <a:gd name="T36" fmla="*/ 94 w 94"/>
                  <a:gd name="T37" fmla="*/ 30 h 30"/>
                  <a:gd name="T38" fmla="*/ 4 w 94"/>
                  <a:gd name="T39" fmla="*/ 30 h 30"/>
                  <a:gd name="T40" fmla="*/ 2 w 94"/>
                  <a:gd name="T41" fmla="*/ 30 h 30"/>
                  <a:gd name="T42" fmla="*/ 2 w 94"/>
                  <a:gd name="T43" fmla="*/ 30 h 30"/>
                  <a:gd name="T44" fmla="*/ 2 w 94"/>
                  <a:gd name="T45" fmla="*/ 30 h 30"/>
                  <a:gd name="T46" fmla="*/ 2 w 94"/>
                  <a:gd name="T47" fmla="*/ 30 h 30"/>
                  <a:gd name="T48" fmla="*/ 2 w 94"/>
                  <a:gd name="T49" fmla="*/ 30 h 30"/>
                  <a:gd name="T50" fmla="*/ 2 w 94"/>
                  <a:gd name="T51" fmla="*/ 28 h 30"/>
                  <a:gd name="T52" fmla="*/ 2 w 94"/>
                  <a:gd name="T53" fmla="*/ 28 h 30"/>
                  <a:gd name="T54" fmla="*/ 0 w 94"/>
                  <a:gd name="T55" fmla="*/ 28 h 30"/>
                  <a:gd name="T56" fmla="*/ 0 w 94"/>
                  <a:gd name="T57" fmla="*/ 2 h 30"/>
                  <a:gd name="T58" fmla="*/ 2 w 94"/>
                  <a:gd name="T59" fmla="*/ 2 h 30"/>
                  <a:gd name="T60" fmla="*/ 2 w 94"/>
                  <a:gd name="T61" fmla="*/ 2 h 30"/>
                  <a:gd name="T62" fmla="*/ 2 w 94"/>
                  <a:gd name="T63" fmla="*/ 2 h 30"/>
                  <a:gd name="T64" fmla="*/ 2 w 94"/>
                  <a:gd name="T65" fmla="*/ 0 h 30"/>
                  <a:gd name="T66" fmla="*/ 2 w 94"/>
                  <a:gd name="T67" fmla="*/ 0 h 30"/>
                  <a:gd name="T68" fmla="*/ 2 w 94"/>
                  <a:gd name="T69" fmla="*/ 0 h 30"/>
                  <a:gd name="T70" fmla="*/ 2 w 94"/>
                  <a:gd name="T71" fmla="*/ 0 h 30"/>
                  <a:gd name="T72" fmla="*/ 4 w 94"/>
                  <a:gd name="T73" fmla="*/ 0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30"/>
                  <a:gd name="T113" fmla="*/ 94 w 94"/>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30">
                    <a:moveTo>
                      <a:pt x="4" y="0"/>
                    </a:moveTo>
                    <a:lnTo>
                      <a:pt x="94" y="0"/>
                    </a:lnTo>
                    <a:lnTo>
                      <a:pt x="94" y="2"/>
                    </a:lnTo>
                    <a:lnTo>
                      <a:pt x="94" y="28"/>
                    </a:lnTo>
                    <a:lnTo>
                      <a:pt x="94" y="30"/>
                    </a:lnTo>
                    <a:lnTo>
                      <a:pt x="4" y="30"/>
                    </a:lnTo>
                    <a:lnTo>
                      <a:pt x="2" y="30"/>
                    </a:lnTo>
                    <a:lnTo>
                      <a:pt x="2" y="28"/>
                    </a:lnTo>
                    <a:lnTo>
                      <a:pt x="0" y="28"/>
                    </a:lnTo>
                    <a:lnTo>
                      <a:pt x="0" y="2"/>
                    </a:lnTo>
                    <a:lnTo>
                      <a:pt x="2" y="2"/>
                    </a:lnTo>
                    <a:lnTo>
                      <a:pt x="2" y="0"/>
                    </a:lnTo>
                    <a:lnTo>
                      <a:pt x="4" y="0"/>
                    </a:lnTo>
                    <a:close/>
                  </a:path>
                </a:pathLst>
              </a:custGeom>
              <a:solidFill>
                <a:srgbClr val="FFE5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60" name="Freeform 68"/>
              <p:cNvSpPr/>
              <p:nvPr/>
            </p:nvSpPr>
            <p:spPr bwMode="auto">
              <a:xfrm>
                <a:off x="3875" y="1422"/>
                <a:ext cx="94" cy="30"/>
              </a:xfrm>
              <a:custGeom>
                <a:avLst/>
                <a:gdLst>
                  <a:gd name="T0" fmla="*/ 4 w 94"/>
                  <a:gd name="T1" fmla="*/ 0 h 30"/>
                  <a:gd name="T2" fmla="*/ 94 w 94"/>
                  <a:gd name="T3" fmla="*/ 0 h 30"/>
                  <a:gd name="T4" fmla="*/ 94 w 94"/>
                  <a:gd name="T5" fmla="*/ 0 h 30"/>
                  <a:gd name="T6" fmla="*/ 94 w 94"/>
                  <a:gd name="T7" fmla="*/ 0 h 30"/>
                  <a:gd name="T8" fmla="*/ 94 w 94"/>
                  <a:gd name="T9" fmla="*/ 0 h 30"/>
                  <a:gd name="T10" fmla="*/ 94 w 94"/>
                  <a:gd name="T11" fmla="*/ 0 h 30"/>
                  <a:gd name="T12" fmla="*/ 94 w 94"/>
                  <a:gd name="T13" fmla="*/ 2 h 30"/>
                  <a:gd name="T14" fmla="*/ 94 w 94"/>
                  <a:gd name="T15" fmla="*/ 2 h 30"/>
                  <a:gd name="T16" fmla="*/ 94 w 94"/>
                  <a:gd name="T17" fmla="*/ 2 h 30"/>
                  <a:gd name="T18" fmla="*/ 94 w 94"/>
                  <a:gd name="T19" fmla="*/ 2 h 30"/>
                  <a:gd name="T20" fmla="*/ 94 w 94"/>
                  <a:gd name="T21" fmla="*/ 28 h 30"/>
                  <a:gd name="T22" fmla="*/ 94 w 94"/>
                  <a:gd name="T23" fmla="*/ 28 h 30"/>
                  <a:gd name="T24" fmla="*/ 94 w 94"/>
                  <a:gd name="T25" fmla="*/ 28 h 30"/>
                  <a:gd name="T26" fmla="*/ 94 w 94"/>
                  <a:gd name="T27" fmla="*/ 30 h 30"/>
                  <a:gd name="T28" fmla="*/ 94 w 94"/>
                  <a:gd name="T29" fmla="*/ 30 h 30"/>
                  <a:gd name="T30" fmla="*/ 94 w 94"/>
                  <a:gd name="T31" fmla="*/ 30 h 30"/>
                  <a:gd name="T32" fmla="*/ 94 w 94"/>
                  <a:gd name="T33" fmla="*/ 30 h 30"/>
                  <a:gd name="T34" fmla="*/ 94 w 94"/>
                  <a:gd name="T35" fmla="*/ 30 h 30"/>
                  <a:gd name="T36" fmla="*/ 94 w 94"/>
                  <a:gd name="T37" fmla="*/ 30 h 30"/>
                  <a:gd name="T38" fmla="*/ 4 w 94"/>
                  <a:gd name="T39" fmla="*/ 30 h 30"/>
                  <a:gd name="T40" fmla="*/ 2 w 94"/>
                  <a:gd name="T41" fmla="*/ 30 h 30"/>
                  <a:gd name="T42" fmla="*/ 2 w 94"/>
                  <a:gd name="T43" fmla="*/ 30 h 30"/>
                  <a:gd name="T44" fmla="*/ 2 w 94"/>
                  <a:gd name="T45" fmla="*/ 30 h 30"/>
                  <a:gd name="T46" fmla="*/ 2 w 94"/>
                  <a:gd name="T47" fmla="*/ 30 h 30"/>
                  <a:gd name="T48" fmla="*/ 2 w 94"/>
                  <a:gd name="T49" fmla="*/ 30 h 30"/>
                  <a:gd name="T50" fmla="*/ 2 w 94"/>
                  <a:gd name="T51" fmla="*/ 28 h 30"/>
                  <a:gd name="T52" fmla="*/ 2 w 94"/>
                  <a:gd name="T53" fmla="*/ 28 h 30"/>
                  <a:gd name="T54" fmla="*/ 0 w 94"/>
                  <a:gd name="T55" fmla="*/ 28 h 30"/>
                  <a:gd name="T56" fmla="*/ 0 w 94"/>
                  <a:gd name="T57" fmla="*/ 2 h 30"/>
                  <a:gd name="T58" fmla="*/ 2 w 94"/>
                  <a:gd name="T59" fmla="*/ 2 h 30"/>
                  <a:gd name="T60" fmla="*/ 2 w 94"/>
                  <a:gd name="T61" fmla="*/ 2 h 30"/>
                  <a:gd name="T62" fmla="*/ 2 w 94"/>
                  <a:gd name="T63" fmla="*/ 2 h 30"/>
                  <a:gd name="T64" fmla="*/ 2 w 94"/>
                  <a:gd name="T65" fmla="*/ 0 h 30"/>
                  <a:gd name="T66" fmla="*/ 2 w 94"/>
                  <a:gd name="T67" fmla="*/ 0 h 30"/>
                  <a:gd name="T68" fmla="*/ 2 w 94"/>
                  <a:gd name="T69" fmla="*/ 0 h 30"/>
                  <a:gd name="T70" fmla="*/ 2 w 94"/>
                  <a:gd name="T71" fmla="*/ 0 h 30"/>
                  <a:gd name="T72" fmla="*/ 4 w 94"/>
                  <a:gd name="T73" fmla="*/ 0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30"/>
                  <a:gd name="T113" fmla="*/ 94 w 94"/>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30">
                    <a:moveTo>
                      <a:pt x="4" y="0"/>
                    </a:moveTo>
                    <a:lnTo>
                      <a:pt x="94" y="0"/>
                    </a:lnTo>
                    <a:lnTo>
                      <a:pt x="94" y="2"/>
                    </a:lnTo>
                    <a:lnTo>
                      <a:pt x="94" y="28"/>
                    </a:lnTo>
                    <a:lnTo>
                      <a:pt x="94" y="30"/>
                    </a:lnTo>
                    <a:lnTo>
                      <a:pt x="4" y="30"/>
                    </a:lnTo>
                    <a:lnTo>
                      <a:pt x="2" y="30"/>
                    </a:lnTo>
                    <a:lnTo>
                      <a:pt x="2" y="28"/>
                    </a:lnTo>
                    <a:lnTo>
                      <a:pt x="0" y="28"/>
                    </a:lnTo>
                    <a:lnTo>
                      <a:pt x="0" y="2"/>
                    </a:lnTo>
                    <a:lnTo>
                      <a:pt x="2" y="2"/>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61" name="Freeform 69"/>
              <p:cNvSpPr/>
              <p:nvPr/>
            </p:nvSpPr>
            <p:spPr bwMode="auto">
              <a:xfrm>
                <a:off x="3877" y="1422"/>
                <a:ext cx="92" cy="30"/>
              </a:xfrm>
              <a:custGeom>
                <a:avLst/>
                <a:gdLst>
                  <a:gd name="T0" fmla="*/ 2 w 92"/>
                  <a:gd name="T1" fmla="*/ 0 h 30"/>
                  <a:gd name="T2" fmla="*/ 88 w 92"/>
                  <a:gd name="T3" fmla="*/ 0 h 30"/>
                  <a:gd name="T4" fmla="*/ 90 w 92"/>
                  <a:gd name="T5" fmla="*/ 0 h 30"/>
                  <a:gd name="T6" fmla="*/ 90 w 92"/>
                  <a:gd name="T7" fmla="*/ 0 h 30"/>
                  <a:gd name="T8" fmla="*/ 90 w 92"/>
                  <a:gd name="T9" fmla="*/ 2 h 30"/>
                  <a:gd name="T10" fmla="*/ 90 w 92"/>
                  <a:gd name="T11" fmla="*/ 2 h 30"/>
                  <a:gd name="T12" fmla="*/ 90 w 92"/>
                  <a:gd name="T13" fmla="*/ 2 h 30"/>
                  <a:gd name="T14" fmla="*/ 90 w 92"/>
                  <a:gd name="T15" fmla="*/ 2 h 30"/>
                  <a:gd name="T16" fmla="*/ 92 w 92"/>
                  <a:gd name="T17" fmla="*/ 2 h 30"/>
                  <a:gd name="T18" fmla="*/ 92 w 92"/>
                  <a:gd name="T19" fmla="*/ 3 h 30"/>
                  <a:gd name="T20" fmla="*/ 92 w 92"/>
                  <a:gd name="T21" fmla="*/ 28 h 30"/>
                  <a:gd name="T22" fmla="*/ 92 w 92"/>
                  <a:gd name="T23" fmla="*/ 28 h 30"/>
                  <a:gd name="T24" fmla="*/ 90 w 92"/>
                  <a:gd name="T25" fmla="*/ 28 h 30"/>
                  <a:gd name="T26" fmla="*/ 90 w 92"/>
                  <a:gd name="T27" fmla="*/ 28 h 30"/>
                  <a:gd name="T28" fmla="*/ 90 w 92"/>
                  <a:gd name="T29" fmla="*/ 30 h 30"/>
                  <a:gd name="T30" fmla="*/ 90 w 92"/>
                  <a:gd name="T31" fmla="*/ 30 h 30"/>
                  <a:gd name="T32" fmla="*/ 90 w 92"/>
                  <a:gd name="T33" fmla="*/ 30 h 30"/>
                  <a:gd name="T34" fmla="*/ 90 w 92"/>
                  <a:gd name="T35" fmla="*/ 30 h 30"/>
                  <a:gd name="T36" fmla="*/ 88 w 92"/>
                  <a:gd name="T37" fmla="*/ 30 h 30"/>
                  <a:gd name="T38" fmla="*/ 2 w 92"/>
                  <a:gd name="T39" fmla="*/ 30 h 30"/>
                  <a:gd name="T40" fmla="*/ 2 w 92"/>
                  <a:gd name="T41" fmla="*/ 30 h 30"/>
                  <a:gd name="T42" fmla="*/ 2 w 92"/>
                  <a:gd name="T43" fmla="*/ 30 h 30"/>
                  <a:gd name="T44" fmla="*/ 2 w 92"/>
                  <a:gd name="T45" fmla="*/ 30 h 30"/>
                  <a:gd name="T46" fmla="*/ 2 w 92"/>
                  <a:gd name="T47" fmla="*/ 30 h 30"/>
                  <a:gd name="T48" fmla="*/ 2 w 92"/>
                  <a:gd name="T49" fmla="*/ 28 h 30"/>
                  <a:gd name="T50" fmla="*/ 0 w 92"/>
                  <a:gd name="T51" fmla="*/ 28 h 30"/>
                  <a:gd name="T52" fmla="*/ 0 w 92"/>
                  <a:gd name="T53" fmla="*/ 28 h 30"/>
                  <a:gd name="T54" fmla="*/ 0 w 92"/>
                  <a:gd name="T55" fmla="*/ 28 h 30"/>
                  <a:gd name="T56" fmla="*/ 0 w 92"/>
                  <a:gd name="T57" fmla="*/ 3 h 30"/>
                  <a:gd name="T58" fmla="*/ 0 w 92"/>
                  <a:gd name="T59" fmla="*/ 2 h 30"/>
                  <a:gd name="T60" fmla="*/ 0 w 92"/>
                  <a:gd name="T61" fmla="*/ 2 h 30"/>
                  <a:gd name="T62" fmla="*/ 2 w 92"/>
                  <a:gd name="T63" fmla="*/ 2 h 30"/>
                  <a:gd name="T64" fmla="*/ 2 w 92"/>
                  <a:gd name="T65" fmla="*/ 2 h 30"/>
                  <a:gd name="T66" fmla="*/ 2 w 92"/>
                  <a:gd name="T67" fmla="*/ 2 h 30"/>
                  <a:gd name="T68" fmla="*/ 2 w 92"/>
                  <a:gd name="T69" fmla="*/ 0 h 30"/>
                  <a:gd name="T70" fmla="*/ 2 w 92"/>
                  <a:gd name="T71" fmla="*/ 0 h 30"/>
                  <a:gd name="T72" fmla="*/ 2 w 92"/>
                  <a:gd name="T73" fmla="*/ 0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
                  <a:gd name="T112" fmla="*/ 0 h 30"/>
                  <a:gd name="T113" fmla="*/ 92 w 92"/>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 h="30">
                    <a:moveTo>
                      <a:pt x="2" y="0"/>
                    </a:moveTo>
                    <a:lnTo>
                      <a:pt x="88" y="0"/>
                    </a:lnTo>
                    <a:lnTo>
                      <a:pt x="90" y="0"/>
                    </a:lnTo>
                    <a:lnTo>
                      <a:pt x="90" y="2"/>
                    </a:lnTo>
                    <a:lnTo>
                      <a:pt x="92" y="2"/>
                    </a:lnTo>
                    <a:lnTo>
                      <a:pt x="92" y="3"/>
                    </a:lnTo>
                    <a:lnTo>
                      <a:pt x="92" y="28"/>
                    </a:lnTo>
                    <a:lnTo>
                      <a:pt x="90" y="28"/>
                    </a:lnTo>
                    <a:lnTo>
                      <a:pt x="90" y="30"/>
                    </a:lnTo>
                    <a:lnTo>
                      <a:pt x="88" y="30"/>
                    </a:lnTo>
                    <a:lnTo>
                      <a:pt x="2" y="30"/>
                    </a:lnTo>
                    <a:lnTo>
                      <a:pt x="2" y="28"/>
                    </a:lnTo>
                    <a:lnTo>
                      <a:pt x="0" y="28"/>
                    </a:lnTo>
                    <a:lnTo>
                      <a:pt x="0" y="3"/>
                    </a:lnTo>
                    <a:lnTo>
                      <a:pt x="0" y="2"/>
                    </a:lnTo>
                    <a:lnTo>
                      <a:pt x="2" y="2"/>
                    </a:lnTo>
                    <a:lnTo>
                      <a:pt x="2" y="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62" name="Freeform 70"/>
              <p:cNvSpPr/>
              <p:nvPr/>
            </p:nvSpPr>
            <p:spPr bwMode="auto">
              <a:xfrm>
                <a:off x="3877" y="1422"/>
                <a:ext cx="92" cy="30"/>
              </a:xfrm>
              <a:custGeom>
                <a:avLst/>
                <a:gdLst>
                  <a:gd name="T0" fmla="*/ 2 w 92"/>
                  <a:gd name="T1" fmla="*/ 0 h 30"/>
                  <a:gd name="T2" fmla="*/ 88 w 92"/>
                  <a:gd name="T3" fmla="*/ 0 h 30"/>
                  <a:gd name="T4" fmla="*/ 90 w 92"/>
                  <a:gd name="T5" fmla="*/ 0 h 30"/>
                  <a:gd name="T6" fmla="*/ 90 w 92"/>
                  <a:gd name="T7" fmla="*/ 0 h 30"/>
                  <a:gd name="T8" fmla="*/ 90 w 92"/>
                  <a:gd name="T9" fmla="*/ 2 h 30"/>
                  <a:gd name="T10" fmla="*/ 90 w 92"/>
                  <a:gd name="T11" fmla="*/ 2 h 30"/>
                  <a:gd name="T12" fmla="*/ 90 w 92"/>
                  <a:gd name="T13" fmla="*/ 2 h 30"/>
                  <a:gd name="T14" fmla="*/ 90 w 92"/>
                  <a:gd name="T15" fmla="*/ 2 h 30"/>
                  <a:gd name="T16" fmla="*/ 92 w 92"/>
                  <a:gd name="T17" fmla="*/ 2 h 30"/>
                  <a:gd name="T18" fmla="*/ 92 w 92"/>
                  <a:gd name="T19" fmla="*/ 3 h 30"/>
                  <a:gd name="T20" fmla="*/ 92 w 92"/>
                  <a:gd name="T21" fmla="*/ 28 h 30"/>
                  <a:gd name="T22" fmla="*/ 92 w 92"/>
                  <a:gd name="T23" fmla="*/ 28 h 30"/>
                  <a:gd name="T24" fmla="*/ 90 w 92"/>
                  <a:gd name="T25" fmla="*/ 28 h 30"/>
                  <a:gd name="T26" fmla="*/ 90 w 92"/>
                  <a:gd name="T27" fmla="*/ 28 h 30"/>
                  <a:gd name="T28" fmla="*/ 90 w 92"/>
                  <a:gd name="T29" fmla="*/ 30 h 30"/>
                  <a:gd name="T30" fmla="*/ 90 w 92"/>
                  <a:gd name="T31" fmla="*/ 30 h 30"/>
                  <a:gd name="T32" fmla="*/ 90 w 92"/>
                  <a:gd name="T33" fmla="*/ 30 h 30"/>
                  <a:gd name="T34" fmla="*/ 90 w 92"/>
                  <a:gd name="T35" fmla="*/ 30 h 30"/>
                  <a:gd name="T36" fmla="*/ 88 w 92"/>
                  <a:gd name="T37" fmla="*/ 30 h 30"/>
                  <a:gd name="T38" fmla="*/ 2 w 92"/>
                  <a:gd name="T39" fmla="*/ 30 h 30"/>
                  <a:gd name="T40" fmla="*/ 2 w 92"/>
                  <a:gd name="T41" fmla="*/ 30 h 30"/>
                  <a:gd name="T42" fmla="*/ 2 w 92"/>
                  <a:gd name="T43" fmla="*/ 30 h 30"/>
                  <a:gd name="T44" fmla="*/ 2 w 92"/>
                  <a:gd name="T45" fmla="*/ 30 h 30"/>
                  <a:gd name="T46" fmla="*/ 2 w 92"/>
                  <a:gd name="T47" fmla="*/ 30 h 30"/>
                  <a:gd name="T48" fmla="*/ 2 w 92"/>
                  <a:gd name="T49" fmla="*/ 28 h 30"/>
                  <a:gd name="T50" fmla="*/ 0 w 92"/>
                  <a:gd name="T51" fmla="*/ 28 h 30"/>
                  <a:gd name="T52" fmla="*/ 0 w 92"/>
                  <a:gd name="T53" fmla="*/ 28 h 30"/>
                  <a:gd name="T54" fmla="*/ 0 w 92"/>
                  <a:gd name="T55" fmla="*/ 28 h 30"/>
                  <a:gd name="T56" fmla="*/ 0 w 92"/>
                  <a:gd name="T57" fmla="*/ 3 h 30"/>
                  <a:gd name="T58" fmla="*/ 0 w 92"/>
                  <a:gd name="T59" fmla="*/ 2 h 30"/>
                  <a:gd name="T60" fmla="*/ 0 w 92"/>
                  <a:gd name="T61" fmla="*/ 2 h 30"/>
                  <a:gd name="T62" fmla="*/ 2 w 92"/>
                  <a:gd name="T63" fmla="*/ 2 h 30"/>
                  <a:gd name="T64" fmla="*/ 2 w 92"/>
                  <a:gd name="T65" fmla="*/ 2 h 30"/>
                  <a:gd name="T66" fmla="*/ 2 w 92"/>
                  <a:gd name="T67" fmla="*/ 2 h 30"/>
                  <a:gd name="T68" fmla="*/ 2 w 92"/>
                  <a:gd name="T69" fmla="*/ 0 h 30"/>
                  <a:gd name="T70" fmla="*/ 2 w 92"/>
                  <a:gd name="T71" fmla="*/ 0 h 30"/>
                  <a:gd name="T72" fmla="*/ 2 w 92"/>
                  <a:gd name="T73" fmla="*/ 0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2"/>
                  <a:gd name="T112" fmla="*/ 0 h 30"/>
                  <a:gd name="T113" fmla="*/ 92 w 92"/>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2" h="30">
                    <a:moveTo>
                      <a:pt x="2" y="0"/>
                    </a:moveTo>
                    <a:lnTo>
                      <a:pt x="88" y="0"/>
                    </a:lnTo>
                    <a:lnTo>
                      <a:pt x="90" y="0"/>
                    </a:lnTo>
                    <a:lnTo>
                      <a:pt x="90" y="2"/>
                    </a:lnTo>
                    <a:lnTo>
                      <a:pt x="92" y="2"/>
                    </a:lnTo>
                    <a:lnTo>
                      <a:pt x="92" y="3"/>
                    </a:lnTo>
                    <a:lnTo>
                      <a:pt x="92" y="28"/>
                    </a:lnTo>
                    <a:lnTo>
                      <a:pt x="90" y="28"/>
                    </a:lnTo>
                    <a:lnTo>
                      <a:pt x="90" y="30"/>
                    </a:lnTo>
                    <a:lnTo>
                      <a:pt x="88" y="30"/>
                    </a:lnTo>
                    <a:lnTo>
                      <a:pt x="2" y="30"/>
                    </a:lnTo>
                    <a:lnTo>
                      <a:pt x="2" y="28"/>
                    </a:lnTo>
                    <a:lnTo>
                      <a:pt x="0" y="28"/>
                    </a:lnTo>
                    <a:lnTo>
                      <a:pt x="0" y="3"/>
                    </a:lnTo>
                    <a:lnTo>
                      <a:pt x="0" y="2"/>
                    </a:lnTo>
                    <a:lnTo>
                      <a:pt x="2" y="2"/>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63" name="Freeform 71"/>
              <p:cNvSpPr/>
              <p:nvPr/>
            </p:nvSpPr>
            <p:spPr bwMode="auto">
              <a:xfrm>
                <a:off x="3886" y="1429"/>
                <a:ext cx="12" cy="13"/>
              </a:xfrm>
              <a:custGeom>
                <a:avLst/>
                <a:gdLst>
                  <a:gd name="T0" fmla="*/ 6 w 12"/>
                  <a:gd name="T1" fmla="*/ 0 h 13"/>
                  <a:gd name="T2" fmla="*/ 6 w 12"/>
                  <a:gd name="T3" fmla="*/ 0 h 13"/>
                  <a:gd name="T4" fmla="*/ 8 w 12"/>
                  <a:gd name="T5" fmla="*/ 2 h 13"/>
                  <a:gd name="T6" fmla="*/ 10 w 12"/>
                  <a:gd name="T7" fmla="*/ 2 h 13"/>
                  <a:gd name="T8" fmla="*/ 10 w 12"/>
                  <a:gd name="T9" fmla="*/ 2 h 13"/>
                  <a:gd name="T10" fmla="*/ 12 w 12"/>
                  <a:gd name="T11" fmla="*/ 4 h 13"/>
                  <a:gd name="T12" fmla="*/ 12 w 12"/>
                  <a:gd name="T13" fmla="*/ 4 h 13"/>
                  <a:gd name="T14" fmla="*/ 12 w 12"/>
                  <a:gd name="T15" fmla="*/ 6 h 13"/>
                  <a:gd name="T16" fmla="*/ 12 w 12"/>
                  <a:gd name="T17" fmla="*/ 8 h 13"/>
                  <a:gd name="T18" fmla="*/ 12 w 12"/>
                  <a:gd name="T19" fmla="*/ 8 h 13"/>
                  <a:gd name="T20" fmla="*/ 12 w 12"/>
                  <a:gd name="T21" fmla="*/ 10 h 13"/>
                  <a:gd name="T22" fmla="*/ 12 w 12"/>
                  <a:gd name="T23" fmla="*/ 11 h 13"/>
                  <a:gd name="T24" fmla="*/ 10 w 12"/>
                  <a:gd name="T25" fmla="*/ 11 h 13"/>
                  <a:gd name="T26" fmla="*/ 10 w 12"/>
                  <a:gd name="T27" fmla="*/ 11 h 13"/>
                  <a:gd name="T28" fmla="*/ 8 w 12"/>
                  <a:gd name="T29" fmla="*/ 13 h 13"/>
                  <a:gd name="T30" fmla="*/ 6 w 12"/>
                  <a:gd name="T31" fmla="*/ 13 h 13"/>
                  <a:gd name="T32" fmla="*/ 6 w 12"/>
                  <a:gd name="T33" fmla="*/ 13 h 13"/>
                  <a:gd name="T34" fmla="*/ 4 w 12"/>
                  <a:gd name="T35" fmla="*/ 13 h 13"/>
                  <a:gd name="T36" fmla="*/ 4 w 12"/>
                  <a:gd name="T37" fmla="*/ 13 h 13"/>
                  <a:gd name="T38" fmla="*/ 2 w 12"/>
                  <a:gd name="T39" fmla="*/ 11 h 13"/>
                  <a:gd name="T40" fmla="*/ 2 w 12"/>
                  <a:gd name="T41" fmla="*/ 11 h 13"/>
                  <a:gd name="T42" fmla="*/ 0 w 12"/>
                  <a:gd name="T43" fmla="*/ 11 h 13"/>
                  <a:gd name="T44" fmla="*/ 0 w 12"/>
                  <a:gd name="T45" fmla="*/ 10 h 13"/>
                  <a:gd name="T46" fmla="*/ 0 w 12"/>
                  <a:gd name="T47" fmla="*/ 8 h 13"/>
                  <a:gd name="T48" fmla="*/ 0 w 12"/>
                  <a:gd name="T49" fmla="*/ 8 h 13"/>
                  <a:gd name="T50" fmla="*/ 0 w 12"/>
                  <a:gd name="T51" fmla="*/ 6 h 13"/>
                  <a:gd name="T52" fmla="*/ 0 w 12"/>
                  <a:gd name="T53" fmla="*/ 4 h 13"/>
                  <a:gd name="T54" fmla="*/ 0 w 12"/>
                  <a:gd name="T55" fmla="*/ 4 h 13"/>
                  <a:gd name="T56" fmla="*/ 2 w 12"/>
                  <a:gd name="T57" fmla="*/ 2 h 13"/>
                  <a:gd name="T58" fmla="*/ 2 w 12"/>
                  <a:gd name="T59" fmla="*/ 2 h 13"/>
                  <a:gd name="T60" fmla="*/ 4 w 12"/>
                  <a:gd name="T61" fmla="*/ 2 h 13"/>
                  <a:gd name="T62" fmla="*/ 4 w 12"/>
                  <a:gd name="T63" fmla="*/ 0 h 13"/>
                  <a:gd name="T64" fmla="*/ 6 w 12"/>
                  <a:gd name="T65" fmla="*/ 0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13"/>
                  <a:gd name="T101" fmla="*/ 12 w 12"/>
                  <a:gd name="T102" fmla="*/ 13 h 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13">
                    <a:moveTo>
                      <a:pt x="6" y="0"/>
                    </a:moveTo>
                    <a:lnTo>
                      <a:pt x="6" y="0"/>
                    </a:lnTo>
                    <a:lnTo>
                      <a:pt x="8" y="2"/>
                    </a:lnTo>
                    <a:lnTo>
                      <a:pt x="10" y="2"/>
                    </a:lnTo>
                    <a:lnTo>
                      <a:pt x="12" y="4"/>
                    </a:lnTo>
                    <a:lnTo>
                      <a:pt x="12" y="6"/>
                    </a:lnTo>
                    <a:lnTo>
                      <a:pt x="12" y="8"/>
                    </a:lnTo>
                    <a:lnTo>
                      <a:pt x="12" y="10"/>
                    </a:lnTo>
                    <a:lnTo>
                      <a:pt x="12" y="11"/>
                    </a:lnTo>
                    <a:lnTo>
                      <a:pt x="10" y="11"/>
                    </a:lnTo>
                    <a:lnTo>
                      <a:pt x="8" y="13"/>
                    </a:lnTo>
                    <a:lnTo>
                      <a:pt x="6" y="13"/>
                    </a:lnTo>
                    <a:lnTo>
                      <a:pt x="4" y="13"/>
                    </a:lnTo>
                    <a:lnTo>
                      <a:pt x="2" y="11"/>
                    </a:lnTo>
                    <a:lnTo>
                      <a:pt x="0" y="11"/>
                    </a:lnTo>
                    <a:lnTo>
                      <a:pt x="0" y="10"/>
                    </a:lnTo>
                    <a:lnTo>
                      <a:pt x="0" y="8"/>
                    </a:lnTo>
                    <a:lnTo>
                      <a:pt x="0" y="6"/>
                    </a:lnTo>
                    <a:lnTo>
                      <a:pt x="0" y="4"/>
                    </a:lnTo>
                    <a:lnTo>
                      <a:pt x="2" y="2"/>
                    </a:lnTo>
                    <a:lnTo>
                      <a:pt x="4" y="2"/>
                    </a:lnTo>
                    <a:lnTo>
                      <a:pt x="4"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64" name="Freeform 72"/>
              <p:cNvSpPr/>
              <p:nvPr/>
            </p:nvSpPr>
            <p:spPr bwMode="auto">
              <a:xfrm>
                <a:off x="3886" y="1429"/>
                <a:ext cx="12" cy="13"/>
              </a:xfrm>
              <a:custGeom>
                <a:avLst/>
                <a:gdLst>
                  <a:gd name="T0" fmla="*/ 6 w 12"/>
                  <a:gd name="T1" fmla="*/ 0 h 13"/>
                  <a:gd name="T2" fmla="*/ 6 w 12"/>
                  <a:gd name="T3" fmla="*/ 0 h 13"/>
                  <a:gd name="T4" fmla="*/ 8 w 12"/>
                  <a:gd name="T5" fmla="*/ 2 h 13"/>
                  <a:gd name="T6" fmla="*/ 10 w 12"/>
                  <a:gd name="T7" fmla="*/ 2 h 13"/>
                  <a:gd name="T8" fmla="*/ 10 w 12"/>
                  <a:gd name="T9" fmla="*/ 2 h 13"/>
                  <a:gd name="T10" fmla="*/ 12 w 12"/>
                  <a:gd name="T11" fmla="*/ 4 h 13"/>
                  <a:gd name="T12" fmla="*/ 12 w 12"/>
                  <a:gd name="T13" fmla="*/ 4 h 13"/>
                  <a:gd name="T14" fmla="*/ 12 w 12"/>
                  <a:gd name="T15" fmla="*/ 6 h 13"/>
                  <a:gd name="T16" fmla="*/ 12 w 12"/>
                  <a:gd name="T17" fmla="*/ 8 h 13"/>
                  <a:gd name="T18" fmla="*/ 12 w 12"/>
                  <a:gd name="T19" fmla="*/ 8 h 13"/>
                  <a:gd name="T20" fmla="*/ 12 w 12"/>
                  <a:gd name="T21" fmla="*/ 10 h 13"/>
                  <a:gd name="T22" fmla="*/ 12 w 12"/>
                  <a:gd name="T23" fmla="*/ 11 h 13"/>
                  <a:gd name="T24" fmla="*/ 10 w 12"/>
                  <a:gd name="T25" fmla="*/ 11 h 13"/>
                  <a:gd name="T26" fmla="*/ 10 w 12"/>
                  <a:gd name="T27" fmla="*/ 11 h 13"/>
                  <a:gd name="T28" fmla="*/ 8 w 12"/>
                  <a:gd name="T29" fmla="*/ 13 h 13"/>
                  <a:gd name="T30" fmla="*/ 6 w 12"/>
                  <a:gd name="T31" fmla="*/ 13 h 13"/>
                  <a:gd name="T32" fmla="*/ 6 w 12"/>
                  <a:gd name="T33" fmla="*/ 13 h 13"/>
                  <a:gd name="T34" fmla="*/ 4 w 12"/>
                  <a:gd name="T35" fmla="*/ 13 h 13"/>
                  <a:gd name="T36" fmla="*/ 4 w 12"/>
                  <a:gd name="T37" fmla="*/ 13 h 13"/>
                  <a:gd name="T38" fmla="*/ 2 w 12"/>
                  <a:gd name="T39" fmla="*/ 11 h 13"/>
                  <a:gd name="T40" fmla="*/ 2 w 12"/>
                  <a:gd name="T41" fmla="*/ 11 h 13"/>
                  <a:gd name="T42" fmla="*/ 0 w 12"/>
                  <a:gd name="T43" fmla="*/ 11 h 13"/>
                  <a:gd name="T44" fmla="*/ 0 w 12"/>
                  <a:gd name="T45" fmla="*/ 10 h 13"/>
                  <a:gd name="T46" fmla="*/ 0 w 12"/>
                  <a:gd name="T47" fmla="*/ 8 h 13"/>
                  <a:gd name="T48" fmla="*/ 0 w 12"/>
                  <a:gd name="T49" fmla="*/ 8 h 13"/>
                  <a:gd name="T50" fmla="*/ 0 w 12"/>
                  <a:gd name="T51" fmla="*/ 6 h 13"/>
                  <a:gd name="T52" fmla="*/ 0 w 12"/>
                  <a:gd name="T53" fmla="*/ 4 h 13"/>
                  <a:gd name="T54" fmla="*/ 0 w 12"/>
                  <a:gd name="T55" fmla="*/ 4 h 13"/>
                  <a:gd name="T56" fmla="*/ 2 w 12"/>
                  <a:gd name="T57" fmla="*/ 2 h 13"/>
                  <a:gd name="T58" fmla="*/ 2 w 12"/>
                  <a:gd name="T59" fmla="*/ 2 h 13"/>
                  <a:gd name="T60" fmla="*/ 4 w 12"/>
                  <a:gd name="T61" fmla="*/ 2 h 13"/>
                  <a:gd name="T62" fmla="*/ 4 w 12"/>
                  <a:gd name="T63" fmla="*/ 0 h 13"/>
                  <a:gd name="T64" fmla="*/ 6 w 12"/>
                  <a:gd name="T65" fmla="*/ 0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
                  <a:gd name="T100" fmla="*/ 0 h 13"/>
                  <a:gd name="T101" fmla="*/ 12 w 12"/>
                  <a:gd name="T102" fmla="*/ 13 h 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 h="13">
                    <a:moveTo>
                      <a:pt x="6" y="0"/>
                    </a:moveTo>
                    <a:lnTo>
                      <a:pt x="6" y="0"/>
                    </a:lnTo>
                    <a:lnTo>
                      <a:pt x="8" y="2"/>
                    </a:lnTo>
                    <a:lnTo>
                      <a:pt x="10" y="2"/>
                    </a:lnTo>
                    <a:lnTo>
                      <a:pt x="12" y="4"/>
                    </a:lnTo>
                    <a:lnTo>
                      <a:pt x="12" y="6"/>
                    </a:lnTo>
                    <a:lnTo>
                      <a:pt x="12" y="8"/>
                    </a:lnTo>
                    <a:lnTo>
                      <a:pt x="12" y="10"/>
                    </a:lnTo>
                    <a:lnTo>
                      <a:pt x="12" y="11"/>
                    </a:lnTo>
                    <a:lnTo>
                      <a:pt x="10" y="11"/>
                    </a:lnTo>
                    <a:lnTo>
                      <a:pt x="8" y="13"/>
                    </a:lnTo>
                    <a:lnTo>
                      <a:pt x="6" y="13"/>
                    </a:lnTo>
                    <a:lnTo>
                      <a:pt x="4" y="13"/>
                    </a:lnTo>
                    <a:lnTo>
                      <a:pt x="2" y="11"/>
                    </a:lnTo>
                    <a:lnTo>
                      <a:pt x="0" y="11"/>
                    </a:lnTo>
                    <a:lnTo>
                      <a:pt x="0" y="10"/>
                    </a:lnTo>
                    <a:lnTo>
                      <a:pt x="0" y="8"/>
                    </a:lnTo>
                    <a:lnTo>
                      <a:pt x="0" y="6"/>
                    </a:lnTo>
                    <a:lnTo>
                      <a:pt x="0" y="4"/>
                    </a:lnTo>
                    <a:lnTo>
                      <a:pt x="2" y="2"/>
                    </a:lnTo>
                    <a:lnTo>
                      <a:pt x="4" y="2"/>
                    </a:lnTo>
                    <a:lnTo>
                      <a:pt x="4" y="0"/>
                    </a:lnTo>
                    <a:lnTo>
                      <a:pt x="6"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65" name="Freeform 73"/>
              <p:cNvSpPr/>
              <p:nvPr/>
            </p:nvSpPr>
            <p:spPr bwMode="auto">
              <a:xfrm>
                <a:off x="3886" y="1435"/>
                <a:ext cx="12" cy="4"/>
              </a:xfrm>
              <a:custGeom>
                <a:avLst/>
                <a:gdLst>
                  <a:gd name="T0" fmla="*/ 12 w 12"/>
                  <a:gd name="T1" fmla="*/ 0 h 4"/>
                  <a:gd name="T2" fmla="*/ 6 w 12"/>
                  <a:gd name="T3" fmla="*/ 0 h 4"/>
                  <a:gd name="T4" fmla="*/ 6 w 12"/>
                  <a:gd name="T5" fmla="*/ 0 h 4"/>
                  <a:gd name="T6" fmla="*/ 6 w 12"/>
                  <a:gd name="T7" fmla="*/ 2 h 4"/>
                  <a:gd name="T8" fmla="*/ 4 w 12"/>
                  <a:gd name="T9" fmla="*/ 0 h 4"/>
                  <a:gd name="T10" fmla="*/ 2 w 12"/>
                  <a:gd name="T11" fmla="*/ 0 h 4"/>
                  <a:gd name="T12" fmla="*/ 0 w 12"/>
                  <a:gd name="T13" fmla="*/ 0 h 4"/>
                  <a:gd name="T14" fmla="*/ 0 w 12"/>
                  <a:gd name="T15" fmla="*/ 2 h 4"/>
                  <a:gd name="T16" fmla="*/ 2 w 12"/>
                  <a:gd name="T17" fmla="*/ 2 h 4"/>
                  <a:gd name="T18" fmla="*/ 4 w 12"/>
                  <a:gd name="T19" fmla="*/ 2 h 4"/>
                  <a:gd name="T20" fmla="*/ 6 w 12"/>
                  <a:gd name="T21" fmla="*/ 4 h 4"/>
                  <a:gd name="T22" fmla="*/ 6 w 12"/>
                  <a:gd name="T23" fmla="*/ 2 h 4"/>
                  <a:gd name="T24" fmla="*/ 6 w 12"/>
                  <a:gd name="T25" fmla="*/ 2 h 4"/>
                  <a:gd name="T26" fmla="*/ 8 w 12"/>
                  <a:gd name="T27" fmla="*/ 2 h 4"/>
                  <a:gd name="T28" fmla="*/ 12 w 12"/>
                  <a:gd name="T29" fmla="*/ 2 h 4"/>
                  <a:gd name="T30" fmla="*/ 12 w 12"/>
                  <a:gd name="T31" fmla="*/ 0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
                  <a:gd name="T49" fmla="*/ 0 h 4"/>
                  <a:gd name="T50" fmla="*/ 12 w 12"/>
                  <a:gd name="T51" fmla="*/ 4 h 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 h="4">
                    <a:moveTo>
                      <a:pt x="12" y="0"/>
                    </a:moveTo>
                    <a:lnTo>
                      <a:pt x="6" y="0"/>
                    </a:lnTo>
                    <a:lnTo>
                      <a:pt x="6" y="2"/>
                    </a:lnTo>
                    <a:lnTo>
                      <a:pt x="4" y="0"/>
                    </a:lnTo>
                    <a:lnTo>
                      <a:pt x="2" y="0"/>
                    </a:lnTo>
                    <a:lnTo>
                      <a:pt x="0" y="0"/>
                    </a:lnTo>
                    <a:lnTo>
                      <a:pt x="0" y="2"/>
                    </a:lnTo>
                    <a:lnTo>
                      <a:pt x="2" y="2"/>
                    </a:lnTo>
                    <a:lnTo>
                      <a:pt x="4" y="2"/>
                    </a:lnTo>
                    <a:lnTo>
                      <a:pt x="6" y="4"/>
                    </a:lnTo>
                    <a:lnTo>
                      <a:pt x="6" y="2"/>
                    </a:lnTo>
                    <a:lnTo>
                      <a:pt x="8" y="2"/>
                    </a:lnTo>
                    <a:lnTo>
                      <a:pt x="12" y="2"/>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66" name="Freeform 74"/>
              <p:cNvSpPr/>
              <p:nvPr/>
            </p:nvSpPr>
            <p:spPr bwMode="auto">
              <a:xfrm>
                <a:off x="3886" y="1435"/>
                <a:ext cx="12" cy="4"/>
              </a:xfrm>
              <a:custGeom>
                <a:avLst/>
                <a:gdLst>
                  <a:gd name="T0" fmla="*/ 12 w 12"/>
                  <a:gd name="T1" fmla="*/ 0 h 4"/>
                  <a:gd name="T2" fmla="*/ 6 w 12"/>
                  <a:gd name="T3" fmla="*/ 0 h 4"/>
                  <a:gd name="T4" fmla="*/ 6 w 12"/>
                  <a:gd name="T5" fmla="*/ 0 h 4"/>
                  <a:gd name="T6" fmla="*/ 6 w 12"/>
                  <a:gd name="T7" fmla="*/ 2 h 4"/>
                  <a:gd name="T8" fmla="*/ 4 w 12"/>
                  <a:gd name="T9" fmla="*/ 0 h 4"/>
                  <a:gd name="T10" fmla="*/ 2 w 12"/>
                  <a:gd name="T11" fmla="*/ 0 h 4"/>
                  <a:gd name="T12" fmla="*/ 0 w 12"/>
                  <a:gd name="T13" fmla="*/ 0 h 4"/>
                  <a:gd name="T14" fmla="*/ 0 w 12"/>
                  <a:gd name="T15" fmla="*/ 2 h 4"/>
                  <a:gd name="T16" fmla="*/ 2 w 12"/>
                  <a:gd name="T17" fmla="*/ 2 h 4"/>
                  <a:gd name="T18" fmla="*/ 4 w 12"/>
                  <a:gd name="T19" fmla="*/ 2 h 4"/>
                  <a:gd name="T20" fmla="*/ 6 w 12"/>
                  <a:gd name="T21" fmla="*/ 4 h 4"/>
                  <a:gd name="T22" fmla="*/ 6 w 12"/>
                  <a:gd name="T23" fmla="*/ 2 h 4"/>
                  <a:gd name="T24" fmla="*/ 6 w 12"/>
                  <a:gd name="T25" fmla="*/ 2 h 4"/>
                  <a:gd name="T26" fmla="*/ 8 w 12"/>
                  <a:gd name="T27" fmla="*/ 2 h 4"/>
                  <a:gd name="T28" fmla="*/ 12 w 12"/>
                  <a:gd name="T29" fmla="*/ 2 h 4"/>
                  <a:gd name="T30" fmla="*/ 12 w 12"/>
                  <a:gd name="T31" fmla="*/ 0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
                  <a:gd name="T49" fmla="*/ 0 h 4"/>
                  <a:gd name="T50" fmla="*/ 12 w 12"/>
                  <a:gd name="T51" fmla="*/ 4 h 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 h="4">
                    <a:moveTo>
                      <a:pt x="12" y="0"/>
                    </a:moveTo>
                    <a:lnTo>
                      <a:pt x="6" y="0"/>
                    </a:lnTo>
                    <a:lnTo>
                      <a:pt x="6" y="2"/>
                    </a:lnTo>
                    <a:lnTo>
                      <a:pt x="4" y="0"/>
                    </a:lnTo>
                    <a:lnTo>
                      <a:pt x="2" y="0"/>
                    </a:lnTo>
                    <a:lnTo>
                      <a:pt x="0" y="0"/>
                    </a:lnTo>
                    <a:lnTo>
                      <a:pt x="0" y="2"/>
                    </a:lnTo>
                    <a:lnTo>
                      <a:pt x="2" y="2"/>
                    </a:lnTo>
                    <a:lnTo>
                      <a:pt x="4" y="2"/>
                    </a:lnTo>
                    <a:lnTo>
                      <a:pt x="6" y="4"/>
                    </a:lnTo>
                    <a:lnTo>
                      <a:pt x="6" y="2"/>
                    </a:lnTo>
                    <a:lnTo>
                      <a:pt x="8" y="2"/>
                    </a:lnTo>
                    <a:lnTo>
                      <a:pt x="12" y="2"/>
                    </a:lnTo>
                    <a:lnTo>
                      <a:pt x="1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67" name="Freeform 75"/>
              <p:cNvSpPr/>
              <p:nvPr/>
            </p:nvSpPr>
            <p:spPr bwMode="auto">
              <a:xfrm>
                <a:off x="4239" y="1455"/>
                <a:ext cx="8" cy="6"/>
              </a:xfrm>
              <a:custGeom>
                <a:avLst/>
                <a:gdLst>
                  <a:gd name="T0" fmla="*/ 2 w 8"/>
                  <a:gd name="T1" fmla="*/ 0 h 6"/>
                  <a:gd name="T2" fmla="*/ 8 w 8"/>
                  <a:gd name="T3" fmla="*/ 0 h 6"/>
                  <a:gd name="T4" fmla="*/ 8 w 8"/>
                  <a:gd name="T5" fmla="*/ 0 h 6"/>
                  <a:gd name="T6" fmla="*/ 8 w 8"/>
                  <a:gd name="T7" fmla="*/ 0 h 6"/>
                  <a:gd name="T8" fmla="*/ 8 w 8"/>
                  <a:gd name="T9" fmla="*/ 0 h 6"/>
                  <a:gd name="T10" fmla="*/ 8 w 8"/>
                  <a:gd name="T11" fmla="*/ 0 h 6"/>
                  <a:gd name="T12" fmla="*/ 8 w 8"/>
                  <a:gd name="T13" fmla="*/ 2 h 6"/>
                  <a:gd name="T14" fmla="*/ 8 w 8"/>
                  <a:gd name="T15" fmla="*/ 2 h 6"/>
                  <a:gd name="T16" fmla="*/ 8 w 8"/>
                  <a:gd name="T17" fmla="*/ 2 h 6"/>
                  <a:gd name="T18" fmla="*/ 8 w 8"/>
                  <a:gd name="T19" fmla="*/ 2 h 6"/>
                  <a:gd name="T20" fmla="*/ 8 w 8"/>
                  <a:gd name="T21" fmla="*/ 6 h 6"/>
                  <a:gd name="T22" fmla="*/ 8 w 8"/>
                  <a:gd name="T23" fmla="*/ 6 h 6"/>
                  <a:gd name="T24" fmla="*/ 8 w 8"/>
                  <a:gd name="T25" fmla="*/ 6 h 6"/>
                  <a:gd name="T26" fmla="*/ 8 w 8"/>
                  <a:gd name="T27" fmla="*/ 6 h 6"/>
                  <a:gd name="T28" fmla="*/ 8 w 8"/>
                  <a:gd name="T29" fmla="*/ 6 h 6"/>
                  <a:gd name="T30" fmla="*/ 8 w 8"/>
                  <a:gd name="T31" fmla="*/ 6 h 6"/>
                  <a:gd name="T32" fmla="*/ 8 w 8"/>
                  <a:gd name="T33" fmla="*/ 6 h 6"/>
                  <a:gd name="T34" fmla="*/ 8 w 8"/>
                  <a:gd name="T35" fmla="*/ 6 h 6"/>
                  <a:gd name="T36" fmla="*/ 8 w 8"/>
                  <a:gd name="T37" fmla="*/ 6 h 6"/>
                  <a:gd name="T38" fmla="*/ 2 w 8"/>
                  <a:gd name="T39" fmla="*/ 6 h 6"/>
                  <a:gd name="T40" fmla="*/ 2 w 8"/>
                  <a:gd name="T41" fmla="*/ 6 h 6"/>
                  <a:gd name="T42" fmla="*/ 0 w 8"/>
                  <a:gd name="T43" fmla="*/ 6 h 6"/>
                  <a:gd name="T44" fmla="*/ 0 w 8"/>
                  <a:gd name="T45" fmla="*/ 6 h 6"/>
                  <a:gd name="T46" fmla="*/ 0 w 8"/>
                  <a:gd name="T47" fmla="*/ 6 h 6"/>
                  <a:gd name="T48" fmla="*/ 0 w 8"/>
                  <a:gd name="T49" fmla="*/ 6 h 6"/>
                  <a:gd name="T50" fmla="*/ 0 w 8"/>
                  <a:gd name="T51" fmla="*/ 6 h 6"/>
                  <a:gd name="T52" fmla="*/ 0 w 8"/>
                  <a:gd name="T53" fmla="*/ 6 h 6"/>
                  <a:gd name="T54" fmla="*/ 0 w 8"/>
                  <a:gd name="T55" fmla="*/ 6 h 6"/>
                  <a:gd name="T56" fmla="*/ 0 w 8"/>
                  <a:gd name="T57" fmla="*/ 2 h 6"/>
                  <a:gd name="T58" fmla="*/ 0 w 8"/>
                  <a:gd name="T59" fmla="*/ 2 h 6"/>
                  <a:gd name="T60" fmla="*/ 0 w 8"/>
                  <a:gd name="T61" fmla="*/ 2 h 6"/>
                  <a:gd name="T62" fmla="*/ 0 w 8"/>
                  <a:gd name="T63" fmla="*/ 2 h 6"/>
                  <a:gd name="T64" fmla="*/ 0 w 8"/>
                  <a:gd name="T65" fmla="*/ 0 h 6"/>
                  <a:gd name="T66" fmla="*/ 0 w 8"/>
                  <a:gd name="T67" fmla="*/ 0 h 6"/>
                  <a:gd name="T68" fmla="*/ 0 w 8"/>
                  <a:gd name="T69" fmla="*/ 0 h 6"/>
                  <a:gd name="T70" fmla="*/ 2 w 8"/>
                  <a:gd name="T71" fmla="*/ 0 h 6"/>
                  <a:gd name="T72" fmla="*/ 2 w 8"/>
                  <a:gd name="T73" fmla="*/ 0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
                  <a:gd name="T112" fmla="*/ 0 h 6"/>
                  <a:gd name="T113" fmla="*/ 8 w 8"/>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 h="6">
                    <a:moveTo>
                      <a:pt x="2" y="0"/>
                    </a:moveTo>
                    <a:lnTo>
                      <a:pt x="8" y="0"/>
                    </a:lnTo>
                    <a:lnTo>
                      <a:pt x="8" y="2"/>
                    </a:lnTo>
                    <a:lnTo>
                      <a:pt x="8" y="6"/>
                    </a:lnTo>
                    <a:lnTo>
                      <a:pt x="2" y="6"/>
                    </a:lnTo>
                    <a:lnTo>
                      <a:pt x="0" y="6"/>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68" name="Freeform 76"/>
              <p:cNvSpPr/>
              <p:nvPr/>
            </p:nvSpPr>
            <p:spPr bwMode="auto">
              <a:xfrm>
                <a:off x="3879" y="1461"/>
                <a:ext cx="396" cy="105"/>
              </a:xfrm>
              <a:custGeom>
                <a:avLst/>
                <a:gdLst>
                  <a:gd name="T0" fmla="*/ 5 w 396"/>
                  <a:gd name="T1" fmla="*/ 0 h 105"/>
                  <a:gd name="T2" fmla="*/ 392 w 396"/>
                  <a:gd name="T3" fmla="*/ 0 h 105"/>
                  <a:gd name="T4" fmla="*/ 392 w 396"/>
                  <a:gd name="T5" fmla="*/ 0 h 105"/>
                  <a:gd name="T6" fmla="*/ 392 w 396"/>
                  <a:gd name="T7" fmla="*/ 2 h 105"/>
                  <a:gd name="T8" fmla="*/ 394 w 396"/>
                  <a:gd name="T9" fmla="*/ 2 h 105"/>
                  <a:gd name="T10" fmla="*/ 394 w 396"/>
                  <a:gd name="T11" fmla="*/ 2 h 105"/>
                  <a:gd name="T12" fmla="*/ 396 w 396"/>
                  <a:gd name="T13" fmla="*/ 4 h 105"/>
                  <a:gd name="T14" fmla="*/ 396 w 396"/>
                  <a:gd name="T15" fmla="*/ 6 h 105"/>
                  <a:gd name="T16" fmla="*/ 396 w 396"/>
                  <a:gd name="T17" fmla="*/ 6 h 105"/>
                  <a:gd name="T18" fmla="*/ 396 w 396"/>
                  <a:gd name="T19" fmla="*/ 8 h 105"/>
                  <a:gd name="T20" fmla="*/ 396 w 396"/>
                  <a:gd name="T21" fmla="*/ 100 h 105"/>
                  <a:gd name="T22" fmla="*/ 396 w 396"/>
                  <a:gd name="T23" fmla="*/ 102 h 105"/>
                  <a:gd name="T24" fmla="*/ 396 w 396"/>
                  <a:gd name="T25" fmla="*/ 102 h 105"/>
                  <a:gd name="T26" fmla="*/ 396 w 396"/>
                  <a:gd name="T27" fmla="*/ 104 h 105"/>
                  <a:gd name="T28" fmla="*/ 394 w 396"/>
                  <a:gd name="T29" fmla="*/ 104 h 105"/>
                  <a:gd name="T30" fmla="*/ 394 w 396"/>
                  <a:gd name="T31" fmla="*/ 105 h 105"/>
                  <a:gd name="T32" fmla="*/ 392 w 396"/>
                  <a:gd name="T33" fmla="*/ 105 h 105"/>
                  <a:gd name="T34" fmla="*/ 392 w 396"/>
                  <a:gd name="T35" fmla="*/ 105 h 105"/>
                  <a:gd name="T36" fmla="*/ 392 w 396"/>
                  <a:gd name="T37" fmla="*/ 105 h 105"/>
                  <a:gd name="T38" fmla="*/ 5 w 396"/>
                  <a:gd name="T39" fmla="*/ 105 h 105"/>
                  <a:gd name="T40" fmla="*/ 5 w 396"/>
                  <a:gd name="T41" fmla="*/ 105 h 105"/>
                  <a:gd name="T42" fmla="*/ 4 w 396"/>
                  <a:gd name="T43" fmla="*/ 105 h 105"/>
                  <a:gd name="T44" fmla="*/ 2 w 396"/>
                  <a:gd name="T45" fmla="*/ 105 h 105"/>
                  <a:gd name="T46" fmla="*/ 2 w 396"/>
                  <a:gd name="T47" fmla="*/ 104 h 105"/>
                  <a:gd name="T48" fmla="*/ 2 w 396"/>
                  <a:gd name="T49" fmla="*/ 104 h 105"/>
                  <a:gd name="T50" fmla="*/ 0 w 396"/>
                  <a:gd name="T51" fmla="*/ 102 h 105"/>
                  <a:gd name="T52" fmla="*/ 0 w 396"/>
                  <a:gd name="T53" fmla="*/ 102 h 105"/>
                  <a:gd name="T54" fmla="*/ 0 w 396"/>
                  <a:gd name="T55" fmla="*/ 100 h 105"/>
                  <a:gd name="T56" fmla="*/ 0 w 396"/>
                  <a:gd name="T57" fmla="*/ 8 h 105"/>
                  <a:gd name="T58" fmla="*/ 0 w 396"/>
                  <a:gd name="T59" fmla="*/ 6 h 105"/>
                  <a:gd name="T60" fmla="*/ 0 w 396"/>
                  <a:gd name="T61" fmla="*/ 6 h 105"/>
                  <a:gd name="T62" fmla="*/ 2 w 396"/>
                  <a:gd name="T63" fmla="*/ 4 h 105"/>
                  <a:gd name="T64" fmla="*/ 2 w 396"/>
                  <a:gd name="T65" fmla="*/ 2 h 105"/>
                  <a:gd name="T66" fmla="*/ 2 w 396"/>
                  <a:gd name="T67" fmla="*/ 2 h 105"/>
                  <a:gd name="T68" fmla="*/ 4 w 396"/>
                  <a:gd name="T69" fmla="*/ 2 h 105"/>
                  <a:gd name="T70" fmla="*/ 5 w 396"/>
                  <a:gd name="T71" fmla="*/ 0 h 105"/>
                  <a:gd name="T72" fmla="*/ 5 w 396"/>
                  <a:gd name="T73" fmla="*/ 0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6"/>
                  <a:gd name="T112" fmla="*/ 0 h 105"/>
                  <a:gd name="T113" fmla="*/ 396 w 396"/>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6" h="105">
                    <a:moveTo>
                      <a:pt x="5" y="0"/>
                    </a:moveTo>
                    <a:lnTo>
                      <a:pt x="392" y="0"/>
                    </a:lnTo>
                    <a:lnTo>
                      <a:pt x="392" y="2"/>
                    </a:lnTo>
                    <a:lnTo>
                      <a:pt x="394" y="2"/>
                    </a:lnTo>
                    <a:lnTo>
                      <a:pt x="396" y="4"/>
                    </a:lnTo>
                    <a:lnTo>
                      <a:pt x="396" y="6"/>
                    </a:lnTo>
                    <a:lnTo>
                      <a:pt x="396" y="8"/>
                    </a:lnTo>
                    <a:lnTo>
                      <a:pt x="396" y="100"/>
                    </a:lnTo>
                    <a:lnTo>
                      <a:pt x="396" y="102"/>
                    </a:lnTo>
                    <a:lnTo>
                      <a:pt x="396" y="104"/>
                    </a:lnTo>
                    <a:lnTo>
                      <a:pt x="394" y="104"/>
                    </a:lnTo>
                    <a:lnTo>
                      <a:pt x="394" y="105"/>
                    </a:lnTo>
                    <a:lnTo>
                      <a:pt x="392" y="105"/>
                    </a:lnTo>
                    <a:lnTo>
                      <a:pt x="5" y="105"/>
                    </a:lnTo>
                    <a:lnTo>
                      <a:pt x="4" y="105"/>
                    </a:lnTo>
                    <a:lnTo>
                      <a:pt x="2" y="105"/>
                    </a:lnTo>
                    <a:lnTo>
                      <a:pt x="2" y="104"/>
                    </a:lnTo>
                    <a:lnTo>
                      <a:pt x="0" y="102"/>
                    </a:lnTo>
                    <a:lnTo>
                      <a:pt x="0" y="100"/>
                    </a:lnTo>
                    <a:lnTo>
                      <a:pt x="0" y="8"/>
                    </a:lnTo>
                    <a:lnTo>
                      <a:pt x="0" y="6"/>
                    </a:lnTo>
                    <a:lnTo>
                      <a:pt x="2" y="4"/>
                    </a:lnTo>
                    <a:lnTo>
                      <a:pt x="2" y="2"/>
                    </a:lnTo>
                    <a:lnTo>
                      <a:pt x="4" y="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69" name="Freeform 77"/>
              <p:cNvSpPr/>
              <p:nvPr/>
            </p:nvSpPr>
            <p:spPr bwMode="auto">
              <a:xfrm>
                <a:off x="3879" y="1461"/>
                <a:ext cx="396" cy="105"/>
              </a:xfrm>
              <a:custGeom>
                <a:avLst/>
                <a:gdLst>
                  <a:gd name="T0" fmla="*/ 5 w 396"/>
                  <a:gd name="T1" fmla="*/ 0 h 105"/>
                  <a:gd name="T2" fmla="*/ 392 w 396"/>
                  <a:gd name="T3" fmla="*/ 0 h 105"/>
                  <a:gd name="T4" fmla="*/ 392 w 396"/>
                  <a:gd name="T5" fmla="*/ 0 h 105"/>
                  <a:gd name="T6" fmla="*/ 392 w 396"/>
                  <a:gd name="T7" fmla="*/ 2 h 105"/>
                  <a:gd name="T8" fmla="*/ 394 w 396"/>
                  <a:gd name="T9" fmla="*/ 2 h 105"/>
                  <a:gd name="T10" fmla="*/ 394 w 396"/>
                  <a:gd name="T11" fmla="*/ 2 h 105"/>
                  <a:gd name="T12" fmla="*/ 396 w 396"/>
                  <a:gd name="T13" fmla="*/ 4 h 105"/>
                  <a:gd name="T14" fmla="*/ 396 w 396"/>
                  <a:gd name="T15" fmla="*/ 6 h 105"/>
                  <a:gd name="T16" fmla="*/ 396 w 396"/>
                  <a:gd name="T17" fmla="*/ 6 h 105"/>
                  <a:gd name="T18" fmla="*/ 396 w 396"/>
                  <a:gd name="T19" fmla="*/ 8 h 105"/>
                  <a:gd name="T20" fmla="*/ 396 w 396"/>
                  <a:gd name="T21" fmla="*/ 100 h 105"/>
                  <a:gd name="T22" fmla="*/ 396 w 396"/>
                  <a:gd name="T23" fmla="*/ 102 h 105"/>
                  <a:gd name="T24" fmla="*/ 396 w 396"/>
                  <a:gd name="T25" fmla="*/ 102 h 105"/>
                  <a:gd name="T26" fmla="*/ 396 w 396"/>
                  <a:gd name="T27" fmla="*/ 104 h 105"/>
                  <a:gd name="T28" fmla="*/ 394 w 396"/>
                  <a:gd name="T29" fmla="*/ 104 h 105"/>
                  <a:gd name="T30" fmla="*/ 394 w 396"/>
                  <a:gd name="T31" fmla="*/ 105 h 105"/>
                  <a:gd name="T32" fmla="*/ 392 w 396"/>
                  <a:gd name="T33" fmla="*/ 105 h 105"/>
                  <a:gd name="T34" fmla="*/ 392 w 396"/>
                  <a:gd name="T35" fmla="*/ 105 h 105"/>
                  <a:gd name="T36" fmla="*/ 392 w 396"/>
                  <a:gd name="T37" fmla="*/ 105 h 105"/>
                  <a:gd name="T38" fmla="*/ 5 w 396"/>
                  <a:gd name="T39" fmla="*/ 105 h 105"/>
                  <a:gd name="T40" fmla="*/ 5 w 396"/>
                  <a:gd name="T41" fmla="*/ 105 h 105"/>
                  <a:gd name="T42" fmla="*/ 4 w 396"/>
                  <a:gd name="T43" fmla="*/ 105 h 105"/>
                  <a:gd name="T44" fmla="*/ 2 w 396"/>
                  <a:gd name="T45" fmla="*/ 105 h 105"/>
                  <a:gd name="T46" fmla="*/ 2 w 396"/>
                  <a:gd name="T47" fmla="*/ 104 h 105"/>
                  <a:gd name="T48" fmla="*/ 2 w 396"/>
                  <a:gd name="T49" fmla="*/ 104 h 105"/>
                  <a:gd name="T50" fmla="*/ 0 w 396"/>
                  <a:gd name="T51" fmla="*/ 102 h 105"/>
                  <a:gd name="T52" fmla="*/ 0 w 396"/>
                  <a:gd name="T53" fmla="*/ 102 h 105"/>
                  <a:gd name="T54" fmla="*/ 0 w 396"/>
                  <a:gd name="T55" fmla="*/ 100 h 105"/>
                  <a:gd name="T56" fmla="*/ 0 w 396"/>
                  <a:gd name="T57" fmla="*/ 8 h 105"/>
                  <a:gd name="T58" fmla="*/ 0 w 396"/>
                  <a:gd name="T59" fmla="*/ 6 h 105"/>
                  <a:gd name="T60" fmla="*/ 0 w 396"/>
                  <a:gd name="T61" fmla="*/ 6 h 105"/>
                  <a:gd name="T62" fmla="*/ 2 w 396"/>
                  <a:gd name="T63" fmla="*/ 4 h 105"/>
                  <a:gd name="T64" fmla="*/ 2 w 396"/>
                  <a:gd name="T65" fmla="*/ 2 h 105"/>
                  <a:gd name="T66" fmla="*/ 2 w 396"/>
                  <a:gd name="T67" fmla="*/ 2 h 105"/>
                  <a:gd name="T68" fmla="*/ 4 w 396"/>
                  <a:gd name="T69" fmla="*/ 2 h 105"/>
                  <a:gd name="T70" fmla="*/ 5 w 396"/>
                  <a:gd name="T71" fmla="*/ 0 h 105"/>
                  <a:gd name="T72" fmla="*/ 5 w 396"/>
                  <a:gd name="T73" fmla="*/ 0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6"/>
                  <a:gd name="T112" fmla="*/ 0 h 105"/>
                  <a:gd name="T113" fmla="*/ 396 w 396"/>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6" h="105">
                    <a:moveTo>
                      <a:pt x="5" y="0"/>
                    </a:moveTo>
                    <a:lnTo>
                      <a:pt x="392" y="0"/>
                    </a:lnTo>
                    <a:lnTo>
                      <a:pt x="392" y="2"/>
                    </a:lnTo>
                    <a:lnTo>
                      <a:pt x="394" y="2"/>
                    </a:lnTo>
                    <a:lnTo>
                      <a:pt x="396" y="4"/>
                    </a:lnTo>
                    <a:lnTo>
                      <a:pt x="396" y="6"/>
                    </a:lnTo>
                    <a:lnTo>
                      <a:pt x="396" y="8"/>
                    </a:lnTo>
                    <a:lnTo>
                      <a:pt x="396" y="100"/>
                    </a:lnTo>
                    <a:lnTo>
                      <a:pt x="396" y="102"/>
                    </a:lnTo>
                    <a:lnTo>
                      <a:pt x="396" y="104"/>
                    </a:lnTo>
                    <a:lnTo>
                      <a:pt x="394" y="104"/>
                    </a:lnTo>
                    <a:lnTo>
                      <a:pt x="394" y="105"/>
                    </a:lnTo>
                    <a:lnTo>
                      <a:pt x="392" y="105"/>
                    </a:lnTo>
                    <a:lnTo>
                      <a:pt x="5" y="105"/>
                    </a:lnTo>
                    <a:lnTo>
                      <a:pt x="4" y="105"/>
                    </a:lnTo>
                    <a:lnTo>
                      <a:pt x="2" y="105"/>
                    </a:lnTo>
                    <a:lnTo>
                      <a:pt x="2" y="104"/>
                    </a:lnTo>
                    <a:lnTo>
                      <a:pt x="0" y="102"/>
                    </a:lnTo>
                    <a:lnTo>
                      <a:pt x="0" y="100"/>
                    </a:lnTo>
                    <a:lnTo>
                      <a:pt x="0" y="8"/>
                    </a:lnTo>
                    <a:lnTo>
                      <a:pt x="0" y="6"/>
                    </a:lnTo>
                    <a:lnTo>
                      <a:pt x="2" y="4"/>
                    </a:lnTo>
                    <a:lnTo>
                      <a:pt x="2" y="2"/>
                    </a:lnTo>
                    <a:lnTo>
                      <a:pt x="4" y="2"/>
                    </a:lnTo>
                    <a:lnTo>
                      <a:pt x="5"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70" name="Freeform 78"/>
              <p:cNvSpPr/>
              <p:nvPr/>
            </p:nvSpPr>
            <p:spPr bwMode="auto">
              <a:xfrm>
                <a:off x="3899" y="1480"/>
                <a:ext cx="355" cy="62"/>
              </a:xfrm>
              <a:custGeom>
                <a:avLst/>
                <a:gdLst>
                  <a:gd name="T0" fmla="*/ 0 w 355"/>
                  <a:gd name="T1" fmla="*/ 0 h 62"/>
                  <a:gd name="T2" fmla="*/ 0 w 355"/>
                  <a:gd name="T3" fmla="*/ 62 h 62"/>
                  <a:gd name="T4" fmla="*/ 355 w 355"/>
                  <a:gd name="T5" fmla="*/ 62 h 62"/>
                  <a:gd name="T6" fmla="*/ 355 w 355"/>
                  <a:gd name="T7" fmla="*/ 0 h 62"/>
                  <a:gd name="T8" fmla="*/ 355 w 355"/>
                  <a:gd name="T9" fmla="*/ 7 h 62"/>
                  <a:gd name="T10" fmla="*/ 353 w 355"/>
                  <a:gd name="T11" fmla="*/ 15 h 62"/>
                  <a:gd name="T12" fmla="*/ 353 w 355"/>
                  <a:gd name="T13" fmla="*/ 22 h 62"/>
                  <a:gd name="T14" fmla="*/ 353 w 355"/>
                  <a:gd name="T15" fmla="*/ 30 h 62"/>
                  <a:gd name="T16" fmla="*/ 353 w 355"/>
                  <a:gd name="T17" fmla="*/ 39 h 62"/>
                  <a:gd name="T18" fmla="*/ 353 w 355"/>
                  <a:gd name="T19" fmla="*/ 47 h 62"/>
                  <a:gd name="T20" fmla="*/ 355 w 355"/>
                  <a:gd name="T21" fmla="*/ 54 h 62"/>
                  <a:gd name="T22" fmla="*/ 355 w 355"/>
                  <a:gd name="T23" fmla="*/ 62 h 62"/>
                  <a:gd name="T24" fmla="*/ 0 w 355"/>
                  <a:gd name="T25" fmla="*/ 62 h 62"/>
                  <a:gd name="T26" fmla="*/ 0 w 355"/>
                  <a:gd name="T27" fmla="*/ 54 h 62"/>
                  <a:gd name="T28" fmla="*/ 2 w 355"/>
                  <a:gd name="T29" fmla="*/ 47 h 62"/>
                  <a:gd name="T30" fmla="*/ 2 w 355"/>
                  <a:gd name="T31" fmla="*/ 39 h 62"/>
                  <a:gd name="T32" fmla="*/ 2 w 355"/>
                  <a:gd name="T33" fmla="*/ 32 h 62"/>
                  <a:gd name="T34" fmla="*/ 2 w 355"/>
                  <a:gd name="T35" fmla="*/ 22 h 62"/>
                  <a:gd name="T36" fmla="*/ 2 w 355"/>
                  <a:gd name="T37" fmla="*/ 15 h 62"/>
                  <a:gd name="T38" fmla="*/ 2 w 355"/>
                  <a:gd name="T39" fmla="*/ 7 h 62"/>
                  <a:gd name="T40" fmla="*/ 0 w 355"/>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5"/>
                  <a:gd name="T64" fmla="*/ 0 h 62"/>
                  <a:gd name="T65" fmla="*/ 355 w 355"/>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5" h="62">
                    <a:moveTo>
                      <a:pt x="0" y="0"/>
                    </a:moveTo>
                    <a:lnTo>
                      <a:pt x="0" y="62"/>
                    </a:lnTo>
                    <a:lnTo>
                      <a:pt x="355" y="62"/>
                    </a:lnTo>
                    <a:lnTo>
                      <a:pt x="355" y="0"/>
                    </a:lnTo>
                    <a:lnTo>
                      <a:pt x="355" y="7"/>
                    </a:lnTo>
                    <a:lnTo>
                      <a:pt x="353" y="15"/>
                    </a:lnTo>
                    <a:lnTo>
                      <a:pt x="353" y="22"/>
                    </a:lnTo>
                    <a:lnTo>
                      <a:pt x="353" y="30"/>
                    </a:lnTo>
                    <a:lnTo>
                      <a:pt x="353" y="39"/>
                    </a:lnTo>
                    <a:lnTo>
                      <a:pt x="353" y="47"/>
                    </a:lnTo>
                    <a:lnTo>
                      <a:pt x="355" y="54"/>
                    </a:lnTo>
                    <a:lnTo>
                      <a:pt x="355" y="62"/>
                    </a:lnTo>
                    <a:lnTo>
                      <a:pt x="0" y="62"/>
                    </a:lnTo>
                    <a:lnTo>
                      <a:pt x="0" y="54"/>
                    </a:lnTo>
                    <a:lnTo>
                      <a:pt x="2" y="47"/>
                    </a:lnTo>
                    <a:lnTo>
                      <a:pt x="2" y="39"/>
                    </a:lnTo>
                    <a:lnTo>
                      <a:pt x="2" y="32"/>
                    </a:lnTo>
                    <a:lnTo>
                      <a:pt x="2" y="22"/>
                    </a:lnTo>
                    <a:lnTo>
                      <a:pt x="2" y="15"/>
                    </a:lnTo>
                    <a:lnTo>
                      <a:pt x="2"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71" name="Freeform 79"/>
              <p:cNvSpPr/>
              <p:nvPr/>
            </p:nvSpPr>
            <p:spPr bwMode="auto">
              <a:xfrm>
                <a:off x="3899" y="1480"/>
                <a:ext cx="355" cy="62"/>
              </a:xfrm>
              <a:custGeom>
                <a:avLst/>
                <a:gdLst>
                  <a:gd name="T0" fmla="*/ 0 w 355"/>
                  <a:gd name="T1" fmla="*/ 0 h 62"/>
                  <a:gd name="T2" fmla="*/ 0 w 355"/>
                  <a:gd name="T3" fmla="*/ 62 h 62"/>
                  <a:gd name="T4" fmla="*/ 355 w 355"/>
                  <a:gd name="T5" fmla="*/ 62 h 62"/>
                  <a:gd name="T6" fmla="*/ 355 w 355"/>
                  <a:gd name="T7" fmla="*/ 0 h 62"/>
                  <a:gd name="T8" fmla="*/ 355 w 355"/>
                  <a:gd name="T9" fmla="*/ 7 h 62"/>
                  <a:gd name="T10" fmla="*/ 353 w 355"/>
                  <a:gd name="T11" fmla="*/ 15 h 62"/>
                  <a:gd name="T12" fmla="*/ 353 w 355"/>
                  <a:gd name="T13" fmla="*/ 22 h 62"/>
                  <a:gd name="T14" fmla="*/ 353 w 355"/>
                  <a:gd name="T15" fmla="*/ 30 h 62"/>
                  <a:gd name="T16" fmla="*/ 353 w 355"/>
                  <a:gd name="T17" fmla="*/ 39 h 62"/>
                  <a:gd name="T18" fmla="*/ 353 w 355"/>
                  <a:gd name="T19" fmla="*/ 47 h 62"/>
                  <a:gd name="T20" fmla="*/ 355 w 355"/>
                  <a:gd name="T21" fmla="*/ 54 h 62"/>
                  <a:gd name="T22" fmla="*/ 355 w 355"/>
                  <a:gd name="T23" fmla="*/ 62 h 62"/>
                  <a:gd name="T24" fmla="*/ 0 w 355"/>
                  <a:gd name="T25" fmla="*/ 62 h 62"/>
                  <a:gd name="T26" fmla="*/ 0 w 355"/>
                  <a:gd name="T27" fmla="*/ 54 h 62"/>
                  <a:gd name="T28" fmla="*/ 2 w 355"/>
                  <a:gd name="T29" fmla="*/ 47 h 62"/>
                  <a:gd name="T30" fmla="*/ 2 w 355"/>
                  <a:gd name="T31" fmla="*/ 39 h 62"/>
                  <a:gd name="T32" fmla="*/ 2 w 355"/>
                  <a:gd name="T33" fmla="*/ 32 h 62"/>
                  <a:gd name="T34" fmla="*/ 2 w 355"/>
                  <a:gd name="T35" fmla="*/ 22 h 62"/>
                  <a:gd name="T36" fmla="*/ 2 w 355"/>
                  <a:gd name="T37" fmla="*/ 15 h 62"/>
                  <a:gd name="T38" fmla="*/ 2 w 355"/>
                  <a:gd name="T39" fmla="*/ 7 h 62"/>
                  <a:gd name="T40" fmla="*/ 0 w 355"/>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5"/>
                  <a:gd name="T64" fmla="*/ 0 h 62"/>
                  <a:gd name="T65" fmla="*/ 355 w 355"/>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5" h="62">
                    <a:moveTo>
                      <a:pt x="0" y="0"/>
                    </a:moveTo>
                    <a:lnTo>
                      <a:pt x="0" y="62"/>
                    </a:lnTo>
                    <a:lnTo>
                      <a:pt x="355" y="62"/>
                    </a:lnTo>
                    <a:lnTo>
                      <a:pt x="355" y="0"/>
                    </a:lnTo>
                    <a:lnTo>
                      <a:pt x="355" y="7"/>
                    </a:lnTo>
                    <a:lnTo>
                      <a:pt x="353" y="15"/>
                    </a:lnTo>
                    <a:lnTo>
                      <a:pt x="353" y="22"/>
                    </a:lnTo>
                    <a:lnTo>
                      <a:pt x="353" y="30"/>
                    </a:lnTo>
                    <a:lnTo>
                      <a:pt x="353" y="39"/>
                    </a:lnTo>
                    <a:lnTo>
                      <a:pt x="353" y="47"/>
                    </a:lnTo>
                    <a:lnTo>
                      <a:pt x="355" y="54"/>
                    </a:lnTo>
                    <a:lnTo>
                      <a:pt x="355" y="62"/>
                    </a:lnTo>
                    <a:lnTo>
                      <a:pt x="0" y="62"/>
                    </a:lnTo>
                    <a:lnTo>
                      <a:pt x="0" y="54"/>
                    </a:lnTo>
                    <a:lnTo>
                      <a:pt x="2" y="47"/>
                    </a:lnTo>
                    <a:lnTo>
                      <a:pt x="2" y="39"/>
                    </a:lnTo>
                    <a:lnTo>
                      <a:pt x="2" y="32"/>
                    </a:lnTo>
                    <a:lnTo>
                      <a:pt x="2" y="22"/>
                    </a:lnTo>
                    <a:lnTo>
                      <a:pt x="2" y="15"/>
                    </a:lnTo>
                    <a:lnTo>
                      <a:pt x="2" y="7"/>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72" name="Freeform 80"/>
              <p:cNvSpPr/>
              <p:nvPr/>
            </p:nvSpPr>
            <p:spPr bwMode="auto">
              <a:xfrm>
                <a:off x="3879" y="1553"/>
                <a:ext cx="396" cy="15"/>
              </a:xfrm>
              <a:custGeom>
                <a:avLst/>
                <a:gdLst>
                  <a:gd name="T0" fmla="*/ 0 w 396"/>
                  <a:gd name="T1" fmla="*/ 6 h 15"/>
                  <a:gd name="T2" fmla="*/ 0 w 396"/>
                  <a:gd name="T3" fmla="*/ 4 h 15"/>
                  <a:gd name="T4" fmla="*/ 0 w 396"/>
                  <a:gd name="T5" fmla="*/ 4 h 15"/>
                  <a:gd name="T6" fmla="*/ 2 w 396"/>
                  <a:gd name="T7" fmla="*/ 4 h 15"/>
                  <a:gd name="T8" fmla="*/ 2 w 396"/>
                  <a:gd name="T9" fmla="*/ 2 h 15"/>
                  <a:gd name="T10" fmla="*/ 2 w 396"/>
                  <a:gd name="T11" fmla="*/ 2 h 15"/>
                  <a:gd name="T12" fmla="*/ 4 w 396"/>
                  <a:gd name="T13" fmla="*/ 0 h 15"/>
                  <a:gd name="T14" fmla="*/ 5 w 396"/>
                  <a:gd name="T15" fmla="*/ 0 h 15"/>
                  <a:gd name="T16" fmla="*/ 5 w 396"/>
                  <a:gd name="T17" fmla="*/ 0 h 15"/>
                  <a:gd name="T18" fmla="*/ 390 w 396"/>
                  <a:gd name="T19" fmla="*/ 0 h 15"/>
                  <a:gd name="T20" fmla="*/ 392 w 396"/>
                  <a:gd name="T21" fmla="*/ 0 h 15"/>
                  <a:gd name="T22" fmla="*/ 392 w 396"/>
                  <a:gd name="T23" fmla="*/ 0 h 15"/>
                  <a:gd name="T24" fmla="*/ 394 w 396"/>
                  <a:gd name="T25" fmla="*/ 2 h 15"/>
                  <a:gd name="T26" fmla="*/ 394 w 396"/>
                  <a:gd name="T27" fmla="*/ 2 h 15"/>
                  <a:gd name="T28" fmla="*/ 394 w 396"/>
                  <a:gd name="T29" fmla="*/ 2 h 15"/>
                  <a:gd name="T30" fmla="*/ 396 w 396"/>
                  <a:gd name="T31" fmla="*/ 4 h 15"/>
                  <a:gd name="T32" fmla="*/ 396 w 396"/>
                  <a:gd name="T33" fmla="*/ 4 h 15"/>
                  <a:gd name="T34" fmla="*/ 396 w 396"/>
                  <a:gd name="T35" fmla="*/ 6 h 15"/>
                  <a:gd name="T36" fmla="*/ 396 w 396"/>
                  <a:gd name="T37" fmla="*/ 10 h 15"/>
                  <a:gd name="T38" fmla="*/ 396 w 396"/>
                  <a:gd name="T39" fmla="*/ 12 h 15"/>
                  <a:gd name="T40" fmla="*/ 394 w 396"/>
                  <a:gd name="T41" fmla="*/ 12 h 15"/>
                  <a:gd name="T42" fmla="*/ 394 w 396"/>
                  <a:gd name="T43" fmla="*/ 13 h 15"/>
                  <a:gd name="T44" fmla="*/ 394 w 396"/>
                  <a:gd name="T45" fmla="*/ 13 h 15"/>
                  <a:gd name="T46" fmla="*/ 392 w 396"/>
                  <a:gd name="T47" fmla="*/ 13 h 15"/>
                  <a:gd name="T48" fmla="*/ 392 w 396"/>
                  <a:gd name="T49" fmla="*/ 15 h 15"/>
                  <a:gd name="T50" fmla="*/ 390 w 396"/>
                  <a:gd name="T51" fmla="*/ 15 h 15"/>
                  <a:gd name="T52" fmla="*/ 390 w 396"/>
                  <a:gd name="T53" fmla="*/ 15 h 15"/>
                  <a:gd name="T54" fmla="*/ 5 w 396"/>
                  <a:gd name="T55" fmla="*/ 13 h 15"/>
                  <a:gd name="T56" fmla="*/ 4 w 396"/>
                  <a:gd name="T57" fmla="*/ 13 h 15"/>
                  <a:gd name="T58" fmla="*/ 4 w 396"/>
                  <a:gd name="T59" fmla="*/ 13 h 15"/>
                  <a:gd name="T60" fmla="*/ 2 w 396"/>
                  <a:gd name="T61" fmla="*/ 13 h 15"/>
                  <a:gd name="T62" fmla="*/ 2 w 396"/>
                  <a:gd name="T63" fmla="*/ 13 h 15"/>
                  <a:gd name="T64" fmla="*/ 2 w 396"/>
                  <a:gd name="T65" fmla="*/ 12 h 15"/>
                  <a:gd name="T66" fmla="*/ 0 w 396"/>
                  <a:gd name="T67" fmla="*/ 12 h 15"/>
                  <a:gd name="T68" fmla="*/ 0 w 396"/>
                  <a:gd name="T69" fmla="*/ 10 h 15"/>
                  <a:gd name="T70" fmla="*/ 0 w 396"/>
                  <a:gd name="T71" fmla="*/ 10 h 15"/>
                  <a:gd name="T72" fmla="*/ 0 w 396"/>
                  <a:gd name="T73" fmla="*/ 6 h 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6"/>
                  <a:gd name="T112" fmla="*/ 0 h 15"/>
                  <a:gd name="T113" fmla="*/ 396 w 396"/>
                  <a:gd name="T114" fmla="*/ 15 h 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6" h="15">
                    <a:moveTo>
                      <a:pt x="0" y="6"/>
                    </a:moveTo>
                    <a:lnTo>
                      <a:pt x="0" y="4"/>
                    </a:lnTo>
                    <a:lnTo>
                      <a:pt x="2" y="4"/>
                    </a:lnTo>
                    <a:lnTo>
                      <a:pt x="2" y="2"/>
                    </a:lnTo>
                    <a:lnTo>
                      <a:pt x="4" y="0"/>
                    </a:lnTo>
                    <a:lnTo>
                      <a:pt x="5" y="0"/>
                    </a:lnTo>
                    <a:lnTo>
                      <a:pt x="390" y="0"/>
                    </a:lnTo>
                    <a:lnTo>
                      <a:pt x="392" y="0"/>
                    </a:lnTo>
                    <a:lnTo>
                      <a:pt x="394" y="2"/>
                    </a:lnTo>
                    <a:lnTo>
                      <a:pt x="396" y="4"/>
                    </a:lnTo>
                    <a:lnTo>
                      <a:pt x="396" y="6"/>
                    </a:lnTo>
                    <a:lnTo>
                      <a:pt x="396" y="10"/>
                    </a:lnTo>
                    <a:lnTo>
                      <a:pt x="396" y="12"/>
                    </a:lnTo>
                    <a:lnTo>
                      <a:pt x="394" y="12"/>
                    </a:lnTo>
                    <a:lnTo>
                      <a:pt x="394" y="13"/>
                    </a:lnTo>
                    <a:lnTo>
                      <a:pt x="392" y="13"/>
                    </a:lnTo>
                    <a:lnTo>
                      <a:pt x="392" y="15"/>
                    </a:lnTo>
                    <a:lnTo>
                      <a:pt x="390" y="15"/>
                    </a:lnTo>
                    <a:lnTo>
                      <a:pt x="5" y="13"/>
                    </a:lnTo>
                    <a:lnTo>
                      <a:pt x="4" y="13"/>
                    </a:lnTo>
                    <a:lnTo>
                      <a:pt x="2" y="13"/>
                    </a:lnTo>
                    <a:lnTo>
                      <a:pt x="2" y="12"/>
                    </a:lnTo>
                    <a:lnTo>
                      <a:pt x="0" y="12"/>
                    </a:lnTo>
                    <a:lnTo>
                      <a:pt x="0" y="10"/>
                    </a:lnTo>
                    <a:lnTo>
                      <a:pt x="0" y="6"/>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73" name="Freeform 81"/>
              <p:cNvSpPr/>
              <p:nvPr/>
            </p:nvSpPr>
            <p:spPr bwMode="auto">
              <a:xfrm>
                <a:off x="3879" y="1553"/>
                <a:ext cx="396" cy="15"/>
              </a:xfrm>
              <a:custGeom>
                <a:avLst/>
                <a:gdLst>
                  <a:gd name="T0" fmla="*/ 0 w 396"/>
                  <a:gd name="T1" fmla="*/ 6 h 15"/>
                  <a:gd name="T2" fmla="*/ 0 w 396"/>
                  <a:gd name="T3" fmla="*/ 4 h 15"/>
                  <a:gd name="T4" fmla="*/ 0 w 396"/>
                  <a:gd name="T5" fmla="*/ 4 h 15"/>
                  <a:gd name="T6" fmla="*/ 2 w 396"/>
                  <a:gd name="T7" fmla="*/ 4 h 15"/>
                  <a:gd name="T8" fmla="*/ 2 w 396"/>
                  <a:gd name="T9" fmla="*/ 2 h 15"/>
                  <a:gd name="T10" fmla="*/ 2 w 396"/>
                  <a:gd name="T11" fmla="*/ 2 h 15"/>
                  <a:gd name="T12" fmla="*/ 4 w 396"/>
                  <a:gd name="T13" fmla="*/ 0 h 15"/>
                  <a:gd name="T14" fmla="*/ 5 w 396"/>
                  <a:gd name="T15" fmla="*/ 0 h 15"/>
                  <a:gd name="T16" fmla="*/ 5 w 396"/>
                  <a:gd name="T17" fmla="*/ 0 h 15"/>
                  <a:gd name="T18" fmla="*/ 390 w 396"/>
                  <a:gd name="T19" fmla="*/ 0 h 15"/>
                  <a:gd name="T20" fmla="*/ 392 w 396"/>
                  <a:gd name="T21" fmla="*/ 0 h 15"/>
                  <a:gd name="T22" fmla="*/ 392 w 396"/>
                  <a:gd name="T23" fmla="*/ 0 h 15"/>
                  <a:gd name="T24" fmla="*/ 394 w 396"/>
                  <a:gd name="T25" fmla="*/ 2 h 15"/>
                  <a:gd name="T26" fmla="*/ 394 w 396"/>
                  <a:gd name="T27" fmla="*/ 2 h 15"/>
                  <a:gd name="T28" fmla="*/ 394 w 396"/>
                  <a:gd name="T29" fmla="*/ 2 h 15"/>
                  <a:gd name="T30" fmla="*/ 396 w 396"/>
                  <a:gd name="T31" fmla="*/ 4 h 15"/>
                  <a:gd name="T32" fmla="*/ 396 w 396"/>
                  <a:gd name="T33" fmla="*/ 4 h 15"/>
                  <a:gd name="T34" fmla="*/ 396 w 396"/>
                  <a:gd name="T35" fmla="*/ 6 h 15"/>
                  <a:gd name="T36" fmla="*/ 396 w 396"/>
                  <a:gd name="T37" fmla="*/ 10 h 15"/>
                  <a:gd name="T38" fmla="*/ 396 w 396"/>
                  <a:gd name="T39" fmla="*/ 12 h 15"/>
                  <a:gd name="T40" fmla="*/ 394 w 396"/>
                  <a:gd name="T41" fmla="*/ 12 h 15"/>
                  <a:gd name="T42" fmla="*/ 394 w 396"/>
                  <a:gd name="T43" fmla="*/ 13 h 15"/>
                  <a:gd name="T44" fmla="*/ 394 w 396"/>
                  <a:gd name="T45" fmla="*/ 13 h 15"/>
                  <a:gd name="T46" fmla="*/ 392 w 396"/>
                  <a:gd name="T47" fmla="*/ 13 h 15"/>
                  <a:gd name="T48" fmla="*/ 392 w 396"/>
                  <a:gd name="T49" fmla="*/ 15 h 15"/>
                  <a:gd name="T50" fmla="*/ 390 w 396"/>
                  <a:gd name="T51" fmla="*/ 15 h 15"/>
                  <a:gd name="T52" fmla="*/ 390 w 396"/>
                  <a:gd name="T53" fmla="*/ 15 h 15"/>
                  <a:gd name="T54" fmla="*/ 5 w 396"/>
                  <a:gd name="T55" fmla="*/ 13 h 15"/>
                  <a:gd name="T56" fmla="*/ 4 w 396"/>
                  <a:gd name="T57" fmla="*/ 13 h 15"/>
                  <a:gd name="T58" fmla="*/ 4 w 396"/>
                  <a:gd name="T59" fmla="*/ 13 h 15"/>
                  <a:gd name="T60" fmla="*/ 2 w 396"/>
                  <a:gd name="T61" fmla="*/ 13 h 15"/>
                  <a:gd name="T62" fmla="*/ 2 w 396"/>
                  <a:gd name="T63" fmla="*/ 13 h 15"/>
                  <a:gd name="T64" fmla="*/ 2 w 396"/>
                  <a:gd name="T65" fmla="*/ 12 h 15"/>
                  <a:gd name="T66" fmla="*/ 0 w 396"/>
                  <a:gd name="T67" fmla="*/ 12 h 15"/>
                  <a:gd name="T68" fmla="*/ 0 w 396"/>
                  <a:gd name="T69" fmla="*/ 10 h 15"/>
                  <a:gd name="T70" fmla="*/ 0 w 396"/>
                  <a:gd name="T71" fmla="*/ 10 h 15"/>
                  <a:gd name="T72" fmla="*/ 0 w 396"/>
                  <a:gd name="T73" fmla="*/ 6 h 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6"/>
                  <a:gd name="T112" fmla="*/ 0 h 15"/>
                  <a:gd name="T113" fmla="*/ 396 w 396"/>
                  <a:gd name="T114" fmla="*/ 15 h 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6" h="15">
                    <a:moveTo>
                      <a:pt x="0" y="6"/>
                    </a:moveTo>
                    <a:lnTo>
                      <a:pt x="0" y="4"/>
                    </a:lnTo>
                    <a:lnTo>
                      <a:pt x="2" y="4"/>
                    </a:lnTo>
                    <a:lnTo>
                      <a:pt x="2" y="2"/>
                    </a:lnTo>
                    <a:lnTo>
                      <a:pt x="4" y="0"/>
                    </a:lnTo>
                    <a:lnTo>
                      <a:pt x="5" y="0"/>
                    </a:lnTo>
                    <a:lnTo>
                      <a:pt x="390" y="0"/>
                    </a:lnTo>
                    <a:lnTo>
                      <a:pt x="392" y="0"/>
                    </a:lnTo>
                    <a:lnTo>
                      <a:pt x="394" y="2"/>
                    </a:lnTo>
                    <a:lnTo>
                      <a:pt x="396" y="4"/>
                    </a:lnTo>
                    <a:lnTo>
                      <a:pt x="396" y="6"/>
                    </a:lnTo>
                    <a:lnTo>
                      <a:pt x="396" y="10"/>
                    </a:lnTo>
                    <a:lnTo>
                      <a:pt x="396" y="12"/>
                    </a:lnTo>
                    <a:lnTo>
                      <a:pt x="394" y="12"/>
                    </a:lnTo>
                    <a:lnTo>
                      <a:pt x="394" y="13"/>
                    </a:lnTo>
                    <a:lnTo>
                      <a:pt x="392" y="13"/>
                    </a:lnTo>
                    <a:lnTo>
                      <a:pt x="392" y="15"/>
                    </a:lnTo>
                    <a:lnTo>
                      <a:pt x="390" y="15"/>
                    </a:lnTo>
                    <a:lnTo>
                      <a:pt x="5" y="13"/>
                    </a:lnTo>
                    <a:lnTo>
                      <a:pt x="4" y="13"/>
                    </a:lnTo>
                    <a:lnTo>
                      <a:pt x="2" y="13"/>
                    </a:lnTo>
                    <a:lnTo>
                      <a:pt x="2" y="12"/>
                    </a:lnTo>
                    <a:lnTo>
                      <a:pt x="0" y="12"/>
                    </a:lnTo>
                    <a:lnTo>
                      <a:pt x="0" y="10"/>
                    </a:lnTo>
                    <a:lnTo>
                      <a:pt x="0" y="6"/>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74" name="Freeform 82"/>
              <p:cNvSpPr/>
              <p:nvPr/>
            </p:nvSpPr>
            <p:spPr bwMode="auto">
              <a:xfrm>
                <a:off x="3881" y="1561"/>
                <a:ext cx="392" cy="4"/>
              </a:xfrm>
              <a:custGeom>
                <a:avLst/>
                <a:gdLst>
                  <a:gd name="T0" fmla="*/ 0 w 392"/>
                  <a:gd name="T1" fmla="*/ 4 h 4"/>
                  <a:gd name="T2" fmla="*/ 3 w 392"/>
                  <a:gd name="T3" fmla="*/ 0 h 4"/>
                  <a:gd name="T4" fmla="*/ 390 w 392"/>
                  <a:gd name="T5" fmla="*/ 0 h 4"/>
                  <a:gd name="T6" fmla="*/ 392 w 392"/>
                  <a:gd name="T7" fmla="*/ 4 h 4"/>
                  <a:gd name="T8" fmla="*/ 0 60000 65536"/>
                  <a:gd name="T9" fmla="*/ 0 60000 65536"/>
                  <a:gd name="T10" fmla="*/ 0 60000 65536"/>
                  <a:gd name="T11" fmla="*/ 0 60000 65536"/>
                  <a:gd name="T12" fmla="*/ 0 w 392"/>
                  <a:gd name="T13" fmla="*/ 0 h 4"/>
                  <a:gd name="T14" fmla="*/ 392 w 392"/>
                  <a:gd name="T15" fmla="*/ 4 h 4"/>
                </a:gdLst>
                <a:ahLst/>
                <a:cxnLst>
                  <a:cxn ang="T8">
                    <a:pos x="T0" y="T1"/>
                  </a:cxn>
                  <a:cxn ang="T9">
                    <a:pos x="T2" y="T3"/>
                  </a:cxn>
                  <a:cxn ang="T10">
                    <a:pos x="T4" y="T5"/>
                  </a:cxn>
                  <a:cxn ang="T11">
                    <a:pos x="T6" y="T7"/>
                  </a:cxn>
                </a:cxnLst>
                <a:rect l="T12" t="T13" r="T14" b="T15"/>
                <a:pathLst>
                  <a:path w="392" h="4">
                    <a:moveTo>
                      <a:pt x="0" y="4"/>
                    </a:moveTo>
                    <a:lnTo>
                      <a:pt x="3" y="0"/>
                    </a:lnTo>
                    <a:lnTo>
                      <a:pt x="390" y="0"/>
                    </a:lnTo>
                    <a:lnTo>
                      <a:pt x="392" y="4"/>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75" name="Freeform 83"/>
              <p:cNvSpPr>
                <a:spLocks noEditPoints="1"/>
              </p:cNvSpPr>
              <p:nvPr/>
            </p:nvSpPr>
            <p:spPr bwMode="auto">
              <a:xfrm>
                <a:off x="3905" y="1474"/>
                <a:ext cx="342" cy="66"/>
              </a:xfrm>
              <a:custGeom>
                <a:avLst/>
                <a:gdLst>
                  <a:gd name="T0" fmla="*/ 342 w 342"/>
                  <a:gd name="T1" fmla="*/ 25 h 66"/>
                  <a:gd name="T2" fmla="*/ 342 w 342"/>
                  <a:gd name="T3" fmla="*/ 64 h 66"/>
                  <a:gd name="T4" fmla="*/ 342 w 342"/>
                  <a:gd name="T5" fmla="*/ 66 h 66"/>
                  <a:gd name="T6" fmla="*/ 282 w 342"/>
                  <a:gd name="T7" fmla="*/ 64 h 66"/>
                  <a:gd name="T8" fmla="*/ 282 w 342"/>
                  <a:gd name="T9" fmla="*/ 25 h 66"/>
                  <a:gd name="T10" fmla="*/ 284 w 342"/>
                  <a:gd name="T11" fmla="*/ 23 h 66"/>
                  <a:gd name="T12" fmla="*/ 259 w 342"/>
                  <a:gd name="T13" fmla="*/ 53 h 66"/>
                  <a:gd name="T14" fmla="*/ 274 w 342"/>
                  <a:gd name="T15" fmla="*/ 53 h 66"/>
                  <a:gd name="T16" fmla="*/ 276 w 342"/>
                  <a:gd name="T17" fmla="*/ 64 h 66"/>
                  <a:gd name="T18" fmla="*/ 272 w 342"/>
                  <a:gd name="T19" fmla="*/ 66 h 66"/>
                  <a:gd name="T20" fmla="*/ 229 w 342"/>
                  <a:gd name="T21" fmla="*/ 64 h 66"/>
                  <a:gd name="T22" fmla="*/ 229 w 342"/>
                  <a:gd name="T23" fmla="*/ 55 h 66"/>
                  <a:gd name="T24" fmla="*/ 231 w 342"/>
                  <a:gd name="T25" fmla="*/ 53 h 66"/>
                  <a:gd name="T26" fmla="*/ 274 w 342"/>
                  <a:gd name="T27" fmla="*/ 23 h 66"/>
                  <a:gd name="T28" fmla="*/ 274 w 342"/>
                  <a:gd name="T29" fmla="*/ 40 h 66"/>
                  <a:gd name="T30" fmla="*/ 274 w 342"/>
                  <a:gd name="T31" fmla="*/ 42 h 66"/>
                  <a:gd name="T32" fmla="*/ 229 w 342"/>
                  <a:gd name="T33" fmla="*/ 42 h 66"/>
                  <a:gd name="T34" fmla="*/ 229 w 342"/>
                  <a:gd name="T35" fmla="*/ 23 h 66"/>
                  <a:gd name="T36" fmla="*/ 231 w 342"/>
                  <a:gd name="T37" fmla="*/ 23 h 66"/>
                  <a:gd name="T38" fmla="*/ 274 w 342"/>
                  <a:gd name="T39" fmla="*/ 0 h 66"/>
                  <a:gd name="T40" fmla="*/ 274 w 342"/>
                  <a:gd name="T41" fmla="*/ 12 h 66"/>
                  <a:gd name="T42" fmla="*/ 274 w 342"/>
                  <a:gd name="T43" fmla="*/ 13 h 66"/>
                  <a:gd name="T44" fmla="*/ 229 w 342"/>
                  <a:gd name="T45" fmla="*/ 12 h 66"/>
                  <a:gd name="T46" fmla="*/ 229 w 342"/>
                  <a:gd name="T47" fmla="*/ 2 h 66"/>
                  <a:gd name="T48" fmla="*/ 229 w 342"/>
                  <a:gd name="T49" fmla="*/ 0 h 66"/>
                  <a:gd name="T50" fmla="*/ 224 w 342"/>
                  <a:gd name="T51" fmla="*/ 21 h 66"/>
                  <a:gd name="T52" fmla="*/ 225 w 342"/>
                  <a:gd name="T53" fmla="*/ 23 h 66"/>
                  <a:gd name="T54" fmla="*/ 225 w 342"/>
                  <a:gd name="T55" fmla="*/ 64 h 66"/>
                  <a:gd name="T56" fmla="*/ 186 w 342"/>
                  <a:gd name="T57" fmla="*/ 57 h 66"/>
                  <a:gd name="T58" fmla="*/ 4 w 342"/>
                  <a:gd name="T59" fmla="*/ 64 h 66"/>
                  <a:gd name="T60" fmla="*/ 2 w 342"/>
                  <a:gd name="T61" fmla="*/ 64 h 66"/>
                  <a:gd name="T62" fmla="*/ 2 w 342"/>
                  <a:gd name="T63" fmla="*/ 23 h 66"/>
                  <a:gd name="T64" fmla="*/ 167 w 342"/>
                  <a:gd name="T65" fmla="*/ 0 h 66"/>
                  <a:gd name="T66" fmla="*/ 225 w 342"/>
                  <a:gd name="T67" fmla="*/ 0 h 66"/>
                  <a:gd name="T68" fmla="*/ 225 w 342"/>
                  <a:gd name="T69" fmla="*/ 12 h 66"/>
                  <a:gd name="T70" fmla="*/ 224 w 342"/>
                  <a:gd name="T71" fmla="*/ 13 h 66"/>
                  <a:gd name="T72" fmla="*/ 165 w 342"/>
                  <a:gd name="T73" fmla="*/ 12 h 66"/>
                  <a:gd name="T74" fmla="*/ 163 w 342"/>
                  <a:gd name="T75" fmla="*/ 0 h 66"/>
                  <a:gd name="T76" fmla="*/ 167 w 342"/>
                  <a:gd name="T77" fmla="*/ 0 h 66"/>
                  <a:gd name="T78" fmla="*/ 158 w 342"/>
                  <a:gd name="T79" fmla="*/ 0 h 66"/>
                  <a:gd name="T80" fmla="*/ 158 w 342"/>
                  <a:gd name="T81" fmla="*/ 12 h 66"/>
                  <a:gd name="T82" fmla="*/ 158 w 342"/>
                  <a:gd name="T83" fmla="*/ 13 h 66"/>
                  <a:gd name="T84" fmla="*/ 100 w 342"/>
                  <a:gd name="T85" fmla="*/ 12 h 66"/>
                  <a:gd name="T86" fmla="*/ 98 w 342"/>
                  <a:gd name="T87" fmla="*/ 0 h 66"/>
                  <a:gd name="T88" fmla="*/ 100 w 342"/>
                  <a:gd name="T89" fmla="*/ 0 h 66"/>
                  <a:gd name="T90" fmla="*/ 92 w 342"/>
                  <a:gd name="T91" fmla="*/ 0 h 66"/>
                  <a:gd name="T92" fmla="*/ 94 w 342"/>
                  <a:gd name="T93" fmla="*/ 12 h 66"/>
                  <a:gd name="T94" fmla="*/ 92 w 342"/>
                  <a:gd name="T95" fmla="*/ 13 h 66"/>
                  <a:gd name="T96" fmla="*/ 34 w 342"/>
                  <a:gd name="T97" fmla="*/ 12 h 66"/>
                  <a:gd name="T98" fmla="*/ 34 w 342"/>
                  <a:gd name="T99" fmla="*/ 0 h 66"/>
                  <a:gd name="T100" fmla="*/ 34 w 342"/>
                  <a:gd name="T101" fmla="*/ 0 h 66"/>
                  <a:gd name="T102" fmla="*/ 19 w 342"/>
                  <a:gd name="T103" fmla="*/ 0 h 66"/>
                  <a:gd name="T104" fmla="*/ 19 w 342"/>
                  <a:gd name="T105" fmla="*/ 2 h 66"/>
                  <a:gd name="T106" fmla="*/ 19 w 342"/>
                  <a:gd name="T107" fmla="*/ 12 h 66"/>
                  <a:gd name="T108" fmla="*/ 4 w 342"/>
                  <a:gd name="T109" fmla="*/ 13 h 66"/>
                  <a:gd name="T110" fmla="*/ 2 w 342"/>
                  <a:gd name="T111" fmla="*/ 12 h 66"/>
                  <a:gd name="T112" fmla="*/ 2 w 342"/>
                  <a:gd name="T113" fmla="*/ 0 h 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2"/>
                  <a:gd name="T172" fmla="*/ 0 h 66"/>
                  <a:gd name="T173" fmla="*/ 342 w 342"/>
                  <a:gd name="T174" fmla="*/ 66 h 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2" h="66">
                    <a:moveTo>
                      <a:pt x="284" y="23"/>
                    </a:moveTo>
                    <a:lnTo>
                      <a:pt x="340" y="23"/>
                    </a:lnTo>
                    <a:lnTo>
                      <a:pt x="342" y="23"/>
                    </a:lnTo>
                    <a:lnTo>
                      <a:pt x="342" y="25"/>
                    </a:lnTo>
                    <a:lnTo>
                      <a:pt x="342" y="64"/>
                    </a:lnTo>
                    <a:lnTo>
                      <a:pt x="342" y="66"/>
                    </a:lnTo>
                    <a:lnTo>
                      <a:pt x="340" y="66"/>
                    </a:lnTo>
                    <a:lnTo>
                      <a:pt x="284" y="66"/>
                    </a:lnTo>
                    <a:lnTo>
                      <a:pt x="282" y="64"/>
                    </a:lnTo>
                    <a:lnTo>
                      <a:pt x="282" y="25"/>
                    </a:lnTo>
                    <a:lnTo>
                      <a:pt x="284" y="25"/>
                    </a:lnTo>
                    <a:lnTo>
                      <a:pt x="284" y="23"/>
                    </a:lnTo>
                    <a:close/>
                    <a:moveTo>
                      <a:pt x="231" y="53"/>
                    </a:moveTo>
                    <a:lnTo>
                      <a:pt x="244" y="53"/>
                    </a:lnTo>
                    <a:lnTo>
                      <a:pt x="244" y="47"/>
                    </a:lnTo>
                    <a:lnTo>
                      <a:pt x="259" y="47"/>
                    </a:lnTo>
                    <a:lnTo>
                      <a:pt x="259" y="53"/>
                    </a:lnTo>
                    <a:lnTo>
                      <a:pt x="272" y="53"/>
                    </a:lnTo>
                    <a:lnTo>
                      <a:pt x="274" y="53"/>
                    </a:lnTo>
                    <a:lnTo>
                      <a:pt x="276" y="55"/>
                    </a:lnTo>
                    <a:lnTo>
                      <a:pt x="276" y="64"/>
                    </a:lnTo>
                    <a:lnTo>
                      <a:pt x="274" y="64"/>
                    </a:lnTo>
                    <a:lnTo>
                      <a:pt x="274" y="66"/>
                    </a:lnTo>
                    <a:lnTo>
                      <a:pt x="272" y="66"/>
                    </a:lnTo>
                    <a:lnTo>
                      <a:pt x="231" y="66"/>
                    </a:lnTo>
                    <a:lnTo>
                      <a:pt x="229" y="66"/>
                    </a:lnTo>
                    <a:lnTo>
                      <a:pt x="229" y="64"/>
                    </a:lnTo>
                    <a:lnTo>
                      <a:pt x="229" y="55"/>
                    </a:lnTo>
                    <a:lnTo>
                      <a:pt x="229" y="53"/>
                    </a:lnTo>
                    <a:lnTo>
                      <a:pt x="231" y="53"/>
                    </a:lnTo>
                    <a:close/>
                    <a:moveTo>
                      <a:pt x="231" y="23"/>
                    </a:moveTo>
                    <a:lnTo>
                      <a:pt x="272" y="23"/>
                    </a:lnTo>
                    <a:lnTo>
                      <a:pt x="274" y="23"/>
                    </a:lnTo>
                    <a:lnTo>
                      <a:pt x="274" y="40"/>
                    </a:lnTo>
                    <a:lnTo>
                      <a:pt x="274" y="42"/>
                    </a:lnTo>
                    <a:lnTo>
                      <a:pt x="272" y="42"/>
                    </a:lnTo>
                    <a:lnTo>
                      <a:pt x="231" y="42"/>
                    </a:lnTo>
                    <a:lnTo>
                      <a:pt x="229" y="42"/>
                    </a:lnTo>
                    <a:lnTo>
                      <a:pt x="229" y="40"/>
                    </a:lnTo>
                    <a:lnTo>
                      <a:pt x="229" y="23"/>
                    </a:lnTo>
                    <a:lnTo>
                      <a:pt x="231" y="23"/>
                    </a:lnTo>
                    <a:close/>
                    <a:moveTo>
                      <a:pt x="229" y="0"/>
                    </a:moveTo>
                    <a:lnTo>
                      <a:pt x="272" y="0"/>
                    </a:lnTo>
                    <a:lnTo>
                      <a:pt x="274" y="0"/>
                    </a:lnTo>
                    <a:lnTo>
                      <a:pt x="274" y="2"/>
                    </a:lnTo>
                    <a:lnTo>
                      <a:pt x="274" y="12"/>
                    </a:lnTo>
                    <a:lnTo>
                      <a:pt x="274" y="13"/>
                    </a:lnTo>
                    <a:lnTo>
                      <a:pt x="272" y="13"/>
                    </a:lnTo>
                    <a:lnTo>
                      <a:pt x="229" y="13"/>
                    </a:lnTo>
                    <a:lnTo>
                      <a:pt x="229" y="12"/>
                    </a:lnTo>
                    <a:lnTo>
                      <a:pt x="229" y="2"/>
                    </a:lnTo>
                    <a:lnTo>
                      <a:pt x="229" y="0"/>
                    </a:lnTo>
                    <a:close/>
                    <a:moveTo>
                      <a:pt x="4" y="21"/>
                    </a:moveTo>
                    <a:lnTo>
                      <a:pt x="224" y="21"/>
                    </a:lnTo>
                    <a:lnTo>
                      <a:pt x="225" y="23"/>
                    </a:lnTo>
                    <a:lnTo>
                      <a:pt x="225" y="62"/>
                    </a:lnTo>
                    <a:lnTo>
                      <a:pt x="225" y="64"/>
                    </a:lnTo>
                    <a:lnTo>
                      <a:pt x="224" y="64"/>
                    </a:lnTo>
                    <a:lnTo>
                      <a:pt x="201" y="64"/>
                    </a:lnTo>
                    <a:lnTo>
                      <a:pt x="201" y="57"/>
                    </a:lnTo>
                    <a:lnTo>
                      <a:pt x="186" y="57"/>
                    </a:lnTo>
                    <a:lnTo>
                      <a:pt x="186" y="64"/>
                    </a:lnTo>
                    <a:lnTo>
                      <a:pt x="41" y="64"/>
                    </a:lnTo>
                    <a:lnTo>
                      <a:pt x="41" y="57"/>
                    </a:lnTo>
                    <a:lnTo>
                      <a:pt x="26" y="57"/>
                    </a:lnTo>
                    <a:lnTo>
                      <a:pt x="26" y="64"/>
                    </a:lnTo>
                    <a:lnTo>
                      <a:pt x="4" y="64"/>
                    </a:lnTo>
                    <a:lnTo>
                      <a:pt x="2" y="64"/>
                    </a:lnTo>
                    <a:lnTo>
                      <a:pt x="0" y="62"/>
                    </a:lnTo>
                    <a:lnTo>
                      <a:pt x="0" y="23"/>
                    </a:lnTo>
                    <a:lnTo>
                      <a:pt x="2" y="23"/>
                    </a:lnTo>
                    <a:lnTo>
                      <a:pt x="2" y="21"/>
                    </a:lnTo>
                    <a:lnTo>
                      <a:pt x="4" y="21"/>
                    </a:lnTo>
                    <a:close/>
                    <a:moveTo>
                      <a:pt x="167" y="0"/>
                    </a:moveTo>
                    <a:lnTo>
                      <a:pt x="224" y="0"/>
                    </a:lnTo>
                    <a:lnTo>
                      <a:pt x="225" y="0"/>
                    </a:lnTo>
                    <a:lnTo>
                      <a:pt x="225" y="12"/>
                    </a:lnTo>
                    <a:lnTo>
                      <a:pt x="224" y="12"/>
                    </a:lnTo>
                    <a:lnTo>
                      <a:pt x="224" y="13"/>
                    </a:lnTo>
                    <a:lnTo>
                      <a:pt x="167" y="13"/>
                    </a:lnTo>
                    <a:lnTo>
                      <a:pt x="165" y="13"/>
                    </a:lnTo>
                    <a:lnTo>
                      <a:pt x="165" y="12"/>
                    </a:lnTo>
                    <a:lnTo>
                      <a:pt x="163" y="12"/>
                    </a:lnTo>
                    <a:lnTo>
                      <a:pt x="163" y="0"/>
                    </a:lnTo>
                    <a:lnTo>
                      <a:pt x="165" y="0"/>
                    </a:lnTo>
                    <a:lnTo>
                      <a:pt x="167" y="0"/>
                    </a:lnTo>
                    <a:close/>
                    <a:moveTo>
                      <a:pt x="100" y="0"/>
                    </a:moveTo>
                    <a:lnTo>
                      <a:pt x="156" y="0"/>
                    </a:lnTo>
                    <a:lnTo>
                      <a:pt x="158" y="0"/>
                    </a:lnTo>
                    <a:lnTo>
                      <a:pt x="158" y="12"/>
                    </a:lnTo>
                    <a:lnTo>
                      <a:pt x="158" y="13"/>
                    </a:lnTo>
                    <a:lnTo>
                      <a:pt x="156" y="13"/>
                    </a:lnTo>
                    <a:lnTo>
                      <a:pt x="100" y="13"/>
                    </a:lnTo>
                    <a:lnTo>
                      <a:pt x="100" y="12"/>
                    </a:lnTo>
                    <a:lnTo>
                      <a:pt x="98" y="12"/>
                    </a:lnTo>
                    <a:lnTo>
                      <a:pt x="98" y="0"/>
                    </a:lnTo>
                    <a:lnTo>
                      <a:pt x="100" y="0"/>
                    </a:lnTo>
                    <a:close/>
                    <a:moveTo>
                      <a:pt x="34" y="0"/>
                    </a:moveTo>
                    <a:lnTo>
                      <a:pt x="92" y="0"/>
                    </a:lnTo>
                    <a:lnTo>
                      <a:pt x="94" y="0"/>
                    </a:lnTo>
                    <a:lnTo>
                      <a:pt x="94" y="12"/>
                    </a:lnTo>
                    <a:lnTo>
                      <a:pt x="92" y="12"/>
                    </a:lnTo>
                    <a:lnTo>
                      <a:pt x="92" y="13"/>
                    </a:lnTo>
                    <a:lnTo>
                      <a:pt x="34" y="13"/>
                    </a:lnTo>
                    <a:lnTo>
                      <a:pt x="34" y="12"/>
                    </a:lnTo>
                    <a:lnTo>
                      <a:pt x="34" y="0"/>
                    </a:lnTo>
                    <a:close/>
                    <a:moveTo>
                      <a:pt x="4" y="0"/>
                    </a:moveTo>
                    <a:lnTo>
                      <a:pt x="17" y="0"/>
                    </a:lnTo>
                    <a:lnTo>
                      <a:pt x="19" y="0"/>
                    </a:lnTo>
                    <a:lnTo>
                      <a:pt x="19" y="2"/>
                    </a:lnTo>
                    <a:lnTo>
                      <a:pt x="19" y="12"/>
                    </a:lnTo>
                    <a:lnTo>
                      <a:pt x="19" y="13"/>
                    </a:lnTo>
                    <a:lnTo>
                      <a:pt x="17" y="13"/>
                    </a:lnTo>
                    <a:lnTo>
                      <a:pt x="4" y="13"/>
                    </a:lnTo>
                    <a:lnTo>
                      <a:pt x="2" y="12"/>
                    </a:lnTo>
                    <a:lnTo>
                      <a:pt x="2" y="2"/>
                    </a:lnTo>
                    <a:lnTo>
                      <a:pt x="2"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76" name="Freeform 84"/>
              <p:cNvSpPr/>
              <p:nvPr/>
            </p:nvSpPr>
            <p:spPr bwMode="auto">
              <a:xfrm>
                <a:off x="4187" y="1497"/>
                <a:ext cx="60" cy="43"/>
              </a:xfrm>
              <a:custGeom>
                <a:avLst/>
                <a:gdLst>
                  <a:gd name="T0" fmla="*/ 2 w 60"/>
                  <a:gd name="T1" fmla="*/ 0 h 43"/>
                  <a:gd name="T2" fmla="*/ 58 w 60"/>
                  <a:gd name="T3" fmla="*/ 0 h 43"/>
                  <a:gd name="T4" fmla="*/ 60 w 60"/>
                  <a:gd name="T5" fmla="*/ 0 h 43"/>
                  <a:gd name="T6" fmla="*/ 60 w 60"/>
                  <a:gd name="T7" fmla="*/ 2 h 43"/>
                  <a:gd name="T8" fmla="*/ 60 w 60"/>
                  <a:gd name="T9" fmla="*/ 2 h 43"/>
                  <a:gd name="T10" fmla="*/ 60 w 60"/>
                  <a:gd name="T11" fmla="*/ 2 h 43"/>
                  <a:gd name="T12" fmla="*/ 60 w 60"/>
                  <a:gd name="T13" fmla="*/ 2 h 43"/>
                  <a:gd name="T14" fmla="*/ 60 w 60"/>
                  <a:gd name="T15" fmla="*/ 2 h 43"/>
                  <a:gd name="T16" fmla="*/ 60 w 60"/>
                  <a:gd name="T17" fmla="*/ 2 h 43"/>
                  <a:gd name="T18" fmla="*/ 60 w 60"/>
                  <a:gd name="T19" fmla="*/ 2 h 43"/>
                  <a:gd name="T20" fmla="*/ 60 w 60"/>
                  <a:gd name="T21" fmla="*/ 41 h 43"/>
                  <a:gd name="T22" fmla="*/ 60 w 60"/>
                  <a:gd name="T23" fmla="*/ 41 h 43"/>
                  <a:gd name="T24" fmla="*/ 60 w 60"/>
                  <a:gd name="T25" fmla="*/ 41 h 43"/>
                  <a:gd name="T26" fmla="*/ 60 w 60"/>
                  <a:gd name="T27" fmla="*/ 41 h 43"/>
                  <a:gd name="T28" fmla="*/ 60 w 60"/>
                  <a:gd name="T29" fmla="*/ 41 h 43"/>
                  <a:gd name="T30" fmla="*/ 60 w 60"/>
                  <a:gd name="T31" fmla="*/ 43 h 43"/>
                  <a:gd name="T32" fmla="*/ 60 w 60"/>
                  <a:gd name="T33" fmla="*/ 43 h 43"/>
                  <a:gd name="T34" fmla="*/ 60 w 60"/>
                  <a:gd name="T35" fmla="*/ 43 h 43"/>
                  <a:gd name="T36" fmla="*/ 58 w 60"/>
                  <a:gd name="T37" fmla="*/ 43 h 43"/>
                  <a:gd name="T38" fmla="*/ 2 w 60"/>
                  <a:gd name="T39" fmla="*/ 43 h 43"/>
                  <a:gd name="T40" fmla="*/ 2 w 60"/>
                  <a:gd name="T41" fmla="*/ 43 h 43"/>
                  <a:gd name="T42" fmla="*/ 2 w 60"/>
                  <a:gd name="T43" fmla="*/ 43 h 43"/>
                  <a:gd name="T44" fmla="*/ 2 w 60"/>
                  <a:gd name="T45" fmla="*/ 43 h 43"/>
                  <a:gd name="T46" fmla="*/ 0 w 60"/>
                  <a:gd name="T47" fmla="*/ 41 h 43"/>
                  <a:gd name="T48" fmla="*/ 0 w 60"/>
                  <a:gd name="T49" fmla="*/ 41 h 43"/>
                  <a:gd name="T50" fmla="*/ 0 w 60"/>
                  <a:gd name="T51" fmla="*/ 41 h 43"/>
                  <a:gd name="T52" fmla="*/ 0 w 60"/>
                  <a:gd name="T53" fmla="*/ 41 h 43"/>
                  <a:gd name="T54" fmla="*/ 0 w 60"/>
                  <a:gd name="T55" fmla="*/ 41 h 43"/>
                  <a:gd name="T56" fmla="*/ 0 w 60"/>
                  <a:gd name="T57" fmla="*/ 2 h 43"/>
                  <a:gd name="T58" fmla="*/ 0 w 60"/>
                  <a:gd name="T59" fmla="*/ 2 h 43"/>
                  <a:gd name="T60" fmla="*/ 0 w 60"/>
                  <a:gd name="T61" fmla="*/ 2 h 43"/>
                  <a:gd name="T62" fmla="*/ 0 w 60"/>
                  <a:gd name="T63" fmla="*/ 2 h 43"/>
                  <a:gd name="T64" fmla="*/ 0 w 60"/>
                  <a:gd name="T65" fmla="*/ 2 h 43"/>
                  <a:gd name="T66" fmla="*/ 2 w 60"/>
                  <a:gd name="T67" fmla="*/ 2 h 43"/>
                  <a:gd name="T68" fmla="*/ 2 w 60"/>
                  <a:gd name="T69" fmla="*/ 2 h 43"/>
                  <a:gd name="T70" fmla="*/ 2 w 60"/>
                  <a:gd name="T71" fmla="*/ 0 h 43"/>
                  <a:gd name="T72" fmla="*/ 2 w 60"/>
                  <a:gd name="T73" fmla="*/ 0 h 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43"/>
                  <a:gd name="T113" fmla="*/ 60 w 60"/>
                  <a:gd name="T114" fmla="*/ 43 h 4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43">
                    <a:moveTo>
                      <a:pt x="2" y="0"/>
                    </a:moveTo>
                    <a:lnTo>
                      <a:pt x="58" y="0"/>
                    </a:lnTo>
                    <a:lnTo>
                      <a:pt x="60" y="0"/>
                    </a:lnTo>
                    <a:lnTo>
                      <a:pt x="60" y="2"/>
                    </a:lnTo>
                    <a:lnTo>
                      <a:pt x="60" y="41"/>
                    </a:lnTo>
                    <a:lnTo>
                      <a:pt x="60" y="43"/>
                    </a:lnTo>
                    <a:lnTo>
                      <a:pt x="58" y="43"/>
                    </a:lnTo>
                    <a:lnTo>
                      <a:pt x="2" y="43"/>
                    </a:lnTo>
                    <a:lnTo>
                      <a:pt x="0" y="41"/>
                    </a:lnTo>
                    <a:lnTo>
                      <a:pt x="0" y="2"/>
                    </a:lnTo>
                    <a:lnTo>
                      <a:pt x="2" y="2"/>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77" name="Freeform 85"/>
              <p:cNvSpPr/>
              <p:nvPr/>
            </p:nvSpPr>
            <p:spPr bwMode="auto">
              <a:xfrm>
                <a:off x="4134" y="1521"/>
                <a:ext cx="47" cy="19"/>
              </a:xfrm>
              <a:custGeom>
                <a:avLst/>
                <a:gdLst>
                  <a:gd name="T0" fmla="*/ 2 w 47"/>
                  <a:gd name="T1" fmla="*/ 6 h 19"/>
                  <a:gd name="T2" fmla="*/ 15 w 47"/>
                  <a:gd name="T3" fmla="*/ 6 h 19"/>
                  <a:gd name="T4" fmla="*/ 15 w 47"/>
                  <a:gd name="T5" fmla="*/ 0 h 19"/>
                  <a:gd name="T6" fmla="*/ 30 w 47"/>
                  <a:gd name="T7" fmla="*/ 0 h 19"/>
                  <a:gd name="T8" fmla="*/ 30 w 47"/>
                  <a:gd name="T9" fmla="*/ 6 h 19"/>
                  <a:gd name="T10" fmla="*/ 43 w 47"/>
                  <a:gd name="T11" fmla="*/ 6 h 19"/>
                  <a:gd name="T12" fmla="*/ 45 w 47"/>
                  <a:gd name="T13" fmla="*/ 6 h 19"/>
                  <a:gd name="T14" fmla="*/ 45 w 47"/>
                  <a:gd name="T15" fmla="*/ 6 h 19"/>
                  <a:gd name="T16" fmla="*/ 45 w 47"/>
                  <a:gd name="T17" fmla="*/ 6 h 19"/>
                  <a:gd name="T18" fmla="*/ 45 w 47"/>
                  <a:gd name="T19" fmla="*/ 6 h 19"/>
                  <a:gd name="T20" fmla="*/ 45 w 47"/>
                  <a:gd name="T21" fmla="*/ 6 h 19"/>
                  <a:gd name="T22" fmla="*/ 47 w 47"/>
                  <a:gd name="T23" fmla="*/ 8 h 19"/>
                  <a:gd name="T24" fmla="*/ 47 w 47"/>
                  <a:gd name="T25" fmla="*/ 8 h 19"/>
                  <a:gd name="T26" fmla="*/ 47 w 47"/>
                  <a:gd name="T27" fmla="*/ 8 h 19"/>
                  <a:gd name="T28" fmla="*/ 47 w 47"/>
                  <a:gd name="T29" fmla="*/ 17 h 19"/>
                  <a:gd name="T30" fmla="*/ 47 w 47"/>
                  <a:gd name="T31" fmla="*/ 17 h 19"/>
                  <a:gd name="T32" fmla="*/ 47 w 47"/>
                  <a:gd name="T33" fmla="*/ 17 h 19"/>
                  <a:gd name="T34" fmla="*/ 45 w 47"/>
                  <a:gd name="T35" fmla="*/ 17 h 19"/>
                  <a:gd name="T36" fmla="*/ 45 w 47"/>
                  <a:gd name="T37" fmla="*/ 17 h 19"/>
                  <a:gd name="T38" fmla="*/ 45 w 47"/>
                  <a:gd name="T39" fmla="*/ 19 h 19"/>
                  <a:gd name="T40" fmla="*/ 45 w 47"/>
                  <a:gd name="T41" fmla="*/ 19 h 19"/>
                  <a:gd name="T42" fmla="*/ 45 w 47"/>
                  <a:gd name="T43" fmla="*/ 19 h 19"/>
                  <a:gd name="T44" fmla="*/ 43 w 47"/>
                  <a:gd name="T45" fmla="*/ 19 h 19"/>
                  <a:gd name="T46" fmla="*/ 2 w 47"/>
                  <a:gd name="T47" fmla="*/ 19 h 19"/>
                  <a:gd name="T48" fmla="*/ 2 w 47"/>
                  <a:gd name="T49" fmla="*/ 19 h 19"/>
                  <a:gd name="T50" fmla="*/ 2 w 47"/>
                  <a:gd name="T51" fmla="*/ 19 h 19"/>
                  <a:gd name="T52" fmla="*/ 0 w 47"/>
                  <a:gd name="T53" fmla="*/ 19 h 19"/>
                  <a:gd name="T54" fmla="*/ 0 w 47"/>
                  <a:gd name="T55" fmla="*/ 17 h 19"/>
                  <a:gd name="T56" fmla="*/ 0 w 47"/>
                  <a:gd name="T57" fmla="*/ 17 h 19"/>
                  <a:gd name="T58" fmla="*/ 0 w 47"/>
                  <a:gd name="T59" fmla="*/ 17 h 19"/>
                  <a:gd name="T60" fmla="*/ 0 w 47"/>
                  <a:gd name="T61" fmla="*/ 17 h 19"/>
                  <a:gd name="T62" fmla="*/ 0 w 47"/>
                  <a:gd name="T63" fmla="*/ 17 h 19"/>
                  <a:gd name="T64" fmla="*/ 0 w 47"/>
                  <a:gd name="T65" fmla="*/ 8 h 19"/>
                  <a:gd name="T66" fmla="*/ 0 w 47"/>
                  <a:gd name="T67" fmla="*/ 8 h 19"/>
                  <a:gd name="T68" fmla="*/ 0 w 47"/>
                  <a:gd name="T69" fmla="*/ 8 h 19"/>
                  <a:gd name="T70" fmla="*/ 0 w 47"/>
                  <a:gd name="T71" fmla="*/ 6 h 19"/>
                  <a:gd name="T72" fmla="*/ 0 w 47"/>
                  <a:gd name="T73" fmla="*/ 6 h 19"/>
                  <a:gd name="T74" fmla="*/ 0 w 47"/>
                  <a:gd name="T75" fmla="*/ 6 h 19"/>
                  <a:gd name="T76" fmla="*/ 2 w 47"/>
                  <a:gd name="T77" fmla="*/ 6 h 19"/>
                  <a:gd name="T78" fmla="*/ 2 w 47"/>
                  <a:gd name="T79" fmla="*/ 6 h 19"/>
                  <a:gd name="T80" fmla="*/ 2 w 47"/>
                  <a:gd name="T81" fmla="*/ 6 h 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7"/>
                  <a:gd name="T124" fmla="*/ 0 h 19"/>
                  <a:gd name="T125" fmla="*/ 47 w 47"/>
                  <a:gd name="T126" fmla="*/ 19 h 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7" h="19">
                    <a:moveTo>
                      <a:pt x="2" y="6"/>
                    </a:moveTo>
                    <a:lnTo>
                      <a:pt x="15" y="6"/>
                    </a:lnTo>
                    <a:lnTo>
                      <a:pt x="15" y="0"/>
                    </a:lnTo>
                    <a:lnTo>
                      <a:pt x="30" y="0"/>
                    </a:lnTo>
                    <a:lnTo>
                      <a:pt x="30" y="6"/>
                    </a:lnTo>
                    <a:lnTo>
                      <a:pt x="43" y="6"/>
                    </a:lnTo>
                    <a:lnTo>
                      <a:pt x="45" y="6"/>
                    </a:lnTo>
                    <a:lnTo>
                      <a:pt x="47" y="8"/>
                    </a:lnTo>
                    <a:lnTo>
                      <a:pt x="47" y="17"/>
                    </a:lnTo>
                    <a:lnTo>
                      <a:pt x="45" y="17"/>
                    </a:lnTo>
                    <a:lnTo>
                      <a:pt x="45" y="19"/>
                    </a:lnTo>
                    <a:lnTo>
                      <a:pt x="43" y="19"/>
                    </a:lnTo>
                    <a:lnTo>
                      <a:pt x="2" y="19"/>
                    </a:lnTo>
                    <a:lnTo>
                      <a:pt x="0" y="19"/>
                    </a:lnTo>
                    <a:lnTo>
                      <a:pt x="0" y="17"/>
                    </a:lnTo>
                    <a:lnTo>
                      <a:pt x="0" y="8"/>
                    </a:lnTo>
                    <a:lnTo>
                      <a:pt x="0" y="6"/>
                    </a:lnTo>
                    <a:lnTo>
                      <a:pt x="2" y="6"/>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78" name="Freeform 86"/>
              <p:cNvSpPr/>
              <p:nvPr/>
            </p:nvSpPr>
            <p:spPr bwMode="auto">
              <a:xfrm>
                <a:off x="4134" y="1497"/>
                <a:ext cx="45" cy="19"/>
              </a:xfrm>
              <a:custGeom>
                <a:avLst/>
                <a:gdLst>
                  <a:gd name="T0" fmla="*/ 2 w 45"/>
                  <a:gd name="T1" fmla="*/ 0 h 19"/>
                  <a:gd name="T2" fmla="*/ 43 w 45"/>
                  <a:gd name="T3" fmla="*/ 0 h 19"/>
                  <a:gd name="T4" fmla="*/ 45 w 45"/>
                  <a:gd name="T5" fmla="*/ 0 h 19"/>
                  <a:gd name="T6" fmla="*/ 45 w 45"/>
                  <a:gd name="T7" fmla="*/ 0 h 19"/>
                  <a:gd name="T8" fmla="*/ 45 w 45"/>
                  <a:gd name="T9" fmla="*/ 0 h 19"/>
                  <a:gd name="T10" fmla="*/ 45 w 45"/>
                  <a:gd name="T11" fmla="*/ 0 h 19"/>
                  <a:gd name="T12" fmla="*/ 45 w 45"/>
                  <a:gd name="T13" fmla="*/ 0 h 19"/>
                  <a:gd name="T14" fmla="*/ 45 w 45"/>
                  <a:gd name="T15" fmla="*/ 0 h 19"/>
                  <a:gd name="T16" fmla="*/ 45 w 45"/>
                  <a:gd name="T17" fmla="*/ 0 h 19"/>
                  <a:gd name="T18" fmla="*/ 45 w 45"/>
                  <a:gd name="T19" fmla="*/ 0 h 19"/>
                  <a:gd name="T20" fmla="*/ 45 w 45"/>
                  <a:gd name="T21" fmla="*/ 17 h 19"/>
                  <a:gd name="T22" fmla="*/ 45 w 45"/>
                  <a:gd name="T23" fmla="*/ 17 h 19"/>
                  <a:gd name="T24" fmla="*/ 45 w 45"/>
                  <a:gd name="T25" fmla="*/ 17 h 19"/>
                  <a:gd name="T26" fmla="*/ 45 w 45"/>
                  <a:gd name="T27" fmla="*/ 17 h 19"/>
                  <a:gd name="T28" fmla="*/ 45 w 45"/>
                  <a:gd name="T29" fmla="*/ 19 h 19"/>
                  <a:gd name="T30" fmla="*/ 45 w 45"/>
                  <a:gd name="T31" fmla="*/ 19 h 19"/>
                  <a:gd name="T32" fmla="*/ 45 w 45"/>
                  <a:gd name="T33" fmla="*/ 19 h 19"/>
                  <a:gd name="T34" fmla="*/ 45 w 45"/>
                  <a:gd name="T35" fmla="*/ 19 h 19"/>
                  <a:gd name="T36" fmla="*/ 43 w 45"/>
                  <a:gd name="T37" fmla="*/ 19 h 19"/>
                  <a:gd name="T38" fmla="*/ 2 w 45"/>
                  <a:gd name="T39" fmla="*/ 19 h 19"/>
                  <a:gd name="T40" fmla="*/ 2 w 45"/>
                  <a:gd name="T41" fmla="*/ 19 h 19"/>
                  <a:gd name="T42" fmla="*/ 2 w 45"/>
                  <a:gd name="T43" fmla="*/ 19 h 19"/>
                  <a:gd name="T44" fmla="*/ 0 w 45"/>
                  <a:gd name="T45" fmla="*/ 19 h 19"/>
                  <a:gd name="T46" fmla="*/ 0 w 45"/>
                  <a:gd name="T47" fmla="*/ 19 h 19"/>
                  <a:gd name="T48" fmla="*/ 0 w 45"/>
                  <a:gd name="T49" fmla="*/ 17 h 19"/>
                  <a:gd name="T50" fmla="*/ 0 w 45"/>
                  <a:gd name="T51" fmla="*/ 17 h 19"/>
                  <a:gd name="T52" fmla="*/ 0 w 45"/>
                  <a:gd name="T53" fmla="*/ 17 h 19"/>
                  <a:gd name="T54" fmla="*/ 0 w 45"/>
                  <a:gd name="T55" fmla="*/ 17 h 19"/>
                  <a:gd name="T56" fmla="*/ 0 w 45"/>
                  <a:gd name="T57" fmla="*/ 0 h 19"/>
                  <a:gd name="T58" fmla="*/ 0 w 45"/>
                  <a:gd name="T59" fmla="*/ 0 h 19"/>
                  <a:gd name="T60" fmla="*/ 0 w 45"/>
                  <a:gd name="T61" fmla="*/ 0 h 19"/>
                  <a:gd name="T62" fmla="*/ 0 w 45"/>
                  <a:gd name="T63" fmla="*/ 0 h 19"/>
                  <a:gd name="T64" fmla="*/ 0 w 45"/>
                  <a:gd name="T65" fmla="*/ 0 h 19"/>
                  <a:gd name="T66" fmla="*/ 0 w 45"/>
                  <a:gd name="T67" fmla="*/ 0 h 19"/>
                  <a:gd name="T68" fmla="*/ 2 w 45"/>
                  <a:gd name="T69" fmla="*/ 0 h 19"/>
                  <a:gd name="T70" fmla="*/ 2 w 45"/>
                  <a:gd name="T71" fmla="*/ 0 h 19"/>
                  <a:gd name="T72" fmla="*/ 2 w 45"/>
                  <a:gd name="T73" fmla="*/ 0 h 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
                  <a:gd name="T112" fmla="*/ 0 h 19"/>
                  <a:gd name="T113" fmla="*/ 45 w 45"/>
                  <a:gd name="T114" fmla="*/ 19 h 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 h="19">
                    <a:moveTo>
                      <a:pt x="2" y="0"/>
                    </a:moveTo>
                    <a:lnTo>
                      <a:pt x="43" y="0"/>
                    </a:lnTo>
                    <a:lnTo>
                      <a:pt x="45" y="0"/>
                    </a:lnTo>
                    <a:lnTo>
                      <a:pt x="45" y="17"/>
                    </a:lnTo>
                    <a:lnTo>
                      <a:pt x="45" y="19"/>
                    </a:lnTo>
                    <a:lnTo>
                      <a:pt x="43" y="19"/>
                    </a:lnTo>
                    <a:lnTo>
                      <a:pt x="2" y="19"/>
                    </a:lnTo>
                    <a:lnTo>
                      <a:pt x="0" y="19"/>
                    </a:lnTo>
                    <a:lnTo>
                      <a:pt x="0" y="17"/>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79" name="Freeform 87"/>
              <p:cNvSpPr/>
              <p:nvPr/>
            </p:nvSpPr>
            <p:spPr bwMode="auto">
              <a:xfrm>
                <a:off x="4134" y="1474"/>
                <a:ext cx="45" cy="13"/>
              </a:xfrm>
              <a:custGeom>
                <a:avLst/>
                <a:gdLst>
                  <a:gd name="T0" fmla="*/ 0 w 45"/>
                  <a:gd name="T1" fmla="*/ 0 h 13"/>
                  <a:gd name="T2" fmla="*/ 43 w 45"/>
                  <a:gd name="T3" fmla="*/ 0 h 13"/>
                  <a:gd name="T4" fmla="*/ 45 w 45"/>
                  <a:gd name="T5" fmla="*/ 0 h 13"/>
                  <a:gd name="T6" fmla="*/ 45 w 45"/>
                  <a:gd name="T7" fmla="*/ 0 h 13"/>
                  <a:gd name="T8" fmla="*/ 45 w 45"/>
                  <a:gd name="T9" fmla="*/ 0 h 13"/>
                  <a:gd name="T10" fmla="*/ 45 w 45"/>
                  <a:gd name="T11" fmla="*/ 0 h 13"/>
                  <a:gd name="T12" fmla="*/ 45 w 45"/>
                  <a:gd name="T13" fmla="*/ 0 h 13"/>
                  <a:gd name="T14" fmla="*/ 45 w 45"/>
                  <a:gd name="T15" fmla="*/ 0 h 13"/>
                  <a:gd name="T16" fmla="*/ 45 w 45"/>
                  <a:gd name="T17" fmla="*/ 2 h 13"/>
                  <a:gd name="T18" fmla="*/ 45 w 45"/>
                  <a:gd name="T19" fmla="*/ 2 h 13"/>
                  <a:gd name="T20" fmla="*/ 45 w 45"/>
                  <a:gd name="T21" fmla="*/ 12 h 13"/>
                  <a:gd name="T22" fmla="*/ 45 w 45"/>
                  <a:gd name="T23" fmla="*/ 12 h 13"/>
                  <a:gd name="T24" fmla="*/ 45 w 45"/>
                  <a:gd name="T25" fmla="*/ 12 h 13"/>
                  <a:gd name="T26" fmla="*/ 45 w 45"/>
                  <a:gd name="T27" fmla="*/ 12 h 13"/>
                  <a:gd name="T28" fmla="*/ 45 w 45"/>
                  <a:gd name="T29" fmla="*/ 12 h 13"/>
                  <a:gd name="T30" fmla="*/ 45 w 45"/>
                  <a:gd name="T31" fmla="*/ 12 h 13"/>
                  <a:gd name="T32" fmla="*/ 45 w 45"/>
                  <a:gd name="T33" fmla="*/ 13 h 13"/>
                  <a:gd name="T34" fmla="*/ 45 w 45"/>
                  <a:gd name="T35" fmla="*/ 13 h 13"/>
                  <a:gd name="T36" fmla="*/ 43 w 45"/>
                  <a:gd name="T37" fmla="*/ 13 h 13"/>
                  <a:gd name="T38" fmla="*/ 0 w 45"/>
                  <a:gd name="T39" fmla="*/ 13 h 13"/>
                  <a:gd name="T40" fmla="*/ 0 w 45"/>
                  <a:gd name="T41" fmla="*/ 13 h 13"/>
                  <a:gd name="T42" fmla="*/ 0 w 45"/>
                  <a:gd name="T43" fmla="*/ 13 h 13"/>
                  <a:gd name="T44" fmla="*/ 0 w 45"/>
                  <a:gd name="T45" fmla="*/ 12 h 13"/>
                  <a:gd name="T46" fmla="*/ 0 w 45"/>
                  <a:gd name="T47" fmla="*/ 12 h 13"/>
                  <a:gd name="T48" fmla="*/ 0 w 45"/>
                  <a:gd name="T49" fmla="*/ 12 h 13"/>
                  <a:gd name="T50" fmla="*/ 0 w 45"/>
                  <a:gd name="T51" fmla="*/ 12 h 13"/>
                  <a:gd name="T52" fmla="*/ 0 w 45"/>
                  <a:gd name="T53" fmla="*/ 12 h 13"/>
                  <a:gd name="T54" fmla="*/ 0 w 45"/>
                  <a:gd name="T55" fmla="*/ 12 h 13"/>
                  <a:gd name="T56" fmla="*/ 0 w 45"/>
                  <a:gd name="T57" fmla="*/ 2 h 13"/>
                  <a:gd name="T58" fmla="*/ 0 w 45"/>
                  <a:gd name="T59" fmla="*/ 2 h 13"/>
                  <a:gd name="T60" fmla="*/ 0 w 45"/>
                  <a:gd name="T61" fmla="*/ 0 h 13"/>
                  <a:gd name="T62" fmla="*/ 0 w 45"/>
                  <a:gd name="T63" fmla="*/ 0 h 13"/>
                  <a:gd name="T64" fmla="*/ 0 w 45"/>
                  <a:gd name="T65" fmla="*/ 0 h 13"/>
                  <a:gd name="T66" fmla="*/ 0 w 45"/>
                  <a:gd name="T67" fmla="*/ 0 h 13"/>
                  <a:gd name="T68" fmla="*/ 0 w 45"/>
                  <a:gd name="T69" fmla="*/ 0 h 13"/>
                  <a:gd name="T70" fmla="*/ 0 w 45"/>
                  <a:gd name="T71" fmla="*/ 0 h 13"/>
                  <a:gd name="T72" fmla="*/ 0 w 45"/>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
                  <a:gd name="T112" fmla="*/ 0 h 13"/>
                  <a:gd name="T113" fmla="*/ 45 w 45"/>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 h="13">
                    <a:moveTo>
                      <a:pt x="0" y="0"/>
                    </a:moveTo>
                    <a:lnTo>
                      <a:pt x="43" y="0"/>
                    </a:lnTo>
                    <a:lnTo>
                      <a:pt x="45" y="0"/>
                    </a:lnTo>
                    <a:lnTo>
                      <a:pt x="45" y="2"/>
                    </a:lnTo>
                    <a:lnTo>
                      <a:pt x="45" y="12"/>
                    </a:lnTo>
                    <a:lnTo>
                      <a:pt x="45" y="13"/>
                    </a:lnTo>
                    <a:lnTo>
                      <a:pt x="43" y="13"/>
                    </a:lnTo>
                    <a:lnTo>
                      <a:pt x="0" y="13"/>
                    </a:lnTo>
                    <a:lnTo>
                      <a:pt x="0" y="12"/>
                    </a:lnTo>
                    <a:lnTo>
                      <a:pt x="0" y="2"/>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80" name="Freeform 88"/>
              <p:cNvSpPr/>
              <p:nvPr/>
            </p:nvSpPr>
            <p:spPr bwMode="auto">
              <a:xfrm>
                <a:off x="3905" y="1495"/>
                <a:ext cx="225" cy="43"/>
              </a:xfrm>
              <a:custGeom>
                <a:avLst/>
                <a:gdLst>
                  <a:gd name="T0" fmla="*/ 4 w 225"/>
                  <a:gd name="T1" fmla="*/ 0 h 43"/>
                  <a:gd name="T2" fmla="*/ 224 w 225"/>
                  <a:gd name="T3" fmla="*/ 0 h 43"/>
                  <a:gd name="T4" fmla="*/ 224 w 225"/>
                  <a:gd name="T5" fmla="*/ 0 h 43"/>
                  <a:gd name="T6" fmla="*/ 224 w 225"/>
                  <a:gd name="T7" fmla="*/ 0 h 43"/>
                  <a:gd name="T8" fmla="*/ 225 w 225"/>
                  <a:gd name="T9" fmla="*/ 2 h 43"/>
                  <a:gd name="T10" fmla="*/ 225 w 225"/>
                  <a:gd name="T11" fmla="*/ 2 h 43"/>
                  <a:gd name="T12" fmla="*/ 225 w 225"/>
                  <a:gd name="T13" fmla="*/ 2 h 43"/>
                  <a:gd name="T14" fmla="*/ 225 w 225"/>
                  <a:gd name="T15" fmla="*/ 2 h 43"/>
                  <a:gd name="T16" fmla="*/ 225 w 225"/>
                  <a:gd name="T17" fmla="*/ 2 h 43"/>
                  <a:gd name="T18" fmla="*/ 225 w 225"/>
                  <a:gd name="T19" fmla="*/ 2 h 43"/>
                  <a:gd name="T20" fmla="*/ 225 w 225"/>
                  <a:gd name="T21" fmla="*/ 41 h 43"/>
                  <a:gd name="T22" fmla="*/ 225 w 225"/>
                  <a:gd name="T23" fmla="*/ 41 h 43"/>
                  <a:gd name="T24" fmla="*/ 225 w 225"/>
                  <a:gd name="T25" fmla="*/ 43 h 43"/>
                  <a:gd name="T26" fmla="*/ 225 w 225"/>
                  <a:gd name="T27" fmla="*/ 43 h 43"/>
                  <a:gd name="T28" fmla="*/ 225 w 225"/>
                  <a:gd name="T29" fmla="*/ 43 h 43"/>
                  <a:gd name="T30" fmla="*/ 225 w 225"/>
                  <a:gd name="T31" fmla="*/ 43 h 43"/>
                  <a:gd name="T32" fmla="*/ 224 w 225"/>
                  <a:gd name="T33" fmla="*/ 43 h 43"/>
                  <a:gd name="T34" fmla="*/ 224 w 225"/>
                  <a:gd name="T35" fmla="*/ 43 h 43"/>
                  <a:gd name="T36" fmla="*/ 224 w 225"/>
                  <a:gd name="T37" fmla="*/ 43 h 43"/>
                  <a:gd name="T38" fmla="*/ 201 w 225"/>
                  <a:gd name="T39" fmla="*/ 43 h 43"/>
                  <a:gd name="T40" fmla="*/ 201 w 225"/>
                  <a:gd name="T41" fmla="*/ 36 h 43"/>
                  <a:gd name="T42" fmla="*/ 186 w 225"/>
                  <a:gd name="T43" fmla="*/ 36 h 43"/>
                  <a:gd name="T44" fmla="*/ 186 w 225"/>
                  <a:gd name="T45" fmla="*/ 43 h 43"/>
                  <a:gd name="T46" fmla="*/ 41 w 225"/>
                  <a:gd name="T47" fmla="*/ 43 h 43"/>
                  <a:gd name="T48" fmla="*/ 41 w 225"/>
                  <a:gd name="T49" fmla="*/ 36 h 43"/>
                  <a:gd name="T50" fmla="*/ 26 w 225"/>
                  <a:gd name="T51" fmla="*/ 36 h 43"/>
                  <a:gd name="T52" fmla="*/ 26 w 225"/>
                  <a:gd name="T53" fmla="*/ 43 h 43"/>
                  <a:gd name="T54" fmla="*/ 4 w 225"/>
                  <a:gd name="T55" fmla="*/ 43 h 43"/>
                  <a:gd name="T56" fmla="*/ 2 w 225"/>
                  <a:gd name="T57" fmla="*/ 43 h 43"/>
                  <a:gd name="T58" fmla="*/ 2 w 225"/>
                  <a:gd name="T59" fmla="*/ 43 h 43"/>
                  <a:gd name="T60" fmla="*/ 2 w 225"/>
                  <a:gd name="T61" fmla="*/ 43 h 43"/>
                  <a:gd name="T62" fmla="*/ 2 w 225"/>
                  <a:gd name="T63" fmla="*/ 43 h 43"/>
                  <a:gd name="T64" fmla="*/ 2 w 225"/>
                  <a:gd name="T65" fmla="*/ 43 h 43"/>
                  <a:gd name="T66" fmla="*/ 2 w 225"/>
                  <a:gd name="T67" fmla="*/ 43 h 43"/>
                  <a:gd name="T68" fmla="*/ 0 w 225"/>
                  <a:gd name="T69" fmla="*/ 41 h 43"/>
                  <a:gd name="T70" fmla="*/ 0 w 225"/>
                  <a:gd name="T71" fmla="*/ 41 h 43"/>
                  <a:gd name="T72" fmla="*/ 0 w 225"/>
                  <a:gd name="T73" fmla="*/ 2 h 43"/>
                  <a:gd name="T74" fmla="*/ 0 w 225"/>
                  <a:gd name="T75" fmla="*/ 2 h 43"/>
                  <a:gd name="T76" fmla="*/ 2 w 225"/>
                  <a:gd name="T77" fmla="*/ 2 h 43"/>
                  <a:gd name="T78" fmla="*/ 2 w 225"/>
                  <a:gd name="T79" fmla="*/ 2 h 43"/>
                  <a:gd name="T80" fmla="*/ 2 w 225"/>
                  <a:gd name="T81" fmla="*/ 2 h 43"/>
                  <a:gd name="T82" fmla="*/ 2 w 225"/>
                  <a:gd name="T83" fmla="*/ 2 h 43"/>
                  <a:gd name="T84" fmla="*/ 2 w 225"/>
                  <a:gd name="T85" fmla="*/ 0 h 43"/>
                  <a:gd name="T86" fmla="*/ 2 w 225"/>
                  <a:gd name="T87" fmla="*/ 0 h 43"/>
                  <a:gd name="T88" fmla="*/ 4 w 225"/>
                  <a:gd name="T89" fmla="*/ 0 h 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5"/>
                  <a:gd name="T136" fmla="*/ 0 h 43"/>
                  <a:gd name="T137" fmla="*/ 225 w 225"/>
                  <a:gd name="T138" fmla="*/ 43 h 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5" h="43">
                    <a:moveTo>
                      <a:pt x="4" y="0"/>
                    </a:moveTo>
                    <a:lnTo>
                      <a:pt x="224" y="0"/>
                    </a:lnTo>
                    <a:lnTo>
                      <a:pt x="225" y="2"/>
                    </a:lnTo>
                    <a:lnTo>
                      <a:pt x="225" y="41"/>
                    </a:lnTo>
                    <a:lnTo>
                      <a:pt x="225" y="43"/>
                    </a:lnTo>
                    <a:lnTo>
                      <a:pt x="224" y="43"/>
                    </a:lnTo>
                    <a:lnTo>
                      <a:pt x="201" y="43"/>
                    </a:lnTo>
                    <a:lnTo>
                      <a:pt x="201" y="36"/>
                    </a:lnTo>
                    <a:lnTo>
                      <a:pt x="186" y="36"/>
                    </a:lnTo>
                    <a:lnTo>
                      <a:pt x="186" y="43"/>
                    </a:lnTo>
                    <a:lnTo>
                      <a:pt x="41" y="43"/>
                    </a:lnTo>
                    <a:lnTo>
                      <a:pt x="41" y="36"/>
                    </a:lnTo>
                    <a:lnTo>
                      <a:pt x="26" y="36"/>
                    </a:lnTo>
                    <a:lnTo>
                      <a:pt x="26" y="43"/>
                    </a:lnTo>
                    <a:lnTo>
                      <a:pt x="4" y="43"/>
                    </a:lnTo>
                    <a:lnTo>
                      <a:pt x="2" y="43"/>
                    </a:lnTo>
                    <a:lnTo>
                      <a:pt x="0" y="41"/>
                    </a:lnTo>
                    <a:lnTo>
                      <a:pt x="0" y="2"/>
                    </a:lnTo>
                    <a:lnTo>
                      <a:pt x="2" y="2"/>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81" name="Freeform 89"/>
              <p:cNvSpPr/>
              <p:nvPr/>
            </p:nvSpPr>
            <p:spPr bwMode="auto">
              <a:xfrm>
                <a:off x="4068" y="1474"/>
                <a:ext cx="62" cy="13"/>
              </a:xfrm>
              <a:custGeom>
                <a:avLst/>
                <a:gdLst>
                  <a:gd name="T0" fmla="*/ 4 w 62"/>
                  <a:gd name="T1" fmla="*/ 0 h 13"/>
                  <a:gd name="T2" fmla="*/ 61 w 62"/>
                  <a:gd name="T3" fmla="*/ 0 h 13"/>
                  <a:gd name="T4" fmla="*/ 61 w 62"/>
                  <a:gd name="T5" fmla="*/ 0 h 13"/>
                  <a:gd name="T6" fmla="*/ 61 w 62"/>
                  <a:gd name="T7" fmla="*/ 0 h 13"/>
                  <a:gd name="T8" fmla="*/ 61 w 62"/>
                  <a:gd name="T9" fmla="*/ 0 h 13"/>
                  <a:gd name="T10" fmla="*/ 61 w 62"/>
                  <a:gd name="T11" fmla="*/ 0 h 13"/>
                  <a:gd name="T12" fmla="*/ 62 w 62"/>
                  <a:gd name="T13" fmla="*/ 0 h 13"/>
                  <a:gd name="T14" fmla="*/ 62 w 62"/>
                  <a:gd name="T15" fmla="*/ 0 h 13"/>
                  <a:gd name="T16" fmla="*/ 62 w 62"/>
                  <a:gd name="T17" fmla="*/ 0 h 13"/>
                  <a:gd name="T18" fmla="*/ 62 w 62"/>
                  <a:gd name="T19" fmla="*/ 0 h 13"/>
                  <a:gd name="T20" fmla="*/ 62 w 62"/>
                  <a:gd name="T21" fmla="*/ 12 h 13"/>
                  <a:gd name="T22" fmla="*/ 62 w 62"/>
                  <a:gd name="T23" fmla="*/ 12 h 13"/>
                  <a:gd name="T24" fmla="*/ 62 w 62"/>
                  <a:gd name="T25" fmla="*/ 12 h 13"/>
                  <a:gd name="T26" fmla="*/ 62 w 62"/>
                  <a:gd name="T27" fmla="*/ 12 h 13"/>
                  <a:gd name="T28" fmla="*/ 61 w 62"/>
                  <a:gd name="T29" fmla="*/ 12 h 13"/>
                  <a:gd name="T30" fmla="*/ 61 w 62"/>
                  <a:gd name="T31" fmla="*/ 12 h 13"/>
                  <a:gd name="T32" fmla="*/ 61 w 62"/>
                  <a:gd name="T33" fmla="*/ 13 h 13"/>
                  <a:gd name="T34" fmla="*/ 61 w 62"/>
                  <a:gd name="T35" fmla="*/ 13 h 13"/>
                  <a:gd name="T36" fmla="*/ 61 w 62"/>
                  <a:gd name="T37" fmla="*/ 13 h 13"/>
                  <a:gd name="T38" fmla="*/ 4 w 62"/>
                  <a:gd name="T39" fmla="*/ 13 h 13"/>
                  <a:gd name="T40" fmla="*/ 2 w 62"/>
                  <a:gd name="T41" fmla="*/ 13 h 13"/>
                  <a:gd name="T42" fmla="*/ 2 w 62"/>
                  <a:gd name="T43" fmla="*/ 13 h 13"/>
                  <a:gd name="T44" fmla="*/ 2 w 62"/>
                  <a:gd name="T45" fmla="*/ 12 h 13"/>
                  <a:gd name="T46" fmla="*/ 2 w 62"/>
                  <a:gd name="T47" fmla="*/ 12 h 13"/>
                  <a:gd name="T48" fmla="*/ 2 w 62"/>
                  <a:gd name="T49" fmla="*/ 12 h 13"/>
                  <a:gd name="T50" fmla="*/ 0 w 62"/>
                  <a:gd name="T51" fmla="*/ 12 h 13"/>
                  <a:gd name="T52" fmla="*/ 0 w 62"/>
                  <a:gd name="T53" fmla="*/ 12 h 13"/>
                  <a:gd name="T54" fmla="*/ 0 w 62"/>
                  <a:gd name="T55" fmla="*/ 12 h 13"/>
                  <a:gd name="T56" fmla="*/ 0 w 62"/>
                  <a:gd name="T57" fmla="*/ 0 h 13"/>
                  <a:gd name="T58" fmla="*/ 0 w 62"/>
                  <a:gd name="T59" fmla="*/ 0 h 13"/>
                  <a:gd name="T60" fmla="*/ 0 w 62"/>
                  <a:gd name="T61" fmla="*/ 0 h 13"/>
                  <a:gd name="T62" fmla="*/ 2 w 62"/>
                  <a:gd name="T63" fmla="*/ 0 h 13"/>
                  <a:gd name="T64" fmla="*/ 2 w 62"/>
                  <a:gd name="T65" fmla="*/ 0 h 13"/>
                  <a:gd name="T66" fmla="*/ 2 w 62"/>
                  <a:gd name="T67" fmla="*/ 0 h 13"/>
                  <a:gd name="T68" fmla="*/ 2 w 62"/>
                  <a:gd name="T69" fmla="*/ 0 h 13"/>
                  <a:gd name="T70" fmla="*/ 2 w 62"/>
                  <a:gd name="T71" fmla="*/ 0 h 13"/>
                  <a:gd name="T72" fmla="*/ 4 w 62"/>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
                  <a:gd name="T112" fmla="*/ 0 h 13"/>
                  <a:gd name="T113" fmla="*/ 62 w 62"/>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 h="13">
                    <a:moveTo>
                      <a:pt x="4" y="0"/>
                    </a:moveTo>
                    <a:lnTo>
                      <a:pt x="61" y="0"/>
                    </a:lnTo>
                    <a:lnTo>
                      <a:pt x="62" y="0"/>
                    </a:lnTo>
                    <a:lnTo>
                      <a:pt x="62" y="12"/>
                    </a:lnTo>
                    <a:lnTo>
                      <a:pt x="61" y="12"/>
                    </a:lnTo>
                    <a:lnTo>
                      <a:pt x="61" y="13"/>
                    </a:lnTo>
                    <a:lnTo>
                      <a:pt x="4" y="13"/>
                    </a:lnTo>
                    <a:lnTo>
                      <a:pt x="2" y="13"/>
                    </a:lnTo>
                    <a:lnTo>
                      <a:pt x="2" y="12"/>
                    </a:lnTo>
                    <a:lnTo>
                      <a:pt x="0" y="12"/>
                    </a:lnTo>
                    <a:lnTo>
                      <a:pt x="0" y="0"/>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82" name="Freeform 90"/>
              <p:cNvSpPr/>
              <p:nvPr/>
            </p:nvSpPr>
            <p:spPr bwMode="auto">
              <a:xfrm>
                <a:off x="4003" y="1474"/>
                <a:ext cx="60" cy="13"/>
              </a:xfrm>
              <a:custGeom>
                <a:avLst/>
                <a:gdLst>
                  <a:gd name="T0" fmla="*/ 2 w 60"/>
                  <a:gd name="T1" fmla="*/ 0 h 13"/>
                  <a:gd name="T2" fmla="*/ 58 w 60"/>
                  <a:gd name="T3" fmla="*/ 0 h 13"/>
                  <a:gd name="T4" fmla="*/ 60 w 60"/>
                  <a:gd name="T5" fmla="*/ 0 h 13"/>
                  <a:gd name="T6" fmla="*/ 60 w 60"/>
                  <a:gd name="T7" fmla="*/ 0 h 13"/>
                  <a:gd name="T8" fmla="*/ 60 w 60"/>
                  <a:gd name="T9" fmla="*/ 0 h 13"/>
                  <a:gd name="T10" fmla="*/ 60 w 60"/>
                  <a:gd name="T11" fmla="*/ 0 h 13"/>
                  <a:gd name="T12" fmla="*/ 60 w 60"/>
                  <a:gd name="T13" fmla="*/ 0 h 13"/>
                  <a:gd name="T14" fmla="*/ 60 w 60"/>
                  <a:gd name="T15" fmla="*/ 0 h 13"/>
                  <a:gd name="T16" fmla="*/ 60 w 60"/>
                  <a:gd name="T17" fmla="*/ 0 h 13"/>
                  <a:gd name="T18" fmla="*/ 60 w 60"/>
                  <a:gd name="T19" fmla="*/ 0 h 13"/>
                  <a:gd name="T20" fmla="*/ 60 w 60"/>
                  <a:gd name="T21" fmla="*/ 12 h 13"/>
                  <a:gd name="T22" fmla="*/ 60 w 60"/>
                  <a:gd name="T23" fmla="*/ 12 h 13"/>
                  <a:gd name="T24" fmla="*/ 60 w 60"/>
                  <a:gd name="T25" fmla="*/ 12 h 13"/>
                  <a:gd name="T26" fmla="*/ 60 w 60"/>
                  <a:gd name="T27" fmla="*/ 12 h 13"/>
                  <a:gd name="T28" fmla="*/ 60 w 60"/>
                  <a:gd name="T29" fmla="*/ 12 h 13"/>
                  <a:gd name="T30" fmla="*/ 60 w 60"/>
                  <a:gd name="T31" fmla="*/ 12 h 13"/>
                  <a:gd name="T32" fmla="*/ 60 w 60"/>
                  <a:gd name="T33" fmla="*/ 13 h 13"/>
                  <a:gd name="T34" fmla="*/ 60 w 60"/>
                  <a:gd name="T35" fmla="*/ 13 h 13"/>
                  <a:gd name="T36" fmla="*/ 58 w 60"/>
                  <a:gd name="T37" fmla="*/ 13 h 13"/>
                  <a:gd name="T38" fmla="*/ 2 w 60"/>
                  <a:gd name="T39" fmla="*/ 13 h 13"/>
                  <a:gd name="T40" fmla="*/ 2 w 60"/>
                  <a:gd name="T41" fmla="*/ 13 h 13"/>
                  <a:gd name="T42" fmla="*/ 2 w 60"/>
                  <a:gd name="T43" fmla="*/ 13 h 13"/>
                  <a:gd name="T44" fmla="*/ 2 w 60"/>
                  <a:gd name="T45" fmla="*/ 12 h 13"/>
                  <a:gd name="T46" fmla="*/ 2 w 60"/>
                  <a:gd name="T47" fmla="*/ 12 h 13"/>
                  <a:gd name="T48" fmla="*/ 0 w 60"/>
                  <a:gd name="T49" fmla="*/ 12 h 13"/>
                  <a:gd name="T50" fmla="*/ 0 w 60"/>
                  <a:gd name="T51" fmla="*/ 12 h 13"/>
                  <a:gd name="T52" fmla="*/ 0 w 60"/>
                  <a:gd name="T53" fmla="*/ 12 h 13"/>
                  <a:gd name="T54" fmla="*/ 0 w 60"/>
                  <a:gd name="T55" fmla="*/ 12 h 13"/>
                  <a:gd name="T56" fmla="*/ 0 w 60"/>
                  <a:gd name="T57" fmla="*/ 0 h 13"/>
                  <a:gd name="T58" fmla="*/ 0 w 60"/>
                  <a:gd name="T59" fmla="*/ 0 h 13"/>
                  <a:gd name="T60" fmla="*/ 0 w 60"/>
                  <a:gd name="T61" fmla="*/ 0 h 13"/>
                  <a:gd name="T62" fmla="*/ 0 w 60"/>
                  <a:gd name="T63" fmla="*/ 0 h 13"/>
                  <a:gd name="T64" fmla="*/ 2 w 60"/>
                  <a:gd name="T65" fmla="*/ 0 h 13"/>
                  <a:gd name="T66" fmla="*/ 2 w 60"/>
                  <a:gd name="T67" fmla="*/ 0 h 13"/>
                  <a:gd name="T68" fmla="*/ 2 w 60"/>
                  <a:gd name="T69" fmla="*/ 0 h 13"/>
                  <a:gd name="T70" fmla="*/ 2 w 60"/>
                  <a:gd name="T71" fmla="*/ 0 h 13"/>
                  <a:gd name="T72" fmla="*/ 2 w 60"/>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3"/>
                  <a:gd name="T113" fmla="*/ 60 w 60"/>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3">
                    <a:moveTo>
                      <a:pt x="2" y="0"/>
                    </a:moveTo>
                    <a:lnTo>
                      <a:pt x="58" y="0"/>
                    </a:lnTo>
                    <a:lnTo>
                      <a:pt x="60" y="0"/>
                    </a:lnTo>
                    <a:lnTo>
                      <a:pt x="60" y="12"/>
                    </a:lnTo>
                    <a:lnTo>
                      <a:pt x="60" y="13"/>
                    </a:lnTo>
                    <a:lnTo>
                      <a:pt x="58" y="13"/>
                    </a:lnTo>
                    <a:lnTo>
                      <a:pt x="2" y="13"/>
                    </a:lnTo>
                    <a:lnTo>
                      <a:pt x="2" y="12"/>
                    </a:lnTo>
                    <a:lnTo>
                      <a:pt x="0" y="1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83" name="Freeform 91"/>
              <p:cNvSpPr/>
              <p:nvPr/>
            </p:nvSpPr>
            <p:spPr bwMode="auto">
              <a:xfrm>
                <a:off x="3939" y="1474"/>
                <a:ext cx="60" cy="13"/>
              </a:xfrm>
              <a:custGeom>
                <a:avLst/>
                <a:gdLst>
                  <a:gd name="T0" fmla="*/ 0 w 60"/>
                  <a:gd name="T1" fmla="*/ 0 h 13"/>
                  <a:gd name="T2" fmla="*/ 58 w 60"/>
                  <a:gd name="T3" fmla="*/ 0 h 13"/>
                  <a:gd name="T4" fmla="*/ 58 w 60"/>
                  <a:gd name="T5" fmla="*/ 0 h 13"/>
                  <a:gd name="T6" fmla="*/ 58 w 60"/>
                  <a:gd name="T7" fmla="*/ 0 h 13"/>
                  <a:gd name="T8" fmla="*/ 58 w 60"/>
                  <a:gd name="T9" fmla="*/ 0 h 13"/>
                  <a:gd name="T10" fmla="*/ 58 w 60"/>
                  <a:gd name="T11" fmla="*/ 0 h 13"/>
                  <a:gd name="T12" fmla="*/ 60 w 60"/>
                  <a:gd name="T13" fmla="*/ 0 h 13"/>
                  <a:gd name="T14" fmla="*/ 60 w 60"/>
                  <a:gd name="T15" fmla="*/ 0 h 13"/>
                  <a:gd name="T16" fmla="*/ 60 w 60"/>
                  <a:gd name="T17" fmla="*/ 0 h 13"/>
                  <a:gd name="T18" fmla="*/ 60 w 60"/>
                  <a:gd name="T19" fmla="*/ 0 h 13"/>
                  <a:gd name="T20" fmla="*/ 60 w 60"/>
                  <a:gd name="T21" fmla="*/ 12 h 13"/>
                  <a:gd name="T22" fmla="*/ 60 w 60"/>
                  <a:gd name="T23" fmla="*/ 12 h 13"/>
                  <a:gd name="T24" fmla="*/ 60 w 60"/>
                  <a:gd name="T25" fmla="*/ 12 h 13"/>
                  <a:gd name="T26" fmla="*/ 60 w 60"/>
                  <a:gd name="T27" fmla="*/ 12 h 13"/>
                  <a:gd name="T28" fmla="*/ 58 w 60"/>
                  <a:gd name="T29" fmla="*/ 12 h 13"/>
                  <a:gd name="T30" fmla="*/ 58 w 60"/>
                  <a:gd name="T31" fmla="*/ 12 h 13"/>
                  <a:gd name="T32" fmla="*/ 58 w 60"/>
                  <a:gd name="T33" fmla="*/ 13 h 13"/>
                  <a:gd name="T34" fmla="*/ 58 w 60"/>
                  <a:gd name="T35" fmla="*/ 13 h 13"/>
                  <a:gd name="T36" fmla="*/ 58 w 60"/>
                  <a:gd name="T37" fmla="*/ 13 h 13"/>
                  <a:gd name="T38" fmla="*/ 0 w 60"/>
                  <a:gd name="T39" fmla="*/ 13 h 13"/>
                  <a:gd name="T40" fmla="*/ 0 w 60"/>
                  <a:gd name="T41" fmla="*/ 13 h 13"/>
                  <a:gd name="T42" fmla="*/ 0 w 60"/>
                  <a:gd name="T43" fmla="*/ 13 h 13"/>
                  <a:gd name="T44" fmla="*/ 0 w 60"/>
                  <a:gd name="T45" fmla="*/ 12 h 13"/>
                  <a:gd name="T46" fmla="*/ 0 w 60"/>
                  <a:gd name="T47" fmla="*/ 12 h 13"/>
                  <a:gd name="T48" fmla="*/ 0 w 60"/>
                  <a:gd name="T49" fmla="*/ 12 h 13"/>
                  <a:gd name="T50" fmla="*/ 0 w 60"/>
                  <a:gd name="T51" fmla="*/ 12 h 13"/>
                  <a:gd name="T52" fmla="*/ 0 w 60"/>
                  <a:gd name="T53" fmla="*/ 12 h 13"/>
                  <a:gd name="T54" fmla="*/ 0 w 60"/>
                  <a:gd name="T55" fmla="*/ 12 h 13"/>
                  <a:gd name="T56" fmla="*/ 0 w 60"/>
                  <a:gd name="T57" fmla="*/ 0 h 13"/>
                  <a:gd name="T58" fmla="*/ 0 w 60"/>
                  <a:gd name="T59" fmla="*/ 0 h 13"/>
                  <a:gd name="T60" fmla="*/ 0 w 60"/>
                  <a:gd name="T61" fmla="*/ 0 h 13"/>
                  <a:gd name="T62" fmla="*/ 0 w 60"/>
                  <a:gd name="T63" fmla="*/ 0 h 13"/>
                  <a:gd name="T64" fmla="*/ 0 w 60"/>
                  <a:gd name="T65" fmla="*/ 0 h 13"/>
                  <a:gd name="T66" fmla="*/ 0 w 60"/>
                  <a:gd name="T67" fmla="*/ 0 h 13"/>
                  <a:gd name="T68" fmla="*/ 0 w 60"/>
                  <a:gd name="T69" fmla="*/ 0 h 13"/>
                  <a:gd name="T70" fmla="*/ 0 w 60"/>
                  <a:gd name="T71" fmla="*/ 0 h 13"/>
                  <a:gd name="T72" fmla="*/ 0 w 60"/>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3"/>
                  <a:gd name="T113" fmla="*/ 60 w 60"/>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3">
                    <a:moveTo>
                      <a:pt x="0" y="0"/>
                    </a:moveTo>
                    <a:lnTo>
                      <a:pt x="58" y="0"/>
                    </a:lnTo>
                    <a:lnTo>
                      <a:pt x="60" y="0"/>
                    </a:lnTo>
                    <a:lnTo>
                      <a:pt x="60" y="12"/>
                    </a:lnTo>
                    <a:lnTo>
                      <a:pt x="58" y="12"/>
                    </a:lnTo>
                    <a:lnTo>
                      <a:pt x="58" y="13"/>
                    </a:lnTo>
                    <a:lnTo>
                      <a:pt x="0" y="13"/>
                    </a:lnTo>
                    <a:lnTo>
                      <a:pt x="0" y="12"/>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84" name="Freeform 92"/>
              <p:cNvSpPr/>
              <p:nvPr/>
            </p:nvSpPr>
            <p:spPr bwMode="auto">
              <a:xfrm>
                <a:off x="3907" y="1474"/>
                <a:ext cx="17" cy="13"/>
              </a:xfrm>
              <a:custGeom>
                <a:avLst/>
                <a:gdLst>
                  <a:gd name="T0" fmla="*/ 2 w 17"/>
                  <a:gd name="T1" fmla="*/ 0 h 13"/>
                  <a:gd name="T2" fmla="*/ 15 w 17"/>
                  <a:gd name="T3" fmla="*/ 0 h 13"/>
                  <a:gd name="T4" fmla="*/ 17 w 17"/>
                  <a:gd name="T5" fmla="*/ 0 h 13"/>
                  <a:gd name="T6" fmla="*/ 17 w 17"/>
                  <a:gd name="T7" fmla="*/ 0 h 13"/>
                  <a:gd name="T8" fmla="*/ 17 w 17"/>
                  <a:gd name="T9" fmla="*/ 0 h 13"/>
                  <a:gd name="T10" fmla="*/ 17 w 17"/>
                  <a:gd name="T11" fmla="*/ 0 h 13"/>
                  <a:gd name="T12" fmla="*/ 17 w 17"/>
                  <a:gd name="T13" fmla="*/ 0 h 13"/>
                  <a:gd name="T14" fmla="*/ 17 w 17"/>
                  <a:gd name="T15" fmla="*/ 0 h 13"/>
                  <a:gd name="T16" fmla="*/ 17 w 17"/>
                  <a:gd name="T17" fmla="*/ 2 h 13"/>
                  <a:gd name="T18" fmla="*/ 17 w 17"/>
                  <a:gd name="T19" fmla="*/ 2 h 13"/>
                  <a:gd name="T20" fmla="*/ 17 w 17"/>
                  <a:gd name="T21" fmla="*/ 12 h 13"/>
                  <a:gd name="T22" fmla="*/ 17 w 17"/>
                  <a:gd name="T23" fmla="*/ 12 h 13"/>
                  <a:gd name="T24" fmla="*/ 17 w 17"/>
                  <a:gd name="T25" fmla="*/ 12 h 13"/>
                  <a:gd name="T26" fmla="*/ 17 w 17"/>
                  <a:gd name="T27" fmla="*/ 12 h 13"/>
                  <a:gd name="T28" fmla="*/ 17 w 17"/>
                  <a:gd name="T29" fmla="*/ 12 h 13"/>
                  <a:gd name="T30" fmla="*/ 17 w 17"/>
                  <a:gd name="T31" fmla="*/ 12 h 13"/>
                  <a:gd name="T32" fmla="*/ 17 w 17"/>
                  <a:gd name="T33" fmla="*/ 13 h 13"/>
                  <a:gd name="T34" fmla="*/ 17 w 17"/>
                  <a:gd name="T35" fmla="*/ 13 h 13"/>
                  <a:gd name="T36" fmla="*/ 15 w 17"/>
                  <a:gd name="T37" fmla="*/ 13 h 13"/>
                  <a:gd name="T38" fmla="*/ 2 w 17"/>
                  <a:gd name="T39" fmla="*/ 13 h 13"/>
                  <a:gd name="T40" fmla="*/ 2 w 17"/>
                  <a:gd name="T41" fmla="*/ 13 h 13"/>
                  <a:gd name="T42" fmla="*/ 2 w 17"/>
                  <a:gd name="T43" fmla="*/ 13 h 13"/>
                  <a:gd name="T44" fmla="*/ 0 w 17"/>
                  <a:gd name="T45" fmla="*/ 12 h 13"/>
                  <a:gd name="T46" fmla="*/ 0 w 17"/>
                  <a:gd name="T47" fmla="*/ 12 h 13"/>
                  <a:gd name="T48" fmla="*/ 0 w 17"/>
                  <a:gd name="T49" fmla="*/ 12 h 13"/>
                  <a:gd name="T50" fmla="*/ 0 w 17"/>
                  <a:gd name="T51" fmla="*/ 12 h 13"/>
                  <a:gd name="T52" fmla="*/ 0 w 17"/>
                  <a:gd name="T53" fmla="*/ 12 h 13"/>
                  <a:gd name="T54" fmla="*/ 0 w 17"/>
                  <a:gd name="T55" fmla="*/ 12 h 13"/>
                  <a:gd name="T56" fmla="*/ 0 w 17"/>
                  <a:gd name="T57" fmla="*/ 2 h 13"/>
                  <a:gd name="T58" fmla="*/ 0 w 17"/>
                  <a:gd name="T59" fmla="*/ 2 h 13"/>
                  <a:gd name="T60" fmla="*/ 0 w 17"/>
                  <a:gd name="T61" fmla="*/ 0 h 13"/>
                  <a:gd name="T62" fmla="*/ 0 w 17"/>
                  <a:gd name="T63" fmla="*/ 0 h 13"/>
                  <a:gd name="T64" fmla="*/ 0 w 17"/>
                  <a:gd name="T65" fmla="*/ 0 h 13"/>
                  <a:gd name="T66" fmla="*/ 0 w 17"/>
                  <a:gd name="T67" fmla="*/ 0 h 13"/>
                  <a:gd name="T68" fmla="*/ 2 w 17"/>
                  <a:gd name="T69" fmla="*/ 0 h 13"/>
                  <a:gd name="T70" fmla="*/ 2 w 17"/>
                  <a:gd name="T71" fmla="*/ 0 h 13"/>
                  <a:gd name="T72" fmla="*/ 2 w 17"/>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13"/>
                  <a:gd name="T113" fmla="*/ 17 w 17"/>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13">
                    <a:moveTo>
                      <a:pt x="2" y="0"/>
                    </a:moveTo>
                    <a:lnTo>
                      <a:pt x="15" y="0"/>
                    </a:lnTo>
                    <a:lnTo>
                      <a:pt x="17" y="0"/>
                    </a:lnTo>
                    <a:lnTo>
                      <a:pt x="17" y="2"/>
                    </a:lnTo>
                    <a:lnTo>
                      <a:pt x="17" y="12"/>
                    </a:lnTo>
                    <a:lnTo>
                      <a:pt x="17" y="13"/>
                    </a:lnTo>
                    <a:lnTo>
                      <a:pt x="15" y="13"/>
                    </a:lnTo>
                    <a:lnTo>
                      <a:pt x="2" y="13"/>
                    </a:lnTo>
                    <a:lnTo>
                      <a:pt x="0" y="12"/>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85" name="Freeform 93"/>
              <p:cNvSpPr/>
              <p:nvPr/>
            </p:nvSpPr>
            <p:spPr bwMode="auto">
              <a:xfrm>
                <a:off x="4185" y="1472"/>
                <a:ext cx="60" cy="17"/>
              </a:xfrm>
              <a:custGeom>
                <a:avLst/>
                <a:gdLst>
                  <a:gd name="T0" fmla="*/ 2 w 60"/>
                  <a:gd name="T1" fmla="*/ 0 h 17"/>
                  <a:gd name="T2" fmla="*/ 58 w 60"/>
                  <a:gd name="T3" fmla="*/ 0 h 17"/>
                  <a:gd name="T4" fmla="*/ 58 w 60"/>
                  <a:gd name="T5" fmla="*/ 0 h 17"/>
                  <a:gd name="T6" fmla="*/ 60 w 60"/>
                  <a:gd name="T7" fmla="*/ 0 h 17"/>
                  <a:gd name="T8" fmla="*/ 60 w 60"/>
                  <a:gd name="T9" fmla="*/ 0 h 17"/>
                  <a:gd name="T10" fmla="*/ 60 w 60"/>
                  <a:gd name="T11" fmla="*/ 0 h 17"/>
                  <a:gd name="T12" fmla="*/ 60 w 60"/>
                  <a:gd name="T13" fmla="*/ 0 h 17"/>
                  <a:gd name="T14" fmla="*/ 60 w 60"/>
                  <a:gd name="T15" fmla="*/ 2 h 17"/>
                  <a:gd name="T16" fmla="*/ 60 w 60"/>
                  <a:gd name="T17" fmla="*/ 2 h 17"/>
                  <a:gd name="T18" fmla="*/ 60 w 60"/>
                  <a:gd name="T19" fmla="*/ 2 h 17"/>
                  <a:gd name="T20" fmla="*/ 60 w 60"/>
                  <a:gd name="T21" fmla="*/ 15 h 17"/>
                  <a:gd name="T22" fmla="*/ 60 w 60"/>
                  <a:gd name="T23" fmla="*/ 15 h 17"/>
                  <a:gd name="T24" fmla="*/ 60 w 60"/>
                  <a:gd name="T25" fmla="*/ 17 h 17"/>
                  <a:gd name="T26" fmla="*/ 60 w 60"/>
                  <a:gd name="T27" fmla="*/ 17 h 17"/>
                  <a:gd name="T28" fmla="*/ 60 w 60"/>
                  <a:gd name="T29" fmla="*/ 17 h 17"/>
                  <a:gd name="T30" fmla="*/ 60 w 60"/>
                  <a:gd name="T31" fmla="*/ 17 h 17"/>
                  <a:gd name="T32" fmla="*/ 60 w 60"/>
                  <a:gd name="T33" fmla="*/ 17 h 17"/>
                  <a:gd name="T34" fmla="*/ 58 w 60"/>
                  <a:gd name="T35" fmla="*/ 17 h 17"/>
                  <a:gd name="T36" fmla="*/ 58 w 60"/>
                  <a:gd name="T37" fmla="*/ 17 h 17"/>
                  <a:gd name="T38" fmla="*/ 2 w 60"/>
                  <a:gd name="T39" fmla="*/ 17 h 17"/>
                  <a:gd name="T40" fmla="*/ 2 w 60"/>
                  <a:gd name="T41" fmla="*/ 17 h 17"/>
                  <a:gd name="T42" fmla="*/ 2 w 60"/>
                  <a:gd name="T43" fmla="*/ 17 h 17"/>
                  <a:gd name="T44" fmla="*/ 2 w 60"/>
                  <a:gd name="T45" fmla="*/ 17 h 17"/>
                  <a:gd name="T46" fmla="*/ 2 w 60"/>
                  <a:gd name="T47" fmla="*/ 17 h 17"/>
                  <a:gd name="T48" fmla="*/ 2 w 60"/>
                  <a:gd name="T49" fmla="*/ 17 h 17"/>
                  <a:gd name="T50" fmla="*/ 0 w 60"/>
                  <a:gd name="T51" fmla="*/ 17 h 17"/>
                  <a:gd name="T52" fmla="*/ 0 w 60"/>
                  <a:gd name="T53" fmla="*/ 15 h 17"/>
                  <a:gd name="T54" fmla="*/ 0 w 60"/>
                  <a:gd name="T55" fmla="*/ 15 h 17"/>
                  <a:gd name="T56" fmla="*/ 0 w 60"/>
                  <a:gd name="T57" fmla="*/ 2 h 17"/>
                  <a:gd name="T58" fmla="*/ 0 w 60"/>
                  <a:gd name="T59" fmla="*/ 2 h 17"/>
                  <a:gd name="T60" fmla="*/ 0 w 60"/>
                  <a:gd name="T61" fmla="*/ 2 h 17"/>
                  <a:gd name="T62" fmla="*/ 2 w 60"/>
                  <a:gd name="T63" fmla="*/ 0 h 17"/>
                  <a:gd name="T64" fmla="*/ 2 w 60"/>
                  <a:gd name="T65" fmla="*/ 0 h 17"/>
                  <a:gd name="T66" fmla="*/ 2 w 60"/>
                  <a:gd name="T67" fmla="*/ 0 h 17"/>
                  <a:gd name="T68" fmla="*/ 2 w 60"/>
                  <a:gd name="T69" fmla="*/ 0 h 17"/>
                  <a:gd name="T70" fmla="*/ 2 w 60"/>
                  <a:gd name="T71" fmla="*/ 0 h 17"/>
                  <a:gd name="T72" fmla="*/ 2 w 60"/>
                  <a:gd name="T73" fmla="*/ 0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7"/>
                  <a:gd name="T113" fmla="*/ 60 w 60"/>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7">
                    <a:moveTo>
                      <a:pt x="2" y="0"/>
                    </a:moveTo>
                    <a:lnTo>
                      <a:pt x="58" y="0"/>
                    </a:lnTo>
                    <a:lnTo>
                      <a:pt x="60" y="0"/>
                    </a:lnTo>
                    <a:lnTo>
                      <a:pt x="60" y="2"/>
                    </a:lnTo>
                    <a:lnTo>
                      <a:pt x="60" y="15"/>
                    </a:lnTo>
                    <a:lnTo>
                      <a:pt x="60" y="17"/>
                    </a:lnTo>
                    <a:lnTo>
                      <a:pt x="58" y="17"/>
                    </a:lnTo>
                    <a:lnTo>
                      <a:pt x="2" y="17"/>
                    </a:lnTo>
                    <a:lnTo>
                      <a:pt x="0" y="17"/>
                    </a:lnTo>
                    <a:lnTo>
                      <a:pt x="0" y="15"/>
                    </a:lnTo>
                    <a:lnTo>
                      <a:pt x="0"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86" name="Freeform 94"/>
              <p:cNvSpPr/>
              <p:nvPr/>
            </p:nvSpPr>
            <p:spPr bwMode="auto">
              <a:xfrm>
                <a:off x="4185" y="1472"/>
                <a:ext cx="60" cy="17"/>
              </a:xfrm>
              <a:custGeom>
                <a:avLst/>
                <a:gdLst>
                  <a:gd name="T0" fmla="*/ 2 w 60"/>
                  <a:gd name="T1" fmla="*/ 0 h 17"/>
                  <a:gd name="T2" fmla="*/ 58 w 60"/>
                  <a:gd name="T3" fmla="*/ 0 h 17"/>
                  <a:gd name="T4" fmla="*/ 58 w 60"/>
                  <a:gd name="T5" fmla="*/ 0 h 17"/>
                  <a:gd name="T6" fmla="*/ 60 w 60"/>
                  <a:gd name="T7" fmla="*/ 0 h 17"/>
                  <a:gd name="T8" fmla="*/ 60 w 60"/>
                  <a:gd name="T9" fmla="*/ 0 h 17"/>
                  <a:gd name="T10" fmla="*/ 60 w 60"/>
                  <a:gd name="T11" fmla="*/ 0 h 17"/>
                  <a:gd name="T12" fmla="*/ 60 w 60"/>
                  <a:gd name="T13" fmla="*/ 0 h 17"/>
                  <a:gd name="T14" fmla="*/ 60 w 60"/>
                  <a:gd name="T15" fmla="*/ 2 h 17"/>
                  <a:gd name="T16" fmla="*/ 60 w 60"/>
                  <a:gd name="T17" fmla="*/ 2 h 17"/>
                  <a:gd name="T18" fmla="*/ 60 w 60"/>
                  <a:gd name="T19" fmla="*/ 2 h 17"/>
                  <a:gd name="T20" fmla="*/ 60 w 60"/>
                  <a:gd name="T21" fmla="*/ 15 h 17"/>
                  <a:gd name="T22" fmla="*/ 60 w 60"/>
                  <a:gd name="T23" fmla="*/ 15 h 17"/>
                  <a:gd name="T24" fmla="*/ 60 w 60"/>
                  <a:gd name="T25" fmla="*/ 17 h 17"/>
                  <a:gd name="T26" fmla="*/ 60 w 60"/>
                  <a:gd name="T27" fmla="*/ 17 h 17"/>
                  <a:gd name="T28" fmla="*/ 60 w 60"/>
                  <a:gd name="T29" fmla="*/ 17 h 17"/>
                  <a:gd name="T30" fmla="*/ 60 w 60"/>
                  <a:gd name="T31" fmla="*/ 17 h 17"/>
                  <a:gd name="T32" fmla="*/ 60 w 60"/>
                  <a:gd name="T33" fmla="*/ 17 h 17"/>
                  <a:gd name="T34" fmla="*/ 58 w 60"/>
                  <a:gd name="T35" fmla="*/ 17 h 17"/>
                  <a:gd name="T36" fmla="*/ 58 w 60"/>
                  <a:gd name="T37" fmla="*/ 17 h 17"/>
                  <a:gd name="T38" fmla="*/ 2 w 60"/>
                  <a:gd name="T39" fmla="*/ 17 h 17"/>
                  <a:gd name="T40" fmla="*/ 2 w 60"/>
                  <a:gd name="T41" fmla="*/ 17 h 17"/>
                  <a:gd name="T42" fmla="*/ 2 w 60"/>
                  <a:gd name="T43" fmla="*/ 17 h 17"/>
                  <a:gd name="T44" fmla="*/ 2 w 60"/>
                  <a:gd name="T45" fmla="*/ 17 h 17"/>
                  <a:gd name="T46" fmla="*/ 2 w 60"/>
                  <a:gd name="T47" fmla="*/ 17 h 17"/>
                  <a:gd name="T48" fmla="*/ 2 w 60"/>
                  <a:gd name="T49" fmla="*/ 17 h 17"/>
                  <a:gd name="T50" fmla="*/ 0 w 60"/>
                  <a:gd name="T51" fmla="*/ 17 h 17"/>
                  <a:gd name="T52" fmla="*/ 0 w 60"/>
                  <a:gd name="T53" fmla="*/ 15 h 17"/>
                  <a:gd name="T54" fmla="*/ 0 w 60"/>
                  <a:gd name="T55" fmla="*/ 15 h 17"/>
                  <a:gd name="T56" fmla="*/ 0 w 60"/>
                  <a:gd name="T57" fmla="*/ 2 h 17"/>
                  <a:gd name="T58" fmla="*/ 0 w 60"/>
                  <a:gd name="T59" fmla="*/ 2 h 17"/>
                  <a:gd name="T60" fmla="*/ 0 w 60"/>
                  <a:gd name="T61" fmla="*/ 2 h 17"/>
                  <a:gd name="T62" fmla="*/ 2 w 60"/>
                  <a:gd name="T63" fmla="*/ 0 h 17"/>
                  <a:gd name="T64" fmla="*/ 2 w 60"/>
                  <a:gd name="T65" fmla="*/ 0 h 17"/>
                  <a:gd name="T66" fmla="*/ 2 w 60"/>
                  <a:gd name="T67" fmla="*/ 0 h 17"/>
                  <a:gd name="T68" fmla="*/ 2 w 60"/>
                  <a:gd name="T69" fmla="*/ 0 h 17"/>
                  <a:gd name="T70" fmla="*/ 2 w 60"/>
                  <a:gd name="T71" fmla="*/ 0 h 17"/>
                  <a:gd name="T72" fmla="*/ 2 w 60"/>
                  <a:gd name="T73" fmla="*/ 0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7"/>
                  <a:gd name="T113" fmla="*/ 60 w 60"/>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7">
                    <a:moveTo>
                      <a:pt x="2" y="0"/>
                    </a:moveTo>
                    <a:lnTo>
                      <a:pt x="58" y="0"/>
                    </a:lnTo>
                    <a:lnTo>
                      <a:pt x="60" y="0"/>
                    </a:lnTo>
                    <a:lnTo>
                      <a:pt x="60" y="2"/>
                    </a:lnTo>
                    <a:lnTo>
                      <a:pt x="60" y="15"/>
                    </a:lnTo>
                    <a:lnTo>
                      <a:pt x="60" y="17"/>
                    </a:lnTo>
                    <a:lnTo>
                      <a:pt x="58" y="17"/>
                    </a:lnTo>
                    <a:lnTo>
                      <a:pt x="2" y="17"/>
                    </a:lnTo>
                    <a:lnTo>
                      <a:pt x="0" y="17"/>
                    </a:lnTo>
                    <a:lnTo>
                      <a:pt x="0" y="15"/>
                    </a:lnTo>
                    <a:lnTo>
                      <a:pt x="0" y="2"/>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87" name="Freeform 95"/>
              <p:cNvSpPr>
                <a:spLocks noEditPoints="1"/>
              </p:cNvSpPr>
              <p:nvPr/>
            </p:nvSpPr>
            <p:spPr bwMode="auto">
              <a:xfrm>
                <a:off x="4187" y="1472"/>
                <a:ext cx="56" cy="17"/>
              </a:xfrm>
              <a:custGeom>
                <a:avLst/>
                <a:gdLst>
                  <a:gd name="T0" fmla="*/ 56 w 56"/>
                  <a:gd name="T1" fmla="*/ 0 h 17"/>
                  <a:gd name="T2" fmla="*/ 56 w 56"/>
                  <a:gd name="T3" fmla="*/ 0 h 17"/>
                  <a:gd name="T4" fmla="*/ 56 w 56"/>
                  <a:gd name="T5" fmla="*/ 0 h 17"/>
                  <a:gd name="T6" fmla="*/ 56 w 56"/>
                  <a:gd name="T7" fmla="*/ 2 h 17"/>
                  <a:gd name="T8" fmla="*/ 56 w 56"/>
                  <a:gd name="T9" fmla="*/ 2 h 17"/>
                  <a:gd name="T10" fmla="*/ 56 w 56"/>
                  <a:gd name="T11" fmla="*/ 15 h 17"/>
                  <a:gd name="T12" fmla="*/ 56 w 56"/>
                  <a:gd name="T13" fmla="*/ 17 h 17"/>
                  <a:gd name="T14" fmla="*/ 56 w 56"/>
                  <a:gd name="T15" fmla="*/ 17 h 17"/>
                  <a:gd name="T16" fmla="*/ 56 w 56"/>
                  <a:gd name="T17" fmla="*/ 17 h 17"/>
                  <a:gd name="T18" fmla="*/ 41 w 56"/>
                  <a:gd name="T19" fmla="*/ 17 h 17"/>
                  <a:gd name="T20" fmla="*/ 39 w 56"/>
                  <a:gd name="T21" fmla="*/ 17 h 17"/>
                  <a:gd name="T22" fmla="*/ 39 w 56"/>
                  <a:gd name="T23" fmla="*/ 17 h 17"/>
                  <a:gd name="T24" fmla="*/ 39 w 56"/>
                  <a:gd name="T25" fmla="*/ 15 h 17"/>
                  <a:gd name="T26" fmla="*/ 39 w 56"/>
                  <a:gd name="T27" fmla="*/ 15 h 17"/>
                  <a:gd name="T28" fmla="*/ 39 w 56"/>
                  <a:gd name="T29" fmla="*/ 2 h 17"/>
                  <a:gd name="T30" fmla="*/ 39 w 56"/>
                  <a:gd name="T31" fmla="*/ 2 h 17"/>
                  <a:gd name="T32" fmla="*/ 39 w 56"/>
                  <a:gd name="T33" fmla="*/ 0 h 17"/>
                  <a:gd name="T34" fmla="*/ 39 w 56"/>
                  <a:gd name="T35" fmla="*/ 0 h 17"/>
                  <a:gd name="T36" fmla="*/ 20 w 56"/>
                  <a:gd name="T37" fmla="*/ 0 h 17"/>
                  <a:gd name="T38" fmla="*/ 37 w 56"/>
                  <a:gd name="T39" fmla="*/ 0 h 17"/>
                  <a:gd name="T40" fmla="*/ 37 w 56"/>
                  <a:gd name="T41" fmla="*/ 0 h 17"/>
                  <a:gd name="T42" fmla="*/ 37 w 56"/>
                  <a:gd name="T43" fmla="*/ 2 h 17"/>
                  <a:gd name="T44" fmla="*/ 37 w 56"/>
                  <a:gd name="T45" fmla="*/ 2 h 17"/>
                  <a:gd name="T46" fmla="*/ 37 w 56"/>
                  <a:gd name="T47" fmla="*/ 15 h 17"/>
                  <a:gd name="T48" fmla="*/ 37 w 56"/>
                  <a:gd name="T49" fmla="*/ 17 h 17"/>
                  <a:gd name="T50" fmla="*/ 37 w 56"/>
                  <a:gd name="T51" fmla="*/ 17 h 17"/>
                  <a:gd name="T52" fmla="*/ 37 w 56"/>
                  <a:gd name="T53" fmla="*/ 17 h 17"/>
                  <a:gd name="T54" fmla="*/ 37 w 56"/>
                  <a:gd name="T55" fmla="*/ 17 h 17"/>
                  <a:gd name="T56" fmla="*/ 20 w 56"/>
                  <a:gd name="T57" fmla="*/ 17 h 17"/>
                  <a:gd name="T58" fmla="*/ 20 w 56"/>
                  <a:gd name="T59" fmla="*/ 17 h 17"/>
                  <a:gd name="T60" fmla="*/ 20 w 56"/>
                  <a:gd name="T61" fmla="*/ 17 h 17"/>
                  <a:gd name="T62" fmla="*/ 20 w 56"/>
                  <a:gd name="T63" fmla="*/ 17 h 17"/>
                  <a:gd name="T64" fmla="*/ 20 w 56"/>
                  <a:gd name="T65" fmla="*/ 2 h 17"/>
                  <a:gd name="T66" fmla="*/ 20 w 56"/>
                  <a:gd name="T67" fmla="*/ 2 h 17"/>
                  <a:gd name="T68" fmla="*/ 20 w 56"/>
                  <a:gd name="T69" fmla="*/ 0 h 17"/>
                  <a:gd name="T70" fmla="*/ 20 w 56"/>
                  <a:gd name="T71" fmla="*/ 0 h 17"/>
                  <a:gd name="T72" fmla="*/ 20 w 56"/>
                  <a:gd name="T73" fmla="*/ 0 h 17"/>
                  <a:gd name="T74" fmla="*/ 17 w 56"/>
                  <a:gd name="T75" fmla="*/ 0 h 17"/>
                  <a:gd name="T76" fmla="*/ 19 w 56"/>
                  <a:gd name="T77" fmla="*/ 0 h 17"/>
                  <a:gd name="T78" fmla="*/ 19 w 56"/>
                  <a:gd name="T79" fmla="*/ 0 h 17"/>
                  <a:gd name="T80" fmla="*/ 19 w 56"/>
                  <a:gd name="T81" fmla="*/ 2 h 17"/>
                  <a:gd name="T82" fmla="*/ 19 w 56"/>
                  <a:gd name="T83" fmla="*/ 2 h 17"/>
                  <a:gd name="T84" fmla="*/ 19 w 56"/>
                  <a:gd name="T85" fmla="*/ 15 h 17"/>
                  <a:gd name="T86" fmla="*/ 19 w 56"/>
                  <a:gd name="T87" fmla="*/ 17 h 17"/>
                  <a:gd name="T88" fmla="*/ 19 w 56"/>
                  <a:gd name="T89" fmla="*/ 17 h 17"/>
                  <a:gd name="T90" fmla="*/ 19 w 56"/>
                  <a:gd name="T91" fmla="*/ 17 h 17"/>
                  <a:gd name="T92" fmla="*/ 2 w 56"/>
                  <a:gd name="T93" fmla="*/ 17 h 17"/>
                  <a:gd name="T94" fmla="*/ 2 w 56"/>
                  <a:gd name="T95" fmla="*/ 17 h 17"/>
                  <a:gd name="T96" fmla="*/ 0 w 56"/>
                  <a:gd name="T97" fmla="*/ 17 h 17"/>
                  <a:gd name="T98" fmla="*/ 0 w 56"/>
                  <a:gd name="T99" fmla="*/ 15 h 17"/>
                  <a:gd name="T100" fmla="*/ 0 w 56"/>
                  <a:gd name="T101" fmla="*/ 15 h 17"/>
                  <a:gd name="T102" fmla="*/ 0 w 56"/>
                  <a:gd name="T103" fmla="*/ 2 h 17"/>
                  <a:gd name="T104" fmla="*/ 0 w 56"/>
                  <a:gd name="T105" fmla="*/ 2 h 17"/>
                  <a:gd name="T106" fmla="*/ 0 w 56"/>
                  <a:gd name="T107" fmla="*/ 0 h 17"/>
                  <a:gd name="T108" fmla="*/ 2 w 56"/>
                  <a:gd name="T109" fmla="*/ 0 h 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6"/>
                  <a:gd name="T166" fmla="*/ 0 h 17"/>
                  <a:gd name="T167" fmla="*/ 56 w 56"/>
                  <a:gd name="T168" fmla="*/ 17 h 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6" h="17">
                    <a:moveTo>
                      <a:pt x="41" y="0"/>
                    </a:moveTo>
                    <a:lnTo>
                      <a:pt x="56" y="0"/>
                    </a:lnTo>
                    <a:lnTo>
                      <a:pt x="56" y="2"/>
                    </a:lnTo>
                    <a:lnTo>
                      <a:pt x="56" y="15"/>
                    </a:lnTo>
                    <a:lnTo>
                      <a:pt x="56" y="17"/>
                    </a:lnTo>
                    <a:lnTo>
                      <a:pt x="41" y="17"/>
                    </a:lnTo>
                    <a:lnTo>
                      <a:pt x="39" y="17"/>
                    </a:lnTo>
                    <a:lnTo>
                      <a:pt x="39" y="15"/>
                    </a:lnTo>
                    <a:lnTo>
                      <a:pt x="39" y="2"/>
                    </a:lnTo>
                    <a:lnTo>
                      <a:pt x="39" y="0"/>
                    </a:lnTo>
                    <a:lnTo>
                      <a:pt x="41" y="0"/>
                    </a:lnTo>
                    <a:close/>
                    <a:moveTo>
                      <a:pt x="20" y="0"/>
                    </a:moveTo>
                    <a:lnTo>
                      <a:pt x="37" y="0"/>
                    </a:lnTo>
                    <a:lnTo>
                      <a:pt x="37" y="2"/>
                    </a:lnTo>
                    <a:lnTo>
                      <a:pt x="37" y="15"/>
                    </a:lnTo>
                    <a:lnTo>
                      <a:pt x="37" y="17"/>
                    </a:lnTo>
                    <a:lnTo>
                      <a:pt x="20" y="17"/>
                    </a:lnTo>
                    <a:lnTo>
                      <a:pt x="20" y="15"/>
                    </a:lnTo>
                    <a:lnTo>
                      <a:pt x="20" y="2"/>
                    </a:lnTo>
                    <a:lnTo>
                      <a:pt x="20" y="0"/>
                    </a:lnTo>
                    <a:close/>
                    <a:moveTo>
                      <a:pt x="2" y="0"/>
                    </a:moveTo>
                    <a:lnTo>
                      <a:pt x="17" y="0"/>
                    </a:lnTo>
                    <a:lnTo>
                      <a:pt x="19" y="0"/>
                    </a:lnTo>
                    <a:lnTo>
                      <a:pt x="19" y="2"/>
                    </a:lnTo>
                    <a:lnTo>
                      <a:pt x="19" y="15"/>
                    </a:lnTo>
                    <a:lnTo>
                      <a:pt x="19" y="17"/>
                    </a:lnTo>
                    <a:lnTo>
                      <a:pt x="17" y="17"/>
                    </a:lnTo>
                    <a:lnTo>
                      <a:pt x="2" y="17"/>
                    </a:lnTo>
                    <a:lnTo>
                      <a:pt x="0" y="17"/>
                    </a:lnTo>
                    <a:lnTo>
                      <a:pt x="0" y="15"/>
                    </a:lnTo>
                    <a:lnTo>
                      <a:pt x="0" y="2"/>
                    </a:lnTo>
                    <a:lnTo>
                      <a:pt x="0" y="0"/>
                    </a:lnTo>
                    <a:lnTo>
                      <a:pt x="2" y="0"/>
                    </a:ln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88" name="Freeform 96"/>
              <p:cNvSpPr/>
              <p:nvPr/>
            </p:nvSpPr>
            <p:spPr bwMode="auto">
              <a:xfrm>
                <a:off x="4226" y="1472"/>
                <a:ext cx="17" cy="17"/>
              </a:xfrm>
              <a:custGeom>
                <a:avLst/>
                <a:gdLst>
                  <a:gd name="T0" fmla="*/ 2 w 17"/>
                  <a:gd name="T1" fmla="*/ 0 h 17"/>
                  <a:gd name="T2" fmla="*/ 17 w 17"/>
                  <a:gd name="T3" fmla="*/ 0 h 17"/>
                  <a:gd name="T4" fmla="*/ 17 w 17"/>
                  <a:gd name="T5" fmla="*/ 0 h 17"/>
                  <a:gd name="T6" fmla="*/ 17 w 17"/>
                  <a:gd name="T7" fmla="*/ 0 h 17"/>
                  <a:gd name="T8" fmla="*/ 17 w 17"/>
                  <a:gd name="T9" fmla="*/ 0 h 17"/>
                  <a:gd name="T10" fmla="*/ 17 w 17"/>
                  <a:gd name="T11" fmla="*/ 0 h 17"/>
                  <a:gd name="T12" fmla="*/ 17 w 17"/>
                  <a:gd name="T13" fmla="*/ 2 h 17"/>
                  <a:gd name="T14" fmla="*/ 17 w 17"/>
                  <a:gd name="T15" fmla="*/ 2 h 17"/>
                  <a:gd name="T16" fmla="*/ 17 w 17"/>
                  <a:gd name="T17" fmla="*/ 2 h 17"/>
                  <a:gd name="T18" fmla="*/ 17 w 17"/>
                  <a:gd name="T19" fmla="*/ 2 h 17"/>
                  <a:gd name="T20" fmla="*/ 17 w 17"/>
                  <a:gd name="T21" fmla="*/ 15 h 17"/>
                  <a:gd name="T22" fmla="*/ 17 w 17"/>
                  <a:gd name="T23" fmla="*/ 15 h 17"/>
                  <a:gd name="T24" fmla="*/ 17 w 17"/>
                  <a:gd name="T25" fmla="*/ 15 h 17"/>
                  <a:gd name="T26" fmla="*/ 17 w 17"/>
                  <a:gd name="T27" fmla="*/ 17 h 17"/>
                  <a:gd name="T28" fmla="*/ 17 w 17"/>
                  <a:gd name="T29" fmla="*/ 17 h 17"/>
                  <a:gd name="T30" fmla="*/ 17 w 17"/>
                  <a:gd name="T31" fmla="*/ 17 h 17"/>
                  <a:gd name="T32" fmla="*/ 17 w 17"/>
                  <a:gd name="T33" fmla="*/ 17 h 17"/>
                  <a:gd name="T34" fmla="*/ 17 w 17"/>
                  <a:gd name="T35" fmla="*/ 17 h 17"/>
                  <a:gd name="T36" fmla="*/ 17 w 17"/>
                  <a:gd name="T37" fmla="*/ 17 h 17"/>
                  <a:gd name="T38" fmla="*/ 2 w 17"/>
                  <a:gd name="T39" fmla="*/ 17 h 17"/>
                  <a:gd name="T40" fmla="*/ 0 w 17"/>
                  <a:gd name="T41" fmla="*/ 17 h 17"/>
                  <a:gd name="T42" fmla="*/ 0 w 17"/>
                  <a:gd name="T43" fmla="*/ 17 h 17"/>
                  <a:gd name="T44" fmla="*/ 0 w 17"/>
                  <a:gd name="T45" fmla="*/ 17 h 17"/>
                  <a:gd name="T46" fmla="*/ 0 w 17"/>
                  <a:gd name="T47" fmla="*/ 17 h 17"/>
                  <a:gd name="T48" fmla="*/ 0 w 17"/>
                  <a:gd name="T49" fmla="*/ 17 h 17"/>
                  <a:gd name="T50" fmla="*/ 0 w 17"/>
                  <a:gd name="T51" fmla="*/ 15 h 17"/>
                  <a:gd name="T52" fmla="*/ 0 w 17"/>
                  <a:gd name="T53" fmla="*/ 15 h 17"/>
                  <a:gd name="T54" fmla="*/ 0 w 17"/>
                  <a:gd name="T55" fmla="*/ 15 h 17"/>
                  <a:gd name="T56" fmla="*/ 0 w 17"/>
                  <a:gd name="T57" fmla="*/ 2 h 17"/>
                  <a:gd name="T58" fmla="*/ 0 w 17"/>
                  <a:gd name="T59" fmla="*/ 2 h 17"/>
                  <a:gd name="T60" fmla="*/ 0 w 17"/>
                  <a:gd name="T61" fmla="*/ 2 h 17"/>
                  <a:gd name="T62" fmla="*/ 0 w 17"/>
                  <a:gd name="T63" fmla="*/ 2 h 17"/>
                  <a:gd name="T64" fmla="*/ 0 w 17"/>
                  <a:gd name="T65" fmla="*/ 0 h 17"/>
                  <a:gd name="T66" fmla="*/ 0 w 17"/>
                  <a:gd name="T67" fmla="*/ 0 h 17"/>
                  <a:gd name="T68" fmla="*/ 0 w 17"/>
                  <a:gd name="T69" fmla="*/ 0 h 17"/>
                  <a:gd name="T70" fmla="*/ 0 w 17"/>
                  <a:gd name="T71" fmla="*/ 0 h 17"/>
                  <a:gd name="T72" fmla="*/ 2 w 17"/>
                  <a:gd name="T73" fmla="*/ 0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17"/>
                  <a:gd name="T113" fmla="*/ 17 w 17"/>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17">
                    <a:moveTo>
                      <a:pt x="2" y="0"/>
                    </a:moveTo>
                    <a:lnTo>
                      <a:pt x="17" y="0"/>
                    </a:lnTo>
                    <a:lnTo>
                      <a:pt x="17" y="2"/>
                    </a:lnTo>
                    <a:lnTo>
                      <a:pt x="17" y="15"/>
                    </a:lnTo>
                    <a:lnTo>
                      <a:pt x="17" y="17"/>
                    </a:lnTo>
                    <a:lnTo>
                      <a:pt x="2" y="17"/>
                    </a:lnTo>
                    <a:lnTo>
                      <a:pt x="0" y="17"/>
                    </a:lnTo>
                    <a:lnTo>
                      <a:pt x="0" y="15"/>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89" name="Freeform 97"/>
              <p:cNvSpPr/>
              <p:nvPr/>
            </p:nvSpPr>
            <p:spPr bwMode="auto">
              <a:xfrm>
                <a:off x="4207" y="1472"/>
                <a:ext cx="17" cy="17"/>
              </a:xfrm>
              <a:custGeom>
                <a:avLst/>
                <a:gdLst>
                  <a:gd name="T0" fmla="*/ 0 w 17"/>
                  <a:gd name="T1" fmla="*/ 0 h 17"/>
                  <a:gd name="T2" fmla="*/ 17 w 17"/>
                  <a:gd name="T3" fmla="*/ 0 h 17"/>
                  <a:gd name="T4" fmla="*/ 17 w 17"/>
                  <a:gd name="T5" fmla="*/ 0 h 17"/>
                  <a:gd name="T6" fmla="*/ 17 w 17"/>
                  <a:gd name="T7" fmla="*/ 0 h 17"/>
                  <a:gd name="T8" fmla="*/ 17 w 17"/>
                  <a:gd name="T9" fmla="*/ 0 h 17"/>
                  <a:gd name="T10" fmla="*/ 17 w 17"/>
                  <a:gd name="T11" fmla="*/ 0 h 17"/>
                  <a:gd name="T12" fmla="*/ 17 w 17"/>
                  <a:gd name="T13" fmla="*/ 2 h 17"/>
                  <a:gd name="T14" fmla="*/ 17 w 17"/>
                  <a:gd name="T15" fmla="*/ 2 h 17"/>
                  <a:gd name="T16" fmla="*/ 17 w 17"/>
                  <a:gd name="T17" fmla="*/ 2 h 17"/>
                  <a:gd name="T18" fmla="*/ 17 w 17"/>
                  <a:gd name="T19" fmla="*/ 2 h 17"/>
                  <a:gd name="T20" fmla="*/ 17 w 17"/>
                  <a:gd name="T21" fmla="*/ 15 h 17"/>
                  <a:gd name="T22" fmla="*/ 17 w 17"/>
                  <a:gd name="T23" fmla="*/ 17 h 17"/>
                  <a:gd name="T24" fmla="*/ 17 w 17"/>
                  <a:gd name="T25" fmla="*/ 17 h 17"/>
                  <a:gd name="T26" fmla="*/ 17 w 17"/>
                  <a:gd name="T27" fmla="*/ 17 h 17"/>
                  <a:gd name="T28" fmla="*/ 17 w 17"/>
                  <a:gd name="T29" fmla="*/ 17 h 17"/>
                  <a:gd name="T30" fmla="*/ 17 w 17"/>
                  <a:gd name="T31" fmla="*/ 17 h 17"/>
                  <a:gd name="T32" fmla="*/ 17 w 17"/>
                  <a:gd name="T33" fmla="*/ 17 h 17"/>
                  <a:gd name="T34" fmla="*/ 17 w 17"/>
                  <a:gd name="T35" fmla="*/ 17 h 17"/>
                  <a:gd name="T36" fmla="*/ 17 w 17"/>
                  <a:gd name="T37" fmla="*/ 17 h 17"/>
                  <a:gd name="T38" fmla="*/ 0 w 17"/>
                  <a:gd name="T39" fmla="*/ 17 h 17"/>
                  <a:gd name="T40" fmla="*/ 0 w 17"/>
                  <a:gd name="T41" fmla="*/ 17 h 17"/>
                  <a:gd name="T42" fmla="*/ 0 w 17"/>
                  <a:gd name="T43" fmla="*/ 17 h 17"/>
                  <a:gd name="T44" fmla="*/ 0 w 17"/>
                  <a:gd name="T45" fmla="*/ 17 h 17"/>
                  <a:gd name="T46" fmla="*/ 0 w 17"/>
                  <a:gd name="T47" fmla="*/ 17 h 17"/>
                  <a:gd name="T48" fmla="*/ 0 w 17"/>
                  <a:gd name="T49" fmla="*/ 17 h 17"/>
                  <a:gd name="T50" fmla="*/ 0 w 17"/>
                  <a:gd name="T51" fmla="*/ 17 h 17"/>
                  <a:gd name="T52" fmla="*/ 0 w 17"/>
                  <a:gd name="T53" fmla="*/ 17 h 17"/>
                  <a:gd name="T54" fmla="*/ 0 w 17"/>
                  <a:gd name="T55" fmla="*/ 15 h 17"/>
                  <a:gd name="T56" fmla="*/ 0 w 17"/>
                  <a:gd name="T57" fmla="*/ 2 h 17"/>
                  <a:gd name="T58" fmla="*/ 0 w 17"/>
                  <a:gd name="T59" fmla="*/ 2 h 17"/>
                  <a:gd name="T60" fmla="*/ 0 w 17"/>
                  <a:gd name="T61" fmla="*/ 2 h 17"/>
                  <a:gd name="T62" fmla="*/ 0 w 17"/>
                  <a:gd name="T63" fmla="*/ 2 h 17"/>
                  <a:gd name="T64" fmla="*/ 0 w 17"/>
                  <a:gd name="T65" fmla="*/ 0 h 17"/>
                  <a:gd name="T66" fmla="*/ 0 w 17"/>
                  <a:gd name="T67" fmla="*/ 0 h 17"/>
                  <a:gd name="T68" fmla="*/ 0 w 17"/>
                  <a:gd name="T69" fmla="*/ 0 h 17"/>
                  <a:gd name="T70" fmla="*/ 0 w 17"/>
                  <a:gd name="T71" fmla="*/ 0 h 17"/>
                  <a:gd name="T72" fmla="*/ 0 w 17"/>
                  <a:gd name="T73" fmla="*/ 0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17"/>
                  <a:gd name="T113" fmla="*/ 17 w 17"/>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17">
                    <a:moveTo>
                      <a:pt x="0" y="0"/>
                    </a:moveTo>
                    <a:lnTo>
                      <a:pt x="17" y="0"/>
                    </a:lnTo>
                    <a:lnTo>
                      <a:pt x="17" y="2"/>
                    </a:lnTo>
                    <a:lnTo>
                      <a:pt x="17" y="15"/>
                    </a:lnTo>
                    <a:lnTo>
                      <a:pt x="17" y="17"/>
                    </a:lnTo>
                    <a:lnTo>
                      <a:pt x="0" y="17"/>
                    </a:lnTo>
                    <a:lnTo>
                      <a:pt x="0" y="15"/>
                    </a:lnTo>
                    <a:lnTo>
                      <a:pt x="0" y="2"/>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90" name="Freeform 98"/>
              <p:cNvSpPr/>
              <p:nvPr/>
            </p:nvSpPr>
            <p:spPr bwMode="auto">
              <a:xfrm>
                <a:off x="4187" y="1472"/>
                <a:ext cx="19" cy="17"/>
              </a:xfrm>
              <a:custGeom>
                <a:avLst/>
                <a:gdLst>
                  <a:gd name="T0" fmla="*/ 2 w 19"/>
                  <a:gd name="T1" fmla="*/ 0 h 17"/>
                  <a:gd name="T2" fmla="*/ 17 w 19"/>
                  <a:gd name="T3" fmla="*/ 0 h 17"/>
                  <a:gd name="T4" fmla="*/ 19 w 19"/>
                  <a:gd name="T5" fmla="*/ 0 h 17"/>
                  <a:gd name="T6" fmla="*/ 19 w 19"/>
                  <a:gd name="T7" fmla="*/ 0 h 17"/>
                  <a:gd name="T8" fmla="*/ 19 w 19"/>
                  <a:gd name="T9" fmla="*/ 0 h 17"/>
                  <a:gd name="T10" fmla="*/ 19 w 19"/>
                  <a:gd name="T11" fmla="*/ 0 h 17"/>
                  <a:gd name="T12" fmla="*/ 19 w 19"/>
                  <a:gd name="T13" fmla="*/ 2 h 17"/>
                  <a:gd name="T14" fmla="*/ 19 w 19"/>
                  <a:gd name="T15" fmla="*/ 2 h 17"/>
                  <a:gd name="T16" fmla="*/ 19 w 19"/>
                  <a:gd name="T17" fmla="*/ 2 h 17"/>
                  <a:gd name="T18" fmla="*/ 19 w 19"/>
                  <a:gd name="T19" fmla="*/ 2 h 17"/>
                  <a:gd name="T20" fmla="*/ 19 w 19"/>
                  <a:gd name="T21" fmla="*/ 15 h 17"/>
                  <a:gd name="T22" fmla="*/ 19 w 19"/>
                  <a:gd name="T23" fmla="*/ 15 h 17"/>
                  <a:gd name="T24" fmla="*/ 19 w 19"/>
                  <a:gd name="T25" fmla="*/ 15 h 17"/>
                  <a:gd name="T26" fmla="*/ 19 w 19"/>
                  <a:gd name="T27" fmla="*/ 17 h 17"/>
                  <a:gd name="T28" fmla="*/ 19 w 19"/>
                  <a:gd name="T29" fmla="*/ 17 h 17"/>
                  <a:gd name="T30" fmla="*/ 19 w 19"/>
                  <a:gd name="T31" fmla="*/ 17 h 17"/>
                  <a:gd name="T32" fmla="*/ 19 w 19"/>
                  <a:gd name="T33" fmla="*/ 17 h 17"/>
                  <a:gd name="T34" fmla="*/ 19 w 19"/>
                  <a:gd name="T35" fmla="*/ 17 h 17"/>
                  <a:gd name="T36" fmla="*/ 17 w 19"/>
                  <a:gd name="T37" fmla="*/ 17 h 17"/>
                  <a:gd name="T38" fmla="*/ 2 w 19"/>
                  <a:gd name="T39" fmla="*/ 17 h 17"/>
                  <a:gd name="T40" fmla="*/ 2 w 19"/>
                  <a:gd name="T41" fmla="*/ 17 h 17"/>
                  <a:gd name="T42" fmla="*/ 2 w 19"/>
                  <a:gd name="T43" fmla="*/ 17 h 17"/>
                  <a:gd name="T44" fmla="*/ 0 w 19"/>
                  <a:gd name="T45" fmla="*/ 17 h 17"/>
                  <a:gd name="T46" fmla="*/ 0 w 19"/>
                  <a:gd name="T47" fmla="*/ 17 h 17"/>
                  <a:gd name="T48" fmla="*/ 0 w 19"/>
                  <a:gd name="T49" fmla="*/ 17 h 17"/>
                  <a:gd name="T50" fmla="*/ 0 w 19"/>
                  <a:gd name="T51" fmla="*/ 15 h 17"/>
                  <a:gd name="T52" fmla="*/ 0 w 19"/>
                  <a:gd name="T53" fmla="*/ 15 h 17"/>
                  <a:gd name="T54" fmla="*/ 0 w 19"/>
                  <a:gd name="T55" fmla="*/ 15 h 17"/>
                  <a:gd name="T56" fmla="*/ 0 w 19"/>
                  <a:gd name="T57" fmla="*/ 2 h 17"/>
                  <a:gd name="T58" fmla="*/ 0 w 19"/>
                  <a:gd name="T59" fmla="*/ 2 h 17"/>
                  <a:gd name="T60" fmla="*/ 0 w 19"/>
                  <a:gd name="T61" fmla="*/ 2 h 17"/>
                  <a:gd name="T62" fmla="*/ 0 w 19"/>
                  <a:gd name="T63" fmla="*/ 2 h 17"/>
                  <a:gd name="T64" fmla="*/ 0 w 19"/>
                  <a:gd name="T65" fmla="*/ 0 h 17"/>
                  <a:gd name="T66" fmla="*/ 0 w 19"/>
                  <a:gd name="T67" fmla="*/ 0 h 17"/>
                  <a:gd name="T68" fmla="*/ 2 w 19"/>
                  <a:gd name="T69" fmla="*/ 0 h 17"/>
                  <a:gd name="T70" fmla="*/ 2 w 19"/>
                  <a:gd name="T71" fmla="*/ 0 h 17"/>
                  <a:gd name="T72" fmla="*/ 2 w 19"/>
                  <a:gd name="T73" fmla="*/ 0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
                  <a:gd name="T112" fmla="*/ 0 h 17"/>
                  <a:gd name="T113" fmla="*/ 19 w 19"/>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 h="17">
                    <a:moveTo>
                      <a:pt x="2" y="0"/>
                    </a:moveTo>
                    <a:lnTo>
                      <a:pt x="17" y="0"/>
                    </a:lnTo>
                    <a:lnTo>
                      <a:pt x="19" y="0"/>
                    </a:lnTo>
                    <a:lnTo>
                      <a:pt x="19" y="2"/>
                    </a:lnTo>
                    <a:lnTo>
                      <a:pt x="19" y="15"/>
                    </a:lnTo>
                    <a:lnTo>
                      <a:pt x="19" y="17"/>
                    </a:lnTo>
                    <a:lnTo>
                      <a:pt x="17" y="17"/>
                    </a:lnTo>
                    <a:lnTo>
                      <a:pt x="2" y="17"/>
                    </a:lnTo>
                    <a:lnTo>
                      <a:pt x="0" y="17"/>
                    </a:lnTo>
                    <a:lnTo>
                      <a:pt x="0" y="15"/>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91" name="Freeform 99"/>
              <p:cNvSpPr>
                <a:spLocks noEditPoints="1"/>
              </p:cNvSpPr>
              <p:nvPr/>
            </p:nvSpPr>
            <p:spPr bwMode="auto">
              <a:xfrm>
                <a:off x="4189" y="1476"/>
                <a:ext cx="45" cy="2"/>
              </a:xfrm>
              <a:custGeom>
                <a:avLst/>
                <a:gdLst>
                  <a:gd name="T0" fmla="*/ 39 w 45"/>
                  <a:gd name="T1" fmla="*/ 0 h 2"/>
                  <a:gd name="T2" fmla="*/ 45 w 45"/>
                  <a:gd name="T3" fmla="*/ 0 h 2"/>
                  <a:gd name="T4" fmla="*/ 45 w 45"/>
                  <a:gd name="T5" fmla="*/ 2 h 2"/>
                  <a:gd name="T6" fmla="*/ 39 w 45"/>
                  <a:gd name="T7" fmla="*/ 2 h 2"/>
                  <a:gd name="T8" fmla="*/ 39 w 45"/>
                  <a:gd name="T9" fmla="*/ 0 h 2"/>
                  <a:gd name="T10" fmla="*/ 0 w 45"/>
                  <a:gd name="T11" fmla="*/ 0 h 2"/>
                  <a:gd name="T12" fmla="*/ 5 w 45"/>
                  <a:gd name="T13" fmla="*/ 0 h 2"/>
                  <a:gd name="T14" fmla="*/ 5 w 45"/>
                  <a:gd name="T15" fmla="*/ 0 h 2"/>
                  <a:gd name="T16" fmla="*/ 0 w 45"/>
                  <a:gd name="T17" fmla="*/ 0 h 2"/>
                  <a:gd name="T18" fmla="*/ 0 w 45"/>
                  <a:gd name="T19" fmla="*/ 0 h 2"/>
                  <a:gd name="T20" fmla="*/ 20 w 45"/>
                  <a:gd name="T21" fmla="*/ 0 h 2"/>
                  <a:gd name="T22" fmla="*/ 24 w 45"/>
                  <a:gd name="T23" fmla="*/ 0 h 2"/>
                  <a:gd name="T24" fmla="*/ 24 w 45"/>
                  <a:gd name="T25" fmla="*/ 2 h 2"/>
                  <a:gd name="T26" fmla="*/ 20 w 45"/>
                  <a:gd name="T27" fmla="*/ 2 h 2"/>
                  <a:gd name="T28" fmla="*/ 20 w 45"/>
                  <a:gd name="T29" fmla="*/ 0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2"/>
                  <a:gd name="T47" fmla="*/ 45 w 45"/>
                  <a:gd name="T48" fmla="*/ 2 h 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2">
                    <a:moveTo>
                      <a:pt x="39" y="0"/>
                    </a:moveTo>
                    <a:lnTo>
                      <a:pt x="45" y="0"/>
                    </a:lnTo>
                    <a:lnTo>
                      <a:pt x="45" y="2"/>
                    </a:lnTo>
                    <a:lnTo>
                      <a:pt x="39" y="2"/>
                    </a:lnTo>
                    <a:lnTo>
                      <a:pt x="39" y="0"/>
                    </a:lnTo>
                    <a:close/>
                    <a:moveTo>
                      <a:pt x="0" y="0"/>
                    </a:moveTo>
                    <a:lnTo>
                      <a:pt x="5" y="0"/>
                    </a:lnTo>
                    <a:lnTo>
                      <a:pt x="0" y="0"/>
                    </a:lnTo>
                    <a:close/>
                    <a:moveTo>
                      <a:pt x="20" y="0"/>
                    </a:moveTo>
                    <a:lnTo>
                      <a:pt x="24" y="0"/>
                    </a:lnTo>
                    <a:lnTo>
                      <a:pt x="24" y="2"/>
                    </a:lnTo>
                    <a:lnTo>
                      <a:pt x="20" y="2"/>
                    </a:lnTo>
                    <a:lnTo>
                      <a:pt x="2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92" name="Rectangle 100"/>
              <p:cNvSpPr>
                <a:spLocks noChangeArrowheads="1"/>
              </p:cNvSpPr>
              <p:nvPr/>
            </p:nvSpPr>
            <p:spPr bwMode="auto">
              <a:xfrm>
                <a:off x="4228" y="1476"/>
                <a:ext cx="6" cy="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93" name="Rectangle 101"/>
              <p:cNvSpPr>
                <a:spLocks noChangeArrowheads="1"/>
              </p:cNvSpPr>
              <p:nvPr/>
            </p:nvSpPr>
            <p:spPr bwMode="auto">
              <a:xfrm>
                <a:off x="4189" y="1476"/>
                <a:ext cx="5" cy="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94" name="Rectangle 102"/>
              <p:cNvSpPr>
                <a:spLocks noChangeArrowheads="1"/>
              </p:cNvSpPr>
              <p:nvPr/>
            </p:nvSpPr>
            <p:spPr bwMode="auto">
              <a:xfrm>
                <a:off x="4209" y="1476"/>
                <a:ext cx="4" cy="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95" name="Freeform 103"/>
              <p:cNvSpPr>
                <a:spLocks noEditPoints="1"/>
              </p:cNvSpPr>
              <p:nvPr/>
            </p:nvSpPr>
            <p:spPr bwMode="auto">
              <a:xfrm>
                <a:off x="4406" y="1104"/>
                <a:ext cx="286" cy="288"/>
              </a:xfrm>
              <a:custGeom>
                <a:avLst/>
                <a:gdLst>
                  <a:gd name="T0" fmla="*/ 263 w 286"/>
                  <a:gd name="T1" fmla="*/ 280 h 288"/>
                  <a:gd name="T2" fmla="*/ 23 w 286"/>
                  <a:gd name="T3" fmla="*/ 288 h 288"/>
                  <a:gd name="T4" fmla="*/ 6 w 286"/>
                  <a:gd name="T5" fmla="*/ 0 h 288"/>
                  <a:gd name="T6" fmla="*/ 280 w 286"/>
                  <a:gd name="T7" fmla="*/ 0 h 288"/>
                  <a:gd name="T8" fmla="*/ 282 w 286"/>
                  <a:gd name="T9" fmla="*/ 2 h 288"/>
                  <a:gd name="T10" fmla="*/ 286 w 286"/>
                  <a:gd name="T11" fmla="*/ 4 h 288"/>
                  <a:gd name="T12" fmla="*/ 286 w 286"/>
                  <a:gd name="T13" fmla="*/ 6 h 288"/>
                  <a:gd name="T14" fmla="*/ 286 w 286"/>
                  <a:gd name="T15" fmla="*/ 226 h 288"/>
                  <a:gd name="T16" fmla="*/ 286 w 286"/>
                  <a:gd name="T17" fmla="*/ 227 h 288"/>
                  <a:gd name="T18" fmla="*/ 284 w 286"/>
                  <a:gd name="T19" fmla="*/ 229 h 288"/>
                  <a:gd name="T20" fmla="*/ 282 w 286"/>
                  <a:gd name="T21" fmla="*/ 231 h 288"/>
                  <a:gd name="T22" fmla="*/ 278 w 286"/>
                  <a:gd name="T23" fmla="*/ 231 h 288"/>
                  <a:gd name="T24" fmla="*/ 6 w 286"/>
                  <a:gd name="T25" fmla="*/ 231 h 288"/>
                  <a:gd name="T26" fmla="*/ 2 w 286"/>
                  <a:gd name="T27" fmla="*/ 231 h 288"/>
                  <a:gd name="T28" fmla="*/ 0 w 286"/>
                  <a:gd name="T29" fmla="*/ 229 h 288"/>
                  <a:gd name="T30" fmla="*/ 0 w 286"/>
                  <a:gd name="T31" fmla="*/ 226 h 288"/>
                  <a:gd name="T32" fmla="*/ 0 w 286"/>
                  <a:gd name="T33" fmla="*/ 8 h 288"/>
                  <a:gd name="T34" fmla="*/ 0 w 286"/>
                  <a:gd name="T35" fmla="*/ 6 h 288"/>
                  <a:gd name="T36" fmla="*/ 2 w 286"/>
                  <a:gd name="T37" fmla="*/ 2 h 288"/>
                  <a:gd name="T38" fmla="*/ 4 w 286"/>
                  <a:gd name="T39" fmla="*/ 0 h 288"/>
                  <a:gd name="T40" fmla="*/ 6 w 286"/>
                  <a:gd name="T41" fmla="*/ 0 h 288"/>
                  <a:gd name="T42" fmla="*/ 275 w 286"/>
                  <a:gd name="T43" fmla="*/ 231 h 288"/>
                  <a:gd name="T44" fmla="*/ 276 w 286"/>
                  <a:gd name="T45" fmla="*/ 233 h 288"/>
                  <a:gd name="T46" fmla="*/ 276 w 286"/>
                  <a:gd name="T47" fmla="*/ 233 h 288"/>
                  <a:gd name="T48" fmla="*/ 276 w 286"/>
                  <a:gd name="T49" fmla="*/ 235 h 288"/>
                  <a:gd name="T50" fmla="*/ 276 w 286"/>
                  <a:gd name="T51" fmla="*/ 235 h 288"/>
                  <a:gd name="T52" fmla="*/ 276 w 286"/>
                  <a:gd name="T53" fmla="*/ 261 h 288"/>
                  <a:gd name="T54" fmla="*/ 276 w 286"/>
                  <a:gd name="T55" fmla="*/ 263 h 288"/>
                  <a:gd name="T56" fmla="*/ 276 w 286"/>
                  <a:gd name="T57" fmla="*/ 263 h 288"/>
                  <a:gd name="T58" fmla="*/ 275 w 286"/>
                  <a:gd name="T59" fmla="*/ 265 h 288"/>
                  <a:gd name="T60" fmla="*/ 12 w 286"/>
                  <a:gd name="T61" fmla="*/ 265 h 288"/>
                  <a:gd name="T62" fmla="*/ 12 w 286"/>
                  <a:gd name="T63" fmla="*/ 263 h 288"/>
                  <a:gd name="T64" fmla="*/ 10 w 286"/>
                  <a:gd name="T65" fmla="*/ 263 h 288"/>
                  <a:gd name="T66" fmla="*/ 10 w 286"/>
                  <a:gd name="T67" fmla="*/ 263 h 288"/>
                  <a:gd name="T68" fmla="*/ 10 w 286"/>
                  <a:gd name="T69" fmla="*/ 261 h 288"/>
                  <a:gd name="T70" fmla="*/ 10 w 286"/>
                  <a:gd name="T71" fmla="*/ 235 h 288"/>
                  <a:gd name="T72" fmla="*/ 10 w 286"/>
                  <a:gd name="T73" fmla="*/ 233 h 288"/>
                  <a:gd name="T74" fmla="*/ 12 w 286"/>
                  <a:gd name="T75" fmla="*/ 233 h 288"/>
                  <a:gd name="T76" fmla="*/ 12 w 286"/>
                  <a:gd name="T77" fmla="*/ 231 h 28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86"/>
                  <a:gd name="T118" fmla="*/ 0 h 288"/>
                  <a:gd name="T119" fmla="*/ 286 w 286"/>
                  <a:gd name="T120" fmla="*/ 288 h 288"/>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86" h="288">
                    <a:moveTo>
                      <a:pt x="23" y="280"/>
                    </a:moveTo>
                    <a:lnTo>
                      <a:pt x="263" y="280"/>
                    </a:lnTo>
                    <a:lnTo>
                      <a:pt x="263" y="288"/>
                    </a:lnTo>
                    <a:lnTo>
                      <a:pt x="23" y="288"/>
                    </a:lnTo>
                    <a:lnTo>
                      <a:pt x="23" y="280"/>
                    </a:lnTo>
                    <a:close/>
                    <a:moveTo>
                      <a:pt x="6" y="0"/>
                    </a:moveTo>
                    <a:lnTo>
                      <a:pt x="278" y="0"/>
                    </a:lnTo>
                    <a:lnTo>
                      <a:pt x="280" y="0"/>
                    </a:lnTo>
                    <a:lnTo>
                      <a:pt x="282" y="0"/>
                    </a:lnTo>
                    <a:lnTo>
                      <a:pt x="282" y="2"/>
                    </a:lnTo>
                    <a:lnTo>
                      <a:pt x="284" y="2"/>
                    </a:lnTo>
                    <a:lnTo>
                      <a:pt x="286" y="4"/>
                    </a:lnTo>
                    <a:lnTo>
                      <a:pt x="286" y="6"/>
                    </a:lnTo>
                    <a:lnTo>
                      <a:pt x="286" y="8"/>
                    </a:lnTo>
                    <a:lnTo>
                      <a:pt x="286" y="226"/>
                    </a:lnTo>
                    <a:lnTo>
                      <a:pt x="286" y="227"/>
                    </a:lnTo>
                    <a:lnTo>
                      <a:pt x="286" y="229"/>
                    </a:lnTo>
                    <a:lnTo>
                      <a:pt x="284" y="229"/>
                    </a:lnTo>
                    <a:lnTo>
                      <a:pt x="282" y="231"/>
                    </a:lnTo>
                    <a:lnTo>
                      <a:pt x="280" y="231"/>
                    </a:lnTo>
                    <a:lnTo>
                      <a:pt x="278" y="231"/>
                    </a:lnTo>
                    <a:lnTo>
                      <a:pt x="6" y="231"/>
                    </a:lnTo>
                    <a:lnTo>
                      <a:pt x="4" y="231"/>
                    </a:lnTo>
                    <a:lnTo>
                      <a:pt x="2" y="231"/>
                    </a:lnTo>
                    <a:lnTo>
                      <a:pt x="2" y="229"/>
                    </a:lnTo>
                    <a:lnTo>
                      <a:pt x="0" y="229"/>
                    </a:lnTo>
                    <a:lnTo>
                      <a:pt x="0" y="227"/>
                    </a:lnTo>
                    <a:lnTo>
                      <a:pt x="0" y="226"/>
                    </a:lnTo>
                    <a:lnTo>
                      <a:pt x="0" y="8"/>
                    </a:lnTo>
                    <a:lnTo>
                      <a:pt x="0" y="6"/>
                    </a:lnTo>
                    <a:lnTo>
                      <a:pt x="0" y="4"/>
                    </a:lnTo>
                    <a:lnTo>
                      <a:pt x="2" y="2"/>
                    </a:lnTo>
                    <a:lnTo>
                      <a:pt x="4" y="0"/>
                    </a:lnTo>
                    <a:lnTo>
                      <a:pt x="6" y="0"/>
                    </a:lnTo>
                    <a:close/>
                    <a:moveTo>
                      <a:pt x="12" y="231"/>
                    </a:moveTo>
                    <a:lnTo>
                      <a:pt x="275" y="231"/>
                    </a:lnTo>
                    <a:lnTo>
                      <a:pt x="276" y="233"/>
                    </a:lnTo>
                    <a:lnTo>
                      <a:pt x="276" y="235"/>
                    </a:lnTo>
                    <a:lnTo>
                      <a:pt x="276" y="261"/>
                    </a:lnTo>
                    <a:lnTo>
                      <a:pt x="276" y="263"/>
                    </a:lnTo>
                    <a:lnTo>
                      <a:pt x="275" y="265"/>
                    </a:lnTo>
                    <a:lnTo>
                      <a:pt x="12" y="265"/>
                    </a:lnTo>
                    <a:lnTo>
                      <a:pt x="12" y="263"/>
                    </a:lnTo>
                    <a:lnTo>
                      <a:pt x="10" y="263"/>
                    </a:lnTo>
                    <a:lnTo>
                      <a:pt x="10" y="261"/>
                    </a:lnTo>
                    <a:lnTo>
                      <a:pt x="10" y="235"/>
                    </a:lnTo>
                    <a:lnTo>
                      <a:pt x="10" y="233"/>
                    </a:lnTo>
                    <a:lnTo>
                      <a:pt x="12" y="233"/>
                    </a:lnTo>
                    <a:lnTo>
                      <a:pt x="12" y="231"/>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596" name="Rectangle 104"/>
              <p:cNvSpPr>
                <a:spLocks noChangeArrowheads="1"/>
              </p:cNvSpPr>
              <p:nvPr/>
            </p:nvSpPr>
            <p:spPr bwMode="auto">
              <a:xfrm>
                <a:off x="4429" y="1384"/>
                <a:ext cx="240" cy="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597" name="Freeform 105"/>
              <p:cNvSpPr/>
              <p:nvPr/>
            </p:nvSpPr>
            <p:spPr bwMode="auto">
              <a:xfrm>
                <a:off x="4406" y="1104"/>
                <a:ext cx="286" cy="231"/>
              </a:xfrm>
              <a:custGeom>
                <a:avLst/>
                <a:gdLst>
                  <a:gd name="T0" fmla="*/ 6 w 286"/>
                  <a:gd name="T1" fmla="*/ 0 h 231"/>
                  <a:gd name="T2" fmla="*/ 278 w 286"/>
                  <a:gd name="T3" fmla="*/ 0 h 231"/>
                  <a:gd name="T4" fmla="*/ 280 w 286"/>
                  <a:gd name="T5" fmla="*/ 0 h 231"/>
                  <a:gd name="T6" fmla="*/ 282 w 286"/>
                  <a:gd name="T7" fmla="*/ 0 h 231"/>
                  <a:gd name="T8" fmla="*/ 282 w 286"/>
                  <a:gd name="T9" fmla="*/ 2 h 231"/>
                  <a:gd name="T10" fmla="*/ 284 w 286"/>
                  <a:gd name="T11" fmla="*/ 2 h 231"/>
                  <a:gd name="T12" fmla="*/ 286 w 286"/>
                  <a:gd name="T13" fmla="*/ 4 h 231"/>
                  <a:gd name="T14" fmla="*/ 286 w 286"/>
                  <a:gd name="T15" fmla="*/ 6 h 231"/>
                  <a:gd name="T16" fmla="*/ 286 w 286"/>
                  <a:gd name="T17" fmla="*/ 6 h 231"/>
                  <a:gd name="T18" fmla="*/ 286 w 286"/>
                  <a:gd name="T19" fmla="*/ 8 h 231"/>
                  <a:gd name="T20" fmla="*/ 286 w 286"/>
                  <a:gd name="T21" fmla="*/ 226 h 231"/>
                  <a:gd name="T22" fmla="*/ 286 w 286"/>
                  <a:gd name="T23" fmla="*/ 226 h 231"/>
                  <a:gd name="T24" fmla="*/ 286 w 286"/>
                  <a:gd name="T25" fmla="*/ 227 h 231"/>
                  <a:gd name="T26" fmla="*/ 286 w 286"/>
                  <a:gd name="T27" fmla="*/ 229 h 231"/>
                  <a:gd name="T28" fmla="*/ 284 w 286"/>
                  <a:gd name="T29" fmla="*/ 229 h 231"/>
                  <a:gd name="T30" fmla="*/ 282 w 286"/>
                  <a:gd name="T31" fmla="*/ 231 h 231"/>
                  <a:gd name="T32" fmla="*/ 282 w 286"/>
                  <a:gd name="T33" fmla="*/ 231 h 231"/>
                  <a:gd name="T34" fmla="*/ 280 w 286"/>
                  <a:gd name="T35" fmla="*/ 231 h 231"/>
                  <a:gd name="T36" fmla="*/ 278 w 286"/>
                  <a:gd name="T37" fmla="*/ 231 h 231"/>
                  <a:gd name="T38" fmla="*/ 6 w 286"/>
                  <a:gd name="T39" fmla="*/ 231 h 231"/>
                  <a:gd name="T40" fmla="*/ 6 w 286"/>
                  <a:gd name="T41" fmla="*/ 231 h 231"/>
                  <a:gd name="T42" fmla="*/ 4 w 286"/>
                  <a:gd name="T43" fmla="*/ 231 h 231"/>
                  <a:gd name="T44" fmla="*/ 2 w 286"/>
                  <a:gd name="T45" fmla="*/ 231 h 231"/>
                  <a:gd name="T46" fmla="*/ 2 w 286"/>
                  <a:gd name="T47" fmla="*/ 229 h 231"/>
                  <a:gd name="T48" fmla="*/ 0 w 286"/>
                  <a:gd name="T49" fmla="*/ 229 h 231"/>
                  <a:gd name="T50" fmla="*/ 0 w 286"/>
                  <a:gd name="T51" fmla="*/ 227 h 231"/>
                  <a:gd name="T52" fmla="*/ 0 w 286"/>
                  <a:gd name="T53" fmla="*/ 226 h 231"/>
                  <a:gd name="T54" fmla="*/ 0 w 286"/>
                  <a:gd name="T55" fmla="*/ 226 h 231"/>
                  <a:gd name="T56" fmla="*/ 0 w 286"/>
                  <a:gd name="T57" fmla="*/ 8 h 231"/>
                  <a:gd name="T58" fmla="*/ 0 w 286"/>
                  <a:gd name="T59" fmla="*/ 6 h 231"/>
                  <a:gd name="T60" fmla="*/ 0 w 286"/>
                  <a:gd name="T61" fmla="*/ 6 h 231"/>
                  <a:gd name="T62" fmla="*/ 0 w 286"/>
                  <a:gd name="T63" fmla="*/ 4 h 231"/>
                  <a:gd name="T64" fmla="*/ 2 w 286"/>
                  <a:gd name="T65" fmla="*/ 2 h 231"/>
                  <a:gd name="T66" fmla="*/ 2 w 286"/>
                  <a:gd name="T67" fmla="*/ 2 h 231"/>
                  <a:gd name="T68" fmla="*/ 4 w 286"/>
                  <a:gd name="T69" fmla="*/ 0 h 231"/>
                  <a:gd name="T70" fmla="*/ 6 w 286"/>
                  <a:gd name="T71" fmla="*/ 0 h 231"/>
                  <a:gd name="T72" fmla="*/ 6 w 286"/>
                  <a:gd name="T73" fmla="*/ 0 h 2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6"/>
                  <a:gd name="T112" fmla="*/ 0 h 231"/>
                  <a:gd name="T113" fmla="*/ 286 w 286"/>
                  <a:gd name="T114" fmla="*/ 231 h 2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6" h="231">
                    <a:moveTo>
                      <a:pt x="6" y="0"/>
                    </a:moveTo>
                    <a:lnTo>
                      <a:pt x="278" y="0"/>
                    </a:lnTo>
                    <a:lnTo>
                      <a:pt x="280" y="0"/>
                    </a:lnTo>
                    <a:lnTo>
                      <a:pt x="282" y="0"/>
                    </a:lnTo>
                    <a:lnTo>
                      <a:pt x="282" y="2"/>
                    </a:lnTo>
                    <a:lnTo>
                      <a:pt x="284" y="2"/>
                    </a:lnTo>
                    <a:lnTo>
                      <a:pt x="286" y="4"/>
                    </a:lnTo>
                    <a:lnTo>
                      <a:pt x="286" y="6"/>
                    </a:lnTo>
                    <a:lnTo>
                      <a:pt x="286" y="8"/>
                    </a:lnTo>
                    <a:lnTo>
                      <a:pt x="286" y="226"/>
                    </a:lnTo>
                    <a:lnTo>
                      <a:pt x="286" y="227"/>
                    </a:lnTo>
                    <a:lnTo>
                      <a:pt x="286" y="229"/>
                    </a:lnTo>
                    <a:lnTo>
                      <a:pt x="284" y="229"/>
                    </a:lnTo>
                    <a:lnTo>
                      <a:pt x="282" y="231"/>
                    </a:lnTo>
                    <a:lnTo>
                      <a:pt x="280" y="231"/>
                    </a:lnTo>
                    <a:lnTo>
                      <a:pt x="278" y="231"/>
                    </a:lnTo>
                    <a:lnTo>
                      <a:pt x="6" y="231"/>
                    </a:lnTo>
                    <a:lnTo>
                      <a:pt x="4" y="231"/>
                    </a:lnTo>
                    <a:lnTo>
                      <a:pt x="2" y="231"/>
                    </a:lnTo>
                    <a:lnTo>
                      <a:pt x="2" y="229"/>
                    </a:lnTo>
                    <a:lnTo>
                      <a:pt x="0" y="229"/>
                    </a:lnTo>
                    <a:lnTo>
                      <a:pt x="0" y="227"/>
                    </a:lnTo>
                    <a:lnTo>
                      <a:pt x="0" y="226"/>
                    </a:lnTo>
                    <a:lnTo>
                      <a:pt x="0" y="8"/>
                    </a:lnTo>
                    <a:lnTo>
                      <a:pt x="0" y="6"/>
                    </a:lnTo>
                    <a:lnTo>
                      <a:pt x="0" y="4"/>
                    </a:lnTo>
                    <a:lnTo>
                      <a:pt x="2" y="2"/>
                    </a:lnTo>
                    <a:lnTo>
                      <a:pt x="4" y="0"/>
                    </a:lnTo>
                    <a:lnTo>
                      <a:pt x="6"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98" name="Freeform 106"/>
              <p:cNvSpPr/>
              <p:nvPr/>
            </p:nvSpPr>
            <p:spPr bwMode="auto">
              <a:xfrm>
                <a:off x="4416" y="1335"/>
                <a:ext cx="266" cy="34"/>
              </a:xfrm>
              <a:custGeom>
                <a:avLst/>
                <a:gdLst>
                  <a:gd name="T0" fmla="*/ 2 w 266"/>
                  <a:gd name="T1" fmla="*/ 0 h 34"/>
                  <a:gd name="T2" fmla="*/ 265 w 266"/>
                  <a:gd name="T3" fmla="*/ 0 h 34"/>
                  <a:gd name="T4" fmla="*/ 265 w 266"/>
                  <a:gd name="T5" fmla="*/ 0 h 34"/>
                  <a:gd name="T6" fmla="*/ 266 w 266"/>
                  <a:gd name="T7" fmla="*/ 2 h 34"/>
                  <a:gd name="T8" fmla="*/ 266 w 266"/>
                  <a:gd name="T9" fmla="*/ 2 h 34"/>
                  <a:gd name="T10" fmla="*/ 266 w 266"/>
                  <a:gd name="T11" fmla="*/ 2 h 34"/>
                  <a:gd name="T12" fmla="*/ 266 w 266"/>
                  <a:gd name="T13" fmla="*/ 2 h 34"/>
                  <a:gd name="T14" fmla="*/ 266 w 266"/>
                  <a:gd name="T15" fmla="*/ 4 h 34"/>
                  <a:gd name="T16" fmla="*/ 266 w 266"/>
                  <a:gd name="T17" fmla="*/ 4 h 34"/>
                  <a:gd name="T18" fmla="*/ 266 w 266"/>
                  <a:gd name="T19" fmla="*/ 4 h 34"/>
                  <a:gd name="T20" fmla="*/ 266 w 266"/>
                  <a:gd name="T21" fmla="*/ 30 h 34"/>
                  <a:gd name="T22" fmla="*/ 266 w 266"/>
                  <a:gd name="T23" fmla="*/ 30 h 34"/>
                  <a:gd name="T24" fmla="*/ 266 w 266"/>
                  <a:gd name="T25" fmla="*/ 32 h 34"/>
                  <a:gd name="T26" fmla="*/ 266 w 266"/>
                  <a:gd name="T27" fmla="*/ 32 h 34"/>
                  <a:gd name="T28" fmla="*/ 266 w 266"/>
                  <a:gd name="T29" fmla="*/ 32 h 34"/>
                  <a:gd name="T30" fmla="*/ 266 w 266"/>
                  <a:gd name="T31" fmla="*/ 32 h 34"/>
                  <a:gd name="T32" fmla="*/ 266 w 266"/>
                  <a:gd name="T33" fmla="*/ 32 h 34"/>
                  <a:gd name="T34" fmla="*/ 265 w 266"/>
                  <a:gd name="T35" fmla="*/ 34 h 34"/>
                  <a:gd name="T36" fmla="*/ 265 w 266"/>
                  <a:gd name="T37" fmla="*/ 34 h 34"/>
                  <a:gd name="T38" fmla="*/ 2 w 266"/>
                  <a:gd name="T39" fmla="*/ 34 h 34"/>
                  <a:gd name="T40" fmla="*/ 2 w 266"/>
                  <a:gd name="T41" fmla="*/ 34 h 34"/>
                  <a:gd name="T42" fmla="*/ 2 w 266"/>
                  <a:gd name="T43" fmla="*/ 32 h 34"/>
                  <a:gd name="T44" fmla="*/ 2 w 266"/>
                  <a:gd name="T45" fmla="*/ 32 h 34"/>
                  <a:gd name="T46" fmla="*/ 0 w 266"/>
                  <a:gd name="T47" fmla="*/ 32 h 34"/>
                  <a:gd name="T48" fmla="*/ 0 w 266"/>
                  <a:gd name="T49" fmla="*/ 32 h 34"/>
                  <a:gd name="T50" fmla="*/ 0 w 266"/>
                  <a:gd name="T51" fmla="*/ 32 h 34"/>
                  <a:gd name="T52" fmla="*/ 0 w 266"/>
                  <a:gd name="T53" fmla="*/ 30 h 34"/>
                  <a:gd name="T54" fmla="*/ 0 w 266"/>
                  <a:gd name="T55" fmla="*/ 30 h 34"/>
                  <a:gd name="T56" fmla="*/ 0 w 266"/>
                  <a:gd name="T57" fmla="*/ 4 h 34"/>
                  <a:gd name="T58" fmla="*/ 0 w 266"/>
                  <a:gd name="T59" fmla="*/ 4 h 34"/>
                  <a:gd name="T60" fmla="*/ 0 w 266"/>
                  <a:gd name="T61" fmla="*/ 4 h 34"/>
                  <a:gd name="T62" fmla="*/ 0 w 266"/>
                  <a:gd name="T63" fmla="*/ 2 h 34"/>
                  <a:gd name="T64" fmla="*/ 0 w 266"/>
                  <a:gd name="T65" fmla="*/ 2 h 34"/>
                  <a:gd name="T66" fmla="*/ 2 w 266"/>
                  <a:gd name="T67" fmla="*/ 2 h 34"/>
                  <a:gd name="T68" fmla="*/ 2 w 266"/>
                  <a:gd name="T69" fmla="*/ 2 h 34"/>
                  <a:gd name="T70" fmla="*/ 2 w 266"/>
                  <a:gd name="T71" fmla="*/ 0 h 34"/>
                  <a:gd name="T72" fmla="*/ 2 w 266"/>
                  <a:gd name="T73" fmla="*/ 0 h 3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6"/>
                  <a:gd name="T112" fmla="*/ 0 h 34"/>
                  <a:gd name="T113" fmla="*/ 266 w 266"/>
                  <a:gd name="T114" fmla="*/ 34 h 3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6" h="34">
                    <a:moveTo>
                      <a:pt x="2" y="0"/>
                    </a:moveTo>
                    <a:lnTo>
                      <a:pt x="265" y="0"/>
                    </a:lnTo>
                    <a:lnTo>
                      <a:pt x="266" y="2"/>
                    </a:lnTo>
                    <a:lnTo>
                      <a:pt x="266" y="4"/>
                    </a:lnTo>
                    <a:lnTo>
                      <a:pt x="266" y="30"/>
                    </a:lnTo>
                    <a:lnTo>
                      <a:pt x="266" y="32"/>
                    </a:lnTo>
                    <a:lnTo>
                      <a:pt x="265" y="34"/>
                    </a:lnTo>
                    <a:lnTo>
                      <a:pt x="2" y="34"/>
                    </a:lnTo>
                    <a:lnTo>
                      <a:pt x="2" y="32"/>
                    </a:lnTo>
                    <a:lnTo>
                      <a:pt x="0" y="32"/>
                    </a:lnTo>
                    <a:lnTo>
                      <a:pt x="0" y="30"/>
                    </a:lnTo>
                    <a:lnTo>
                      <a:pt x="0" y="4"/>
                    </a:lnTo>
                    <a:lnTo>
                      <a:pt x="0" y="2"/>
                    </a:lnTo>
                    <a:lnTo>
                      <a:pt x="2" y="2"/>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599" name="Freeform 107"/>
              <p:cNvSpPr>
                <a:spLocks noEditPoints="1"/>
              </p:cNvSpPr>
              <p:nvPr/>
            </p:nvSpPr>
            <p:spPr bwMode="auto">
              <a:xfrm>
                <a:off x="4410" y="1108"/>
                <a:ext cx="278" cy="225"/>
              </a:xfrm>
              <a:custGeom>
                <a:avLst/>
                <a:gdLst>
                  <a:gd name="T0" fmla="*/ 254 w 278"/>
                  <a:gd name="T1" fmla="*/ 22 h 225"/>
                  <a:gd name="T2" fmla="*/ 256 w 278"/>
                  <a:gd name="T3" fmla="*/ 22 h 225"/>
                  <a:gd name="T4" fmla="*/ 257 w 278"/>
                  <a:gd name="T5" fmla="*/ 24 h 225"/>
                  <a:gd name="T6" fmla="*/ 259 w 278"/>
                  <a:gd name="T7" fmla="*/ 26 h 225"/>
                  <a:gd name="T8" fmla="*/ 259 w 278"/>
                  <a:gd name="T9" fmla="*/ 28 h 225"/>
                  <a:gd name="T10" fmla="*/ 259 w 278"/>
                  <a:gd name="T11" fmla="*/ 197 h 225"/>
                  <a:gd name="T12" fmla="*/ 257 w 278"/>
                  <a:gd name="T13" fmla="*/ 199 h 225"/>
                  <a:gd name="T14" fmla="*/ 256 w 278"/>
                  <a:gd name="T15" fmla="*/ 201 h 225"/>
                  <a:gd name="T16" fmla="*/ 254 w 278"/>
                  <a:gd name="T17" fmla="*/ 201 h 225"/>
                  <a:gd name="T18" fmla="*/ 25 w 278"/>
                  <a:gd name="T19" fmla="*/ 201 h 225"/>
                  <a:gd name="T20" fmla="*/ 23 w 278"/>
                  <a:gd name="T21" fmla="*/ 201 h 225"/>
                  <a:gd name="T22" fmla="*/ 21 w 278"/>
                  <a:gd name="T23" fmla="*/ 201 h 225"/>
                  <a:gd name="T24" fmla="*/ 19 w 278"/>
                  <a:gd name="T25" fmla="*/ 199 h 225"/>
                  <a:gd name="T26" fmla="*/ 19 w 278"/>
                  <a:gd name="T27" fmla="*/ 195 h 225"/>
                  <a:gd name="T28" fmla="*/ 19 w 278"/>
                  <a:gd name="T29" fmla="*/ 28 h 225"/>
                  <a:gd name="T30" fmla="*/ 21 w 278"/>
                  <a:gd name="T31" fmla="*/ 24 h 225"/>
                  <a:gd name="T32" fmla="*/ 21 w 278"/>
                  <a:gd name="T33" fmla="*/ 24 h 225"/>
                  <a:gd name="T34" fmla="*/ 23 w 278"/>
                  <a:gd name="T35" fmla="*/ 22 h 225"/>
                  <a:gd name="T36" fmla="*/ 4 w 278"/>
                  <a:gd name="T37" fmla="*/ 0 h 225"/>
                  <a:gd name="T38" fmla="*/ 274 w 278"/>
                  <a:gd name="T39" fmla="*/ 0 h 225"/>
                  <a:gd name="T40" fmla="*/ 276 w 278"/>
                  <a:gd name="T41" fmla="*/ 0 h 225"/>
                  <a:gd name="T42" fmla="*/ 278 w 278"/>
                  <a:gd name="T43" fmla="*/ 2 h 225"/>
                  <a:gd name="T44" fmla="*/ 278 w 278"/>
                  <a:gd name="T45" fmla="*/ 4 h 225"/>
                  <a:gd name="T46" fmla="*/ 278 w 278"/>
                  <a:gd name="T47" fmla="*/ 222 h 225"/>
                  <a:gd name="T48" fmla="*/ 278 w 278"/>
                  <a:gd name="T49" fmla="*/ 222 h 225"/>
                  <a:gd name="T50" fmla="*/ 278 w 278"/>
                  <a:gd name="T51" fmla="*/ 223 h 225"/>
                  <a:gd name="T52" fmla="*/ 276 w 278"/>
                  <a:gd name="T53" fmla="*/ 225 h 225"/>
                  <a:gd name="T54" fmla="*/ 274 w 278"/>
                  <a:gd name="T55" fmla="*/ 225 h 225"/>
                  <a:gd name="T56" fmla="*/ 2 w 278"/>
                  <a:gd name="T57" fmla="*/ 225 h 225"/>
                  <a:gd name="T58" fmla="*/ 2 w 278"/>
                  <a:gd name="T59" fmla="*/ 223 h 225"/>
                  <a:gd name="T60" fmla="*/ 0 w 278"/>
                  <a:gd name="T61" fmla="*/ 223 h 225"/>
                  <a:gd name="T62" fmla="*/ 0 w 278"/>
                  <a:gd name="T63" fmla="*/ 222 h 225"/>
                  <a:gd name="T64" fmla="*/ 0 w 278"/>
                  <a:gd name="T65" fmla="*/ 4 h 225"/>
                  <a:gd name="T66" fmla="*/ 0 w 278"/>
                  <a:gd name="T67" fmla="*/ 2 h 225"/>
                  <a:gd name="T68" fmla="*/ 0 w 278"/>
                  <a:gd name="T69" fmla="*/ 2 h 225"/>
                  <a:gd name="T70" fmla="*/ 2 w 278"/>
                  <a:gd name="T71" fmla="*/ 0 h 225"/>
                  <a:gd name="T72" fmla="*/ 4 w 278"/>
                  <a:gd name="T73" fmla="*/ 0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8"/>
                  <a:gd name="T112" fmla="*/ 0 h 225"/>
                  <a:gd name="T113" fmla="*/ 278 w 278"/>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8" h="225">
                    <a:moveTo>
                      <a:pt x="25" y="22"/>
                    </a:moveTo>
                    <a:lnTo>
                      <a:pt x="254" y="22"/>
                    </a:lnTo>
                    <a:lnTo>
                      <a:pt x="256" y="22"/>
                    </a:lnTo>
                    <a:lnTo>
                      <a:pt x="256" y="24"/>
                    </a:lnTo>
                    <a:lnTo>
                      <a:pt x="257" y="24"/>
                    </a:lnTo>
                    <a:lnTo>
                      <a:pt x="259" y="26"/>
                    </a:lnTo>
                    <a:lnTo>
                      <a:pt x="259" y="28"/>
                    </a:lnTo>
                    <a:lnTo>
                      <a:pt x="259" y="195"/>
                    </a:lnTo>
                    <a:lnTo>
                      <a:pt x="259" y="197"/>
                    </a:lnTo>
                    <a:lnTo>
                      <a:pt x="259" y="199"/>
                    </a:lnTo>
                    <a:lnTo>
                      <a:pt x="257" y="199"/>
                    </a:lnTo>
                    <a:lnTo>
                      <a:pt x="257" y="201"/>
                    </a:lnTo>
                    <a:lnTo>
                      <a:pt x="256" y="201"/>
                    </a:lnTo>
                    <a:lnTo>
                      <a:pt x="254" y="201"/>
                    </a:lnTo>
                    <a:lnTo>
                      <a:pt x="25" y="201"/>
                    </a:lnTo>
                    <a:lnTo>
                      <a:pt x="23" y="201"/>
                    </a:lnTo>
                    <a:lnTo>
                      <a:pt x="21" y="201"/>
                    </a:lnTo>
                    <a:lnTo>
                      <a:pt x="21" y="199"/>
                    </a:lnTo>
                    <a:lnTo>
                      <a:pt x="19" y="199"/>
                    </a:lnTo>
                    <a:lnTo>
                      <a:pt x="19" y="197"/>
                    </a:lnTo>
                    <a:lnTo>
                      <a:pt x="19" y="195"/>
                    </a:lnTo>
                    <a:lnTo>
                      <a:pt x="19" y="28"/>
                    </a:lnTo>
                    <a:lnTo>
                      <a:pt x="19" y="26"/>
                    </a:lnTo>
                    <a:lnTo>
                      <a:pt x="21" y="24"/>
                    </a:lnTo>
                    <a:lnTo>
                      <a:pt x="23" y="22"/>
                    </a:lnTo>
                    <a:lnTo>
                      <a:pt x="25" y="22"/>
                    </a:lnTo>
                    <a:close/>
                    <a:moveTo>
                      <a:pt x="4" y="0"/>
                    </a:moveTo>
                    <a:lnTo>
                      <a:pt x="274" y="0"/>
                    </a:lnTo>
                    <a:lnTo>
                      <a:pt x="276" y="0"/>
                    </a:lnTo>
                    <a:lnTo>
                      <a:pt x="278" y="2"/>
                    </a:lnTo>
                    <a:lnTo>
                      <a:pt x="278" y="4"/>
                    </a:lnTo>
                    <a:lnTo>
                      <a:pt x="278" y="222"/>
                    </a:lnTo>
                    <a:lnTo>
                      <a:pt x="278" y="223"/>
                    </a:lnTo>
                    <a:lnTo>
                      <a:pt x="276" y="223"/>
                    </a:lnTo>
                    <a:lnTo>
                      <a:pt x="276" y="225"/>
                    </a:lnTo>
                    <a:lnTo>
                      <a:pt x="274" y="225"/>
                    </a:lnTo>
                    <a:lnTo>
                      <a:pt x="4" y="225"/>
                    </a:lnTo>
                    <a:lnTo>
                      <a:pt x="2" y="225"/>
                    </a:lnTo>
                    <a:lnTo>
                      <a:pt x="2" y="223"/>
                    </a:lnTo>
                    <a:lnTo>
                      <a:pt x="0" y="223"/>
                    </a:lnTo>
                    <a:lnTo>
                      <a:pt x="0" y="222"/>
                    </a:lnTo>
                    <a:lnTo>
                      <a:pt x="0" y="4"/>
                    </a:lnTo>
                    <a:lnTo>
                      <a:pt x="0" y="2"/>
                    </a:lnTo>
                    <a:lnTo>
                      <a:pt x="2"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00" name="Freeform 108"/>
              <p:cNvSpPr/>
              <p:nvPr/>
            </p:nvSpPr>
            <p:spPr bwMode="auto">
              <a:xfrm>
                <a:off x="4429" y="1130"/>
                <a:ext cx="240" cy="179"/>
              </a:xfrm>
              <a:custGeom>
                <a:avLst/>
                <a:gdLst>
                  <a:gd name="T0" fmla="*/ 6 w 240"/>
                  <a:gd name="T1" fmla="*/ 0 h 179"/>
                  <a:gd name="T2" fmla="*/ 235 w 240"/>
                  <a:gd name="T3" fmla="*/ 0 h 179"/>
                  <a:gd name="T4" fmla="*/ 235 w 240"/>
                  <a:gd name="T5" fmla="*/ 0 h 179"/>
                  <a:gd name="T6" fmla="*/ 237 w 240"/>
                  <a:gd name="T7" fmla="*/ 0 h 179"/>
                  <a:gd name="T8" fmla="*/ 237 w 240"/>
                  <a:gd name="T9" fmla="*/ 2 h 179"/>
                  <a:gd name="T10" fmla="*/ 238 w 240"/>
                  <a:gd name="T11" fmla="*/ 2 h 179"/>
                  <a:gd name="T12" fmla="*/ 238 w 240"/>
                  <a:gd name="T13" fmla="*/ 2 h 179"/>
                  <a:gd name="T14" fmla="*/ 240 w 240"/>
                  <a:gd name="T15" fmla="*/ 4 h 179"/>
                  <a:gd name="T16" fmla="*/ 240 w 240"/>
                  <a:gd name="T17" fmla="*/ 6 h 179"/>
                  <a:gd name="T18" fmla="*/ 240 w 240"/>
                  <a:gd name="T19" fmla="*/ 6 h 179"/>
                  <a:gd name="T20" fmla="*/ 240 w 240"/>
                  <a:gd name="T21" fmla="*/ 173 h 179"/>
                  <a:gd name="T22" fmla="*/ 240 w 240"/>
                  <a:gd name="T23" fmla="*/ 175 h 179"/>
                  <a:gd name="T24" fmla="*/ 240 w 240"/>
                  <a:gd name="T25" fmla="*/ 177 h 179"/>
                  <a:gd name="T26" fmla="*/ 238 w 240"/>
                  <a:gd name="T27" fmla="*/ 177 h 179"/>
                  <a:gd name="T28" fmla="*/ 238 w 240"/>
                  <a:gd name="T29" fmla="*/ 179 h 179"/>
                  <a:gd name="T30" fmla="*/ 237 w 240"/>
                  <a:gd name="T31" fmla="*/ 179 h 179"/>
                  <a:gd name="T32" fmla="*/ 237 w 240"/>
                  <a:gd name="T33" fmla="*/ 179 h 179"/>
                  <a:gd name="T34" fmla="*/ 235 w 240"/>
                  <a:gd name="T35" fmla="*/ 179 h 179"/>
                  <a:gd name="T36" fmla="*/ 235 w 240"/>
                  <a:gd name="T37" fmla="*/ 179 h 179"/>
                  <a:gd name="T38" fmla="*/ 6 w 240"/>
                  <a:gd name="T39" fmla="*/ 179 h 179"/>
                  <a:gd name="T40" fmla="*/ 4 w 240"/>
                  <a:gd name="T41" fmla="*/ 179 h 179"/>
                  <a:gd name="T42" fmla="*/ 4 w 240"/>
                  <a:gd name="T43" fmla="*/ 179 h 179"/>
                  <a:gd name="T44" fmla="*/ 2 w 240"/>
                  <a:gd name="T45" fmla="*/ 179 h 179"/>
                  <a:gd name="T46" fmla="*/ 2 w 240"/>
                  <a:gd name="T47" fmla="*/ 179 h 179"/>
                  <a:gd name="T48" fmla="*/ 2 w 240"/>
                  <a:gd name="T49" fmla="*/ 177 h 179"/>
                  <a:gd name="T50" fmla="*/ 0 w 240"/>
                  <a:gd name="T51" fmla="*/ 177 h 179"/>
                  <a:gd name="T52" fmla="*/ 0 w 240"/>
                  <a:gd name="T53" fmla="*/ 175 h 179"/>
                  <a:gd name="T54" fmla="*/ 0 w 240"/>
                  <a:gd name="T55" fmla="*/ 173 h 179"/>
                  <a:gd name="T56" fmla="*/ 0 w 240"/>
                  <a:gd name="T57" fmla="*/ 6 h 179"/>
                  <a:gd name="T58" fmla="*/ 0 w 240"/>
                  <a:gd name="T59" fmla="*/ 6 h 179"/>
                  <a:gd name="T60" fmla="*/ 0 w 240"/>
                  <a:gd name="T61" fmla="*/ 4 h 179"/>
                  <a:gd name="T62" fmla="*/ 2 w 240"/>
                  <a:gd name="T63" fmla="*/ 2 h 179"/>
                  <a:gd name="T64" fmla="*/ 2 w 240"/>
                  <a:gd name="T65" fmla="*/ 2 h 179"/>
                  <a:gd name="T66" fmla="*/ 2 w 240"/>
                  <a:gd name="T67" fmla="*/ 2 h 179"/>
                  <a:gd name="T68" fmla="*/ 4 w 240"/>
                  <a:gd name="T69" fmla="*/ 0 h 179"/>
                  <a:gd name="T70" fmla="*/ 4 w 240"/>
                  <a:gd name="T71" fmla="*/ 0 h 179"/>
                  <a:gd name="T72" fmla="*/ 6 w 240"/>
                  <a:gd name="T73" fmla="*/ 0 h 17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40"/>
                  <a:gd name="T112" fmla="*/ 0 h 179"/>
                  <a:gd name="T113" fmla="*/ 240 w 240"/>
                  <a:gd name="T114" fmla="*/ 179 h 17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40" h="179">
                    <a:moveTo>
                      <a:pt x="6" y="0"/>
                    </a:moveTo>
                    <a:lnTo>
                      <a:pt x="235" y="0"/>
                    </a:lnTo>
                    <a:lnTo>
                      <a:pt x="237" y="0"/>
                    </a:lnTo>
                    <a:lnTo>
                      <a:pt x="237" y="2"/>
                    </a:lnTo>
                    <a:lnTo>
                      <a:pt x="238" y="2"/>
                    </a:lnTo>
                    <a:lnTo>
                      <a:pt x="240" y="4"/>
                    </a:lnTo>
                    <a:lnTo>
                      <a:pt x="240" y="6"/>
                    </a:lnTo>
                    <a:lnTo>
                      <a:pt x="240" y="173"/>
                    </a:lnTo>
                    <a:lnTo>
                      <a:pt x="240" y="175"/>
                    </a:lnTo>
                    <a:lnTo>
                      <a:pt x="240" y="177"/>
                    </a:lnTo>
                    <a:lnTo>
                      <a:pt x="238" y="177"/>
                    </a:lnTo>
                    <a:lnTo>
                      <a:pt x="238" y="179"/>
                    </a:lnTo>
                    <a:lnTo>
                      <a:pt x="237" y="179"/>
                    </a:lnTo>
                    <a:lnTo>
                      <a:pt x="235" y="179"/>
                    </a:lnTo>
                    <a:lnTo>
                      <a:pt x="6" y="179"/>
                    </a:lnTo>
                    <a:lnTo>
                      <a:pt x="4" y="179"/>
                    </a:lnTo>
                    <a:lnTo>
                      <a:pt x="2" y="179"/>
                    </a:lnTo>
                    <a:lnTo>
                      <a:pt x="2" y="177"/>
                    </a:lnTo>
                    <a:lnTo>
                      <a:pt x="0" y="177"/>
                    </a:lnTo>
                    <a:lnTo>
                      <a:pt x="0" y="175"/>
                    </a:lnTo>
                    <a:lnTo>
                      <a:pt x="0" y="173"/>
                    </a:lnTo>
                    <a:lnTo>
                      <a:pt x="0" y="6"/>
                    </a:lnTo>
                    <a:lnTo>
                      <a:pt x="0" y="4"/>
                    </a:lnTo>
                    <a:lnTo>
                      <a:pt x="2" y="2"/>
                    </a:lnTo>
                    <a:lnTo>
                      <a:pt x="4" y="0"/>
                    </a:lnTo>
                    <a:lnTo>
                      <a:pt x="6"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01" name="Freeform 109"/>
              <p:cNvSpPr/>
              <p:nvPr/>
            </p:nvSpPr>
            <p:spPr bwMode="auto">
              <a:xfrm>
                <a:off x="4410" y="1108"/>
                <a:ext cx="278" cy="225"/>
              </a:xfrm>
              <a:custGeom>
                <a:avLst/>
                <a:gdLst>
                  <a:gd name="T0" fmla="*/ 4 w 278"/>
                  <a:gd name="T1" fmla="*/ 0 h 225"/>
                  <a:gd name="T2" fmla="*/ 274 w 278"/>
                  <a:gd name="T3" fmla="*/ 0 h 225"/>
                  <a:gd name="T4" fmla="*/ 274 w 278"/>
                  <a:gd name="T5" fmla="*/ 0 h 225"/>
                  <a:gd name="T6" fmla="*/ 276 w 278"/>
                  <a:gd name="T7" fmla="*/ 0 h 225"/>
                  <a:gd name="T8" fmla="*/ 276 w 278"/>
                  <a:gd name="T9" fmla="*/ 0 h 225"/>
                  <a:gd name="T10" fmla="*/ 278 w 278"/>
                  <a:gd name="T11" fmla="*/ 2 h 225"/>
                  <a:gd name="T12" fmla="*/ 278 w 278"/>
                  <a:gd name="T13" fmla="*/ 2 h 225"/>
                  <a:gd name="T14" fmla="*/ 278 w 278"/>
                  <a:gd name="T15" fmla="*/ 2 h 225"/>
                  <a:gd name="T16" fmla="*/ 278 w 278"/>
                  <a:gd name="T17" fmla="*/ 4 h 225"/>
                  <a:gd name="T18" fmla="*/ 278 w 278"/>
                  <a:gd name="T19" fmla="*/ 4 h 225"/>
                  <a:gd name="T20" fmla="*/ 278 w 278"/>
                  <a:gd name="T21" fmla="*/ 222 h 225"/>
                  <a:gd name="T22" fmla="*/ 278 w 278"/>
                  <a:gd name="T23" fmla="*/ 222 h 225"/>
                  <a:gd name="T24" fmla="*/ 278 w 278"/>
                  <a:gd name="T25" fmla="*/ 222 h 225"/>
                  <a:gd name="T26" fmla="*/ 278 w 278"/>
                  <a:gd name="T27" fmla="*/ 223 h 225"/>
                  <a:gd name="T28" fmla="*/ 278 w 278"/>
                  <a:gd name="T29" fmla="*/ 223 h 225"/>
                  <a:gd name="T30" fmla="*/ 276 w 278"/>
                  <a:gd name="T31" fmla="*/ 223 h 225"/>
                  <a:gd name="T32" fmla="*/ 276 w 278"/>
                  <a:gd name="T33" fmla="*/ 225 h 225"/>
                  <a:gd name="T34" fmla="*/ 274 w 278"/>
                  <a:gd name="T35" fmla="*/ 225 h 225"/>
                  <a:gd name="T36" fmla="*/ 274 w 278"/>
                  <a:gd name="T37" fmla="*/ 225 h 225"/>
                  <a:gd name="T38" fmla="*/ 4 w 278"/>
                  <a:gd name="T39" fmla="*/ 225 h 225"/>
                  <a:gd name="T40" fmla="*/ 2 w 278"/>
                  <a:gd name="T41" fmla="*/ 225 h 225"/>
                  <a:gd name="T42" fmla="*/ 2 w 278"/>
                  <a:gd name="T43" fmla="*/ 225 h 225"/>
                  <a:gd name="T44" fmla="*/ 2 w 278"/>
                  <a:gd name="T45" fmla="*/ 223 h 225"/>
                  <a:gd name="T46" fmla="*/ 0 w 278"/>
                  <a:gd name="T47" fmla="*/ 223 h 225"/>
                  <a:gd name="T48" fmla="*/ 0 w 278"/>
                  <a:gd name="T49" fmla="*/ 223 h 225"/>
                  <a:gd name="T50" fmla="*/ 0 w 278"/>
                  <a:gd name="T51" fmla="*/ 222 h 225"/>
                  <a:gd name="T52" fmla="*/ 0 w 278"/>
                  <a:gd name="T53" fmla="*/ 222 h 225"/>
                  <a:gd name="T54" fmla="*/ 0 w 278"/>
                  <a:gd name="T55" fmla="*/ 222 h 225"/>
                  <a:gd name="T56" fmla="*/ 0 w 278"/>
                  <a:gd name="T57" fmla="*/ 4 h 225"/>
                  <a:gd name="T58" fmla="*/ 0 w 278"/>
                  <a:gd name="T59" fmla="*/ 4 h 225"/>
                  <a:gd name="T60" fmla="*/ 0 w 278"/>
                  <a:gd name="T61" fmla="*/ 2 h 225"/>
                  <a:gd name="T62" fmla="*/ 0 w 278"/>
                  <a:gd name="T63" fmla="*/ 2 h 225"/>
                  <a:gd name="T64" fmla="*/ 0 w 278"/>
                  <a:gd name="T65" fmla="*/ 2 h 225"/>
                  <a:gd name="T66" fmla="*/ 2 w 278"/>
                  <a:gd name="T67" fmla="*/ 0 h 225"/>
                  <a:gd name="T68" fmla="*/ 2 w 278"/>
                  <a:gd name="T69" fmla="*/ 0 h 225"/>
                  <a:gd name="T70" fmla="*/ 2 w 278"/>
                  <a:gd name="T71" fmla="*/ 0 h 225"/>
                  <a:gd name="T72" fmla="*/ 4 w 278"/>
                  <a:gd name="T73" fmla="*/ 0 h 22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8"/>
                  <a:gd name="T112" fmla="*/ 0 h 225"/>
                  <a:gd name="T113" fmla="*/ 278 w 278"/>
                  <a:gd name="T114" fmla="*/ 225 h 22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8" h="225">
                    <a:moveTo>
                      <a:pt x="4" y="0"/>
                    </a:moveTo>
                    <a:lnTo>
                      <a:pt x="274" y="0"/>
                    </a:lnTo>
                    <a:lnTo>
                      <a:pt x="276" y="0"/>
                    </a:lnTo>
                    <a:lnTo>
                      <a:pt x="278" y="2"/>
                    </a:lnTo>
                    <a:lnTo>
                      <a:pt x="278" y="4"/>
                    </a:lnTo>
                    <a:lnTo>
                      <a:pt x="278" y="222"/>
                    </a:lnTo>
                    <a:lnTo>
                      <a:pt x="278" y="223"/>
                    </a:lnTo>
                    <a:lnTo>
                      <a:pt x="276" y="223"/>
                    </a:lnTo>
                    <a:lnTo>
                      <a:pt x="276" y="225"/>
                    </a:lnTo>
                    <a:lnTo>
                      <a:pt x="274" y="225"/>
                    </a:lnTo>
                    <a:lnTo>
                      <a:pt x="4" y="225"/>
                    </a:lnTo>
                    <a:lnTo>
                      <a:pt x="2" y="225"/>
                    </a:lnTo>
                    <a:lnTo>
                      <a:pt x="2" y="223"/>
                    </a:lnTo>
                    <a:lnTo>
                      <a:pt x="0" y="223"/>
                    </a:lnTo>
                    <a:lnTo>
                      <a:pt x="0" y="222"/>
                    </a:lnTo>
                    <a:lnTo>
                      <a:pt x="0" y="4"/>
                    </a:lnTo>
                    <a:lnTo>
                      <a:pt x="0" y="2"/>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02" name="Freeform 110"/>
              <p:cNvSpPr>
                <a:spLocks noEditPoints="1"/>
              </p:cNvSpPr>
              <p:nvPr/>
            </p:nvSpPr>
            <p:spPr bwMode="auto">
              <a:xfrm>
                <a:off x="4438" y="1140"/>
                <a:ext cx="226" cy="244"/>
              </a:xfrm>
              <a:custGeom>
                <a:avLst/>
                <a:gdLst>
                  <a:gd name="T0" fmla="*/ 32 w 226"/>
                  <a:gd name="T1" fmla="*/ 0 h 244"/>
                  <a:gd name="T2" fmla="*/ 85 w 226"/>
                  <a:gd name="T3" fmla="*/ 0 h 244"/>
                  <a:gd name="T4" fmla="*/ 137 w 226"/>
                  <a:gd name="T5" fmla="*/ 0 h 244"/>
                  <a:gd name="T6" fmla="*/ 190 w 226"/>
                  <a:gd name="T7" fmla="*/ 0 h 244"/>
                  <a:gd name="T8" fmla="*/ 216 w 226"/>
                  <a:gd name="T9" fmla="*/ 2 h 244"/>
                  <a:gd name="T10" fmla="*/ 218 w 226"/>
                  <a:gd name="T11" fmla="*/ 2 h 244"/>
                  <a:gd name="T12" fmla="*/ 218 w 226"/>
                  <a:gd name="T13" fmla="*/ 3 h 244"/>
                  <a:gd name="T14" fmla="*/ 220 w 226"/>
                  <a:gd name="T15" fmla="*/ 3 h 244"/>
                  <a:gd name="T16" fmla="*/ 220 w 226"/>
                  <a:gd name="T17" fmla="*/ 22 h 244"/>
                  <a:gd name="T18" fmla="*/ 222 w 226"/>
                  <a:gd name="T19" fmla="*/ 60 h 244"/>
                  <a:gd name="T20" fmla="*/ 222 w 226"/>
                  <a:gd name="T21" fmla="*/ 99 h 244"/>
                  <a:gd name="T22" fmla="*/ 220 w 226"/>
                  <a:gd name="T23" fmla="*/ 137 h 244"/>
                  <a:gd name="T24" fmla="*/ 220 w 226"/>
                  <a:gd name="T25" fmla="*/ 158 h 244"/>
                  <a:gd name="T26" fmla="*/ 218 w 226"/>
                  <a:gd name="T27" fmla="*/ 158 h 244"/>
                  <a:gd name="T28" fmla="*/ 218 w 226"/>
                  <a:gd name="T29" fmla="*/ 159 h 244"/>
                  <a:gd name="T30" fmla="*/ 216 w 226"/>
                  <a:gd name="T31" fmla="*/ 159 h 244"/>
                  <a:gd name="T32" fmla="*/ 190 w 226"/>
                  <a:gd name="T33" fmla="*/ 159 h 244"/>
                  <a:gd name="T34" fmla="*/ 137 w 226"/>
                  <a:gd name="T35" fmla="*/ 161 h 244"/>
                  <a:gd name="T36" fmla="*/ 85 w 226"/>
                  <a:gd name="T37" fmla="*/ 161 h 244"/>
                  <a:gd name="T38" fmla="*/ 32 w 226"/>
                  <a:gd name="T39" fmla="*/ 159 h 244"/>
                  <a:gd name="T40" fmla="*/ 6 w 226"/>
                  <a:gd name="T41" fmla="*/ 159 h 244"/>
                  <a:gd name="T42" fmla="*/ 4 w 226"/>
                  <a:gd name="T43" fmla="*/ 159 h 244"/>
                  <a:gd name="T44" fmla="*/ 4 w 226"/>
                  <a:gd name="T45" fmla="*/ 159 h 244"/>
                  <a:gd name="T46" fmla="*/ 2 w 226"/>
                  <a:gd name="T47" fmla="*/ 158 h 244"/>
                  <a:gd name="T48" fmla="*/ 2 w 226"/>
                  <a:gd name="T49" fmla="*/ 137 h 244"/>
                  <a:gd name="T50" fmla="*/ 0 w 226"/>
                  <a:gd name="T51" fmla="*/ 99 h 244"/>
                  <a:gd name="T52" fmla="*/ 0 w 226"/>
                  <a:gd name="T53" fmla="*/ 62 h 244"/>
                  <a:gd name="T54" fmla="*/ 2 w 226"/>
                  <a:gd name="T55" fmla="*/ 22 h 244"/>
                  <a:gd name="T56" fmla="*/ 2 w 226"/>
                  <a:gd name="T57" fmla="*/ 3 h 244"/>
                  <a:gd name="T58" fmla="*/ 2 w 226"/>
                  <a:gd name="T59" fmla="*/ 3 h 244"/>
                  <a:gd name="T60" fmla="*/ 4 w 226"/>
                  <a:gd name="T61" fmla="*/ 2 h 244"/>
                  <a:gd name="T62" fmla="*/ 4 w 226"/>
                  <a:gd name="T63" fmla="*/ 2 h 244"/>
                  <a:gd name="T64" fmla="*/ 44 w 226"/>
                  <a:gd name="T65" fmla="*/ 229 h 244"/>
                  <a:gd name="T66" fmla="*/ 175 w 226"/>
                  <a:gd name="T67" fmla="*/ 244 h 244"/>
                  <a:gd name="T68" fmla="*/ 44 w 226"/>
                  <a:gd name="T69" fmla="*/ 229 h 244"/>
                  <a:gd name="T70" fmla="*/ 224 w 226"/>
                  <a:gd name="T71" fmla="*/ 201 h 244"/>
                  <a:gd name="T72" fmla="*/ 224 w 226"/>
                  <a:gd name="T73" fmla="*/ 201 h 244"/>
                  <a:gd name="T74" fmla="*/ 226 w 226"/>
                  <a:gd name="T75" fmla="*/ 201 h 244"/>
                  <a:gd name="T76" fmla="*/ 226 w 226"/>
                  <a:gd name="T77" fmla="*/ 201 h 244"/>
                  <a:gd name="T78" fmla="*/ 226 w 226"/>
                  <a:gd name="T79" fmla="*/ 203 h 244"/>
                  <a:gd name="T80" fmla="*/ 226 w 226"/>
                  <a:gd name="T81" fmla="*/ 223 h 244"/>
                  <a:gd name="T82" fmla="*/ 226 w 226"/>
                  <a:gd name="T83" fmla="*/ 223 h 244"/>
                  <a:gd name="T84" fmla="*/ 224 w 226"/>
                  <a:gd name="T85" fmla="*/ 223 h 244"/>
                  <a:gd name="T86" fmla="*/ 224 w 226"/>
                  <a:gd name="T87" fmla="*/ 223 h 244"/>
                  <a:gd name="T88" fmla="*/ 194 w 226"/>
                  <a:gd name="T89" fmla="*/ 223 h 244"/>
                  <a:gd name="T90" fmla="*/ 192 w 226"/>
                  <a:gd name="T91" fmla="*/ 223 h 244"/>
                  <a:gd name="T92" fmla="*/ 192 w 226"/>
                  <a:gd name="T93" fmla="*/ 223 h 244"/>
                  <a:gd name="T94" fmla="*/ 192 w 226"/>
                  <a:gd name="T95" fmla="*/ 223 h 244"/>
                  <a:gd name="T96" fmla="*/ 192 w 226"/>
                  <a:gd name="T97" fmla="*/ 222 h 244"/>
                  <a:gd name="T98" fmla="*/ 192 w 226"/>
                  <a:gd name="T99" fmla="*/ 203 h 244"/>
                  <a:gd name="T100" fmla="*/ 192 w 226"/>
                  <a:gd name="T101" fmla="*/ 201 h 244"/>
                  <a:gd name="T102" fmla="*/ 192 w 226"/>
                  <a:gd name="T103" fmla="*/ 201 h 244"/>
                  <a:gd name="T104" fmla="*/ 192 w 226"/>
                  <a:gd name="T105" fmla="*/ 201 h 24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226"/>
                  <a:gd name="T160" fmla="*/ 0 h 244"/>
                  <a:gd name="T161" fmla="*/ 226 w 226"/>
                  <a:gd name="T162" fmla="*/ 244 h 24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226" h="244">
                    <a:moveTo>
                      <a:pt x="6" y="2"/>
                    </a:moveTo>
                    <a:lnTo>
                      <a:pt x="32" y="0"/>
                    </a:lnTo>
                    <a:lnTo>
                      <a:pt x="59" y="0"/>
                    </a:lnTo>
                    <a:lnTo>
                      <a:pt x="85" y="0"/>
                    </a:lnTo>
                    <a:lnTo>
                      <a:pt x="111" y="0"/>
                    </a:lnTo>
                    <a:lnTo>
                      <a:pt x="137" y="0"/>
                    </a:lnTo>
                    <a:lnTo>
                      <a:pt x="164" y="0"/>
                    </a:lnTo>
                    <a:lnTo>
                      <a:pt x="190" y="0"/>
                    </a:lnTo>
                    <a:lnTo>
                      <a:pt x="216" y="2"/>
                    </a:lnTo>
                    <a:lnTo>
                      <a:pt x="218" y="2"/>
                    </a:lnTo>
                    <a:lnTo>
                      <a:pt x="218" y="3"/>
                    </a:lnTo>
                    <a:lnTo>
                      <a:pt x="220" y="3"/>
                    </a:lnTo>
                    <a:lnTo>
                      <a:pt x="220" y="22"/>
                    </a:lnTo>
                    <a:lnTo>
                      <a:pt x="222" y="41"/>
                    </a:lnTo>
                    <a:lnTo>
                      <a:pt x="222" y="60"/>
                    </a:lnTo>
                    <a:lnTo>
                      <a:pt x="222" y="81"/>
                    </a:lnTo>
                    <a:lnTo>
                      <a:pt x="222" y="99"/>
                    </a:lnTo>
                    <a:lnTo>
                      <a:pt x="222" y="118"/>
                    </a:lnTo>
                    <a:lnTo>
                      <a:pt x="220" y="137"/>
                    </a:lnTo>
                    <a:lnTo>
                      <a:pt x="220" y="156"/>
                    </a:lnTo>
                    <a:lnTo>
                      <a:pt x="220" y="158"/>
                    </a:lnTo>
                    <a:lnTo>
                      <a:pt x="218" y="158"/>
                    </a:lnTo>
                    <a:lnTo>
                      <a:pt x="218" y="159"/>
                    </a:lnTo>
                    <a:lnTo>
                      <a:pt x="216" y="159"/>
                    </a:lnTo>
                    <a:lnTo>
                      <a:pt x="190" y="159"/>
                    </a:lnTo>
                    <a:lnTo>
                      <a:pt x="164" y="161"/>
                    </a:lnTo>
                    <a:lnTo>
                      <a:pt x="137" y="161"/>
                    </a:lnTo>
                    <a:lnTo>
                      <a:pt x="111" y="161"/>
                    </a:lnTo>
                    <a:lnTo>
                      <a:pt x="85" y="161"/>
                    </a:lnTo>
                    <a:lnTo>
                      <a:pt x="59" y="159"/>
                    </a:lnTo>
                    <a:lnTo>
                      <a:pt x="32" y="159"/>
                    </a:lnTo>
                    <a:lnTo>
                      <a:pt x="6" y="159"/>
                    </a:lnTo>
                    <a:lnTo>
                      <a:pt x="4" y="159"/>
                    </a:lnTo>
                    <a:lnTo>
                      <a:pt x="4" y="158"/>
                    </a:lnTo>
                    <a:lnTo>
                      <a:pt x="2" y="158"/>
                    </a:lnTo>
                    <a:lnTo>
                      <a:pt x="2" y="137"/>
                    </a:lnTo>
                    <a:lnTo>
                      <a:pt x="0" y="118"/>
                    </a:lnTo>
                    <a:lnTo>
                      <a:pt x="0" y="99"/>
                    </a:lnTo>
                    <a:lnTo>
                      <a:pt x="0" y="81"/>
                    </a:lnTo>
                    <a:lnTo>
                      <a:pt x="0" y="62"/>
                    </a:lnTo>
                    <a:lnTo>
                      <a:pt x="0" y="43"/>
                    </a:lnTo>
                    <a:lnTo>
                      <a:pt x="2" y="22"/>
                    </a:lnTo>
                    <a:lnTo>
                      <a:pt x="2" y="3"/>
                    </a:lnTo>
                    <a:lnTo>
                      <a:pt x="4" y="2"/>
                    </a:lnTo>
                    <a:lnTo>
                      <a:pt x="6" y="2"/>
                    </a:lnTo>
                    <a:close/>
                    <a:moveTo>
                      <a:pt x="44" y="229"/>
                    </a:moveTo>
                    <a:lnTo>
                      <a:pt x="175" y="229"/>
                    </a:lnTo>
                    <a:lnTo>
                      <a:pt x="175" y="244"/>
                    </a:lnTo>
                    <a:lnTo>
                      <a:pt x="44" y="244"/>
                    </a:lnTo>
                    <a:lnTo>
                      <a:pt x="44" y="229"/>
                    </a:lnTo>
                    <a:close/>
                    <a:moveTo>
                      <a:pt x="194" y="201"/>
                    </a:moveTo>
                    <a:lnTo>
                      <a:pt x="224" y="201"/>
                    </a:lnTo>
                    <a:lnTo>
                      <a:pt x="226" y="201"/>
                    </a:lnTo>
                    <a:lnTo>
                      <a:pt x="226" y="203"/>
                    </a:lnTo>
                    <a:lnTo>
                      <a:pt x="226" y="222"/>
                    </a:lnTo>
                    <a:lnTo>
                      <a:pt x="226" y="223"/>
                    </a:lnTo>
                    <a:lnTo>
                      <a:pt x="224" y="223"/>
                    </a:lnTo>
                    <a:lnTo>
                      <a:pt x="194" y="223"/>
                    </a:lnTo>
                    <a:lnTo>
                      <a:pt x="192" y="223"/>
                    </a:lnTo>
                    <a:lnTo>
                      <a:pt x="192" y="222"/>
                    </a:lnTo>
                    <a:lnTo>
                      <a:pt x="192" y="203"/>
                    </a:lnTo>
                    <a:lnTo>
                      <a:pt x="192" y="201"/>
                    </a:lnTo>
                    <a:lnTo>
                      <a:pt x="194" y="20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03" name="Freeform 111"/>
              <p:cNvSpPr/>
              <p:nvPr/>
            </p:nvSpPr>
            <p:spPr bwMode="auto">
              <a:xfrm>
                <a:off x="4438" y="1140"/>
                <a:ext cx="222" cy="161"/>
              </a:xfrm>
              <a:custGeom>
                <a:avLst/>
                <a:gdLst>
                  <a:gd name="T0" fmla="*/ 32 w 222"/>
                  <a:gd name="T1" fmla="*/ 0 h 161"/>
                  <a:gd name="T2" fmla="*/ 85 w 222"/>
                  <a:gd name="T3" fmla="*/ 0 h 161"/>
                  <a:gd name="T4" fmla="*/ 137 w 222"/>
                  <a:gd name="T5" fmla="*/ 0 h 161"/>
                  <a:gd name="T6" fmla="*/ 190 w 222"/>
                  <a:gd name="T7" fmla="*/ 0 h 161"/>
                  <a:gd name="T8" fmla="*/ 216 w 222"/>
                  <a:gd name="T9" fmla="*/ 2 h 161"/>
                  <a:gd name="T10" fmla="*/ 218 w 222"/>
                  <a:gd name="T11" fmla="*/ 2 h 161"/>
                  <a:gd name="T12" fmla="*/ 218 w 222"/>
                  <a:gd name="T13" fmla="*/ 3 h 161"/>
                  <a:gd name="T14" fmla="*/ 220 w 222"/>
                  <a:gd name="T15" fmla="*/ 3 h 161"/>
                  <a:gd name="T16" fmla="*/ 220 w 222"/>
                  <a:gd name="T17" fmla="*/ 22 h 161"/>
                  <a:gd name="T18" fmla="*/ 222 w 222"/>
                  <a:gd name="T19" fmla="*/ 60 h 161"/>
                  <a:gd name="T20" fmla="*/ 222 w 222"/>
                  <a:gd name="T21" fmla="*/ 99 h 161"/>
                  <a:gd name="T22" fmla="*/ 220 w 222"/>
                  <a:gd name="T23" fmla="*/ 137 h 161"/>
                  <a:gd name="T24" fmla="*/ 220 w 222"/>
                  <a:gd name="T25" fmla="*/ 158 h 161"/>
                  <a:gd name="T26" fmla="*/ 218 w 222"/>
                  <a:gd name="T27" fmla="*/ 158 h 161"/>
                  <a:gd name="T28" fmla="*/ 218 w 222"/>
                  <a:gd name="T29" fmla="*/ 159 h 161"/>
                  <a:gd name="T30" fmla="*/ 216 w 222"/>
                  <a:gd name="T31" fmla="*/ 159 h 161"/>
                  <a:gd name="T32" fmla="*/ 190 w 222"/>
                  <a:gd name="T33" fmla="*/ 159 h 161"/>
                  <a:gd name="T34" fmla="*/ 137 w 222"/>
                  <a:gd name="T35" fmla="*/ 161 h 161"/>
                  <a:gd name="T36" fmla="*/ 85 w 222"/>
                  <a:gd name="T37" fmla="*/ 161 h 161"/>
                  <a:gd name="T38" fmla="*/ 32 w 222"/>
                  <a:gd name="T39" fmla="*/ 159 h 161"/>
                  <a:gd name="T40" fmla="*/ 6 w 222"/>
                  <a:gd name="T41" fmla="*/ 159 h 161"/>
                  <a:gd name="T42" fmla="*/ 4 w 222"/>
                  <a:gd name="T43" fmla="*/ 159 h 161"/>
                  <a:gd name="T44" fmla="*/ 4 w 222"/>
                  <a:gd name="T45" fmla="*/ 159 h 161"/>
                  <a:gd name="T46" fmla="*/ 2 w 222"/>
                  <a:gd name="T47" fmla="*/ 158 h 161"/>
                  <a:gd name="T48" fmla="*/ 2 w 222"/>
                  <a:gd name="T49" fmla="*/ 137 h 161"/>
                  <a:gd name="T50" fmla="*/ 0 w 222"/>
                  <a:gd name="T51" fmla="*/ 99 h 161"/>
                  <a:gd name="T52" fmla="*/ 0 w 222"/>
                  <a:gd name="T53" fmla="*/ 62 h 161"/>
                  <a:gd name="T54" fmla="*/ 2 w 222"/>
                  <a:gd name="T55" fmla="*/ 22 h 161"/>
                  <a:gd name="T56" fmla="*/ 2 w 222"/>
                  <a:gd name="T57" fmla="*/ 3 h 161"/>
                  <a:gd name="T58" fmla="*/ 2 w 222"/>
                  <a:gd name="T59" fmla="*/ 3 h 161"/>
                  <a:gd name="T60" fmla="*/ 4 w 222"/>
                  <a:gd name="T61" fmla="*/ 2 h 161"/>
                  <a:gd name="T62" fmla="*/ 4 w 222"/>
                  <a:gd name="T63" fmla="*/ 2 h 1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22"/>
                  <a:gd name="T97" fmla="*/ 0 h 161"/>
                  <a:gd name="T98" fmla="*/ 222 w 222"/>
                  <a:gd name="T99" fmla="*/ 161 h 1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22" h="161">
                    <a:moveTo>
                      <a:pt x="6" y="2"/>
                    </a:moveTo>
                    <a:lnTo>
                      <a:pt x="32" y="0"/>
                    </a:lnTo>
                    <a:lnTo>
                      <a:pt x="59" y="0"/>
                    </a:lnTo>
                    <a:lnTo>
                      <a:pt x="85" y="0"/>
                    </a:lnTo>
                    <a:lnTo>
                      <a:pt x="111" y="0"/>
                    </a:lnTo>
                    <a:lnTo>
                      <a:pt x="137" y="0"/>
                    </a:lnTo>
                    <a:lnTo>
                      <a:pt x="164" y="0"/>
                    </a:lnTo>
                    <a:lnTo>
                      <a:pt x="190" y="0"/>
                    </a:lnTo>
                    <a:lnTo>
                      <a:pt x="216" y="2"/>
                    </a:lnTo>
                    <a:lnTo>
                      <a:pt x="218" y="2"/>
                    </a:lnTo>
                    <a:lnTo>
                      <a:pt x="218" y="3"/>
                    </a:lnTo>
                    <a:lnTo>
                      <a:pt x="220" y="3"/>
                    </a:lnTo>
                    <a:lnTo>
                      <a:pt x="220" y="22"/>
                    </a:lnTo>
                    <a:lnTo>
                      <a:pt x="222" y="41"/>
                    </a:lnTo>
                    <a:lnTo>
                      <a:pt x="222" y="60"/>
                    </a:lnTo>
                    <a:lnTo>
                      <a:pt x="222" y="81"/>
                    </a:lnTo>
                    <a:lnTo>
                      <a:pt x="222" y="99"/>
                    </a:lnTo>
                    <a:lnTo>
                      <a:pt x="222" y="118"/>
                    </a:lnTo>
                    <a:lnTo>
                      <a:pt x="220" y="137"/>
                    </a:lnTo>
                    <a:lnTo>
                      <a:pt x="220" y="156"/>
                    </a:lnTo>
                    <a:lnTo>
                      <a:pt x="220" y="158"/>
                    </a:lnTo>
                    <a:lnTo>
                      <a:pt x="218" y="158"/>
                    </a:lnTo>
                    <a:lnTo>
                      <a:pt x="218" y="159"/>
                    </a:lnTo>
                    <a:lnTo>
                      <a:pt x="216" y="159"/>
                    </a:lnTo>
                    <a:lnTo>
                      <a:pt x="190" y="159"/>
                    </a:lnTo>
                    <a:lnTo>
                      <a:pt x="164" y="161"/>
                    </a:lnTo>
                    <a:lnTo>
                      <a:pt x="137" y="161"/>
                    </a:lnTo>
                    <a:lnTo>
                      <a:pt x="111" y="161"/>
                    </a:lnTo>
                    <a:lnTo>
                      <a:pt x="85" y="161"/>
                    </a:lnTo>
                    <a:lnTo>
                      <a:pt x="59" y="159"/>
                    </a:lnTo>
                    <a:lnTo>
                      <a:pt x="32" y="159"/>
                    </a:lnTo>
                    <a:lnTo>
                      <a:pt x="6" y="159"/>
                    </a:lnTo>
                    <a:lnTo>
                      <a:pt x="4" y="159"/>
                    </a:lnTo>
                    <a:lnTo>
                      <a:pt x="4" y="158"/>
                    </a:lnTo>
                    <a:lnTo>
                      <a:pt x="2" y="158"/>
                    </a:lnTo>
                    <a:lnTo>
                      <a:pt x="2" y="137"/>
                    </a:lnTo>
                    <a:lnTo>
                      <a:pt x="0" y="118"/>
                    </a:lnTo>
                    <a:lnTo>
                      <a:pt x="0" y="99"/>
                    </a:lnTo>
                    <a:lnTo>
                      <a:pt x="0" y="81"/>
                    </a:lnTo>
                    <a:lnTo>
                      <a:pt x="0" y="62"/>
                    </a:lnTo>
                    <a:lnTo>
                      <a:pt x="0" y="43"/>
                    </a:lnTo>
                    <a:lnTo>
                      <a:pt x="2" y="22"/>
                    </a:lnTo>
                    <a:lnTo>
                      <a:pt x="2" y="3"/>
                    </a:lnTo>
                    <a:lnTo>
                      <a:pt x="4" y="2"/>
                    </a:lnTo>
                    <a:lnTo>
                      <a:pt x="6" y="2"/>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04" name="Rectangle 112"/>
              <p:cNvSpPr>
                <a:spLocks noChangeArrowheads="1"/>
              </p:cNvSpPr>
              <p:nvPr/>
            </p:nvSpPr>
            <p:spPr bwMode="auto">
              <a:xfrm>
                <a:off x="4482" y="1369"/>
                <a:ext cx="131" cy="1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05" name="Freeform 113"/>
              <p:cNvSpPr/>
              <p:nvPr/>
            </p:nvSpPr>
            <p:spPr bwMode="auto">
              <a:xfrm>
                <a:off x="4630" y="1341"/>
                <a:ext cx="34" cy="22"/>
              </a:xfrm>
              <a:custGeom>
                <a:avLst/>
                <a:gdLst>
                  <a:gd name="T0" fmla="*/ 2 w 34"/>
                  <a:gd name="T1" fmla="*/ 0 h 22"/>
                  <a:gd name="T2" fmla="*/ 32 w 34"/>
                  <a:gd name="T3" fmla="*/ 0 h 22"/>
                  <a:gd name="T4" fmla="*/ 32 w 34"/>
                  <a:gd name="T5" fmla="*/ 0 h 22"/>
                  <a:gd name="T6" fmla="*/ 32 w 34"/>
                  <a:gd name="T7" fmla="*/ 0 h 22"/>
                  <a:gd name="T8" fmla="*/ 32 w 34"/>
                  <a:gd name="T9" fmla="*/ 0 h 22"/>
                  <a:gd name="T10" fmla="*/ 34 w 34"/>
                  <a:gd name="T11" fmla="*/ 0 h 22"/>
                  <a:gd name="T12" fmla="*/ 34 w 34"/>
                  <a:gd name="T13" fmla="*/ 0 h 22"/>
                  <a:gd name="T14" fmla="*/ 34 w 34"/>
                  <a:gd name="T15" fmla="*/ 0 h 22"/>
                  <a:gd name="T16" fmla="*/ 34 w 34"/>
                  <a:gd name="T17" fmla="*/ 2 h 22"/>
                  <a:gd name="T18" fmla="*/ 34 w 34"/>
                  <a:gd name="T19" fmla="*/ 2 h 22"/>
                  <a:gd name="T20" fmla="*/ 34 w 34"/>
                  <a:gd name="T21" fmla="*/ 21 h 22"/>
                  <a:gd name="T22" fmla="*/ 34 w 34"/>
                  <a:gd name="T23" fmla="*/ 22 h 22"/>
                  <a:gd name="T24" fmla="*/ 34 w 34"/>
                  <a:gd name="T25" fmla="*/ 22 h 22"/>
                  <a:gd name="T26" fmla="*/ 34 w 34"/>
                  <a:gd name="T27" fmla="*/ 22 h 22"/>
                  <a:gd name="T28" fmla="*/ 34 w 34"/>
                  <a:gd name="T29" fmla="*/ 22 h 22"/>
                  <a:gd name="T30" fmla="*/ 32 w 34"/>
                  <a:gd name="T31" fmla="*/ 22 h 22"/>
                  <a:gd name="T32" fmla="*/ 32 w 34"/>
                  <a:gd name="T33" fmla="*/ 22 h 22"/>
                  <a:gd name="T34" fmla="*/ 32 w 34"/>
                  <a:gd name="T35" fmla="*/ 22 h 22"/>
                  <a:gd name="T36" fmla="*/ 32 w 34"/>
                  <a:gd name="T37" fmla="*/ 22 h 22"/>
                  <a:gd name="T38" fmla="*/ 2 w 34"/>
                  <a:gd name="T39" fmla="*/ 22 h 22"/>
                  <a:gd name="T40" fmla="*/ 0 w 34"/>
                  <a:gd name="T41" fmla="*/ 22 h 22"/>
                  <a:gd name="T42" fmla="*/ 0 w 34"/>
                  <a:gd name="T43" fmla="*/ 22 h 22"/>
                  <a:gd name="T44" fmla="*/ 0 w 34"/>
                  <a:gd name="T45" fmla="*/ 22 h 22"/>
                  <a:gd name="T46" fmla="*/ 0 w 34"/>
                  <a:gd name="T47" fmla="*/ 22 h 22"/>
                  <a:gd name="T48" fmla="*/ 0 w 34"/>
                  <a:gd name="T49" fmla="*/ 22 h 22"/>
                  <a:gd name="T50" fmla="*/ 0 w 34"/>
                  <a:gd name="T51" fmla="*/ 22 h 22"/>
                  <a:gd name="T52" fmla="*/ 0 w 34"/>
                  <a:gd name="T53" fmla="*/ 22 h 22"/>
                  <a:gd name="T54" fmla="*/ 0 w 34"/>
                  <a:gd name="T55" fmla="*/ 21 h 22"/>
                  <a:gd name="T56" fmla="*/ 0 w 34"/>
                  <a:gd name="T57" fmla="*/ 2 h 22"/>
                  <a:gd name="T58" fmla="*/ 0 w 34"/>
                  <a:gd name="T59" fmla="*/ 2 h 22"/>
                  <a:gd name="T60" fmla="*/ 0 w 34"/>
                  <a:gd name="T61" fmla="*/ 0 h 22"/>
                  <a:gd name="T62" fmla="*/ 0 w 34"/>
                  <a:gd name="T63" fmla="*/ 0 h 22"/>
                  <a:gd name="T64" fmla="*/ 0 w 34"/>
                  <a:gd name="T65" fmla="*/ 0 h 22"/>
                  <a:gd name="T66" fmla="*/ 0 w 34"/>
                  <a:gd name="T67" fmla="*/ 0 h 22"/>
                  <a:gd name="T68" fmla="*/ 0 w 34"/>
                  <a:gd name="T69" fmla="*/ 0 h 22"/>
                  <a:gd name="T70" fmla="*/ 0 w 34"/>
                  <a:gd name="T71" fmla="*/ 0 h 22"/>
                  <a:gd name="T72" fmla="*/ 2 w 34"/>
                  <a:gd name="T73" fmla="*/ 0 h 2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4"/>
                  <a:gd name="T112" fmla="*/ 0 h 22"/>
                  <a:gd name="T113" fmla="*/ 34 w 34"/>
                  <a:gd name="T114" fmla="*/ 22 h 2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4" h="22">
                    <a:moveTo>
                      <a:pt x="2" y="0"/>
                    </a:moveTo>
                    <a:lnTo>
                      <a:pt x="32" y="0"/>
                    </a:lnTo>
                    <a:lnTo>
                      <a:pt x="34" y="0"/>
                    </a:lnTo>
                    <a:lnTo>
                      <a:pt x="34" y="2"/>
                    </a:lnTo>
                    <a:lnTo>
                      <a:pt x="34" y="21"/>
                    </a:lnTo>
                    <a:lnTo>
                      <a:pt x="34" y="22"/>
                    </a:lnTo>
                    <a:lnTo>
                      <a:pt x="32" y="22"/>
                    </a:lnTo>
                    <a:lnTo>
                      <a:pt x="2" y="22"/>
                    </a:lnTo>
                    <a:lnTo>
                      <a:pt x="0" y="22"/>
                    </a:lnTo>
                    <a:lnTo>
                      <a:pt x="0" y="21"/>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06" name="Rectangle 114"/>
              <p:cNvSpPr>
                <a:spLocks noChangeArrowheads="1"/>
              </p:cNvSpPr>
              <p:nvPr/>
            </p:nvSpPr>
            <p:spPr bwMode="auto">
              <a:xfrm>
                <a:off x="4433" y="1337"/>
                <a:ext cx="118" cy="3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07" name="Freeform 115"/>
              <p:cNvSpPr/>
              <p:nvPr/>
            </p:nvSpPr>
            <p:spPr bwMode="auto">
              <a:xfrm>
                <a:off x="4632" y="1350"/>
                <a:ext cx="32" cy="13"/>
              </a:xfrm>
              <a:custGeom>
                <a:avLst/>
                <a:gdLst>
                  <a:gd name="T0" fmla="*/ 0 w 32"/>
                  <a:gd name="T1" fmla="*/ 0 h 13"/>
                  <a:gd name="T2" fmla="*/ 30 w 32"/>
                  <a:gd name="T3" fmla="*/ 0 h 13"/>
                  <a:gd name="T4" fmla="*/ 30 w 32"/>
                  <a:gd name="T5" fmla="*/ 0 h 13"/>
                  <a:gd name="T6" fmla="*/ 30 w 32"/>
                  <a:gd name="T7" fmla="*/ 0 h 13"/>
                  <a:gd name="T8" fmla="*/ 30 w 32"/>
                  <a:gd name="T9" fmla="*/ 0 h 13"/>
                  <a:gd name="T10" fmla="*/ 32 w 32"/>
                  <a:gd name="T11" fmla="*/ 0 h 13"/>
                  <a:gd name="T12" fmla="*/ 32 w 32"/>
                  <a:gd name="T13" fmla="*/ 0 h 13"/>
                  <a:gd name="T14" fmla="*/ 32 w 32"/>
                  <a:gd name="T15" fmla="*/ 2 h 13"/>
                  <a:gd name="T16" fmla="*/ 32 w 32"/>
                  <a:gd name="T17" fmla="*/ 2 h 13"/>
                  <a:gd name="T18" fmla="*/ 32 w 32"/>
                  <a:gd name="T19" fmla="*/ 2 h 13"/>
                  <a:gd name="T20" fmla="*/ 32 w 32"/>
                  <a:gd name="T21" fmla="*/ 12 h 13"/>
                  <a:gd name="T22" fmla="*/ 32 w 32"/>
                  <a:gd name="T23" fmla="*/ 12 h 13"/>
                  <a:gd name="T24" fmla="*/ 32 w 32"/>
                  <a:gd name="T25" fmla="*/ 13 h 13"/>
                  <a:gd name="T26" fmla="*/ 32 w 32"/>
                  <a:gd name="T27" fmla="*/ 13 h 13"/>
                  <a:gd name="T28" fmla="*/ 32 w 32"/>
                  <a:gd name="T29" fmla="*/ 13 h 13"/>
                  <a:gd name="T30" fmla="*/ 30 w 32"/>
                  <a:gd name="T31" fmla="*/ 13 h 13"/>
                  <a:gd name="T32" fmla="*/ 30 w 32"/>
                  <a:gd name="T33" fmla="*/ 13 h 13"/>
                  <a:gd name="T34" fmla="*/ 30 w 32"/>
                  <a:gd name="T35" fmla="*/ 13 h 13"/>
                  <a:gd name="T36" fmla="*/ 30 w 32"/>
                  <a:gd name="T37" fmla="*/ 13 h 13"/>
                  <a:gd name="T38" fmla="*/ 0 w 32"/>
                  <a:gd name="T39" fmla="*/ 13 h 13"/>
                  <a:gd name="T40" fmla="*/ 0 w 32"/>
                  <a:gd name="T41" fmla="*/ 13 h 13"/>
                  <a:gd name="T42" fmla="*/ 0 w 32"/>
                  <a:gd name="T43" fmla="*/ 13 h 13"/>
                  <a:gd name="T44" fmla="*/ 0 w 32"/>
                  <a:gd name="T45" fmla="*/ 13 h 13"/>
                  <a:gd name="T46" fmla="*/ 0 w 32"/>
                  <a:gd name="T47" fmla="*/ 13 h 13"/>
                  <a:gd name="T48" fmla="*/ 0 w 32"/>
                  <a:gd name="T49" fmla="*/ 13 h 13"/>
                  <a:gd name="T50" fmla="*/ 0 w 32"/>
                  <a:gd name="T51" fmla="*/ 13 h 13"/>
                  <a:gd name="T52" fmla="*/ 0 w 32"/>
                  <a:gd name="T53" fmla="*/ 12 h 13"/>
                  <a:gd name="T54" fmla="*/ 0 w 32"/>
                  <a:gd name="T55" fmla="*/ 12 h 13"/>
                  <a:gd name="T56" fmla="*/ 0 w 32"/>
                  <a:gd name="T57" fmla="*/ 2 h 13"/>
                  <a:gd name="T58" fmla="*/ 0 w 32"/>
                  <a:gd name="T59" fmla="*/ 2 h 13"/>
                  <a:gd name="T60" fmla="*/ 0 w 32"/>
                  <a:gd name="T61" fmla="*/ 2 h 13"/>
                  <a:gd name="T62" fmla="*/ 0 w 32"/>
                  <a:gd name="T63" fmla="*/ 0 h 13"/>
                  <a:gd name="T64" fmla="*/ 0 w 32"/>
                  <a:gd name="T65" fmla="*/ 0 h 13"/>
                  <a:gd name="T66" fmla="*/ 0 w 32"/>
                  <a:gd name="T67" fmla="*/ 0 h 13"/>
                  <a:gd name="T68" fmla="*/ 0 w 32"/>
                  <a:gd name="T69" fmla="*/ 0 h 13"/>
                  <a:gd name="T70" fmla="*/ 0 w 32"/>
                  <a:gd name="T71" fmla="*/ 0 h 13"/>
                  <a:gd name="T72" fmla="*/ 0 w 32"/>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2"/>
                  <a:gd name="T112" fmla="*/ 0 h 13"/>
                  <a:gd name="T113" fmla="*/ 32 w 32"/>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2" h="13">
                    <a:moveTo>
                      <a:pt x="0" y="0"/>
                    </a:moveTo>
                    <a:lnTo>
                      <a:pt x="30" y="0"/>
                    </a:lnTo>
                    <a:lnTo>
                      <a:pt x="32" y="0"/>
                    </a:lnTo>
                    <a:lnTo>
                      <a:pt x="32" y="2"/>
                    </a:lnTo>
                    <a:lnTo>
                      <a:pt x="32" y="12"/>
                    </a:lnTo>
                    <a:lnTo>
                      <a:pt x="32" y="13"/>
                    </a:lnTo>
                    <a:lnTo>
                      <a:pt x="30" y="13"/>
                    </a:lnTo>
                    <a:lnTo>
                      <a:pt x="0" y="13"/>
                    </a:lnTo>
                    <a:lnTo>
                      <a:pt x="0" y="12"/>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08" name="Freeform 116"/>
              <p:cNvSpPr/>
              <p:nvPr/>
            </p:nvSpPr>
            <p:spPr bwMode="auto">
              <a:xfrm>
                <a:off x="4632" y="1350"/>
                <a:ext cx="32" cy="13"/>
              </a:xfrm>
              <a:custGeom>
                <a:avLst/>
                <a:gdLst>
                  <a:gd name="T0" fmla="*/ 0 w 32"/>
                  <a:gd name="T1" fmla="*/ 0 h 13"/>
                  <a:gd name="T2" fmla="*/ 30 w 32"/>
                  <a:gd name="T3" fmla="*/ 0 h 13"/>
                  <a:gd name="T4" fmla="*/ 30 w 32"/>
                  <a:gd name="T5" fmla="*/ 0 h 13"/>
                  <a:gd name="T6" fmla="*/ 30 w 32"/>
                  <a:gd name="T7" fmla="*/ 0 h 13"/>
                  <a:gd name="T8" fmla="*/ 30 w 32"/>
                  <a:gd name="T9" fmla="*/ 0 h 13"/>
                  <a:gd name="T10" fmla="*/ 32 w 32"/>
                  <a:gd name="T11" fmla="*/ 0 h 13"/>
                  <a:gd name="T12" fmla="*/ 32 w 32"/>
                  <a:gd name="T13" fmla="*/ 0 h 13"/>
                  <a:gd name="T14" fmla="*/ 32 w 32"/>
                  <a:gd name="T15" fmla="*/ 2 h 13"/>
                  <a:gd name="T16" fmla="*/ 32 w 32"/>
                  <a:gd name="T17" fmla="*/ 2 h 13"/>
                  <a:gd name="T18" fmla="*/ 32 w 32"/>
                  <a:gd name="T19" fmla="*/ 2 h 13"/>
                  <a:gd name="T20" fmla="*/ 32 w 32"/>
                  <a:gd name="T21" fmla="*/ 12 h 13"/>
                  <a:gd name="T22" fmla="*/ 32 w 32"/>
                  <a:gd name="T23" fmla="*/ 12 h 13"/>
                  <a:gd name="T24" fmla="*/ 32 w 32"/>
                  <a:gd name="T25" fmla="*/ 13 h 13"/>
                  <a:gd name="T26" fmla="*/ 32 w 32"/>
                  <a:gd name="T27" fmla="*/ 13 h 13"/>
                  <a:gd name="T28" fmla="*/ 32 w 32"/>
                  <a:gd name="T29" fmla="*/ 13 h 13"/>
                  <a:gd name="T30" fmla="*/ 30 w 32"/>
                  <a:gd name="T31" fmla="*/ 13 h 13"/>
                  <a:gd name="T32" fmla="*/ 30 w 32"/>
                  <a:gd name="T33" fmla="*/ 13 h 13"/>
                  <a:gd name="T34" fmla="*/ 30 w 32"/>
                  <a:gd name="T35" fmla="*/ 13 h 13"/>
                  <a:gd name="T36" fmla="*/ 30 w 32"/>
                  <a:gd name="T37" fmla="*/ 13 h 13"/>
                  <a:gd name="T38" fmla="*/ 0 w 32"/>
                  <a:gd name="T39" fmla="*/ 13 h 13"/>
                  <a:gd name="T40" fmla="*/ 0 w 32"/>
                  <a:gd name="T41" fmla="*/ 13 h 13"/>
                  <a:gd name="T42" fmla="*/ 0 w 32"/>
                  <a:gd name="T43" fmla="*/ 13 h 13"/>
                  <a:gd name="T44" fmla="*/ 0 w 32"/>
                  <a:gd name="T45" fmla="*/ 13 h 13"/>
                  <a:gd name="T46" fmla="*/ 0 w 32"/>
                  <a:gd name="T47" fmla="*/ 13 h 13"/>
                  <a:gd name="T48" fmla="*/ 0 w 32"/>
                  <a:gd name="T49" fmla="*/ 13 h 13"/>
                  <a:gd name="T50" fmla="*/ 0 w 32"/>
                  <a:gd name="T51" fmla="*/ 13 h 13"/>
                  <a:gd name="T52" fmla="*/ 0 w 32"/>
                  <a:gd name="T53" fmla="*/ 12 h 13"/>
                  <a:gd name="T54" fmla="*/ 0 w 32"/>
                  <a:gd name="T55" fmla="*/ 12 h 13"/>
                  <a:gd name="T56" fmla="*/ 0 w 32"/>
                  <a:gd name="T57" fmla="*/ 2 h 13"/>
                  <a:gd name="T58" fmla="*/ 0 w 32"/>
                  <a:gd name="T59" fmla="*/ 2 h 13"/>
                  <a:gd name="T60" fmla="*/ 0 w 32"/>
                  <a:gd name="T61" fmla="*/ 2 h 13"/>
                  <a:gd name="T62" fmla="*/ 0 w 32"/>
                  <a:gd name="T63" fmla="*/ 0 h 13"/>
                  <a:gd name="T64" fmla="*/ 0 w 32"/>
                  <a:gd name="T65" fmla="*/ 0 h 13"/>
                  <a:gd name="T66" fmla="*/ 0 w 32"/>
                  <a:gd name="T67" fmla="*/ 0 h 13"/>
                  <a:gd name="T68" fmla="*/ 0 w 32"/>
                  <a:gd name="T69" fmla="*/ 0 h 13"/>
                  <a:gd name="T70" fmla="*/ 0 w 32"/>
                  <a:gd name="T71" fmla="*/ 0 h 13"/>
                  <a:gd name="T72" fmla="*/ 0 w 32"/>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2"/>
                  <a:gd name="T112" fmla="*/ 0 h 13"/>
                  <a:gd name="T113" fmla="*/ 32 w 32"/>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2" h="13">
                    <a:moveTo>
                      <a:pt x="0" y="0"/>
                    </a:moveTo>
                    <a:lnTo>
                      <a:pt x="30" y="0"/>
                    </a:lnTo>
                    <a:lnTo>
                      <a:pt x="32" y="0"/>
                    </a:lnTo>
                    <a:lnTo>
                      <a:pt x="32" y="2"/>
                    </a:lnTo>
                    <a:lnTo>
                      <a:pt x="32" y="12"/>
                    </a:lnTo>
                    <a:lnTo>
                      <a:pt x="32" y="13"/>
                    </a:lnTo>
                    <a:lnTo>
                      <a:pt x="30" y="13"/>
                    </a:lnTo>
                    <a:lnTo>
                      <a:pt x="0" y="13"/>
                    </a:lnTo>
                    <a:lnTo>
                      <a:pt x="0" y="12"/>
                    </a:lnTo>
                    <a:lnTo>
                      <a:pt x="0" y="2"/>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09" name="Freeform 117"/>
              <p:cNvSpPr/>
              <p:nvPr/>
            </p:nvSpPr>
            <p:spPr bwMode="auto">
              <a:xfrm>
                <a:off x="4632" y="1341"/>
                <a:ext cx="32" cy="9"/>
              </a:xfrm>
              <a:custGeom>
                <a:avLst/>
                <a:gdLst>
                  <a:gd name="T0" fmla="*/ 0 w 32"/>
                  <a:gd name="T1" fmla="*/ 0 h 9"/>
                  <a:gd name="T2" fmla="*/ 30 w 32"/>
                  <a:gd name="T3" fmla="*/ 0 h 9"/>
                  <a:gd name="T4" fmla="*/ 30 w 32"/>
                  <a:gd name="T5" fmla="*/ 0 h 9"/>
                  <a:gd name="T6" fmla="*/ 30 w 32"/>
                  <a:gd name="T7" fmla="*/ 0 h 9"/>
                  <a:gd name="T8" fmla="*/ 30 w 32"/>
                  <a:gd name="T9" fmla="*/ 0 h 9"/>
                  <a:gd name="T10" fmla="*/ 30 w 32"/>
                  <a:gd name="T11" fmla="*/ 0 h 9"/>
                  <a:gd name="T12" fmla="*/ 32 w 32"/>
                  <a:gd name="T13" fmla="*/ 2 h 9"/>
                  <a:gd name="T14" fmla="*/ 32 w 32"/>
                  <a:gd name="T15" fmla="*/ 2 h 9"/>
                  <a:gd name="T16" fmla="*/ 32 w 32"/>
                  <a:gd name="T17" fmla="*/ 2 h 9"/>
                  <a:gd name="T18" fmla="*/ 32 w 32"/>
                  <a:gd name="T19" fmla="*/ 2 h 9"/>
                  <a:gd name="T20" fmla="*/ 32 w 32"/>
                  <a:gd name="T21" fmla="*/ 7 h 9"/>
                  <a:gd name="T22" fmla="*/ 32 w 32"/>
                  <a:gd name="T23" fmla="*/ 7 h 9"/>
                  <a:gd name="T24" fmla="*/ 32 w 32"/>
                  <a:gd name="T25" fmla="*/ 7 h 9"/>
                  <a:gd name="T26" fmla="*/ 32 w 32"/>
                  <a:gd name="T27" fmla="*/ 7 h 9"/>
                  <a:gd name="T28" fmla="*/ 30 w 32"/>
                  <a:gd name="T29" fmla="*/ 9 h 9"/>
                  <a:gd name="T30" fmla="*/ 30 w 32"/>
                  <a:gd name="T31" fmla="*/ 9 h 9"/>
                  <a:gd name="T32" fmla="*/ 30 w 32"/>
                  <a:gd name="T33" fmla="*/ 9 h 9"/>
                  <a:gd name="T34" fmla="*/ 30 w 32"/>
                  <a:gd name="T35" fmla="*/ 9 h 9"/>
                  <a:gd name="T36" fmla="*/ 30 w 32"/>
                  <a:gd name="T37" fmla="*/ 9 h 9"/>
                  <a:gd name="T38" fmla="*/ 0 w 32"/>
                  <a:gd name="T39" fmla="*/ 9 h 9"/>
                  <a:gd name="T40" fmla="*/ 0 w 32"/>
                  <a:gd name="T41" fmla="*/ 9 h 9"/>
                  <a:gd name="T42" fmla="*/ 0 w 32"/>
                  <a:gd name="T43" fmla="*/ 9 h 9"/>
                  <a:gd name="T44" fmla="*/ 0 w 32"/>
                  <a:gd name="T45" fmla="*/ 9 h 9"/>
                  <a:gd name="T46" fmla="*/ 0 w 32"/>
                  <a:gd name="T47" fmla="*/ 9 h 9"/>
                  <a:gd name="T48" fmla="*/ 0 w 32"/>
                  <a:gd name="T49" fmla="*/ 7 h 9"/>
                  <a:gd name="T50" fmla="*/ 0 w 32"/>
                  <a:gd name="T51" fmla="*/ 7 h 9"/>
                  <a:gd name="T52" fmla="*/ 0 w 32"/>
                  <a:gd name="T53" fmla="*/ 7 h 9"/>
                  <a:gd name="T54" fmla="*/ 0 w 32"/>
                  <a:gd name="T55" fmla="*/ 7 h 9"/>
                  <a:gd name="T56" fmla="*/ 0 w 32"/>
                  <a:gd name="T57" fmla="*/ 2 h 9"/>
                  <a:gd name="T58" fmla="*/ 0 w 32"/>
                  <a:gd name="T59" fmla="*/ 2 h 9"/>
                  <a:gd name="T60" fmla="*/ 0 w 32"/>
                  <a:gd name="T61" fmla="*/ 2 h 9"/>
                  <a:gd name="T62" fmla="*/ 0 w 32"/>
                  <a:gd name="T63" fmla="*/ 2 h 9"/>
                  <a:gd name="T64" fmla="*/ 0 w 32"/>
                  <a:gd name="T65" fmla="*/ 0 h 9"/>
                  <a:gd name="T66" fmla="*/ 0 w 32"/>
                  <a:gd name="T67" fmla="*/ 0 h 9"/>
                  <a:gd name="T68" fmla="*/ 0 w 32"/>
                  <a:gd name="T69" fmla="*/ 0 h 9"/>
                  <a:gd name="T70" fmla="*/ 0 w 32"/>
                  <a:gd name="T71" fmla="*/ 0 h 9"/>
                  <a:gd name="T72" fmla="*/ 0 w 32"/>
                  <a:gd name="T73" fmla="*/ 0 h 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2"/>
                  <a:gd name="T112" fmla="*/ 0 h 9"/>
                  <a:gd name="T113" fmla="*/ 32 w 32"/>
                  <a:gd name="T114" fmla="*/ 9 h 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2" h="9">
                    <a:moveTo>
                      <a:pt x="0" y="0"/>
                    </a:moveTo>
                    <a:lnTo>
                      <a:pt x="30" y="0"/>
                    </a:lnTo>
                    <a:lnTo>
                      <a:pt x="32" y="2"/>
                    </a:lnTo>
                    <a:lnTo>
                      <a:pt x="32" y="7"/>
                    </a:lnTo>
                    <a:lnTo>
                      <a:pt x="30" y="9"/>
                    </a:lnTo>
                    <a:lnTo>
                      <a:pt x="0" y="9"/>
                    </a:lnTo>
                    <a:lnTo>
                      <a:pt x="0" y="7"/>
                    </a:lnTo>
                    <a:lnTo>
                      <a:pt x="0" y="2"/>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10" name="Freeform 118"/>
              <p:cNvSpPr/>
              <p:nvPr/>
            </p:nvSpPr>
            <p:spPr bwMode="auto">
              <a:xfrm>
                <a:off x="4632" y="1341"/>
                <a:ext cx="32" cy="9"/>
              </a:xfrm>
              <a:custGeom>
                <a:avLst/>
                <a:gdLst>
                  <a:gd name="T0" fmla="*/ 0 w 32"/>
                  <a:gd name="T1" fmla="*/ 0 h 9"/>
                  <a:gd name="T2" fmla="*/ 30 w 32"/>
                  <a:gd name="T3" fmla="*/ 0 h 9"/>
                  <a:gd name="T4" fmla="*/ 30 w 32"/>
                  <a:gd name="T5" fmla="*/ 0 h 9"/>
                  <a:gd name="T6" fmla="*/ 30 w 32"/>
                  <a:gd name="T7" fmla="*/ 0 h 9"/>
                  <a:gd name="T8" fmla="*/ 30 w 32"/>
                  <a:gd name="T9" fmla="*/ 0 h 9"/>
                  <a:gd name="T10" fmla="*/ 30 w 32"/>
                  <a:gd name="T11" fmla="*/ 0 h 9"/>
                  <a:gd name="T12" fmla="*/ 32 w 32"/>
                  <a:gd name="T13" fmla="*/ 2 h 9"/>
                  <a:gd name="T14" fmla="*/ 32 w 32"/>
                  <a:gd name="T15" fmla="*/ 2 h 9"/>
                  <a:gd name="T16" fmla="*/ 32 w 32"/>
                  <a:gd name="T17" fmla="*/ 2 h 9"/>
                  <a:gd name="T18" fmla="*/ 32 w 32"/>
                  <a:gd name="T19" fmla="*/ 2 h 9"/>
                  <a:gd name="T20" fmla="*/ 32 w 32"/>
                  <a:gd name="T21" fmla="*/ 7 h 9"/>
                  <a:gd name="T22" fmla="*/ 32 w 32"/>
                  <a:gd name="T23" fmla="*/ 7 h 9"/>
                  <a:gd name="T24" fmla="*/ 32 w 32"/>
                  <a:gd name="T25" fmla="*/ 7 h 9"/>
                  <a:gd name="T26" fmla="*/ 32 w 32"/>
                  <a:gd name="T27" fmla="*/ 7 h 9"/>
                  <a:gd name="T28" fmla="*/ 30 w 32"/>
                  <a:gd name="T29" fmla="*/ 9 h 9"/>
                  <a:gd name="T30" fmla="*/ 30 w 32"/>
                  <a:gd name="T31" fmla="*/ 9 h 9"/>
                  <a:gd name="T32" fmla="*/ 30 w 32"/>
                  <a:gd name="T33" fmla="*/ 9 h 9"/>
                  <a:gd name="T34" fmla="*/ 30 w 32"/>
                  <a:gd name="T35" fmla="*/ 9 h 9"/>
                  <a:gd name="T36" fmla="*/ 30 w 32"/>
                  <a:gd name="T37" fmla="*/ 9 h 9"/>
                  <a:gd name="T38" fmla="*/ 0 w 32"/>
                  <a:gd name="T39" fmla="*/ 9 h 9"/>
                  <a:gd name="T40" fmla="*/ 0 w 32"/>
                  <a:gd name="T41" fmla="*/ 9 h 9"/>
                  <a:gd name="T42" fmla="*/ 0 w 32"/>
                  <a:gd name="T43" fmla="*/ 9 h 9"/>
                  <a:gd name="T44" fmla="*/ 0 w 32"/>
                  <a:gd name="T45" fmla="*/ 9 h 9"/>
                  <a:gd name="T46" fmla="*/ 0 w 32"/>
                  <a:gd name="T47" fmla="*/ 9 h 9"/>
                  <a:gd name="T48" fmla="*/ 0 w 32"/>
                  <a:gd name="T49" fmla="*/ 7 h 9"/>
                  <a:gd name="T50" fmla="*/ 0 w 32"/>
                  <a:gd name="T51" fmla="*/ 7 h 9"/>
                  <a:gd name="T52" fmla="*/ 0 w 32"/>
                  <a:gd name="T53" fmla="*/ 7 h 9"/>
                  <a:gd name="T54" fmla="*/ 0 w 32"/>
                  <a:gd name="T55" fmla="*/ 7 h 9"/>
                  <a:gd name="T56" fmla="*/ 0 w 32"/>
                  <a:gd name="T57" fmla="*/ 2 h 9"/>
                  <a:gd name="T58" fmla="*/ 0 w 32"/>
                  <a:gd name="T59" fmla="*/ 2 h 9"/>
                  <a:gd name="T60" fmla="*/ 0 w 32"/>
                  <a:gd name="T61" fmla="*/ 2 h 9"/>
                  <a:gd name="T62" fmla="*/ 0 w 32"/>
                  <a:gd name="T63" fmla="*/ 2 h 9"/>
                  <a:gd name="T64" fmla="*/ 0 w 32"/>
                  <a:gd name="T65" fmla="*/ 0 h 9"/>
                  <a:gd name="T66" fmla="*/ 0 w 32"/>
                  <a:gd name="T67" fmla="*/ 0 h 9"/>
                  <a:gd name="T68" fmla="*/ 0 w 32"/>
                  <a:gd name="T69" fmla="*/ 0 h 9"/>
                  <a:gd name="T70" fmla="*/ 0 w 32"/>
                  <a:gd name="T71" fmla="*/ 0 h 9"/>
                  <a:gd name="T72" fmla="*/ 0 w 32"/>
                  <a:gd name="T73" fmla="*/ 0 h 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2"/>
                  <a:gd name="T112" fmla="*/ 0 h 9"/>
                  <a:gd name="T113" fmla="*/ 32 w 32"/>
                  <a:gd name="T114" fmla="*/ 9 h 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2" h="9">
                    <a:moveTo>
                      <a:pt x="0" y="0"/>
                    </a:moveTo>
                    <a:lnTo>
                      <a:pt x="30" y="0"/>
                    </a:lnTo>
                    <a:lnTo>
                      <a:pt x="32" y="2"/>
                    </a:lnTo>
                    <a:lnTo>
                      <a:pt x="32" y="7"/>
                    </a:lnTo>
                    <a:lnTo>
                      <a:pt x="30" y="9"/>
                    </a:lnTo>
                    <a:lnTo>
                      <a:pt x="0" y="9"/>
                    </a:lnTo>
                    <a:lnTo>
                      <a:pt x="0" y="7"/>
                    </a:lnTo>
                    <a:lnTo>
                      <a:pt x="0" y="2"/>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11" name="Freeform 119"/>
              <p:cNvSpPr/>
              <p:nvPr/>
            </p:nvSpPr>
            <p:spPr bwMode="auto">
              <a:xfrm>
                <a:off x="4442" y="1142"/>
                <a:ext cx="88" cy="80"/>
              </a:xfrm>
              <a:custGeom>
                <a:avLst/>
                <a:gdLst>
                  <a:gd name="T0" fmla="*/ 8 w 88"/>
                  <a:gd name="T1" fmla="*/ 1 h 80"/>
                  <a:gd name="T2" fmla="*/ 6 w 88"/>
                  <a:gd name="T3" fmla="*/ 1 h 80"/>
                  <a:gd name="T4" fmla="*/ 4 w 88"/>
                  <a:gd name="T5" fmla="*/ 1 h 80"/>
                  <a:gd name="T6" fmla="*/ 4 w 88"/>
                  <a:gd name="T7" fmla="*/ 1 h 80"/>
                  <a:gd name="T8" fmla="*/ 2 w 88"/>
                  <a:gd name="T9" fmla="*/ 3 h 80"/>
                  <a:gd name="T10" fmla="*/ 2 w 88"/>
                  <a:gd name="T11" fmla="*/ 3 h 80"/>
                  <a:gd name="T12" fmla="*/ 2 w 88"/>
                  <a:gd name="T13" fmla="*/ 5 h 80"/>
                  <a:gd name="T14" fmla="*/ 2 w 88"/>
                  <a:gd name="T15" fmla="*/ 5 h 80"/>
                  <a:gd name="T16" fmla="*/ 0 w 88"/>
                  <a:gd name="T17" fmla="*/ 7 h 80"/>
                  <a:gd name="T18" fmla="*/ 0 w 88"/>
                  <a:gd name="T19" fmla="*/ 80 h 80"/>
                  <a:gd name="T20" fmla="*/ 4 w 88"/>
                  <a:gd name="T21" fmla="*/ 62 h 80"/>
                  <a:gd name="T22" fmla="*/ 10 w 88"/>
                  <a:gd name="T23" fmla="*/ 47 h 80"/>
                  <a:gd name="T24" fmla="*/ 19 w 88"/>
                  <a:gd name="T25" fmla="*/ 35 h 80"/>
                  <a:gd name="T26" fmla="*/ 28 w 88"/>
                  <a:gd name="T27" fmla="*/ 24 h 80"/>
                  <a:gd name="T28" fmla="*/ 40 w 88"/>
                  <a:gd name="T29" fmla="*/ 17 h 80"/>
                  <a:gd name="T30" fmla="*/ 53 w 88"/>
                  <a:gd name="T31" fmla="*/ 9 h 80"/>
                  <a:gd name="T32" fmla="*/ 70 w 88"/>
                  <a:gd name="T33" fmla="*/ 3 h 80"/>
                  <a:gd name="T34" fmla="*/ 88 w 88"/>
                  <a:gd name="T35" fmla="*/ 0 h 80"/>
                  <a:gd name="T36" fmla="*/ 8 w 88"/>
                  <a:gd name="T37" fmla="*/ 1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80"/>
                  <a:gd name="T59" fmla="*/ 88 w 88"/>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80">
                    <a:moveTo>
                      <a:pt x="8" y="1"/>
                    </a:moveTo>
                    <a:lnTo>
                      <a:pt x="6" y="1"/>
                    </a:lnTo>
                    <a:lnTo>
                      <a:pt x="4" y="1"/>
                    </a:lnTo>
                    <a:lnTo>
                      <a:pt x="2" y="3"/>
                    </a:lnTo>
                    <a:lnTo>
                      <a:pt x="2" y="5"/>
                    </a:lnTo>
                    <a:lnTo>
                      <a:pt x="0" y="7"/>
                    </a:lnTo>
                    <a:lnTo>
                      <a:pt x="0" y="80"/>
                    </a:lnTo>
                    <a:lnTo>
                      <a:pt x="4" y="62"/>
                    </a:lnTo>
                    <a:lnTo>
                      <a:pt x="10" y="47"/>
                    </a:lnTo>
                    <a:lnTo>
                      <a:pt x="19" y="35"/>
                    </a:lnTo>
                    <a:lnTo>
                      <a:pt x="28" y="24"/>
                    </a:lnTo>
                    <a:lnTo>
                      <a:pt x="40" y="17"/>
                    </a:lnTo>
                    <a:lnTo>
                      <a:pt x="53" y="9"/>
                    </a:lnTo>
                    <a:lnTo>
                      <a:pt x="70" y="3"/>
                    </a:lnTo>
                    <a:lnTo>
                      <a:pt x="88" y="0"/>
                    </a:lnTo>
                    <a:lnTo>
                      <a:pt x="8"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12" name="Freeform 120"/>
              <p:cNvSpPr/>
              <p:nvPr/>
            </p:nvSpPr>
            <p:spPr bwMode="auto">
              <a:xfrm>
                <a:off x="4442" y="1142"/>
                <a:ext cx="88" cy="80"/>
              </a:xfrm>
              <a:custGeom>
                <a:avLst/>
                <a:gdLst>
                  <a:gd name="T0" fmla="*/ 8 w 88"/>
                  <a:gd name="T1" fmla="*/ 1 h 80"/>
                  <a:gd name="T2" fmla="*/ 6 w 88"/>
                  <a:gd name="T3" fmla="*/ 1 h 80"/>
                  <a:gd name="T4" fmla="*/ 4 w 88"/>
                  <a:gd name="T5" fmla="*/ 1 h 80"/>
                  <a:gd name="T6" fmla="*/ 4 w 88"/>
                  <a:gd name="T7" fmla="*/ 1 h 80"/>
                  <a:gd name="T8" fmla="*/ 2 w 88"/>
                  <a:gd name="T9" fmla="*/ 3 h 80"/>
                  <a:gd name="T10" fmla="*/ 2 w 88"/>
                  <a:gd name="T11" fmla="*/ 3 h 80"/>
                  <a:gd name="T12" fmla="*/ 2 w 88"/>
                  <a:gd name="T13" fmla="*/ 5 h 80"/>
                  <a:gd name="T14" fmla="*/ 2 w 88"/>
                  <a:gd name="T15" fmla="*/ 5 h 80"/>
                  <a:gd name="T16" fmla="*/ 0 w 88"/>
                  <a:gd name="T17" fmla="*/ 7 h 80"/>
                  <a:gd name="T18" fmla="*/ 0 w 88"/>
                  <a:gd name="T19" fmla="*/ 80 h 80"/>
                  <a:gd name="T20" fmla="*/ 4 w 88"/>
                  <a:gd name="T21" fmla="*/ 62 h 80"/>
                  <a:gd name="T22" fmla="*/ 10 w 88"/>
                  <a:gd name="T23" fmla="*/ 47 h 80"/>
                  <a:gd name="T24" fmla="*/ 19 w 88"/>
                  <a:gd name="T25" fmla="*/ 35 h 80"/>
                  <a:gd name="T26" fmla="*/ 28 w 88"/>
                  <a:gd name="T27" fmla="*/ 24 h 80"/>
                  <a:gd name="T28" fmla="*/ 40 w 88"/>
                  <a:gd name="T29" fmla="*/ 17 h 80"/>
                  <a:gd name="T30" fmla="*/ 53 w 88"/>
                  <a:gd name="T31" fmla="*/ 9 h 80"/>
                  <a:gd name="T32" fmla="*/ 70 w 88"/>
                  <a:gd name="T33" fmla="*/ 3 h 80"/>
                  <a:gd name="T34" fmla="*/ 88 w 88"/>
                  <a:gd name="T35" fmla="*/ 0 h 80"/>
                  <a:gd name="T36" fmla="*/ 8 w 88"/>
                  <a:gd name="T37" fmla="*/ 1 h 8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8"/>
                  <a:gd name="T58" fmla="*/ 0 h 80"/>
                  <a:gd name="T59" fmla="*/ 88 w 88"/>
                  <a:gd name="T60" fmla="*/ 80 h 8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8" h="80">
                    <a:moveTo>
                      <a:pt x="8" y="1"/>
                    </a:moveTo>
                    <a:lnTo>
                      <a:pt x="6" y="1"/>
                    </a:lnTo>
                    <a:lnTo>
                      <a:pt x="4" y="1"/>
                    </a:lnTo>
                    <a:lnTo>
                      <a:pt x="2" y="3"/>
                    </a:lnTo>
                    <a:lnTo>
                      <a:pt x="2" y="5"/>
                    </a:lnTo>
                    <a:lnTo>
                      <a:pt x="0" y="7"/>
                    </a:lnTo>
                    <a:lnTo>
                      <a:pt x="0" y="80"/>
                    </a:lnTo>
                    <a:lnTo>
                      <a:pt x="4" y="62"/>
                    </a:lnTo>
                    <a:lnTo>
                      <a:pt x="10" y="47"/>
                    </a:lnTo>
                    <a:lnTo>
                      <a:pt x="19" y="35"/>
                    </a:lnTo>
                    <a:lnTo>
                      <a:pt x="28" y="24"/>
                    </a:lnTo>
                    <a:lnTo>
                      <a:pt x="40" y="17"/>
                    </a:lnTo>
                    <a:lnTo>
                      <a:pt x="53" y="9"/>
                    </a:lnTo>
                    <a:lnTo>
                      <a:pt x="70" y="3"/>
                    </a:lnTo>
                    <a:lnTo>
                      <a:pt x="88" y="0"/>
                    </a:lnTo>
                    <a:lnTo>
                      <a:pt x="8" y="1"/>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13" name="Rectangle 121"/>
              <p:cNvSpPr>
                <a:spLocks noChangeArrowheads="1"/>
              </p:cNvSpPr>
              <p:nvPr/>
            </p:nvSpPr>
            <p:spPr bwMode="auto">
              <a:xfrm>
                <a:off x="4335" y="1493"/>
                <a:ext cx="430" cy="9"/>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14" name="Rectangle 122"/>
              <p:cNvSpPr>
                <a:spLocks noChangeArrowheads="1"/>
              </p:cNvSpPr>
              <p:nvPr/>
            </p:nvSpPr>
            <p:spPr bwMode="auto">
              <a:xfrm>
                <a:off x="4335" y="1493"/>
                <a:ext cx="430" cy="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15" name="Freeform 123"/>
              <p:cNvSpPr/>
              <p:nvPr/>
            </p:nvSpPr>
            <p:spPr bwMode="auto">
              <a:xfrm>
                <a:off x="4329" y="1392"/>
                <a:ext cx="438" cy="101"/>
              </a:xfrm>
              <a:custGeom>
                <a:avLst/>
                <a:gdLst>
                  <a:gd name="T0" fmla="*/ 4 w 438"/>
                  <a:gd name="T1" fmla="*/ 0 h 101"/>
                  <a:gd name="T2" fmla="*/ 434 w 438"/>
                  <a:gd name="T3" fmla="*/ 0 h 101"/>
                  <a:gd name="T4" fmla="*/ 436 w 438"/>
                  <a:gd name="T5" fmla="*/ 0 h 101"/>
                  <a:gd name="T6" fmla="*/ 436 w 438"/>
                  <a:gd name="T7" fmla="*/ 0 h 101"/>
                  <a:gd name="T8" fmla="*/ 436 w 438"/>
                  <a:gd name="T9" fmla="*/ 0 h 101"/>
                  <a:gd name="T10" fmla="*/ 438 w 438"/>
                  <a:gd name="T11" fmla="*/ 0 h 101"/>
                  <a:gd name="T12" fmla="*/ 438 w 438"/>
                  <a:gd name="T13" fmla="*/ 0 h 101"/>
                  <a:gd name="T14" fmla="*/ 438 w 438"/>
                  <a:gd name="T15" fmla="*/ 1 h 101"/>
                  <a:gd name="T16" fmla="*/ 438 w 438"/>
                  <a:gd name="T17" fmla="*/ 1 h 101"/>
                  <a:gd name="T18" fmla="*/ 438 w 438"/>
                  <a:gd name="T19" fmla="*/ 3 h 101"/>
                  <a:gd name="T20" fmla="*/ 438 w 438"/>
                  <a:gd name="T21" fmla="*/ 97 h 101"/>
                  <a:gd name="T22" fmla="*/ 438 w 438"/>
                  <a:gd name="T23" fmla="*/ 99 h 101"/>
                  <a:gd name="T24" fmla="*/ 438 w 438"/>
                  <a:gd name="T25" fmla="*/ 99 h 101"/>
                  <a:gd name="T26" fmla="*/ 438 w 438"/>
                  <a:gd name="T27" fmla="*/ 99 h 101"/>
                  <a:gd name="T28" fmla="*/ 438 w 438"/>
                  <a:gd name="T29" fmla="*/ 101 h 101"/>
                  <a:gd name="T30" fmla="*/ 436 w 438"/>
                  <a:gd name="T31" fmla="*/ 101 h 101"/>
                  <a:gd name="T32" fmla="*/ 436 w 438"/>
                  <a:gd name="T33" fmla="*/ 101 h 101"/>
                  <a:gd name="T34" fmla="*/ 436 w 438"/>
                  <a:gd name="T35" fmla="*/ 101 h 101"/>
                  <a:gd name="T36" fmla="*/ 434 w 438"/>
                  <a:gd name="T37" fmla="*/ 101 h 101"/>
                  <a:gd name="T38" fmla="*/ 4 w 438"/>
                  <a:gd name="T39" fmla="*/ 101 h 101"/>
                  <a:gd name="T40" fmla="*/ 4 w 438"/>
                  <a:gd name="T41" fmla="*/ 101 h 101"/>
                  <a:gd name="T42" fmla="*/ 2 w 438"/>
                  <a:gd name="T43" fmla="*/ 101 h 101"/>
                  <a:gd name="T44" fmla="*/ 2 w 438"/>
                  <a:gd name="T45" fmla="*/ 101 h 101"/>
                  <a:gd name="T46" fmla="*/ 2 w 438"/>
                  <a:gd name="T47" fmla="*/ 101 h 101"/>
                  <a:gd name="T48" fmla="*/ 0 w 438"/>
                  <a:gd name="T49" fmla="*/ 99 h 101"/>
                  <a:gd name="T50" fmla="*/ 0 w 438"/>
                  <a:gd name="T51" fmla="*/ 99 h 101"/>
                  <a:gd name="T52" fmla="*/ 0 w 438"/>
                  <a:gd name="T53" fmla="*/ 99 h 101"/>
                  <a:gd name="T54" fmla="*/ 0 w 438"/>
                  <a:gd name="T55" fmla="*/ 97 h 101"/>
                  <a:gd name="T56" fmla="*/ 0 w 438"/>
                  <a:gd name="T57" fmla="*/ 3 h 101"/>
                  <a:gd name="T58" fmla="*/ 0 w 438"/>
                  <a:gd name="T59" fmla="*/ 1 h 101"/>
                  <a:gd name="T60" fmla="*/ 0 w 438"/>
                  <a:gd name="T61" fmla="*/ 1 h 101"/>
                  <a:gd name="T62" fmla="*/ 0 w 438"/>
                  <a:gd name="T63" fmla="*/ 0 h 101"/>
                  <a:gd name="T64" fmla="*/ 2 w 438"/>
                  <a:gd name="T65" fmla="*/ 0 h 101"/>
                  <a:gd name="T66" fmla="*/ 2 w 438"/>
                  <a:gd name="T67" fmla="*/ 0 h 101"/>
                  <a:gd name="T68" fmla="*/ 2 w 438"/>
                  <a:gd name="T69" fmla="*/ 0 h 101"/>
                  <a:gd name="T70" fmla="*/ 4 w 438"/>
                  <a:gd name="T71" fmla="*/ 0 h 101"/>
                  <a:gd name="T72" fmla="*/ 4 w 438"/>
                  <a:gd name="T73" fmla="*/ 0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8"/>
                  <a:gd name="T112" fmla="*/ 0 h 101"/>
                  <a:gd name="T113" fmla="*/ 438 w 438"/>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8" h="101">
                    <a:moveTo>
                      <a:pt x="4" y="0"/>
                    </a:moveTo>
                    <a:lnTo>
                      <a:pt x="434" y="0"/>
                    </a:lnTo>
                    <a:lnTo>
                      <a:pt x="436" y="0"/>
                    </a:lnTo>
                    <a:lnTo>
                      <a:pt x="438" y="0"/>
                    </a:lnTo>
                    <a:lnTo>
                      <a:pt x="438" y="1"/>
                    </a:lnTo>
                    <a:lnTo>
                      <a:pt x="438" y="3"/>
                    </a:lnTo>
                    <a:lnTo>
                      <a:pt x="438" y="97"/>
                    </a:lnTo>
                    <a:lnTo>
                      <a:pt x="438" y="99"/>
                    </a:lnTo>
                    <a:lnTo>
                      <a:pt x="438" y="101"/>
                    </a:lnTo>
                    <a:lnTo>
                      <a:pt x="436" y="101"/>
                    </a:lnTo>
                    <a:lnTo>
                      <a:pt x="434" y="101"/>
                    </a:lnTo>
                    <a:lnTo>
                      <a:pt x="4" y="101"/>
                    </a:lnTo>
                    <a:lnTo>
                      <a:pt x="2" y="101"/>
                    </a:lnTo>
                    <a:lnTo>
                      <a:pt x="0" y="99"/>
                    </a:lnTo>
                    <a:lnTo>
                      <a:pt x="0" y="97"/>
                    </a:lnTo>
                    <a:lnTo>
                      <a:pt x="0" y="3"/>
                    </a:lnTo>
                    <a:lnTo>
                      <a:pt x="0" y="1"/>
                    </a:lnTo>
                    <a:lnTo>
                      <a:pt x="0" y="0"/>
                    </a:lnTo>
                    <a:lnTo>
                      <a:pt x="2" y="0"/>
                    </a:lnTo>
                    <a:lnTo>
                      <a:pt x="4" y="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16" name="Freeform 124"/>
              <p:cNvSpPr/>
              <p:nvPr/>
            </p:nvSpPr>
            <p:spPr bwMode="auto">
              <a:xfrm>
                <a:off x="4329" y="1392"/>
                <a:ext cx="438" cy="101"/>
              </a:xfrm>
              <a:custGeom>
                <a:avLst/>
                <a:gdLst>
                  <a:gd name="T0" fmla="*/ 4 w 438"/>
                  <a:gd name="T1" fmla="*/ 0 h 101"/>
                  <a:gd name="T2" fmla="*/ 434 w 438"/>
                  <a:gd name="T3" fmla="*/ 0 h 101"/>
                  <a:gd name="T4" fmla="*/ 436 w 438"/>
                  <a:gd name="T5" fmla="*/ 0 h 101"/>
                  <a:gd name="T6" fmla="*/ 436 w 438"/>
                  <a:gd name="T7" fmla="*/ 0 h 101"/>
                  <a:gd name="T8" fmla="*/ 436 w 438"/>
                  <a:gd name="T9" fmla="*/ 0 h 101"/>
                  <a:gd name="T10" fmla="*/ 438 w 438"/>
                  <a:gd name="T11" fmla="*/ 0 h 101"/>
                  <a:gd name="T12" fmla="*/ 438 w 438"/>
                  <a:gd name="T13" fmla="*/ 0 h 101"/>
                  <a:gd name="T14" fmla="*/ 438 w 438"/>
                  <a:gd name="T15" fmla="*/ 1 h 101"/>
                  <a:gd name="T16" fmla="*/ 438 w 438"/>
                  <a:gd name="T17" fmla="*/ 1 h 101"/>
                  <a:gd name="T18" fmla="*/ 438 w 438"/>
                  <a:gd name="T19" fmla="*/ 3 h 101"/>
                  <a:gd name="T20" fmla="*/ 438 w 438"/>
                  <a:gd name="T21" fmla="*/ 97 h 101"/>
                  <a:gd name="T22" fmla="*/ 438 w 438"/>
                  <a:gd name="T23" fmla="*/ 99 h 101"/>
                  <a:gd name="T24" fmla="*/ 438 w 438"/>
                  <a:gd name="T25" fmla="*/ 99 h 101"/>
                  <a:gd name="T26" fmla="*/ 438 w 438"/>
                  <a:gd name="T27" fmla="*/ 99 h 101"/>
                  <a:gd name="T28" fmla="*/ 438 w 438"/>
                  <a:gd name="T29" fmla="*/ 101 h 101"/>
                  <a:gd name="T30" fmla="*/ 436 w 438"/>
                  <a:gd name="T31" fmla="*/ 101 h 101"/>
                  <a:gd name="T32" fmla="*/ 436 w 438"/>
                  <a:gd name="T33" fmla="*/ 101 h 101"/>
                  <a:gd name="T34" fmla="*/ 436 w 438"/>
                  <a:gd name="T35" fmla="*/ 101 h 101"/>
                  <a:gd name="T36" fmla="*/ 434 w 438"/>
                  <a:gd name="T37" fmla="*/ 101 h 101"/>
                  <a:gd name="T38" fmla="*/ 4 w 438"/>
                  <a:gd name="T39" fmla="*/ 101 h 101"/>
                  <a:gd name="T40" fmla="*/ 4 w 438"/>
                  <a:gd name="T41" fmla="*/ 101 h 101"/>
                  <a:gd name="T42" fmla="*/ 2 w 438"/>
                  <a:gd name="T43" fmla="*/ 101 h 101"/>
                  <a:gd name="T44" fmla="*/ 2 w 438"/>
                  <a:gd name="T45" fmla="*/ 101 h 101"/>
                  <a:gd name="T46" fmla="*/ 2 w 438"/>
                  <a:gd name="T47" fmla="*/ 101 h 101"/>
                  <a:gd name="T48" fmla="*/ 0 w 438"/>
                  <a:gd name="T49" fmla="*/ 99 h 101"/>
                  <a:gd name="T50" fmla="*/ 0 w 438"/>
                  <a:gd name="T51" fmla="*/ 99 h 101"/>
                  <a:gd name="T52" fmla="*/ 0 w 438"/>
                  <a:gd name="T53" fmla="*/ 99 h 101"/>
                  <a:gd name="T54" fmla="*/ 0 w 438"/>
                  <a:gd name="T55" fmla="*/ 97 h 101"/>
                  <a:gd name="T56" fmla="*/ 0 w 438"/>
                  <a:gd name="T57" fmla="*/ 3 h 101"/>
                  <a:gd name="T58" fmla="*/ 0 w 438"/>
                  <a:gd name="T59" fmla="*/ 1 h 101"/>
                  <a:gd name="T60" fmla="*/ 0 w 438"/>
                  <a:gd name="T61" fmla="*/ 1 h 101"/>
                  <a:gd name="T62" fmla="*/ 0 w 438"/>
                  <a:gd name="T63" fmla="*/ 0 h 101"/>
                  <a:gd name="T64" fmla="*/ 2 w 438"/>
                  <a:gd name="T65" fmla="*/ 0 h 101"/>
                  <a:gd name="T66" fmla="*/ 2 w 438"/>
                  <a:gd name="T67" fmla="*/ 0 h 101"/>
                  <a:gd name="T68" fmla="*/ 2 w 438"/>
                  <a:gd name="T69" fmla="*/ 0 h 101"/>
                  <a:gd name="T70" fmla="*/ 4 w 438"/>
                  <a:gd name="T71" fmla="*/ 0 h 101"/>
                  <a:gd name="T72" fmla="*/ 4 w 438"/>
                  <a:gd name="T73" fmla="*/ 0 h 10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8"/>
                  <a:gd name="T112" fmla="*/ 0 h 101"/>
                  <a:gd name="T113" fmla="*/ 438 w 438"/>
                  <a:gd name="T114" fmla="*/ 101 h 10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8" h="101">
                    <a:moveTo>
                      <a:pt x="4" y="0"/>
                    </a:moveTo>
                    <a:lnTo>
                      <a:pt x="434" y="0"/>
                    </a:lnTo>
                    <a:lnTo>
                      <a:pt x="436" y="0"/>
                    </a:lnTo>
                    <a:lnTo>
                      <a:pt x="438" y="0"/>
                    </a:lnTo>
                    <a:lnTo>
                      <a:pt x="438" y="1"/>
                    </a:lnTo>
                    <a:lnTo>
                      <a:pt x="438" y="3"/>
                    </a:lnTo>
                    <a:lnTo>
                      <a:pt x="438" y="97"/>
                    </a:lnTo>
                    <a:lnTo>
                      <a:pt x="438" y="99"/>
                    </a:lnTo>
                    <a:lnTo>
                      <a:pt x="438" y="101"/>
                    </a:lnTo>
                    <a:lnTo>
                      <a:pt x="436" y="101"/>
                    </a:lnTo>
                    <a:lnTo>
                      <a:pt x="434" y="101"/>
                    </a:lnTo>
                    <a:lnTo>
                      <a:pt x="4" y="101"/>
                    </a:lnTo>
                    <a:lnTo>
                      <a:pt x="2" y="101"/>
                    </a:lnTo>
                    <a:lnTo>
                      <a:pt x="0" y="99"/>
                    </a:lnTo>
                    <a:lnTo>
                      <a:pt x="0" y="97"/>
                    </a:lnTo>
                    <a:lnTo>
                      <a:pt x="0" y="3"/>
                    </a:lnTo>
                    <a:lnTo>
                      <a:pt x="0" y="1"/>
                    </a:lnTo>
                    <a:lnTo>
                      <a:pt x="0" y="0"/>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17" name="Freeform 125"/>
              <p:cNvSpPr/>
              <p:nvPr/>
            </p:nvSpPr>
            <p:spPr bwMode="auto">
              <a:xfrm>
                <a:off x="4333" y="1392"/>
                <a:ext cx="430" cy="99"/>
              </a:xfrm>
              <a:custGeom>
                <a:avLst/>
                <a:gdLst>
                  <a:gd name="T0" fmla="*/ 6 w 430"/>
                  <a:gd name="T1" fmla="*/ 0 h 99"/>
                  <a:gd name="T2" fmla="*/ 426 w 430"/>
                  <a:gd name="T3" fmla="*/ 0 h 99"/>
                  <a:gd name="T4" fmla="*/ 426 w 430"/>
                  <a:gd name="T5" fmla="*/ 0 h 99"/>
                  <a:gd name="T6" fmla="*/ 428 w 430"/>
                  <a:gd name="T7" fmla="*/ 0 h 99"/>
                  <a:gd name="T8" fmla="*/ 428 w 430"/>
                  <a:gd name="T9" fmla="*/ 0 h 99"/>
                  <a:gd name="T10" fmla="*/ 428 w 430"/>
                  <a:gd name="T11" fmla="*/ 1 h 99"/>
                  <a:gd name="T12" fmla="*/ 430 w 430"/>
                  <a:gd name="T13" fmla="*/ 1 h 99"/>
                  <a:gd name="T14" fmla="*/ 430 w 430"/>
                  <a:gd name="T15" fmla="*/ 1 h 99"/>
                  <a:gd name="T16" fmla="*/ 430 w 430"/>
                  <a:gd name="T17" fmla="*/ 3 h 99"/>
                  <a:gd name="T18" fmla="*/ 430 w 430"/>
                  <a:gd name="T19" fmla="*/ 3 h 99"/>
                  <a:gd name="T20" fmla="*/ 430 w 430"/>
                  <a:gd name="T21" fmla="*/ 95 h 99"/>
                  <a:gd name="T22" fmla="*/ 430 w 430"/>
                  <a:gd name="T23" fmla="*/ 97 h 99"/>
                  <a:gd name="T24" fmla="*/ 430 w 430"/>
                  <a:gd name="T25" fmla="*/ 97 h 99"/>
                  <a:gd name="T26" fmla="*/ 430 w 430"/>
                  <a:gd name="T27" fmla="*/ 99 h 99"/>
                  <a:gd name="T28" fmla="*/ 428 w 430"/>
                  <a:gd name="T29" fmla="*/ 99 h 99"/>
                  <a:gd name="T30" fmla="*/ 428 w 430"/>
                  <a:gd name="T31" fmla="*/ 99 h 99"/>
                  <a:gd name="T32" fmla="*/ 428 w 430"/>
                  <a:gd name="T33" fmla="*/ 99 h 99"/>
                  <a:gd name="T34" fmla="*/ 426 w 430"/>
                  <a:gd name="T35" fmla="*/ 99 h 99"/>
                  <a:gd name="T36" fmla="*/ 426 w 430"/>
                  <a:gd name="T37" fmla="*/ 99 h 99"/>
                  <a:gd name="T38" fmla="*/ 6 w 430"/>
                  <a:gd name="T39" fmla="*/ 99 h 99"/>
                  <a:gd name="T40" fmla="*/ 4 w 430"/>
                  <a:gd name="T41" fmla="*/ 99 h 99"/>
                  <a:gd name="T42" fmla="*/ 4 w 430"/>
                  <a:gd name="T43" fmla="*/ 99 h 99"/>
                  <a:gd name="T44" fmla="*/ 2 w 430"/>
                  <a:gd name="T45" fmla="*/ 99 h 99"/>
                  <a:gd name="T46" fmla="*/ 2 w 430"/>
                  <a:gd name="T47" fmla="*/ 99 h 99"/>
                  <a:gd name="T48" fmla="*/ 2 w 430"/>
                  <a:gd name="T49" fmla="*/ 99 h 99"/>
                  <a:gd name="T50" fmla="*/ 2 w 430"/>
                  <a:gd name="T51" fmla="*/ 97 h 99"/>
                  <a:gd name="T52" fmla="*/ 0 w 430"/>
                  <a:gd name="T53" fmla="*/ 97 h 99"/>
                  <a:gd name="T54" fmla="*/ 0 w 430"/>
                  <a:gd name="T55" fmla="*/ 95 h 99"/>
                  <a:gd name="T56" fmla="*/ 0 w 430"/>
                  <a:gd name="T57" fmla="*/ 3 h 99"/>
                  <a:gd name="T58" fmla="*/ 0 w 430"/>
                  <a:gd name="T59" fmla="*/ 3 h 99"/>
                  <a:gd name="T60" fmla="*/ 2 w 430"/>
                  <a:gd name="T61" fmla="*/ 1 h 99"/>
                  <a:gd name="T62" fmla="*/ 2 w 430"/>
                  <a:gd name="T63" fmla="*/ 1 h 99"/>
                  <a:gd name="T64" fmla="*/ 2 w 430"/>
                  <a:gd name="T65" fmla="*/ 1 h 99"/>
                  <a:gd name="T66" fmla="*/ 2 w 430"/>
                  <a:gd name="T67" fmla="*/ 0 h 99"/>
                  <a:gd name="T68" fmla="*/ 4 w 430"/>
                  <a:gd name="T69" fmla="*/ 0 h 99"/>
                  <a:gd name="T70" fmla="*/ 4 w 430"/>
                  <a:gd name="T71" fmla="*/ 0 h 99"/>
                  <a:gd name="T72" fmla="*/ 6 w 430"/>
                  <a:gd name="T73" fmla="*/ 0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0"/>
                  <a:gd name="T112" fmla="*/ 0 h 99"/>
                  <a:gd name="T113" fmla="*/ 430 w 430"/>
                  <a:gd name="T114" fmla="*/ 99 h 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0" h="99">
                    <a:moveTo>
                      <a:pt x="6" y="0"/>
                    </a:moveTo>
                    <a:lnTo>
                      <a:pt x="426" y="0"/>
                    </a:lnTo>
                    <a:lnTo>
                      <a:pt x="428" y="0"/>
                    </a:lnTo>
                    <a:lnTo>
                      <a:pt x="428" y="1"/>
                    </a:lnTo>
                    <a:lnTo>
                      <a:pt x="430" y="1"/>
                    </a:lnTo>
                    <a:lnTo>
                      <a:pt x="430" y="3"/>
                    </a:lnTo>
                    <a:lnTo>
                      <a:pt x="430" y="95"/>
                    </a:lnTo>
                    <a:lnTo>
                      <a:pt x="430" y="97"/>
                    </a:lnTo>
                    <a:lnTo>
                      <a:pt x="430" y="99"/>
                    </a:lnTo>
                    <a:lnTo>
                      <a:pt x="428" y="99"/>
                    </a:lnTo>
                    <a:lnTo>
                      <a:pt x="426" y="99"/>
                    </a:lnTo>
                    <a:lnTo>
                      <a:pt x="6" y="99"/>
                    </a:lnTo>
                    <a:lnTo>
                      <a:pt x="4" y="99"/>
                    </a:lnTo>
                    <a:lnTo>
                      <a:pt x="2" y="99"/>
                    </a:lnTo>
                    <a:lnTo>
                      <a:pt x="2" y="97"/>
                    </a:lnTo>
                    <a:lnTo>
                      <a:pt x="0" y="97"/>
                    </a:lnTo>
                    <a:lnTo>
                      <a:pt x="0" y="95"/>
                    </a:lnTo>
                    <a:lnTo>
                      <a:pt x="0" y="3"/>
                    </a:lnTo>
                    <a:lnTo>
                      <a:pt x="2" y="1"/>
                    </a:lnTo>
                    <a:lnTo>
                      <a:pt x="2" y="0"/>
                    </a:lnTo>
                    <a:lnTo>
                      <a:pt x="4"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18" name="Freeform 126"/>
              <p:cNvSpPr/>
              <p:nvPr/>
            </p:nvSpPr>
            <p:spPr bwMode="auto">
              <a:xfrm>
                <a:off x="4333" y="1392"/>
                <a:ext cx="430" cy="99"/>
              </a:xfrm>
              <a:custGeom>
                <a:avLst/>
                <a:gdLst>
                  <a:gd name="T0" fmla="*/ 6 w 430"/>
                  <a:gd name="T1" fmla="*/ 0 h 99"/>
                  <a:gd name="T2" fmla="*/ 426 w 430"/>
                  <a:gd name="T3" fmla="*/ 0 h 99"/>
                  <a:gd name="T4" fmla="*/ 426 w 430"/>
                  <a:gd name="T5" fmla="*/ 0 h 99"/>
                  <a:gd name="T6" fmla="*/ 428 w 430"/>
                  <a:gd name="T7" fmla="*/ 0 h 99"/>
                  <a:gd name="T8" fmla="*/ 428 w 430"/>
                  <a:gd name="T9" fmla="*/ 0 h 99"/>
                  <a:gd name="T10" fmla="*/ 428 w 430"/>
                  <a:gd name="T11" fmla="*/ 1 h 99"/>
                  <a:gd name="T12" fmla="*/ 430 w 430"/>
                  <a:gd name="T13" fmla="*/ 1 h 99"/>
                  <a:gd name="T14" fmla="*/ 430 w 430"/>
                  <a:gd name="T15" fmla="*/ 1 h 99"/>
                  <a:gd name="T16" fmla="*/ 430 w 430"/>
                  <a:gd name="T17" fmla="*/ 3 h 99"/>
                  <a:gd name="T18" fmla="*/ 430 w 430"/>
                  <a:gd name="T19" fmla="*/ 3 h 99"/>
                  <a:gd name="T20" fmla="*/ 430 w 430"/>
                  <a:gd name="T21" fmla="*/ 95 h 99"/>
                  <a:gd name="T22" fmla="*/ 430 w 430"/>
                  <a:gd name="T23" fmla="*/ 97 h 99"/>
                  <a:gd name="T24" fmla="*/ 430 w 430"/>
                  <a:gd name="T25" fmla="*/ 97 h 99"/>
                  <a:gd name="T26" fmla="*/ 430 w 430"/>
                  <a:gd name="T27" fmla="*/ 99 h 99"/>
                  <a:gd name="T28" fmla="*/ 428 w 430"/>
                  <a:gd name="T29" fmla="*/ 99 h 99"/>
                  <a:gd name="T30" fmla="*/ 428 w 430"/>
                  <a:gd name="T31" fmla="*/ 99 h 99"/>
                  <a:gd name="T32" fmla="*/ 428 w 430"/>
                  <a:gd name="T33" fmla="*/ 99 h 99"/>
                  <a:gd name="T34" fmla="*/ 426 w 430"/>
                  <a:gd name="T35" fmla="*/ 99 h 99"/>
                  <a:gd name="T36" fmla="*/ 426 w 430"/>
                  <a:gd name="T37" fmla="*/ 99 h 99"/>
                  <a:gd name="T38" fmla="*/ 6 w 430"/>
                  <a:gd name="T39" fmla="*/ 99 h 99"/>
                  <a:gd name="T40" fmla="*/ 4 w 430"/>
                  <a:gd name="T41" fmla="*/ 99 h 99"/>
                  <a:gd name="T42" fmla="*/ 4 w 430"/>
                  <a:gd name="T43" fmla="*/ 99 h 99"/>
                  <a:gd name="T44" fmla="*/ 2 w 430"/>
                  <a:gd name="T45" fmla="*/ 99 h 99"/>
                  <a:gd name="T46" fmla="*/ 2 w 430"/>
                  <a:gd name="T47" fmla="*/ 99 h 99"/>
                  <a:gd name="T48" fmla="*/ 2 w 430"/>
                  <a:gd name="T49" fmla="*/ 99 h 99"/>
                  <a:gd name="T50" fmla="*/ 2 w 430"/>
                  <a:gd name="T51" fmla="*/ 97 h 99"/>
                  <a:gd name="T52" fmla="*/ 0 w 430"/>
                  <a:gd name="T53" fmla="*/ 97 h 99"/>
                  <a:gd name="T54" fmla="*/ 0 w 430"/>
                  <a:gd name="T55" fmla="*/ 95 h 99"/>
                  <a:gd name="T56" fmla="*/ 0 w 430"/>
                  <a:gd name="T57" fmla="*/ 3 h 99"/>
                  <a:gd name="T58" fmla="*/ 0 w 430"/>
                  <a:gd name="T59" fmla="*/ 3 h 99"/>
                  <a:gd name="T60" fmla="*/ 2 w 430"/>
                  <a:gd name="T61" fmla="*/ 1 h 99"/>
                  <a:gd name="T62" fmla="*/ 2 w 430"/>
                  <a:gd name="T63" fmla="*/ 1 h 99"/>
                  <a:gd name="T64" fmla="*/ 2 w 430"/>
                  <a:gd name="T65" fmla="*/ 1 h 99"/>
                  <a:gd name="T66" fmla="*/ 2 w 430"/>
                  <a:gd name="T67" fmla="*/ 0 h 99"/>
                  <a:gd name="T68" fmla="*/ 4 w 430"/>
                  <a:gd name="T69" fmla="*/ 0 h 99"/>
                  <a:gd name="T70" fmla="*/ 4 w 430"/>
                  <a:gd name="T71" fmla="*/ 0 h 99"/>
                  <a:gd name="T72" fmla="*/ 6 w 430"/>
                  <a:gd name="T73" fmla="*/ 0 h 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0"/>
                  <a:gd name="T112" fmla="*/ 0 h 99"/>
                  <a:gd name="T113" fmla="*/ 430 w 430"/>
                  <a:gd name="T114" fmla="*/ 99 h 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0" h="99">
                    <a:moveTo>
                      <a:pt x="6" y="0"/>
                    </a:moveTo>
                    <a:lnTo>
                      <a:pt x="426" y="0"/>
                    </a:lnTo>
                    <a:lnTo>
                      <a:pt x="428" y="0"/>
                    </a:lnTo>
                    <a:lnTo>
                      <a:pt x="428" y="1"/>
                    </a:lnTo>
                    <a:lnTo>
                      <a:pt x="430" y="1"/>
                    </a:lnTo>
                    <a:lnTo>
                      <a:pt x="430" y="3"/>
                    </a:lnTo>
                    <a:lnTo>
                      <a:pt x="430" y="95"/>
                    </a:lnTo>
                    <a:lnTo>
                      <a:pt x="430" y="97"/>
                    </a:lnTo>
                    <a:lnTo>
                      <a:pt x="430" y="99"/>
                    </a:lnTo>
                    <a:lnTo>
                      <a:pt x="428" y="99"/>
                    </a:lnTo>
                    <a:lnTo>
                      <a:pt x="426" y="99"/>
                    </a:lnTo>
                    <a:lnTo>
                      <a:pt x="6" y="99"/>
                    </a:lnTo>
                    <a:lnTo>
                      <a:pt x="4" y="99"/>
                    </a:lnTo>
                    <a:lnTo>
                      <a:pt x="2" y="99"/>
                    </a:lnTo>
                    <a:lnTo>
                      <a:pt x="2" y="97"/>
                    </a:lnTo>
                    <a:lnTo>
                      <a:pt x="0" y="97"/>
                    </a:lnTo>
                    <a:lnTo>
                      <a:pt x="0" y="95"/>
                    </a:lnTo>
                    <a:lnTo>
                      <a:pt x="0" y="3"/>
                    </a:lnTo>
                    <a:lnTo>
                      <a:pt x="2" y="1"/>
                    </a:lnTo>
                    <a:lnTo>
                      <a:pt x="2" y="0"/>
                    </a:lnTo>
                    <a:lnTo>
                      <a:pt x="4" y="0"/>
                    </a:lnTo>
                    <a:lnTo>
                      <a:pt x="6"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19" name="Rectangle 127"/>
              <p:cNvSpPr>
                <a:spLocks noChangeArrowheads="1"/>
              </p:cNvSpPr>
              <p:nvPr/>
            </p:nvSpPr>
            <p:spPr bwMode="auto">
              <a:xfrm>
                <a:off x="4639" y="1399"/>
                <a:ext cx="104" cy="77"/>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20" name="Rectangle 128"/>
              <p:cNvSpPr>
                <a:spLocks noChangeArrowheads="1"/>
              </p:cNvSpPr>
              <p:nvPr/>
            </p:nvSpPr>
            <p:spPr bwMode="auto">
              <a:xfrm>
                <a:off x="4639" y="1399"/>
                <a:ext cx="104" cy="7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21" name="Rectangle 129"/>
              <p:cNvSpPr>
                <a:spLocks noChangeArrowheads="1"/>
              </p:cNvSpPr>
              <p:nvPr/>
            </p:nvSpPr>
            <p:spPr bwMode="auto">
              <a:xfrm>
                <a:off x="4641" y="1401"/>
                <a:ext cx="100" cy="3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22" name="Rectangle 130"/>
              <p:cNvSpPr>
                <a:spLocks noChangeArrowheads="1"/>
              </p:cNvSpPr>
              <p:nvPr/>
            </p:nvSpPr>
            <p:spPr bwMode="auto">
              <a:xfrm>
                <a:off x="4641" y="1401"/>
                <a:ext cx="100" cy="3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23" name="Rectangle 131"/>
              <p:cNvSpPr>
                <a:spLocks noChangeArrowheads="1"/>
              </p:cNvSpPr>
              <p:nvPr/>
            </p:nvSpPr>
            <p:spPr bwMode="auto">
              <a:xfrm>
                <a:off x="4654" y="1405"/>
                <a:ext cx="6" cy="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24" name="Rectangle 132"/>
              <p:cNvSpPr>
                <a:spLocks noChangeArrowheads="1"/>
              </p:cNvSpPr>
              <p:nvPr/>
            </p:nvSpPr>
            <p:spPr bwMode="auto">
              <a:xfrm>
                <a:off x="4654" y="1405"/>
                <a:ext cx="6" cy="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25" name="Freeform 133"/>
              <p:cNvSpPr/>
              <p:nvPr/>
            </p:nvSpPr>
            <p:spPr bwMode="auto">
              <a:xfrm>
                <a:off x="4645" y="1407"/>
                <a:ext cx="90" cy="18"/>
              </a:xfrm>
              <a:custGeom>
                <a:avLst/>
                <a:gdLst>
                  <a:gd name="T0" fmla="*/ 0 w 90"/>
                  <a:gd name="T1" fmla="*/ 5 h 18"/>
                  <a:gd name="T2" fmla="*/ 34 w 90"/>
                  <a:gd name="T3" fmla="*/ 5 h 18"/>
                  <a:gd name="T4" fmla="*/ 34 w 90"/>
                  <a:gd name="T5" fmla="*/ 1 h 18"/>
                  <a:gd name="T6" fmla="*/ 34 w 90"/>
                  <a:gd name="T7" fmla="*/ 1 h 18"/>
                  <a:gd name="T8" fmla="*/ 34 w 90"/>
                  <a:gd name="T9" fmla="*/ 1 h 18"/>
                  <a:gd name="T10" fmla="*/ 34 w 90"/>
                  <a:gd name="T11" fmla="*/ 1 h 18"/>
                  <a:gd name="T12" fmla="*/ 34 w 90"/>
                  <a:gd name="T13" fmla="*/ 0 h 18"/>
                  <a:gd name="T14" fmla="*/ 34 w 90"/>
                  <a:gd name="T15" fmla="*/ 0 h 18"/>
                  <a:gd name="T16" fmla="*/ 34 w 90"/>
                  <a:gd name="T17" fmla="*/ 0 h 18"/>
                  <a:gd name="T18" fmla="*/ 34 w 90"/>
                  <a:gd name="T19" fmla="*/ 0 h 18"/>
                  <a:gd name="T20" fmla="*/ 34 w 90"/>
                  <a:gd name="T21" fmla="*/ 0 h 18"/>
                  <a:gd name="T22" fmla="*/ 79 w 90"/>
                  <a:gd name="T23" fmla="*/ 0 h 18"/>
                  <a:gd name="T24" fmla="*/ 79 w 90"/>
                  <a:gd name="T25" fmla="*/ 0 h 18"/>
                  <a:gd name="T26" fmla="*/ 79 w 90"/>
                  <a:gd name="T27" fmla="*/ 0 h 18"/>
                  <a:gd name="T28" fmla="*/ 79 w 90"/>
                  <a:gd name="T29" fmla="*/ 0 h 18"/>
                  <a:gd name="T30" fmla="*/ 79 w 90"/>
                  <a:gd name="T31" fmla="*/ 0 h 18"/>
                  <a:gd name="T32" fmla="*/ 79 w 90"/>
                  <a:gd name="T33" fmla="*/ 1 h 18"/>
                  <a:gd name="T34" fmla="*/ 79 w 90"/>
                  <a:gd name="T35" fmla="*/ 1 h 18"/>
                  <a:gd name="T36" fmla="*/ 79 w 90"/>
                  <a:gd name="T37" fmla="*/ 1 h 18"/>
                  <a:gd name="T38" fmla="*/ 79 w 90"/>
                  <a:gd name="T39" fmla="*/ 1 h 18"/>
                  <a:gd name="T40" fmla="*/ 79 w 90"/>
                  <a:gd name="T41" fmla="*/ 5 h 18"/>
                  <a:gd name="T42" fmla="*/ 90 w 90"/>
                  <a:gd name="T43" fmla="*/ 5 h 18"/>
                  <a:gd name="T44" fmla="*/ 90 w 90"/>
                  <a:gd name="T45" fmla="*/ 13 h 18"/>
                  <a:gd name="T46" fmla="*/ 79 w 90"/>
                  <a:gd name="T47" fmla="*/ 13 h 18"/>
                  <a:gd name="T48" fmla="*/ 79 w 90"/>
                  <a:gd name="T49" fmla="*/ 18 h 18"/>
                  <a:gd name="T50" fmla="*/ 79 w 90"/>
                  <a:gd name="T51" fmla="*/ 18 h 18"/>
                  <a:gd name="T52" fmla="*/ 79 w 90"/>
                  <a:gd name="T53" fmla="*/ 18 h 18"/>
                  <a:gd name="T54" fmla="*/ 79 w 90"/>
                  <a:gd name="T55" fmla="*/ 18 h 18"/>
                  <a:gd name="T56" fmla="*/ 79 w 90"/>
                  <a:gd name="T57" fmla="*/ 18 h 18"/>
                  <a:gd name="T58" fmla="*/ 79 w 90"/>
                  <a:gd name="T59" fmla="*/ 18 h 18"/>
                  <a:gd name="T60" fmla="*/ 79 w 90"/>
                  <a:gd name="T61" fmla="*/ 18 h 18"/>
                  <a:gd name="T62" fmla="*/ 79 w 90"/>
                  <a:gd name="T63" fmla="*/ 18 h 18"/>
                  <a:gd name="T64" fmla="*/ 79 w 90"/>
                  <a:gd name="T65" fmla="*/ 18 h 18"/>
                  <a:gd name="T66" fmla="*/ 34 w 90"/>
                  <a:gd name="T67" fmla="*/ 18 h 18"/>
                  <a:gd name="T68" fmla="*/ 34 w 90"/>
                  <a:gd name="T69" fmla="*/ 18 h 18"/>
                  <a:gd name="T70" fmla="*/ 34 w 90"/>
                  <a:gd name="T71" fmla="*/ 18 h 18"/>
                  <a:gd name="T72" fmla="*/ 34 w 90"/>
                  <a:gd name="T73" fmla="*/ 18 h 18"/>
                  <a:gd name="T74" fmla="*/ 34 w 90"/>
                  <a:gd name="T75" fmla="*/ 18 h 18"/>
                  <a:gd name="T76" fmla="*/ 34 w 90"/>
                  <a:gd name="T77" fmla="*/ 18 h 18"/>
                  <a:gd name="T78" fmla="*/ 34 w 90"/>
                  <a:gd name="T79" fmla="*/ 18 h 18"/>
                  <a:gd name="T80" fmla="*/ 34 w 90"/>
                  <a:gd name="T81" fmla="*/ 18 h 18"/>
                  <a:gd name="T82" fmla="*/ 34 w 90"/>
                  <a:gd name="T83" fmla="*/ 18 h 18"/>
                  <a:gd name="T84" fmla="*/ 34 w 90"/>
                  <a:gd name="T85" fmla="*/ 13 h 18"/>
                  <a:gd name="T86" fmla="*/ 0 w 90"/>
                  <a:gd name="T87" fmla="*/ 13 h 18"/>
                  <a:gd name="T88" fmla="*/ 0 w 90"/>
                  <a:gd name="T89" fmla="*/ 5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0"/>
                  <a:gd name="T136" fmla="*/ 0 h 18"/>
                  <a:gd name="T137" fmla="*/ 90 w 90"/>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0" h="18">
                    <a:moveTo>
                      <a:pt x="0" y="5"/>
                    </a:moveTo>
                    <a:lnTo>
                      <a:pt x="34" y="5"/>
                    </a:lnTo>
                    <a:lnTo>
                      <a:pt x="34" y="1"/>
                    </a:lnTo>
                    <a:lnTo>
                      <a:pt x="34" y="0"/>
                    </a:lnTo>
                    <a:lnTo>
                      <a:pt x="79" y="0"/>
                    </a:lnTo>
                    <a:lnTo>
                      <a:pt x="79" y="1"/>
                    </a:lnTo>
                    <a:lnTo>
                      <a:pt x="79" y="5"/>
                    </a:lnTo>
                    <a:lnTo>
                      <a:pt x="90" y="5"/>
                    </a:lnTo>
                    <a:lnTo>
                      <a:pt x="90" y="13"/>
                    </a:lnTo>
                    <a:lnTo>
                      <a:pt x="79" y="13"/>
                    </a:lnTo>
                    <a:lnTo>
                      <a:pt x="79" y="18"/>
                    </a:lnTo>
                    <a:lnTo>
                      <a:pt x="34" y="18"/>
                    </a:lnTo>
                    <a:lnTo>
                      <a:pt x="34" y="13"/>
                    </a:lnTo>
                    <a:lnTo>
                      <a:pt x="0" y="13"/>
                    </a:lnTo>
                    <a:lnTo>
                      <a:pt x="0" y="5"/>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26" name="Freeform 134"/>
              <p:cNvSpPr/>
              <p:nvPr/>
            </p:nvSpPr>
            <p:spPr bwMode="auto">
              <a:xfrm>
                <a:off x="4645" y="1407"/>
                <a:ext cx="90" cy="18"/>
              </a:xfrm>
              <a:custGeom>
                <a:avLst/>
                <a:gdLst>
                  <a:gd name="T0" fmla="*/ 0 w 90"/>
                  <a:gd name="T1" fmla="*/ 5 h 18"/>
                  <a:gd name="T2" fmla="*/ 34 w 90"/>
                  <a:gd name="T3" fmla="*/ 5 h 18"/>
                  <a:gd name="T4" fmla="*/ 34 w 90"/>
                  <a:gd name="T5" fmla="*/ 1 h 18"/>
                  <a:gd name="T6" fmla="*/ 34 w 90"/>
                  <a:gd name="T7" fmla="*/ 1 h 18"/>
                  <a:gd name="T8" fmla="*/ 34 w 90"/>
                  <a:gd name="T9" fmla="*/ 1 h 18"/>
                  <a:gd name="T10" fmla="*/ 34 w 90"/>
                  <a:gd name="T11" fmla="*/ 1 h 18"/>
                  <a:gd name="T12" fmla="*/ 34 w 90"/>
                  <a:gd name="T13" fmla="*/ 0 h 18"/>
                  <a:gd name="T14" fmla="*/ 34 w 90"/>
                  <a:gd name="T15" fmla="*/ 0 h 18"/>
                  <a:gd name="T16" fmla="*/ 34 w 90"/>
                  <a:gd name="T17" fmla="*/ 0 h 18"/>
                  <a:gd name="T18" fmla="*/ 34 w 90"/>
                  <a:gd name="T19" fmla="*/ 0 h 18"/>
                  <a:gd name="T20" fmla="*/ 34 w 90"/>
                  <a:gd name="T21" fmla="*/ 0 h 18"/>
                  <a:gd name="T22" fmla="*/ 79 w 90"/>
                  <a:gd name="T23" fmla="*/ 0 h 18"/>
                  <a:gd name="T24" fmla="*/ 79 w 90"/>
                  <a:gd name="T25" fmla="*/ 0 h 18"/>
                  <a:gd name="T26" fmla="*/ 79 w 90"/>
                  <a:gd name="T27" fmla="*/ 0 h 18"/>
                  <a:gd name="T28" fmla="*/ 79 w 90"/>
                  <a:gd name="T29" fmla="*/ 0 h 18"/>
                  <a:gd name="T30" fmla="*/ 79 w 90"/>
                  <a:gd name="T31" fmla="*/ 0 h 18"/>
                  <a:gd name="T32" fmla="*/ 79 w 90"/>
                  <a:gd name="T33" fmla="*/ 1 h 18"/>
                  <a:gd name="T34" fmla="*/ 79 w 90"/>
                  <a:gd name="T35" fmla="*/ 1 h 18"/>
                  <a:gd name="T36" fmla="*/ 79 w 90"/>
                  <a:gd name="T37" fmla="*/ 1 h 18"/>
                  <a:gd name="T38" fmla="*/ 79 w 90"/>
                  <a:gd name="T39" fmla="*/ 1 h 18"/>
                  <a:gd name="T40" fmla="*/ 79 w 90"/>
                  <a:gd name="T41" fmla="*/ 5 h 18"/>
                  <a:gd name="T42" fmla="*/ 90 w 90"/>
                  <a:gd name="T43" fmla="*/ 5 h 18"/>
                  <a:gd name="T44" fmla="*/ 90 w 90"/>
                  <a:gd name="T45" fmla="*/ 13 h 18"/>
                  <a:gd name="T46" fmla="*/ 79 w 90"/>
                  <a:gd name="T47" fmla="*/ 13 h 18"/>
                  <a:gd name="T48" fmla="*/ 79 w 90"/>
                  <a:gd name="T49" fmla="*/ 18 h 18"/>
                  <a:gd name="T50" fmla="*/ 79 w 90"/>
                  <a:gd name="T51" fmla="*/ 18 h 18"/>
                  <a:gd name="T52" fmla="*/ 79 w 90"/>
                  <a:gd name="T53" fmla="*/ 18 h 18"/>
                  <a:gd name="T54" fmla="*/ 79 w 90"/>
                  <a:gd name="T55" fmla="*/ 18 h 18"/>
                  <a:gd name="T56" fmla="*/ 79 w 90"/>
                  <a:gd name="T57" fmla="*/ 18 h 18"/>
                  <a:gd name="T58" fmla="*/ 79 w 90"/>
                  <a:gd name="T59" fmla="*/ 18 h 18"/>
                  <a:gd name="T60" fmla="*/ 79 w 90"/>
                  <a:gd name="T61" fmla="*/ 18 h 18"/>
                  <a:gd name="T62" fmla="*/ 79 w 90"/>
                  <a:gd name="T63" fmla="*/ 18 h 18"/>
                  <a:gd name="T64" fmla="*/ 79 w 90"/>
                  <a:gd name="T65" fmla="*/ 18 h 18"/>
                  <a:gd name="T66" fmla="*/ 34 w 90"/>
                  <a:gd name="T67" fmla="*/ 18 h 18"/>
                  <a:gd name="T68" fmla="*/ 34 w 90"/>
                  <a:gd name="T69" fmla="*/ 18 h 18"/>
                  <a:gd name="T70" fmla="*/ 34 w 90"/>
                  <a:gd name="T71" fmla="*/ 18 h 18"/>
                  <a:gd name="T72" fmla="*/ 34 w 90"/>
                  <a:gd name="T73" fmla="*/ 18 h 18"/>
                  <a:gd name="T74" fmla="*/ 34 w 90"/>
                  <a:gd name="T75" fmla="*/ 18 h 18"/>
                  <a:gd name="T76" fmla="*/ 34 w 90"/>
                  <a:gd name="T77" fmla="*/ 18 h 18"/>
                  <a:gd name="T78" fmla="*/ 34 w 90"/>
                  <a:gd name="T79" fmla="*/ 18 h 18"/>
                  <a:gd name="T80" fmla="*/ 34 w 90"/>
                  <a:gd name="T81" fmla="*/ 18 h 18"/>
                  <a:gd name="T82" fmla="*/ 34 w 90"/>
                  <a:gd name="T83" fmla="*/ 18 h 18"/>
                  <a:gd name="T84" fmla="*/ 34 w 90"/>
                  <a:gd name="T85" fmla="*/ 13 h 18"/>
                  <a:gd name="T86" fmla="*/ 0 w 90"/>
                  <a:gd name="T87" fmla="*/ 13 h 18"/>
                  <a:gd name="T88" fmla="*/ 0 w 90"/>
                  <a:gd name="T89" fmla="*/ 5 h 1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0"/>
                  <a:gd name="T136" fmla="*/ 0 h 18"/>
                  <a:gd name="T137" fmla="*/ 90 w 90"/>
                  <a:gd name="T138" fmla="*/ 18 h 1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0" h="18">
                    <a:moveTo>
                      <a:pt x="0" y="5"/>
                    </a:moveTo>
                    <a:lnTo>
                      <a:pt x="34" y="5"/>
                    </a:lnTo>
                    <a:lnTo>
                      <a:pt x="34" y="1"/>
                    </a:lnTo>
                    <a:lnTo>
                      <a:pt x="34" y="0"/>
                    </a:lnTo>
                    <a:lnTo>
                      <a:pt x="79" y="0"/>
                    </a:lnTo>
                    <a:lnTo>
                      <a:pt x="79" y="1"/>
                    </a:lnTo>
                    <a:lnTo>
                      <a:pt x="79" y="5"/>
                    </a:lnTo>
                    <a:lnTo>
                      <a:pt x="90" y="5"/>
                    </a:lnTo>
                    <a:lnTo>
                      <a:pt x="90" y="13"/>
                    </a:lnTo>
                    <a:lnTo>
                      <a:pt x="79" y="13"/>
                    </a:lnTo>
                    <a:lnTo>
                      <a:pt x="79" y="18"/>
                    </a:lnTo>
                    <a:lnTo>
                      <a:pt x="34" y="18"/>
                    </a:lnTo>
                    <a:lnTo>
                      <a:pt x="34" y="13"/>
                    </a:lnTo>
                    <a:lnTo>
                      <a:pt x="0" y="13"/>
                    </a:lnTo>
                    <a:lnTo>
                      <a:pt x="0" y="5"/>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27" name="Line 135"/>
              <p:cNvSpPr>
                <a:spLocks noChangeShapeType="1"/>
              </p:cNvSpPr>
              <p:nvPr/>
            </p:nvSpPr>
            <p:spPr bwMode="auto">
              <a:xfrm>
                <a:off x="4645" y="1412"/>
                <a:ext cx="2"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628" name="Line 136"/>
              <p:cNvSpPr>
                <a:spLocks noChangeShapeType="1"/>
              </p:cNvSpPr>
              <p:nvPr/>
            </p:nvSpPr>
            <p:spPr bwMode="auto">
              <a:xfrm flipV="1">
                <a:off x="4645" y="1418"/>
                <a:ext cx="2"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629" name="Line 137"/>
              <p:cNvSpPr>
                <a:spLocks noChangeShapeType="1"/>
              </p:cNvSpPr>
              <p:nvPr/>
            </p:nvSpPr>
            <p:spPr bwMode="auto">
              <a:xfrm flipV="1">
                <a:off x="4733" y="1412"/>
                <a:ext cx="2"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630" name="Line 138"/>
              <p:cNvSpPr>
                <a:spLocks noChangeShapeType="1"/>
              </p:cNvSpPr>
              <p:nvPr/>
            </p:nvSpPr>
            <p:spPr bwMode="auto">
              <a:xfrm>
                <a:off x="4733" y="1418"/>
                <a:ext cx="2"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631" name="Rectangle 139"/>
              <p:cNvSpPr>
                <a:spLocks noChangeArrowheads="1"/>
              </p:cNvSpPr>
              <p:nvPr/>
            </p:nvSpPr>
            <p:spPr bwMode="auto">
              <a:xfrm>
                <a:off x="4647" y="1414"/>
                <a:ext cx="86"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32" name="Rectangle 140"/>
              <p:cNvSpPr>
                <a:spLocks noChangeArrowheads="1"/>
              </p:cNvSpPr>
              <p:nvPr/>
            </p:nvSpPr>
            <p:spPr bwMode="auto">
              <a:xfrm>
                <a:off x="4647" y="1414"/>
                <a:ext cx="86" cy="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33" name="Freeform 141"/>
              <p:cNvSpPr/>
              <p:nvPr/>
            </p:nvSpPr>
            <p:spPr bwMode="auto">
              <a:xfrm>
                <a:off x="4701" y="1407"/>
                <a:ext cx="21" cy="7"/>
              </a:xfrm>
              <a:custGeom>
                <a:avLst/>
                <a:gdLst>
                  <a:gd name="T0" fmla="*/ 4 w 21"/>
                  <a:gd name="T1" fmla="*/ 0 h 7"/>
                  <a:gd name="T2" fmla="*/ 21 w 21"/>
                  <a:gd name="T3" fmla="*/ 0 h 7"/>
                  <a:gd name="T4" fmla="*/ 21 w 21"/>
                  <a:gd name="T5" fmla="*/ 0 h 7"/>
                  <a:gd name="T6" fmla="*/ 21 w 21"/>
                  <a:gd name="T7" fmla="*/ 0 h 7"/>
                  <a:gd name="T8" fmla="*/ 21 w 21"/>
                  <a:gd name="T9" fmla="*/ 0 h 7"/>
                  <a:gd name="T10" fmla="*/ 21 w 21"/>
                  <a:gd name="T11" fmla="*/ 0 h 7"/>
                  <a:gd name="T12" fmla="*/ 21 w 21"/>
                  <a:gd name="T13" fmla="*/ 1 h 7"/>
                  <a:gd name="T14" fmla="*/ 21 w 21"/>
                  <a:gd name="T15" fmla="*/ 1 h 7"/>
                  <a:gd name="T16" fmla="*/ 21 w 21"/>
                  <a:gd name="T17" fmla="*/ 1 h 7"/>
                  <a:gd name="T18" fmla="*/ 21 w 21"/>
                  <a:gd name="T19" fmla="*/ 1 h 7"/>
                  <a:gd name="T20" fmla="*/ 17 w 21"/>
                  <a:gd name="T21" fmla="*/ 3 h 7"/>
                  <a:gd name="T22" fmla="*/ 15 w 21"/>
                  <a:gd name="T23" fmla="*/ 3 h 7"/>
                  <a:gd name="T24" fmla="*/ 13 w 21"/>
                  <a:gd name="T25" fmla="*/ 3 h 7"/>
                  <a:gd name="T26" fmla="*/ 12 w 21"/>
                  <a:gd name="T27" fmla="*/ 5 h 7"/>
                  <a:gd name="T28" fmla="*/ 10 w 21"/>
                  <a:gd name="T29" fmla="*/ 5 h 7"/>
                  <a:gd name="T30" fmla="*/ 8 w 21"/>
                  <a:gd name="T31" fmla="*/ 5 h 7"/>
                  <a:gd name="T32" fmla="*/ 6 w 21"/>
                  <a:gd name="T33" fmla="*/ 7 h 7"/>
                  <a:gd name="T34" fmla="*/ 4 w 21"/>
                  <a:gd name="T35" fmla="*/ 7 h 7"/>
                  <a:gd name="T36" fmla="*/ 2 w 21"/>
                  <a:gd name="T37" fmla="*/ 7 h 7"/>
                  <a:gd name="T38" fmla="*/ 0 w 21"/>
                  <a:gd name="T39" fmla="*/ 5 h 7"/>
                  <a:gd name="T40" fmla="*/ 0 w 21"/>
                  <a:gd name="T41" fmla="*/ 5 h 7"/>
                  <a:gd name="T42" fmla="*/ 0 w 21"/>
                  <a:gd name="T43" fmla="*/ 3 h 7"/>
                  <a:gd name="T44" fmla="*/ 0 w 21"/>
                  <a:gd name="T45" fmla="*/ 1 h 7"/>
                  <a:gd name="T46" fmla="*/ 0 w 21"/>
                  <a:gd name="T47" fmla="*/ 0 h 7"/>
                  <a:gd name="T48" fmla="*/ 2 w 21"/>
                  <a:gd name="T49" fmla="*/ 0 h 7"/>
                  <a:gd name="T50" fmla="*/ 4 w 21"/>
                  <a:gd name="T51" fmla="*/ 0 h 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7"/>
                  <a:gd name="T80" fmla="*/ 21 w 21"/>
                  <a:gd name="T81" fmla="*/ 7 h 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7">
                    <a:moveTo>
                      <a:pt x="4" y="0"/>
                    </a:moveTo>
                    <a:lnTo>
                      <a:pt x="21" y="0"/>
                    </a:lnTo>
                    <a:lnTo>
                      <a:pt x="21" y="1"/>
                    </a:lnTo>
                    <a:lnTo>
                      <a:pt x="17" y="3"/>
                    </a:lnTo>
                    <a:lnTo>
                      <a:pt x="15" y="3"/>
                    </a:lnTo>
                    <a:lnTo>
                      <a:pt x="13" y="3"/>
                    </a:lnTo>
                    <a:lnTo>
                      <a:pt x="12" y="5"/>
                    </a:lnTo>
                    <a:lnTo>
                      <a:pt x="10" y="5"/>
                    </a:lnTo>
                    <a:lnTo>
                      <a:pt x="8" y="5"/>
                    </a:lnTo>
                    <a:lnTo>
                      <a:pt x="6" y="7"/>
                    </a:lnTo>
                    <a:lnTo>
                      <a:pt x="4" y="7"/>
                    </a:lnTo>
                    <a:lnTo>
                      <a:pt x="2" y="7"/>
                    </a:lnTo>
                    <a:lnTo>
                      <a:pt x="0" y="5"/>
                    </a:lnTo>
                    <a:lnTo>
                      <a:pt x="0" y="3"/>
                    </a:lnTo>
                    <a:lnTo>
                      <a:pt x="0" y="1"/>
                    </a:lnTo>
                    <a:lnTo>
                      <a:pt x="0" y="0"/>
                    </a:lnTo>
                    <a:lnTo>
                      <a:pt x="2" y="0"/>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34" name="Freeform 142"/>
              <p:cNvSpPr/>
              <p:nvPr/>
            </p:nvSpPr>
            <p:spPr bwMode="auto">
              <a:xfrm>
                <a:off x="4701" y="1407"/>
                <a:ext cx="21" cy="7"/>
              </a:xfrm>
              <a:custGeom>
                <a:avLst/>
                <a:gdLst>
                  <a:gd name="T0" fmla="*/ 4 w 21"/>
                  <a:gd name="T1" fmla="*/ 0 h 7"/>
                  <a:gd name="T2" fmla="*/ 21 w 21"/>
                  <a:gd name="T3" fmla="*/ 0 h 7"/>
                  <a:gd name="T4" fmla="*/ 21 w 21"/>
                  <a:gd name="T5" fmla="*/ 0 h 7"/>
                  <a:gd name="T6" fmla="*/ 21 w 21"/>
                  <a:gd name="T7" fmla="*/ 0 h 7"/>
                  <a:gd name="T8" fmla="*/ 21 w 21"/>
                  <a:gd name="T9" fmla="*/ 0 h 7"/>
                  <a:gd name="T10" fmla="*/ 21 w 21"/>
                  <a:gd name="T11" fmla="*/ 0 h 7"/>
                  <a:gd name="T12" fmla="*/ 21 w 21"/>
                  <a:gd name="T13" fmla="*/ 1 h 7"/>
                  <a:gd name="T14" fmla="*/ 21 w 21"/>
                  <a:gd name="T15" fmla="*/ 1 h 7"/>
                  <a:gd name="T16" fmla="*/ 21 w 21"/>
                  <a:gd name="T17" fmla="*/ 1 h 7"/>
                  <a:gd name="T18" fmla="*/ 21 w 21"/>
                  <a:gd name="T19" fmla="*/ 1 h 7"/>
                  <a:gd name="T20" fmla="*/ 17 w 21"/>
                  <a:gd name="T21" fmla="*/ 3 h 7"/>
                  <a:gd name="T22" fmla="*/ 15 w 21"/>
                  <a:gd name="T23" fmla="*/ 3 h 7"/>
                  <a:gd name="T24" fmla="*/ 13 w 21"/>
                  <a:gd name="T25" fmla="*/ 3 h 7"/>
                  <a:gd name="T26" fmla="*/ 12 w 21"/>
                  <a:gd name="T27" fmla="*/ 5 h 7"/>
                  <a:gd name="T28" fmla="*/ 10 w 21"/>
                  <a:gd name="T29" fmla="*/ 5 h 7"/>
                  <a:gd name="T30" fmla="*/ 8 w 21"/>
                  <a:gd name="T31" fmla="*/ 5 h 7"/>
                  <a:gd name="T32" fmla="*/ 6 w 21"/>
                  <a:gd name="T33" fmla="*/ 7 h 7"/>
                  <a:gd name="T34" fmla="*/ 4 w 21"/>
                  <a:gd name="T35" fmla="*/ 7 h 7"/>
                  <a:gd name="T36" fmla="*/ 2 w 21"/>
                  <a:gd name="T37" fmla="*/ 7 h 7"/>
                  <a:gd name="T38" fmla="*/ 0 w 21"/>
                  <a:gd name="T39" fmla="*/ 5 h 7"/>
                  <a:gd name="T40" fmla="*/ 0 w 21"/>
                  <a:gd name="T41" fmla="*/ 5 h 7"/>
                  <a:gd name="T42" fmla="*/ 0 w 21"/>
                  <a:gd name="T43" fmla="*/ 3 h 7"/>
                  <a:gd name="T44" fmla="*/ 0 w 21"/>
                  <a:gd name="T45" fmla="*/ 1 h 7"/>
                  <a:gd name="T46" fmla="*/ 0 w 21"/>
                  <a:gd name="T47" fmla="*/ 0 h 7"/>
                  <a:gd name="T48" fmla="*/ 2 w 21"/>
                  <a:gd name="T49" fmla="*/ 0 h 7"/>
                  <a:gd name="T50" fmla="*/ 4 w 21"/>
                  <a:gd name="T51" fmla="*/ 0 h 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1"/>
                  <a:gd name="T79" fmla="*/ 0 h 7"/>
                  <a:gd name="T80" fmla="*/ 21 w 21"/>
                  <a:gd name="T81" fmla="*/ 7 h 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1" h="7">
                    <a:moveTo>
                      <a:pt x="4" y="0"/>
                    </a:moveTo>
                    <a:lnTo>
                      <a:pt x="21" y="0"/>
                    </a:lnTo>
                    <a:lnTo>
                      <a:pt x="21" y="1"/>
                    </a:lnTo>
                    <a:lnTo>
                      <a:pt x="17" y="3"/>
                    </a:lnTo>
                    <a:lnTo>
                      <a:pt x="15" y="3"/>
                    </a:lnTo>
                    <a:lnTo>
                      <a:pt x="13" y="3"/>
                    </a:lnTo>
                    <a:lnTo>
                      <a:pt x="12" y="5"/>
                    </a:lnTo>
                    <a:lnTo>
                      <a:pt x="10" y="5"/>
                    </a:lnTo>
                    <a:lnTo>
                      <a:pt x="8" y="5"/>
                    </a:lnTo>
                    <a:lnTo>
                      <a:pt x="6" y="7"/>
                    </a:lnTo>
                    <a:lnTo>
                      <a:pt x="4" y="7"/>
                    </a:lnTo>
                    <a:lnTo>
                      <a:pt x="2" y="7"/>
                    </a:lnTo>
                    <a:lnTo>
                      <a:pt x="0" y="5"/>
                    </a:lnTo>
                    <a:lnTo>
                      <a:pt x="0" y="3"/>
                    </a:lnTo>
                    <a:lnTo>
                      <a:pt x="0" y="1"/>
                    </a:lnTo>
                    <a:lnTo>
                      <a:pt x="0" y="0"/>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35" name="Rectangle 143"/>
              <p:cNvSpPr>
                <a:spLocks noChangeArrowheads="1"/>
              </p:cNvSpPr>
              <p:nvPr/>
            </p:nvSpPr>
            <p:spPr bwMode="auto">
              <a:xfrm>
                <a:off x="4641" y="1439"/>
                <a:ext cx="100" cy="35"/>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36" name="Rectangle 144"/>
              <p:cNvSpPr>
                <a:spLocks noChangeArrowheads="1"/>
              </p:cNvSpPr>
              <p:nvPr/>
            </p:nvSpPr>
            <p:spPr bwMode="auto">
              <a:xfrm>
                <a:off x="4641" y="1439"/>
                <a:ext cx="100" cy="3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37" name="Rectangle 145"/>
              <p:cNvSpPr>
                <a:spLocks noChangeArrowheads="1"/>
              </p:cNvSpPr>
              <p:nvPr/>
            </p:nvSpPr>
            <p:spPr bwMode="auto">
              <a:xfrm>
                <a:off x="4666" y="1457"/>
                <a:ext cx="3" cy="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38" name="Rectangle 146"/>
              <p:cNvSpPr>
                <a:spLocks noChangeArrowheads="1"/>
              </p:cNvSpPr>
              <p:nvPr/>
            </p:nvSpPr>
            <p:spPr bwMode="auto">
              <a:xfrm>
                <a:off x="4666" y="1457"/>
                <a:ext cx="3" cy="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39" name="Freeform 147"/>
              <p:cNvSpPr/>
              <p:nvPr/>
            </p:nvSpPr>
            <p:spPr bwMode="auto">
              <a:xfrm>
                <a:off x="4654" y="1444"/>
                <a:ext cx="74" cy="17"/>
              </a:xfrm>
              <a:custGeom>
                <a:avLst/>
                <a:gdLst>
                  <a:gd name="T0" fmla="*/ 0 w 74"/>
                  <a:gd name="T1" fmla="*/ 4 h 17"/>
                  <a:gd name="T2" fmla="*/ 25 w 74"/>
                  <a:gd name="T3" fmla="*/ 4 h 17"/>
                  <a:gd name="T4" fmla="*/ 25 w 74"/>
                  <a:gd name="T5" fmla="*/ 0 h 17"/>
                  <a:gd name="T6" fmla="*/ 49 w 74"/>
                  <a:gd name="T7" fmla="*/ 0 h 17"/>
                  <a:gd name="T8" fmla="*/ 49 w 74"/>
                  <a:gd name="T9" fmla="*/ 4 h 17"/>
                  <a:gd name="T10" fmla="*/ 74 w 74"/>
                  <a:gd name="T11" fmla="*/ 4 h 17"/>
                  <a:gd name="T12" fmla="*/ 74 w 74"/>
                  <a:gd name="T13" fmla="*/ 10 h 17"/>
                  <a:gd name="T14" fmla="*/ 49 w 74"/>
                  <a:gd name="T15" fmla="*/ 10 h 17"/>
                  <a:gd name="T16" fmla="*/ 49 w 74"/>
                  <a:gd name="T17" fmla="*/ 17 h 17"/>
                  <a:gd name="T18" fmla="*/ 25 w 74"/>
                  <a:gd name="T19" fmla="*/ 17 h 17"/>
                  <a:gd name="T20" fmla="*/ 25 w 74"/>
                  <a:gd name="T21" fmla="*/ 10 h 17"/>
                  <a:gd name="T22" fmla="*/ 0 w 74"/>
                  <a:gd name="T23" fmla="*/ 10 h 17"/>
                  <a:gd name="T24" fmla="*/ 0 w 74"/>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17"/>
                  <a:gd name="T41" fmla="*/ 74 w 74"/>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17">
                    <a:moveTo>
                      <a:pt x="0" y="4"/>
                    </a:moveTo>
                    <a:lnTo>
                      <a:pt x="25" y="4"/>
                    </a:lnTo>
                    <a:lnTo>
                      <a:pt x="25" y="0"/>
                    </a:lnTo>
                    <a:lnTo>
                      <a:pt x="49" y="0"/>
                    </a:lnTo>
                    <a:lnTo>
                      <a:pt x="49" y="4"/>
                    </a:lnTo>
                    <a:lnTo>
                      <a:pt x="74" y="4"/>
                    </a:lnTo>
                    <a:lnTo>
                      <a:pt x="74" y="10"/>
                    </a:lnTo>
                    <a:lnTo>
                      <a:pt x="49" y="10"/>
                    </a:lnTo>
                    <a:lnTo>
                      <a:pt x="49" y="17"/>
                    </a:lnTo>
                    <a:lnTo>
                      <a:pt x="25" y="17"/>
                    </a:lnTo>
                    <a:lnTo>
                      <a:pt x="25" y="10"/>
                    </a:lnTo>
                    <a:lnTo>
                      <a:pt x="0" y="1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40" name="Freeform 148"/>
              <p:cNvSpPr/>
              <p:nvPr/>
            </p:nvSpPr>
            <p:spPr bwMode="auto">
              <a:xfrm>
                <a:off x="4654" y="1444"/>
                <a:ext cx="74" cy="17"/>
              </a:xfrm>
              <a:custGeom>
                <a:avLst/>
                <a:gdLst>
                  <a:gd name="T0" fmla="*/ 0 w 74"/>
                  <a:gd name="T1" fmla="*/ 4 h 17"/>
                  <a:gd name="T2" fmla="*/ 25 w 74"/>
                  <a:gd name="T3" fmla="*/ 4 h 17"/>
                  <a:gd name="T4" fmla="*/ 25 w 74"/>
                  <a:gd name="T5" fmla="*/ 0 h 17"/>
                  <a:gd name="T6" fmla="*/ 49 w 74"/>
                  <a:gd name="T7" fmla="*/ 0 h 17"/>
                  <a:gd name="T8" fmla="*/ 49 w 74"/>
                  <a:gd name="T9" fmla="*/ 4 h 17"/>
                  <a:gd name="T10" fmla="*/ 74 w 74"/>
                  <a:gd name="T11" fmla="*/ 4 h 17"/>
                  <a:gd name="T12" fmla="*/ 74 w 74"/>
                  <a:gd name="T13" fmla="*/ 10 h 17"/>
                  <a:gd name="T14" fmla="*/ 49 w 74"/>
                  <a:gd name="T15" fmla="*/ 10 h 17"/>
                  <a:gd name="T16" fmla="*/ 49 w 74"/>
                  <a:gd name="T17" fmla="*/ 17 h 17"/>
                  <a:gd name="T18" fmla="*/ 25 w 74"/>
                  <a:gd name="T19" fmla="*/ 17 h 17"/>
                  <a:gd name="T20" fmla="*/ 25 w 74"/>
                  <a:gd name="T21" fmla="*/ 10 h 17"/>
                  <a:gd name="T22" fmla="*/ 0 w 74"/>
                  <a:gd name="T23" fmla="*/ 10 h 17"/>
                  <a:gd name="T24" fmla="*/ 0 w 74"/>
                  <a:gd name="T25" fmla="*/ 4 h 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17"/>
                  <a:gd name="T41" fmla="*/ 74 w 74"/>
                  <a:gd name="T42" fmla="*/ 17 h 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17">
                    <a:moveTo>
                      <a:pt x="0" y="4"/>
                    </a:moveTo>
                    <a:lnTo>
                      <a:pt x="25" y="4"/>
                    </a:lnTo>
                    <a:lnTo>
                      <a:pt x="25" y="0"/>
                    </a:lnTo>
                    <a:lnTo>
                      <a:pt x="49" y="0"/>
                    </a:lnTo>
                    <a:lnTo>
                      <a:pt x="49" y="4"/>
                    </a:lnTo>
                    <a:lnTo>
                      <a:pt x="74" y="4"/>
                    </a:lnTo>
                    <a:lnTo>
                      <a:pt x="74" y="10"/>
                    </a:lnTo>
                    <a:lnTo>
                      <a:pt x="49" y="10"/>
                    </a:lnTo>
                    <a:lnTo>
                      <a:pt x="49" y="17"/>
                    </a:lnTo>
                    <a:lnTo>
                      <a:pt x="25" y="17"/>
                    </a:lnTo>
                    <a:lnTo>
                      <a:pt x="25" y="10"/>
                    </a:lnTo>
                    <a:lnTo>
                      <a:pt x="0" y="10"/>
                    </a:lnTo>
                    <a:lnTo>
                      <a:pt x="0" y="4"/>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41" name="Freeform 149"/>
              <p:cNvSpPr/>
              <p:nvPr/>
            </p:nvSpPr>
            <p:spPr bwMode="auto">
              <a:xfrm>
                <a:off x="4654" y="1444"/>
                <a:ext cx="74" cy="15"/>
              </a:xfrm>
              <a:custGeom>
                <a:avLst/>
                <a:gdLst>
                  <a:gd name="T0" fmla="*/ 0 w 74"/>
                  <a:gd name="T1" fmla="*/ 6 h 15"/>
                  <a:gd name="T2" fmla="*/ 25 w 74"/>
                  <a:gd name="T3" fmla="*/ 6 h 15"/>
                  <a:gd name="T4" fmla="*/ 25 w 74"/>
                  <a:gd name="T5" fmla="*/ 0 h 15"/>
                  <a:gd name="T6" fmla="*/ 49 w 74"/>
                  <a:gd name="T7" fmla="*/ 0 h 15"/>
                  <a:gd name="T8" fmla="*/ 49 w 74"/>
                  <a:gd name="T9" fmla="*/ 6 h 15"/>
                  <a:gd name="T10" fmla="*/ 74 w 74"/>
                  <a:gd name="T11" fmla="*/ 6 h 15"/>
                  <a:gd name="T12" fmla="*/ 74 w 74"/>
                  <a:gd name="T13" fmla="*/ 10 h 15"/>
                  <a:gd name="T14" fmla="*/ 49 w 74"/>
                  <a:gd name="T15" fmla="*/ 10 h 15"/>
                  <a:gd name="T16" fmla="*/ 49 w 74"/>
                  <a:gd name="T17" fmla="*/ 15 h 15"/>
                  <a:gd name="T18" fmla="*/ 25 w 74"/>
                  <a:gd name="T19" fmla="*/ 15 h 15"/>
                  <a:gd name="T20" fmla="*/ 25 w 74"/>
                  <a:gd name="T21" fmla="*/ 10 h 15"/>
                  <a:gd name="T22" fmla="*/ 0 w 74"/>
                  <a:gd name="T23" fmla="*/ 10 h 15"/>
                  <a:gd name="T24" fmla="*/ 0 w 74"/>
                  <a:gd name="T25" fmla="*/ 6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15"/>
                  <a:gd name="T41" fmla="*/ 74 w 74"/>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15">
                    <a:moveTo>
                      <a:pt x="0" y="6"/>
                    </a:moveTo>
                    <a:lnTo>
                      <a:pt x="25" y="6"/>
                    </a:lnTo>
                    <a:lnTo>
                      <a:pt x="25" y="0"/>
                    </a:lnTo>
                    <a:lnTo>
                      <a:pt x="49" y="0"/>
                    </a:lnTo>
                    <a:lnTo>
                      <a:pt x="49" y="6"/>
                    </a:lnTo>
                    <a:lnTo>
                      <a:pt x="74" y="6"/>
                    </a:lnTo>
                    <a:lnTo>
                      <a:pt x="74" y="10"/>
                    </a:lnTo>
                    <a:lnTo>
                      <a:pt x="49" y="10"/>
                    </a:lnTo>
                    <a:lnTo>
                      <a:pt x="49" y="15"/>
                    </a:lnTo>
                    <a:lnTo>
                      <a:pt x="25" y="15"/>
                    </a:lnTo>
                    <a:lnTo>
                      <a:pt x="25" y="10"/>
                    </a:lnTo>
                    <a:lnTo>
                      <a:pt x="0" y="10"/>
                    </a:lnTo>
                    <a:lnTo>
                      <a:pt x="0" y="6"/>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42" name="Freeform 150"/>
              <p:cNvSpPr/>
              <p:nvPr/>
            </p:nvSpPr>
            <p:spPr bwMode="auto">
              <a:xfrm>
                <a:off x="4654" y="1444"/>
                <a:ext cx="74" cy="15"/>
              </a:xfrm>
              <a:custGeom>
                <a:avLst/>
                <a:gdLst>
                  <a:gd name="T0" fmla="*/ 0 w 74"/>
                  <a:gd name="T1" fmla="*/ 6 h 15"/>
                  <a:gd name="T2" fmla="*/ 25 w 74"/>
                  <a:gd name="T3" fmla="*/ 6 h 15"/>
                  <a:gd name="T4" fmla="*/ 25 w 74"/>
                  <a:gd name="T5" fmla="*/ 0 h 15"/>
                  <a:gd name="T6" fmla="*/ 49 w 74"/>
                  <a:gd name="T7" fmla="*/ 0 h 15"/>
                  <a:gd name="T8" fmla="*/ 49 w 74"/>
                  <a:gd name="T9" fmla="*/ 6 h 15"/>
                  <a:gd name="T10" fmla="*/ 74 w 74"/>
                  <a:gd name="T11" fmla="*/ 6 h 15"/>
                  <a:gd name="T12" fmla="*/ 74 w 74"/>
                  <a:gd name="T13" fmla="*/ 10 h 15"/>
                  <a:gd name="T14" fmla="*/ 49 w 74"/>
                  <a:gd name="T15" fmla="*/ 10 h 15"/>
                  <a:gd name="T16" fmla="*/ 49 w 74"/>
                  <a:gd name="T17" fmla="*/ 15 h 15"/>
                  <a:gd name="T18" fmla="*/ 25 w 74"/>
                  <a:gd name="T19" fmla="*/ 15 h 15"/>
                  <a:gd name="T20" fmla="*/ 25 w 74"/>
                  <a:gd name="T21" fmla="*/ 10 h 15"/>
                  <a:gd name="T22" fmla="*/ 0 w 74"/>
                  <a:gd name="T23" fmla="*/ 10 h 15"/>
                  <a:gd name="T24" fmla="*/ 0 w 74"/>
                  <a:gd name="T25" fmla="*/ 6 h 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15"/>
                  <a:gd name="T41" fmla="*/ 74 w 74"/>
                  <a:gd name="T42" fmla="*/ 15 h 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15">
                    <a:moveTo>
                      <a:pt x="0" y="6"/>
                    </a:moveTo>
                    <a:lnTo>
                      <a:pt x="25" y="6"/>
                    </a:lnTo>
                    <a:lnTo>
                      <a:pt x="25" y="0"/>
                    </a:lnTo>
                    <a:lnTo>
                      <a:pt x="49" y="0"/>
                    </a:lnTo>
                    <a:lnTo>
                      <a:pt x="49" y="6"/>
                    </a:lnTo>
                    <a:lnTo>
                      <a:pt x="74" y="6"/>
                    </a:lnTo>
                    <a:lnTo>
                      <a:pt x="74" y="10"/>
                    </a:lnTo>
                    <a:lnTo>
                      <a:pt x="49" y="10"/>
                    </a:lnTo>
                    <a:lnTo>
                      <a:pt x="49" y="15"/>
                    </a:lnTo>
                    <a:lnTo>
                      <a:pt x="25" y="15"/>
                    </a:lnTo>
                    <a:lnTo>
                      <a:pt x="25" y="10"/>
                    </a:lnTo>
                    <a:lnTo>
                      <a:pt x="0" y="10"/>
                    </a:lnTo>
                    <a:lnTo>
                      <a:pt x="0" y="6"/>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43" name="Line 151"/>
              <p:cNvSpPr>
                <a:spLocks noChangeShapeType="1"/>
              </p:cNvSpPr>
              <p:nvPr/>
            </p:nvSpPr>
            <p:spPr bwMode="auto">
              <a:xfrm>
                <a:off x="4679" y="1448"/>
                <a:ext cx="2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644" name="Line 152"/>
              <p:cNvSpPr>
                <a:spLocks noChangeShapeType="1"/>
              </p:cNvSpPr>
              <p:nvPr/>
            </p:nvSpPr>
            <p:spPr bwMode="auto">
              <a:xfrm>
                <a:off x="4679" y="1455"/>
                <a:ext cx="24"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645" name="Freeform 153"/>
              <p:cNvSpPr>
                <a:spLocks noEditPoints="1"/>
              </p:cNvSpPr>
              <p:nvPr/>
            </p:nvSpPr>
            <p:spPr bwMode="auto">
              <a:xfrm>
                <a:off x="4335" y="1395"/>
                <a:ext cx="428" cy="92"/>
              </a:xfrm>
              <a:custGeom>
                <a:avLst/>
                <a:gdLst>
                  <a:gd name="T0" fmla="*/ 186 w 428"/>
                  <a:gd name="T1" fmla="*/ 4 h 92"/>
                  <a:gd name="T2" fmla="*/ 289 w 428"/>
                  <a:gd name="T3" fmla="*/ 4 h 92"/>
                  <a:gd name="T4" fmla="*/ 289 w 428"/>
                  <a:gd name="T5" fmla="*/ 81 h 92"/>
                  <a:gd name="T6" fmla="*/ 186 w 428"/>
                  <a:gd name="T7" fmla="*/ 81 h 92"/>
                  <a:gd name="T8" fmla="*/ 186 w 428"/>
                  <a:gd name="T9" fmla="*/ 4 h 92"/>
                  <a:gd name="T10" fmla="*/ 0 w 428"/>
                  <a:gd name="T11" fmla="*/ 4 h 92"/>
                  <a:gd name="T12" fmla="*/ 428 w 428"/>
                  <a:gd name="T13" fmla="*/ 4 h 92"/>
                  <a:gd name="T14" fmla="*/ 428 w 428"/>
                  <a:gd name="T15" fmla="*/ 0 h 92"/>
                  <a:gd name="T16" fmla="*/ 0 w 428"/>
                  <a:gd name="T17" fmla="*/ 0 h 92"/>
                  <a:gd name="T18" fmla="*/ 0 w 428"/>
                  <a:gd name="T19" fmla="*/ 4 h 92"/>
                  <a:gd name="T20" fmla="*/ 0 w 428"/>
                  <a:gd name="T21" fmla="*/ 85 h 92"/>
                  <a:gd name="T22" fmla="*/ 428 w 428"/>
                  <a:gd name="T23" fmla="*/ 85 h 92"/>
                  <a:gd name="T24" fmla="*/ 428 w 428"/>
                  <a:gd name="T25" fmla="*/ 81 h 92"/>
                  <a:gd name="T26" fmla="*/ 0 w 428"/>
                  <a:gd name="T27" fmla="*/ 81 h 92"/>
                  <a:gd name="T28" fmla="*/ 0 w 428"/>
                  <a:gd name="T29" fmla="*/ 85 h 92"/>
                  <a:gd name="T30" fmla="*/ 0 w 428"/>
                  <a:gd name="T31" fmla="*/ 92 h 92"/>
                  <a:gd name="T32" fmla="*/ 428 w 428"/>
                  <a:gd name="T33" fmla="*/ 92 h 92"/>
                  <a:gd name="T34" fmla="*/ 428 w 428"/>
                  <a:gd name="T35" fmla="*/ 87 h 92"/>
                  <a:gd name="T36" fmla="*/ 0 w 428"/>
                  <a:gd name="T37" fmla="*/ 87 h 92"/>
                  <a:gd name="T38" fmla="*/ 0 w 428"/>
                  <a:gd name="T39" fmla="*/ 92 h 9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428"/>
                  <a:gd name="T61" fmla="*/ 0 h 92"/>
                  <a:gd name="T62" fmla="*/ 428 w 428"/>
                  <a:gd name="T63" fmla="*/ 92 h 9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428" h="92">
                    <a:moveTo>
                      <a:pt x="186" y="4"/>
                    </a:moveTo>
                    <a:lnTo>
                      <a:pt x="289" y="4"/>
                    </a:lnTo>
                    <a:lnTo>
                      <a:pt x="289" y="81"/>
                    </a:lnTo>
                    <a:lnTo>
                      <a:pt x="186" y="81"/>
                    </a:lnTo>
                    <a:lnTo>
                      <a:pt x="186" y="4"/>
                    </a:lnTo>
                    <a:close/>
                    <a:moveTo>
                      <a:pt x="0" y="4"/>
                    </a:moveTo>
                    <a:lnTo>
                      <a:pt x="428" y="4"/>
                    </a:lnTo>
                    <a:lnTo>
                      <a:pt x="428" y="0"/>
                    </a:lnTo>
                    <a:lnTo>
                      <a:pt x="0" y="0"/>
                    </a:lnTo>
                    <a:lnTo>
                      <a:pt x="0" y="4"/>
                    </a:lnTo>
                    <a:close/>
                    <a:moveTo>
                      <a:pt x="0" y="85"/>
                    </a:moveTo>
                    <a:lnTo>
                      <a:pt x="428" y="85"/>
                    </a:lnTo>
                    <a:lnTo>
                      <a:pt x="428" y="81"/>
                    </a:lnTo>
                    <a:lnTo>
                      <a:pt x="0" y="81"/>
                    </a:lnTo>
                    <a:lnTo>
                      <a:pt x="0" y="85"/>
                    </a:lnTo>
                    <a:close/>
                    <a:moveTo>
                      <a:pt x="0" y="92"/>
                    </a:moveTo>
                    <a:lnTo>
                      <a:pt x="428" y="92"/>
                    </a:lnTo>
                    <a:lnTo>
                      <a:pt x="428" y="87"/>
                    </a:lnTo>
                    <a:lnTo>
                      <a:pt x="0" y="87"/>
                    </a:lnTo>
                    <a:lnTo>
                      <a:pt x="0" y="92"/>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46" name="Rectangle 154"/>
              <p:cNvSpPr>
                <a:spLocks noChangeArrowheads="1"/>
              </p:cNvSpPr>
              <p:nvPr/>
            </p:nvSpPr>
            <p:spPr bwMode="auto">
              <a:xfrm>
                <a:off x="4521" y="1399"/>
                <a:ext cx="103" cy="7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47" name="Rectangle 155"/>
              <p:cNvSpPr>
                <a:spLocks noChangeArrowheads="1"/>
              </p:cNvSpPr>
              <p:nvPr/>
            </p:nvSpPr>
            <p:spPr bwMode="auto">
              <a:xfrm>
                <a:off x="4335" y="1395"/>
                <a:ext cx="428" cy="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48" name="Rectangle 156"/>
              <p:cNvSpPr>
                <a:spLocks noChangeArrowheads="1"/>
              </p:cNvSpPr>
              <p:nvPr/>
            </p:nvSpPr>
            <p:spPr bwMode="auto">
              <a:xfrm>
                <a:off x="4335" y="1476"/>
                <a:ext cx="428" cy="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49" name="Rectangle 157"/>
              <p:cNvSpPr>
                <a:spLocks noChangeArrowheads="1"/>
              </p:cNvSpPr>
              <p:nvPr/>
            </p:nvSpPr>
            <p:spPr bwMode="auto">
              <a:xfrm>
                <a:off x="4335" y="1482"/>
                <a:ext cx="428" cy="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50" name="Rectangle 158"/>
              <p:cNvSpPr>
                <a:spLocks noChangeArrowheads="1"/>
              </p:cNvSpPr>
              <p:nvPr/>
            </p:nvSpPr>
            <p:spPr bwMode="auto">
              <a:xfrm>
                <a:off x="4525" y="1401"/>
                <a:ext cx="97" cy="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51" name="Rectangle 159"/>
              <p:cNvSpPr>
                <a:spLocks noChangeArrowheads="1"/>
              </p:cNvSpPr>
              <p:nvPr/>
            </p:nvSpPr>
            <p:spPr bwMode="auto">
              <a:xfrm>
                <a:off x="4525" y="1401"/>
                <a:ext cx="97" cy="7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52" name="Freeform 160"/>
              <p:cNvSpPr/>
              <p:nvPr/>
            </p:nvSpPr>
            <p:spPr bwMode="auto">
              <a:xfrm>
                <a:off x="4348" y="1422"/>
                <a:ext cx="94" cy="30"/>
              </a:xfrm>
              <a:custGeom>
                <a:avLst/>
                <a:gdLst>
                  <a:gd name="T0" fmla="*/ 2 w 94"/>
                  <a:gd name="T1" fmla="*/ 0 h 30"/>
                  <a:gd name="T2" fmla="*/ 92 w 94"/>
                  <a:gd name="T3" fmla="*/ 0 h 30"/>
                  <a:gd name="T4" fmla="*/ 92 w 94"/>
                  <a:gd name="T5" fmla="*/ 0 h 30"/>
                  <a:gd name="T6" fmla="*/ 92 w 94"/>
                  <a:gd name="T7" fmla="*/ 0 h 30"/>
                  <a:gd name="T8" fmla="*/ 92 w 94"/>
                  <a:gd name="T9" fmla="*/ 0 h 30"/>
                  <a:gd name="T10" fmla="*/ 92 w 94"/>
                  <a:gd name="T11" fmla="*/ 0 h 30"/>
                  <a:gd name="T12" fmla="*/ 94 w 94"/>
                  <a:gd name="T13" fmla="*/ 2 h 30"/>
                  <a:gd name="T14" fmla="*/ 94 w 94"/>
                  <a:gd name="T15" fmla="*/ 2 h 30"/>
                  <a:gd name="T16" fmla="*/ 94 w 94"/>
                  <a:gd name="T17" fmla="*/ 2 h 30"/>
                  <a:gd name="T18" fmla="*/ 94 w 94"/>
                  <a:gd name="T19" fmla="*/ 2 h 30"/>
                  <a:gd name="T20" fmla="*/ 94 w 94"/>
                  <a:gd name="T21" fmla="*/ 28 h 30"/>
                  <a:gd name="T22" fmla="*/ 94 w 94"/>
                  <a:gd name="T23" fmla="*/ 28 h 30"/>
                  <a:gd name="T24" fmla="*/ 94 w 94"/>
                  <a:gd name="T25" fmla="*/ 28 h 30"/>
                  <a:gd name="T26" fmla="*/ 94 w 94"/>
                  <a:gd name="T27" fmla="*/ 30 h 30"/>
                  <a:gd name="T28" fmla="*/ 92 w 94"/>
                  <a:gd name="T29" fmla="*/ 30 h 30"/>
                  <a:gd name="T30" fmla="*/ 92 w 94"/>
                  <a:gd name="T31" fmla="*/ 30 h 30"/>
                  <a:gd name="T32" fmla="*/ 92 w 94"/>
                  <a:gd name="T33" fmla="*/ 30 h 30"/>
                  <a:gd name="T34" fmla="*/ 92 w 94"/>
                  <a:gd name="T35" fmla="*/ 30 h 30"/>
                  <a:gd name="T36" fmla="*/ 92 w 94"/>
                  <a:gd name="T37" fmla="*/ 30 h 30"/>
                  <a:gd name="T38" fmla="*/ 2 w 94"/>
                  <a:gd name="T39" fmla="*/ 30 h 30"/>
                  <a:gd name="T40" fmla="*/ 2 w 94"/>
                  <a:gd name="T41" fmla="*/ 30 h 30"/>
                  <a:gd name="T42" fmla="*/ 2 w 94"/>
                  <a:gd name="T43" fmla="*/ 30 h 30"/>
                  <a:gd name="T44" fmla="*/ 2 w 94"/>
                  <a:gd name="T45" fmla="*/ 30 h 30"/>
                  <a:gd name="T46" fmla="*/ 0 w 94"/>
                  <a:gd name="T47" fmla="*/ 30 h 30"/>
                  <a:gd name="T48" fmla="*/ 0 w 94"/>
                  <a:gd name="T49" fmla="*/ 30 h 30"/>
                  <a:gd name="T50" fmla="*/ 0 w 94"/>
                  <a:gd name="T51" fmla="*/ 28 h 30"/>
                  <a:gd name="T52" fmla="*/ 0 w 94"/>
                  <a:gd name="T53" fmla="*/ 28 h 30"/>
                  <a:gd name="T54" fmla="*/ 0 w 94"/>
                  <a:gd name="T55" fmla="*/ 28 h 30"/>
                  <a:gd name="T56" fmla="*/ 0 w 94"/>
                  <a:gd name="T57" fmla="*/ 2 h 30"/>
                  <a:gd name="T58" fmla="*/ 0 w 94"/>
                  <a:gd name="T59" fmla="*/ 2 h 30"/>
                  <a:gd name="T60" fmla="*/ 0 w 94"/>
                  <a:gd name="T61" fmla="*/ 2 h 30"/>
                  <a:gd name="T62" fmla="*/ 0 w 94"/>
                  <a:gd name="T63" fmla="*/ 2 h 30"/>
                  <a:gd name="T64" fmla="*/ 0 w 94"/>
                  <a:gd name="T65" fmla="*/ 0 h 30"/>
                  <a:gd name="T66" fmla="*/ 2 w 94"/>
                  <a:gd name="T67" fmla="*/ 0 h 30"/>
                  <a:gd name="T68" fmla="*/ 2 w 94"/>
                  <a:gd name="T69" fmla="*/ 0 h 30"/>
                  <a:gd name="T70" fmla="*/ 2 w 94"/>
                  <a:gd name="T71" fmla="*/ 0 h 30"/>
                  <a:gd name="T72" fmla="*/ 2 w 94"/>
                  <a:gd name="T73" fmla="*/ 0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30"/>
                  <a:gd name="T113" fmla="*/ 94 w 94"/>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30">
                    <a:moveTo>
                      <a:pt x="2" y="0"/>
                    </a:moveTo>
                    <a:lnTo>
                      <a:pt x="92" y="0"/>
                    </a:lnTo>
                    <a:lnTo>
                      <a:pt x="94" y="2"/>
                    </a:lnTo>
                    <a:lnTo>
                      <a:pt x="94" y="28"/>
                    </a:lnTo>
                    <a:lnTo>
                      <a:pt x="94" y="30"/>
                    </a:lnTo>
                    <a:lnTo>
                      <a:pt x="92" y="30"/>
                    </a:lnTo>
                    <a:lnTo>
                      <a:pt x="2" y="30"/>
                    </a:lnTo>
                    <a:lnTo>
                      <a:pt x="0" y="30"/>
                    </a:lnTo>
                    <a:lnTo>
                      <a:pt x="0" y="28"/>
                    </a:lnTo>
                    <a:lnTo>
                      <a:pt x="0" y="2"/>
                    </a:lnTo>
                    <a:lnTo>
                      <a:pt x="0" y="0"/>
                    </a:lnTo>
                    <a:lnTo>
                      <a:pt x="2" y="0"/>
                    </a:lnTo>
                    <a:close/>
                  </a:path>
                </a:pathLst>
              </a:custGeom>
              <a:solidFill>
                <a:srgbClr val="FFE5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53" name="Freeform 161"/>
              <p:cNvSpPr/>
              <p:nvPr/>
            </p:nvSpPr>
            <p:spPr bwMode="auto">
              <a:xfrm>
                <a:off x="4348" y="1422"/>
                <a:ext cx="94" cy="30"/>
              </a:xfrm>
              <a:custGeom>
                <a:avLst/>
                <a:gdLst>
                  <a:gd name="T0" fmla="*/ 2 w 94"/>
                  <a:gd name="T1" fmla="*/ 0 h 30"/>
                  <a:gd name="T2" fmla="*/ 92 w 94"/>
                  <a:gd name="T3" fmla="*/ 0 h 30"/>
                  <a:gd name="T4" fmla="*/ 92 w 94"/>
                  <a:gd name="T5" fmla="*/ 0 h 30"/>
                  <a:gd name="T6" fmla="*/ 92 w 94"/>
                  <a:gd name="T7" fmla="*/ 0 h 30"/>
                  <a:gd name="T8" fmla="*/ 92 w 94"/>
                  <a:gd name="T9" fmla="*/ 0 h 30"/>
                  <a:gd name="T10" fmla="*/ 92 w 94"/>
                  <a:gd name="T11" fmla="*/ 0 h 30"/>
                  <a:gd name="T12" fmla="*/ 94 w 94"/>
                  <a:gd name="T13" fmla="*/ 2 h 30"/>
                  <a:gd name="T14" fmla="*/ 94 w 94"/>
                  <a:gd name="T15" fmla="*/ 2 h 30"/>
                  <a:gd name="T16" fmla="*/ 94 w 94"/>
                  <a:gd name="T17" fmla="*/ 2 h 30"/>
                  <a:gd name="T18" fmla="*/ 94 w 94"/>
                  <a:gd name="T19" fmla="*/ 2 h 30"/>
                  <a:gd name="T20" fmla="*/ 94 w 94"/>
                  <a:gd name="T21" fmla="*/ 28 h 30"/>
                  <a:gd name="T22" fmla="*/ 94 w 94"/>
                  <a:gd name="T23" fmla="*/ 28 h 30"/>
                  <a:gd name="T24" fmla="*/ 94 w 94"/>
                  <a:gd name="T25" fmla="*/ 28 h 30"/>
                  <a:gd name="T26" fmla="*/ 94 w 94"/>
                  <a:gd name="T27" fmla="*/ 30 h 30"/>
                  <a:gd name="T28" fmla="*/ 92 w 94"/>
                  <a:gd name="T29" fmla="*/ 30 h 30"/>
                  <a:gd name="T30" fmla="*/ 92 w 94"/>
                  <a:gd name="T31" fmla="*/ 30 h 30"/>
                  <a:gd name="T32" fmla="*/ 92 w 94"/>
                  <a:gd name="T33" fmla="*/ 30 h 30"/>
                  <a:gd name="T34" fmla="*/ 92 w 94"/>
                  <a:gd name="T35" fmla="*/ 30 h 30"/>
                  <a:gd name="T36" fmla="*/ 92 w 94"/>
                  <a:gd name="T37" fmla="*/ 30 h 30"/>
                  <a:gd name="T38" fmla="*/ 2 w 94"/>
                  <a:gd name="T39" fmla="*/ 30 h 30"/>
                  <a:gd name="T40" fmla="*/ 2 w 94"/>
                  <a:gd name="T41" fmla="*/ 30 h 30"/>
                  <a:gd name="T42" fmla="*/ 2 w 94"/>
                  <a:gd name="T43" fmla="*/ 30 h 30"/>
                  <a:gd name="T44" fmla="*/ 2 w 94"/>
                  <a:gd name="T45" fmla="*/ 30 h 30"/>
                  <a:gd name="T46" fmla="*/ 0 w 94"/>
                  <a:gd name="T47" fmla="*/ 30 h 30"/>
                  <a:gd name="T48" fmla="*/ 0 w 94"/>
                  <a:gd name="T49" fmla="*/ 30 h 30"/>
                  <a:gd name="T50" fmla="*/ 0 w 94"/>
                  <a:gd name="T51" fmla="*/ 28 h 30"/>
                  <a:gd name="T52" fmla="*/ 0 w 94"/>
                  <a:gd name="T53" fmla="*/ 28 h 30"/>
                  <a:gd name="T54" fmla="*/ 0 w 94"/>
                  <a:gd name="T55" fmla="*/ 28 h 30"/>
                  <a:gd name="T56" fmla="*/ 0 w 94"/>
                  <a:gd name="T57" fmla="*/ 2 h 30"/>
                  <a:gd name="T58" fmla="*/ 0 w 94"/>
                  <a:gd name="T59" fmla="*/ 2 h 30"/>
                  <a:gd name="T60" fmla="*/ 0 w 94"/>
                  <a:gd name="T61" fmla="*/ 2 h 30"/>
                  <a:gd name="T62" fmla="*/ 0 w 94"/>
                  <a:gd name="T63" fmla="*/ 2 h 30"/>
                  <a:gd name="T64" fmla="*/ 0 w 94"/>
                  <a:gd name="T65" fmla="*/ 0 h 30"/>
                  <a:gd name="T66" fmla="*/ 2 w 94"/>
                  <a:gd name="T67" fmla="*/ 0 h 30"/>
                  <a:gd name="T68" fmla="*/ 2 w 94"/>
                  <a:gd name="T69" fmla="*/ 0 h 30"/>
                  <a:gd name="T70" fmla="*/ 2 w 94"/>
                  <a:gd name="T71" fmla="*/ 0 h 30"/>
                  <a:gd name="T72" fmla="*/ 2 w 94"/>
                  <a:gd name="T73" fmla="*/ 0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30"/>
                  <a:gd name="T113" fmla="*/ 94 w 94"/>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30">
                    <a:moveTo>
                      <a:pt x="2" y="0"/>
                    </a:moveTo>
                    <a:lnTo>
                      <a:pt x="92" y="0"/>
                    </a:lnTo>
                    <a:lnTo>
                      <a:pt x="94" y="2"/>
                    </a:lnTo>
                    <a:lnTo>
                      <a:pt x="94" y="28"/>
                    </a:lnTo>
                    <a:lnTo>
                      <a:pt x="94" y="30"/>
                    </a:lnTo>
                    <a:lnTo>
                      <a:pt x="92" y="30"/>
                    </a:lnTo>
                    <a:lnTo>
                      <a:pt x="2" y="30"/>
                    </a:lnTo>
                    <a:lnTo>
                      <a:pt x="0" y="30"/>
                    </a:lnTo>
                    <a:lnTo>
                      <a:pt x="0" y="28"/>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54" name="Freeform 162"/>
              <p:cNvSpPr/>
              <p:nvPr/>
            </p:nvSpPr>
            <p:spPr bwMode="auto">
              <a:xfrm>
                <a:off x="4350" y="1422"/>
                <a:ext cx="90" cy="30"/>
              </a:xfrm>
              <a:custGeom>
                <a:avLst/>
                <a:gdLst>
                  <a:gd name="T0" fmla="*/ 2 w 90"/>
                  <a:gd name="T1" fmla="*/ 0 h 30"/>
                  <a:gd name="T2" fmla="*/ 88 w 90"/>
                  <a:gd name="T3" fmla="*/ 0 h 30"/>
                  <a:gd name="T4" fmla="*/ 88 w 90"/>
                  <a:gd name="T5" fmla="*/ 0 h 30"/>
                  <a:gd name="T6" fmla="*/ 88 w 90"/>
                  <a:gd name="T7" fmla="*/ 0 h 30"/>
                  <a:gd name="T8" fmla="*/ 88 w 90"/>
                  <a:gd name="T9" fmla="*/ 2 h 30"/>
                  <a:gd name="T10" fmla="*/ 90 w 90"/>
                  <a:gd name="T11" fmla="*/ 2 h 30"/>
                  <a:gd name="T12" fmla="*/ 90 w 90"/>
                  <a:gd name="T13" fmla="*/ 2 h 30"/>
                  <a:gd name="T14" fmla="*/ 90 w 90"/>
                  <a:gd name="T15" fmla="*/ 2 h 30"/>
                  <a:gd name="T16" fmla="*/ 90 w 90"/>
                  <a:gd name="T17" fmla="*/ 2 h 30"/>
                  <a:gd name="T18" fmla="*/ 90 w 90"/>
                  <a:gd name="T19" fmla="*/ 3 h 30"/>
                  <a:gd name="T20" fmla="*/ 90 w 90"/>
                  <a:gd name="T21" fmla="*/ 28 h 30"/>
                  <a:gd name="T22" fmla="*/ 90 w 90"/>
                  <a:gd name="T23" fmla="*/ 28 h 30"/>
                  <a:gd name="T24" fmla="*/ 90 w 90"/>
                  <a:gd name="T25" fmla="*/ 28 h 30"/>
                  <a:gd name="T26" fmla="*/ 90 w 90"/>
                  <a:gd name="T27" fmla="*/ 28 h 30"/>
                  <a:gd name="T28" fmla="*/ 90 w 90"/>
                  <a:gd name="T29" fmla="*/ 30 h 30"/>
                  <a:gd name="T30" fmla="*/ 88 w 90"/>
                  <a:gd name="T31" fmla="*/ 30 h 30"/>
                  <a:gd name="T32" fmla="*/ 88 w 90"/>
                  <a:gd name="T33" fmla="*/ 30 h 30"/>
                  <a:gd name="T34" fmla="*/ 88 w 90"/>
                  <a:gd name="T35" fmla="*/ 30 h 30"/>
                  <a:gd name="T36" fmla="*/ 88 w 90"/>
                  <a:gd name="T37" fmla="*/ 30 h 30"/>
                  <a:gd name="T38" fmla="*/ 2 w 90"/>
                  <a:gd name="T39" fmla="*/ 30 h 30"/>
                  <a:gd name="T40" fmla="*/ 2 w 90"/>
                  <a:gd name="T41" fmla="*/ 30 h 30"/>
                  <a:gd name="T42" fmla="*/ 2 w 90"/>
                  <a:gd name="T43" fmla="*/ 30 h 30"/>
                  <a:gd name="T44" fmla="*/ 0 w 90"/>
                  <a:gd name="T45" fmla="*/ 30 h 30"/>
                  <a:gd name="T46" fmla="*/ 0 w 90"/>
                  <a:gd name="T47" fmla="*/ 30 h 30"/>
                  <a:gd name="T48" fmla="*/ 0 w 90"/>
                  <a:gd name="T49" fmla="*/ 28 h 30"/>
                  <a:gd name="T50" fmla="*/ 0 w 90"/>
                  <a:gd name="T51" fmla="*/ 28 h 30"/>
                  <a:gd name="T52" fmla="*/ 0 w 90"/>
                  <a:gd name="T53" fmla="*/ 28 h 30"/>
                  <a:gd name="T54" fmla="*/ 0 w 90"/>
                  <a:gd name="T55" fmla="*/ 28 h 30"/>
                  <a:gd name="T56" fmla="*/ 0 w 90"/>
                  <a:gd name="T57" fmla="*/ 3 h 30"/>
                  <a:gd name="T58" fmla="*/ 0 w 90"/>
                  <a:gd name="T59" fmla="*/ 2 h 30"/>
                  <a:gd name="T60" fmla="*/ 0 w 90"/>
                  <a:gd name="T61" fmla="*/ 2 h 30"/>
                  <a:gd name="T62" fmla="*/ 0 w 90"/>
                  <a:gd name="T63" fmla="*/ 2 h 30"/>
                  <a:gd name="T64" fmla="*/ 0 w 90"/>
                  <a:gd name="T65" fmla="*/ 2 h 30"/>
                  <a:gd name="T66" fmla="*/ 0 w 90"/>
                  <a:gd name="T67" fmla="*/ 2 h 30"/>
                  <a:gd name="T68" fmla="*/ 2 w 90"/>
                  <a:gd name="T69" fmla="*/ 0 h 30"/>
                  <a:gd name="T70" fmla="*/ 2 w 90"/>
                  <a:gd name="T71" fmla="*/ 0 h 30"/>
                  <a:gd name="T72" fmla="*/ 2 w 90"/>
                  <a:gd name="T73" fmla="*/ 0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0"/>
                  <a:gd name="T112" fmla="*/ 0 h 30"/>
                  <a:gd name="T113" fmla="*/ 90 w 90"/>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0" h="30">
                    <a:moveTo>
                      <a:pt x="2" y="0"/>
                    </a:moveTo>
                    <a:lnTo>
                      <a:pt x="88" y="0"/>
                    </a:lnTo>
                    <a:lnTo>
                      <a:pt x="88" y="2"/>
                    </a:lnTo>
                    <a:lnTo>
                      <a:pt x="90" y="2"/>
                    </a:lnTo>
                    <a:lnTo>
                      <a:pt x="90" y="3"/>
                    </a:lnTo>
                    <a:lnTo>
                      <a:pt x="90" y="28"/>
                    </a:lnTo>
                    <a:lnTo>
                      <a:pt x="90" y="30"/>
                    </a:lnTo>
                    <a:lnTo>
                      <a:pt x="88" y="30"/>
                    </a:lnTo>
                    <a:lnTo>
                      <a:pt x="2" y="30"/>
                    </a:lnTo>
                    <a:lnTo>
                      <a:pt x="0" y="30"/>
                    </a:lnTo>
                    <a:lnTo>
                      <a:pt x="0" y="28"/>
                    </a:lnTo>
                    <a:lnTo>
                      <a:pt x="0" y="3"/>
                    </a:lnTo>
                    <a:lnTo>
                      <a:pt x="0" y="2"/>
                    </a:lnTo>
                    <a:lnTo>
                      <a:pt x="2" y="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55" name="Freeform 163"/>
              <p:cNvSpPr/>
              <p:nvPr/>
            </p:nvSpPr>
            <p:spPr bwMode="auto">
              <a:xfrm>
                <a:off x="4350" y="1422"/>
                <a:ext cx="90" cy="30"/>
              </a:xfrm>
              <a:custGeom>
                <a:avLst/>
                <a:gdLst>
                  <a:gd name="T0" fmla="*/ 2 w 90"/>
                  <a:gd name="T1" fmla="*/ 0 h 30"/>
                  <a:gd name="T2" fmla="*/ 88 w 90"/>
                  <a:gd name="T3" fmla="*/ 0 h 30"/>
                  <a:gd name="T4" fmla="*/ 88 w 90"/>
                  <a:gd name="T5" fmla="*/ 0 h 30"/>
                  <a:gd name="T6" fmla="*/ 88 w 90"/>
                  <a:gd name="T7" fmla="*/ 0 h 30"/>
                  <a:gd name="T8" fmla="*/ 88 w 90"/>
                  <a:gd name="T9" fmla="*/ 2 h 30"/>
                  <a:gd name="T10" fmla="*/ 90 w 90"/>
                  <a:gd name="T11" fmla="*/ 2 h 30"/>
                  <a:gd name="T12" fmla="*/ 90 w 90"/>
                  <a:gd name="T13" fmla="*/ 2 h 30"/>
                  <a:gd name="T14" fmla="*/ 90 w 90"/>
                  <a:gd name="T15" fmla="*/ 2 h 30"/>
                  <a:gd name="T16" fmla="*/ 90 w 90"/>
                  <a:gd name="T17" fmla="*/ 2 h 30"/>
                  <a:gd name="T18" fmla="*/ 90 w 90"/>
                  <a:gd name="T19" fmla="*/ 3 h 30"/>
                  <a:gd name="T20" fmla="*/ 90 w 90"/>
                  <a:gd name="T21" fmla="*/ 28 h 30"/>
                  <a:gd name="T22" fmla="*/ 90 w 90"/>
                  <a:gd name="T23" fmla="*/ 28 h 30"/>
                  <a:gd name="T24" fmla="*/ 90 w 90"/>
                  <a:gd name="T25" fmla="*/ 28 h 30"/>
                  <a:gd name="T26" fmla="*/ 90 w 90"/>
                  <a:gd name="T27" fmla="*/ 28 h 30"/>
                  <a:gd name="T28" fmla="*/ 90 w 90"/>
                  <a:gd name="T29" fmla="*/ 30 h 30"/>
                  <a:gd name="T30" fmla="*/ 88 w 90"/>
                  <a:gd name="T31" fmla="*/ 30 h 30"/>
                  <a:gd name="T32" fmla="*/ 88 w 90"/>
                  <a:gd name="T33" fmla="*/ 30 h 30"/>
                  <a:gd name="T34" fmla="*/ 88 w 90"/>
                  <a:gd name="T35" fmla="*/ 30 h 30"/>
                  <a:gd name="T36" fmla="*/ 88 w 90"/>
                  <a:gd name="T37" fmla="*/ 30 h 30"/>
                  <a:gd name="T38" fmla="*/ 2 w 90"/>
                  <a:gd name="T39" fmla="*/ 30 h 30"/>
                  <a:gd name="T40" fmla="*/ 2 w 90"/>
                  <a:gd name="T41" fmla="*/ 30 h 30"/>
                  <a:gd name="T42" fmla="*/ 2 w 90"/>
                  <a:gd name="T43" fmla="*/ 30 h 30"/>
                  <a:gd name="T44" fmla="*/ 0 w 90"/>
                  <a:gd name="T45" fmla="*/ 30 h 30"/>
                  <a:gd name="T46" fmla="*/ 0 w 90"/>
                  <a:gd name="T47" fmla="*/ 30 h 30"/>
                  <a:gd name="T48" fmla="*/ 0 w 90"/>
                  <a:gd name="T49" fmla="*/ 28 h 30"/>
                  <a:gd name="T50" fmla="*/ 0 w 90"/>
                  <a:gd name="T51" fmla="*/ 28 h 30"/>
                  <a:gd name="T52" fmla="*/ 0 w 90"/>
                  <a:gd name="T53" fmla="*/ 28 h 30"/>
                  <a:gd name="T54" fmla="*/ 0 w 90"/>
                  <a:gd name="T55" fmla="*/ 28 h 30"/>
                  <a:gd name="T56" fmla="*/ 0 w 90"/>
                  <a:gd name="T57" fmla="*/ 3 h 30"/>
                  <a:gd name="T58" fmla="*/ 0 w 90"/>
                  <a:gd name="T59" fmla="*/ 2 h 30"/>
                  <a:gd name="T60" fmla="*/ 0 w 90"/>
                  <a:gd name="T61" fmla="*/ 2 h 30"/>
                  <a:gd name="T62" fmla="*/ 0 w 90"/>
                  <a:gd name="T63" fmla="*/ 2 h 30"/>
                  <a:gd name="T64" fmla="*/ 0 w 90"/>
                  <a:gd name="T65" fmla="*/ 2 h 30"/>
                  <a:gd name="T66" fmla="*/ 0 w 90"/>
                  <a:gd name="T67" fmla="*/ 2 h 30"/>
                  <a:gd name="T68" fmla="*/ 2 w 90"/>
                  <a:gd name="T69" fmla="*/ 0 h 30"/>
                  <a:gd name="T70" fmla="*/ 2 w 90"/>
                  <a:gd name="T71" fmla="*/ 0 h 30"/>
                  <a:gd name="T72" fmla="*/ 2 w 90"/>
                  <a:gd name="T73" fmla="*/ 0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0"/>
                  <a:gd name="T112" fmla="*/ 0 h 30"/>
                  <a:gd name="T113" fmla="*/ 90 w 90"/>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0" h="30">
                    <a:moveTo>
                      <a:pt x="2" y="0"/>
                    </a:moveTo>
                    <a:lnTo>
                      <a:pt x="88" y="0"/>
                    </a:lnTo>
                    <a:lnTo>
                      <a:pt x="88" y="2"/>
                    </a:lnTo>
                    <a:lnTo>
                      <a:pt x="90" y="2"/>
                    </a:lnTo>
                    <a:lnTo>
                      <a:pt x="90" y="3"/>
                    </a:lnTo>
                    <a:lnTo>
                      <a:pt x="90" y="28"/>
                    </a:lnTo>
                    <a:lnTo>
                      <a:pt x="90" y="30"/>
                    </a:lnTo>
                    <a:lnTo>
                      <a:pt x="88" y="30"/>
                    </a:lnTo>
                    <a:lnTo>
                      <a:pt x="2" y="30"/>
                    </a:lnTo>
                    <a:lnTo>
                      <a:pt x="0" y="30"/>
                    </a:lnTo>
                    <a:lnTo>
                      <a:pt x="0" y="28"/>
                    </a:lnTo>
                    <a:lnTo>
                      <a:pt x="0" y="3"/>
                    </a:lnTo>
                    <a:lnTo>
                      <a:pt x="0" y="2"/>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56" name="Freeform 164"/>
              <p:cNvSpPr/>
              <p:nvPr/>
            </p:nvSpPr>
            <p:spPr bwMode="auto">
              <a:xfrm>
                <a:off x="4358" y="1429"/>
                <a:ext cx="13" cy="13"/>
              </a:xfrm>
              <a:custGeom>
                <a:avLst/>
                <a:gdLst>
                  <a:gd name="T0" fmla="*/ 5 w 13"/>
                  <a:gd name="T1" fmla="*/ 0 h 13"/>
                  <a:gd name="T2" fmla="*/ 7 w 13"/>
                  <a:gd name="T3" fmla="*/ 0 h 13"/>
                  <a:gd name="T4" fmla="*/ 9 w 13"/>
                  <a:gd name="T5" fmla="*/ 2 h 13"/>
                  <a:gd name="T6" fmla="*/ 9 w 13"/>
                  <a:gd name="T7" fmla="*/ 2 h 13"/>
                  <a:gd name="T8" fmla="*/ 11 w 13"/>
                  <a:gd name="T9" fmla="*/ 2 h 13"/>
                  <a:gd name="T10" fmla="*/ 11 w 13"/>
                  <a:gd name="T11" fmla="*/ 4 h 13"/>
                  <a:gd name="T12" fmla="*/ 11 w 13"/>
                  <a:gd name="T13" fmla="*/ 4 h 13"/>
                  <a:gd name="T14" fmla="*/ 11 w 13"/>
                  <a:gd name="T15" fmla="*/ 6 h 13"/>
                  <a:gd name="T16" fmla="*/ 13 w 13"/>
                  <a:gd name="T17" fmla="*/ 8 h 13"/>
                  <a:gd name="T18" fmla="*/ 11 w 13"/>
                  <a:gd name="T19" fmla="*/ 8 h 13"/>
                  <a:gd name="T20" fmla="*/ 11 w 13"/>
                  <a:gd name="T21" fmla="*/ 10 h 13"/>
                  <a:gd name="T22" fmla="*/ 11 w 13"/>
                  <a:gd name="T23" fmla="*/ 11 h 13"/>
                  <a:gd name="T24" fmla="*/ 11 w 13"/>
                  <a:gd name="T25" fmla="*/ 11 h 13"/>
                  <a:gd name="T26" fmla="*/ 9 w 13"/>
                  <a:gd name="T27" fmla="*/ 11 h 13"/>
                  <a:gd name="T28" fmla="*/ 9 w 13"/>
                  <a:gd name="T29" fmla="*/ 13 h 13"/>
                  <a:gd name="T30" fmla="*/ 7 w 13"/>
                  <a:gd name="T31" fmla="*/ 13 h 13"/>
                  <a:gd name="T32" fmla="*/ 5 w 13"/>
                  <a:gd name="T33" fmla="*/ 13 h 13"/>
                  <a:gd name="T34" fmla="*/ 5 w 13"/>
                  <a:gd name="T35" fmla="*/ 13 h 13"/>
                  <a:gd name="T36" fmla="*/ 3 w 13"/>
                  <a:gd name="T37" fmla="*/ 13 h 13"/>
                  <a:gd name="T38" fmla="*/ 2 w 13"/>
                  <a:gd name="T39" fmla="*/ 11 h 13"/>
                  <a:gd name="T40" fmla="*/ 2 w 13"/>
                  <a:gd name="T41" fmla="*/ 11 h 13"/>
                  <a:gd name="T42" fmla="*/ 0 w 13"/>
                  <a:gd name="T43" fmla="*/ 11 h 13"/>
                  <a:gd name="T44" fmla="*/ 0 w 13"/>
                  <a:gd name="T45" fmla="*/ 10 h 13"/>
                  <a:gd name="T46" fmla="*/ 0 w 13"/>
                  <a:gd name="T47" fmla="*/ 8 h 13"/>
                  <a:gd name="T48" fmla="*/ 0 w 13"/>
                  <a:gd name="T49" fmla="*/ 8 h 13"/>
                  <a:gd name="T50" fmla="*/ 0 w 13"/>
                  <a:gd name="T51" fmla="*/ 6 h 13"/>
                  <a:gd name="T52" fmla="*/ 0 w 13"/>
                  <a:gd name="T53" fmla="*/ 4 h 13"/>
                  <a:gd name="T54" fmla="*/ 0 w 13"/>
                  <a:gd name="T55" fmla="*/ 4 h 13"/>
                  <a:gd name="T56" fmla="*/ 2 w 13"/>
                  <a:gd name="T57" fmla="*/ 2 h 13"/>
                  <a:gd name="T58" fmla="*/ 2 w 13"/>
                  <a:gd name="T59" fmla="*/ 2 h 13"/>
                  <a:gd name="T60" fmla="*/ 3 w 13"/>
                  <a:gd name="T61" fmla="*/ 2 h 13"/>
                  <a:gd name="T62" fmla="*/ 5 w 13"/>
                  <a:gd name="T63" fmla="*/ 0 h 13"/>
                  <a:gd name="T64" fmla="*/ 5 w 13"/>
                  <a:gd name="T65" fmla="*/ 0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13"/>
                  <a:gd name="T101" fmla="*/ 13 w 13"/>
                  <a:gd name="T102" fmla="*/ 13 h 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13">
                    <a:moveTo>
                      <a:pt x="5" y="0"/>
                    </a:moveTo>
                    <a:lnTo>
                      <a:pt x="7" y="0"/>
                    </a:lnTo>
                    <a:lnTo>
                      <a:pt x="9" y="2"/>
                    </a:lnTo>
                    <a:lnTo>
                      <a:pt x="11" y="2"/>
                    </a:lnTo>
                    <a:lnTo>
                      <a:pt x="11" y="4"/>
                    </a:lnTo>
                    <a:lnTo>
                      <a:pt x="11" y="6"/>
                    </a:lnTo>
                    <a:lnTo>
                      <a:pt x="13" y="8"/>
                    </a:lnTo>
                    <a:lnTo>
                      <a:pt x="11" y="8"/>
                    </a:lnTo>
                    <a:lnTo>
                      <a:pt x="11" y="10"/>
                    </a:lnTo>
                    <a:lnTo>
                      <a:pt x="11" y="11"/>
                    </a:lnTo>
                    <a:lnTo>
                      <a:pt x="9" y="11"/>
                    </a:lnTo>
                    <a:lnTo>
                      <a:pt x="9" y="13"/>
                    </a:lnTo>
                    <a:lnTo>
                      <a:pt x="7" y="13"/>
                    </a:lnTo>
                    <a:lnTo>
                      <a:pt x="5" y="13"/>
                    </a:lnTo>
                    <a:lnTo>
                      <a:pt x="3" y="13"/>
                    </a:lnTo>
                    <a:lnTo>
                      <a:pt x="2" y="11"/>
                    </a:lnTo>
                    <a:lnTo>
                      <a:pt x="0" y="11"/>
                    </a:lnTo>
                    <a:lnTo>
                      <a:pt x="0" y="10"/>
                    </a:lnTo>
                    <a:lnTo>
                      <a:pt x="0" y="8"/>
                    </a:lnTo>
                    <a:lnTo>
                      <a:pt x="0" y="6"/>
                    </a:lnTo>
                    <a:lnTo>
                      <a:pt x="0" y="4"/>
                    </a:lnTo>
                    <a:lnTo>
                      <a:pt x="2" y="2"/>
                    </a:lnTo>
                    <a:lnTo>
                      <a:pt x="3" y="2"/>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57" name="Freeform 165"/>
              <p:cNvSpPr/>
              <p:nvPr/>
            </p:nvSpPr>
            <p:spPr bwMode="auto">
              <a:xfrm>
                <a:off x="4358" y="1429"/>
                <a:ext cx="13" cy="13"/>
              </a:xfrm>
              <a:custGeom>
                <a:avLst/>
                <a:gdLst>
                  <a:gd name="T0" fmla="*/ 5 w 13"/>
                  <a:gd name="T1" fmla="*/ 0 h 13"/>
                  <a:gd name="T2" fmla="*/ 7 w 13"/>
                  <a:gd name="T3" fmla="*/ 0 h 13"/>
                  <a:gd name="T4" fmla="*/ 9 w 13"/>
                  <a:gd name="T5" fmla="*/ 2 h 13"/>
                  <a:gd name="T6" fmla="*/ 9 w 13"/>
                  <a:gd name="T7" fmla="*/ 2 h 13"/>
                  <a:gd name="T8" fmla="*/ 11 w 13"/>
                  <a:gd name="T9" fmla="*/ 2 h 13"/>
                  <a:gd name="T10" fmla="*/ 11 w 13"/>
                  <a:gd name="T11" fmla="*/ 4 h 13"/>
                  <a:gd name="T12" fmla="*/ 11 w 13"/>
                  <a:gd name="T13" fmla="*/ 4 h 13"/>
                  <a:gd name="T14" fmla="*/ 11 w 13"/>
                  <a:gd name="T15" fmla="*/ 6 h 13"/>
                  <a:gd name="T16" fmla="*/ 13 w 13"/>
                  <a:gd name="T17" fmla="*/ 8 h 13"/>
                  <a:gd name="T18" fmla="*/ 11 w 13"/>
                  <a:gd name="T19" fmla="*/ 8 h 13"/>
                  <a:gd name="T20" fmla="*/ 11 w 13"/>
                  <a:gd name="T21" fmla="*/ 10 h 13"/>
                  <a:gd name="T22" fmla="*/ 11 w 13"/>
                  <a:gd name="T23" fmla="*/ 11 h 13"/>
                  <a:gd name="T24" fmla="*/ 11 w 13"/>
                  <a:gd name="T25" fmla="*/ 11 h 13"/>
                  <a:gd name="T26" fmla="*/ 9 w 13"/>
                  <a:gd name="T27" fmla="*/ 11 h 13"/>
                  <a:gd name="T28" fmla="*/ 9 w 13"/>
                  <a:gd name="T29" fmla="*/ 13 h 13"/>
                  <a:gd name="T30" fmla="*/ 7 w 13"/>
                  <a:gd name="T31" fmla="*/ 13 h 13"/>
                  <a:gd name="T32" fmla="*/ 5 w 13"/>
                  <a:gd name="T33" fmla="*/ 13 h 13"/>
                  <a:gd name="T34" fmla="*/ 5 w 13"/>
                  <a:gd name="T35" fmla="*/ 13 h 13"/>
                  <a:gd name="T36" fmla="*/ 3 w 13"/>
                  <a:gd name="T37" fmla="*/ 13 h 13"/>
                  <a:gd name="T38" fmla="*/ 2 w 13"/>
                  <a:gd name="T39" fmla="*/ 11 h 13"/>
                  <a:gd name="T40" fmla="*/ 2 w 13"/>
                  <a:gd name="T41" fmla="*/ 11 h 13"/>
                  <a:gd name="T42" fmla="*/ 0 w 13"/>
                  <a:gd name="T43" fmla="*/ 11 h 13"/>
                  <a:gd name="T44" fmla="*/ 0 w 13"/>
                  <a:gd name="T45" fmla="*/ 10 h 13"/>
                  <a:gd name="T46" fmla="*/ 0 w 13"/>
                  <a:gd name="T47" fmla="*/ 8 h 13"/>
                  <a:gd name="T48" fmla="*/ 0 w 13"/>
                  <a:gd name="T49" fmla="*/ 8 h 13"/>
                  <a:gd name="T50" fmla="*/ 0 w 13"/>
                  <a:gd name="T51" fmla="*/ 6 h 13"/>
                  <a:gd name="T52" fmla="*/ 0 w 13"/>
                  <a:gd name="T53" fmla="*/ 4 h 13"/>
                  <a:gd name="T54" fmla="*/ 0 w 13"/>
                  <a:gd name="T55" fmla="*/ 4 h 13"/>
                  <a:gd name="T56" fmla="*/ 2 w 13"/>
                  <a:gd name="T57" fmla="*/ 2 h 13"/>
                  <a:gd name="T58" fmla="*/ 2 w 13"/>
                  <a:gd name="T59" fmla="*/ 2 h 13"/>
                  <a:gd name="T60" fmla="*/ 3 w 13"/>
                  <a:gd name="T61" fmla="*/ 2 h 13"/>
                  <a:gd name="T62" fmla="*/ 5 w 13"/>
                  <a:gd name="T63" fmla="*/ 0 h 13"/>
                  <a:gd name="T64" fmla="*/ 5 w 13"/>
                  <a:gd name="T65" fmla="*/ 0 h 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3"/>
                  <a:gd name="T100" fmla="*/ 0 h 13"/>
                  <a:gd name="T101" fmla="*/ 13 w 13"/>
                  <a:gd name="T102" fmla="*/ 13 h 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3" h="13">
                    <a:moveTo>
                      <a:pt x="5" y="0"/>
                    </a:moveTo>
                    <a:lnTo>
                      <a:pt x="7" y="0"/>
                    </a:lnTo>
                    <a:lnTo>
                      <a:pt x="9" y="2"/>
                    </a:lnTo>
                    <a:lnTo>
                      <a:pt x="11" y="2"/>
                    </a:lnTo>
                    <a:lnTo>
                      <a:pt x="11" y="4"/>
                    </a:lnTo>
                    <a:lnTo>
                      <a:pt x="11" y="6"/>
                    </a:lnTo>
                    <a:lnTo>
                      <a:pt x="13" y="8"/>
                    </a:lnTo>
                    <a:lnTo>
                      <a:pt x="11" y="8"/>
                    </a:lnTo>
                    <a:lnTo>
                      <a:pt x="11" y="10"/>
                    </a:lnTo>
                    <a:lnTo>
                      <a:pt x="11" y="11"/>
                    </a:lnTo>
                    <a:lnTo>
                      <a:pt x="9" y="11"/>
                    </a:lnTo>
                    <a:lnTo>
                      <a:pt x="9" y="13"/>
                    </a:lnTo>
                    <a:lnTo>
                      <a:pt x="7" y="13"/>
                    </a:lnTo>
                    <a:lnTo>
                      <a:pt x="5" y="13"/>
                    </a:lnTo>
                    <a:lnTo>
                      <a:pt x="3" y="13"/>
                    </a:lnTo>
                    <a:lnTo>
                      <a:pt x="2" y="11"/>
                    </a:lnTo>
                    <a:lnTo>
                      <a:pt x="0" y="11"/>
                    </a:lnTo>
                    <a:lnTo>
                      <a:pt x="0" y="10"/>
                    </a:lnTo>
                    <a:lnTo>
                      <a:pt x="0" y="8"/>
                    </a:lnTo>
                    <a:lnTo>
                      <a:pt x="0" y="6"/>
                    </a:lnTo>
                    <a:lnTo>
                      <a:pt x="0" y="4"/>
                    </a:lnTo>
                    <a:lnTo>
                      <a:pt x="2" y="2"/>
                    </a:lnTo>
                    <a:lnTo>
                      <a:pt x="3" y="2"/>
                    </a:lnTo>
                    <a:lnTo>
                      <a:pt x="5"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58" name="Freeform 166"/>
              <p:cNvSpPr/>
              <p:nvPr/>
            </p:nvSpPr>
            <p:spPr bwMode="auto">
              <a:xfrm>
                <a:off x="4358" y="1435"/>
                <a:ext cx="11" cy="4"/>
              </a:xfrm>
              <a:custGeom>
                <a:avLst/>
                <a:gdLst>
                  <a:gd name="T0" fmla="*/ 11 w 11"/>
                  <a:gd name="T1" fmla="*/ 0 h 4"/>
                  <a:gd name="T2" fmla="*/ 7 w 11"/>
                  <a:gd name="T3" fmla="*/ 0 h 4"/>
                  <a:gd name="T4" fmla="*/ 5 w 11"/>
                  <a:gd name="T5" fmla="*/ 0 h 4"/>
                  <a:gd name="T6" fmla="*/ 5 w 11"/>
                  <a:gd name="T7" fmla="*/ 2 h 4"/>
                  <a:gd name="T8" fmla="*/ 3 w 11"/>
                  <a:gd name="T9" fmla="*/ 0 h 4"/>
                  <a:gd name="T10" fmla="*/ 3 w 11"/>
                  <a:gd name="T11" fmla="*/ 0 h 4"/>
                  <a:gd name="T12" fmla="*/ 0 w 11"/>
                  <a:gd name="T13" fmla="*/ 0 h 4"/>
                  <a:gd name="T14" fmla="*/ 0 w 11"/>
                  <a:gd name="T15" fmla="*/ 2 h 4"/>
                  <a:gd name="T16" fmla="*/ 3 w 11"/>
                  <a:gd name="T17" fmla="*/ 2 h 4"/>
                  <a:gd name="T18" fmla="*/ 3 w 11"/>
                  <a:gd name="T19" fmla="*/ 2 h 4"/>
                  <a:gd name="T20" fmla="*/ 5 w 11"/>
                  <a:gd name="T21" fmla="*/ 4 h 4"/>
                  <a:gd name="T22" fmla="*/ 5 w 11"/>
                  <a:gd name="T23" fmla="*/ 2 h 4"/>
                  <a:gd name="T24" fmla="*/ 7 w 11"/>
                  <a:gd name="T25" fmla="*/ 2 h 4"/>
                  <a:gd name="T26" fmla="*/ 7 w 11"/>
                  <a:gd name="T27" fmla="*/ 2 h 4"/>
                  <a:gd name="T28" fmla="*/ 11 w 11"/>
                  <a:gd name="T29" fmla="*/ 2 h 4"/>
                  <a:gd name="T30" fmla="*/ 11 w 11"/>
                  <a:gd name="T31" fmla="*/ 0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
                  <a:gd name="T49" fmla="*/ 0 h 4"/>
                  <a:gd name="T50" fmla="*/ 11 w 11"/>
                  <a:gd name="T51" fmla="*/ 4 h 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 h="4">
                    <a:moveTo>
                      <a:pt x="11" y="0"/>
                    </a:moveTo>
                    <a:lnTo>
                      <a:pt x="7" y="0"/>
                    </a:lnTo>
                    <a:lnTo>
                      <a:pt x="5" y="0"/>
                    </a:lnTo>
                    <a:lnTo>
                      <a:pt x="5" y="2"/>
                    </a:lnTo>
                    <a:lnTo>
                      <a:pt x="3" y="0"/>
                    </a:lnTo>
                    <a:lnTo>
                      <a:pt x="0" y="0"/>
                    </a:lnTo>
                    <a:lnTo>
                      <a:pt x="0" y="2"/>
                    </a:lnTo>
                    <a:lnTo>
                      <a:pt x="3" y="2"/>
                    </a:lnTo>
                    <a:lnTo>
                      <a:pt x="5" y="4"/>
                    </a:lnTo>
                    <a:lnTo>
                      <a:pt x="5" y="2"/>
                    </a:lnTo>
                    <a:lnTo>
                      <a:pt x="7" y="2"/>
                    </a:lnTo>
                    <a:lnTo>
                      <a:pt x="11" y="2"/>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59" name="Freeform 167"/>
              <p:cNvSpPr/>
              <p:nvPr/>
            </p:nvSpPr>
            <p:spPr bwMode="auto">
              <a:xfrm>
                <a:off x="4358" y="1435"/>
                <a:ext cx="11" cy="4"/>
              </a:xfrm>
              <a:custGeom>
                <a:avLst/>
                <a:gdLst>
                  <a:gd name="T0" fmla="*/ 11 w 11"/>
                  <a:gd name="T1" fmla="*/ 0 h 4"/>
                  <a:gd name="T2" fmla="*/ 7 w 11"/>
                  <a:gd name="T3" fmla="*/ 0 h 4"/>
                  <a:gd name="T4" fmla="*/ 5 w 11"/>
                  <a:gd name="T5" fmla="*/ 0 h 4"/>
                  <a:gd name="T6" fmla="*/ 5 w 11"/>
                  <a:gd name="T7" fmla="*/ 2 h 4"/>
                  <a:gd name="T8" fmla="*/ 3 w 11"/>
                  <a:gd name="T9" fmla="*/ 0 h 4"/>
                  <a:gd name="T10" fmla="*/ 3 w 11"/>
                  <a:gd name="T11" fmla="*/ 0 h 4"/>
                  <a:gd name="T12" fmla="*/ 0 w 11"/>
                  <a:gd name="T13" fmla="*/ 0 h 4"/>
                  <a:gd name="T14" fmla="*/ 0 w 11"/>
                  <a:gd name="T15" fmla="*/ 2 h 4"/>
                  <a:gd name="T16" fmla="*/ 3 w 11"/>
                  <a:gd name="T17" fmla="*/ 2 h 4"/>
                  <a:gd name="T18" fmla="*/ 3 w 11"/>
                  <a:gd name="T19" fmla="*/ 2 h 4"/>
                  <a:gd name="T20" fmla="*/ 5 w 11"/>
                  <a:gd name="T21" fmla="*/ 4 h 4"/>
                  <a:gd name="T22" fmla="*/ 5 w 11"/>
                  <a:gd name="T23" fmla="*/ 2 h 4"/>
                  <a:gd name="T24" fmla="*/ 7 w 11"/>
                  <a:gd name="T25" fmla="*/ 2 h 4"/>
                  <a:gd name="T26" fmla="*/ 7 w 11"/>
                  <a:gd name="T27" fmla="*/ 2 h 4"/>
                  <a:gd name="T28" fmla="*/ 11 w 11"/>
                  <a:gd name="T29" fmla="*/ 2 h 4"/>
                  <a:gd name="T30" fmla="*/ 11 w 11"/>
                  <a:gd name="T31" fmla="*/ 0 h 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1"/>
                  <a:gd name="T49" fmla="*/ 0 h 4"/>
                  <a:gd name="T50" fmla="*/ 11 w 11"/>
                  <a:gd name="T51" fmla="*/ 4 h 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1" h="4">
                    <a:moveTo>
                      <a:pt x="11" y="0"/>
                    </a:moveTo>
                    <a:lnTo>
                      <a:pt x="7" y="0"/>
                    </a:lnTo>
                    <a:lnTo>
                      <a:pt x="5" y="0"/>
                    </a:lnTo>
                    <a:lnTo>
                      <a:pt x="5" y="2"/>
                    </a:lnTo>
                    <a:lnTo>
                      <a:pt x="3" y="0"/>
                    </a:lnTo>
                    <a:lnTo>
                      <a:pt x="0" y="0"/>
                    </a:lnTo>
                    <a:lnTo>
                      <a:pt x="0" y="2"/>
                    </a:lnTo>
                    <a:lnTo>
                      <a:pt x="3" y="2"/>
                    </a:lnTo>
                    <a:lnTo>
                      <a:pt x="5" y="4"/>
                    </a:lnTo>
                    <a:lnTo>
                      <a:pt x="5" y="2"/>
                    </a:lnTo>
                    <a:lnTo>
                      <a:pt x="7" y="2"/>
                    </a:lnTo>
                    <a:lnTo>
                      <a:pt x="11" y="2"/>
                    </a:lnTo>
                    <a:lnTo>
                      <a:pt x="11"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60" name="Freeform 168"/>
              <p:cNvSpPr/>
              <p:nvPr/>
            </p:nvSpPr>
            <p:spPr bwMode="auto">
              <a:xfrm>
                <a:off x="4713" y="1455"/>
                <a:ext cx="7" cy="6"/>
              </a:xfrm>
              <a:custGeom>
                <a:avLst/>
                <a:gdLst>
                  <a:gd name="T0" fmla="*/ 0 w 7"/>
                  <a:gd name="T1" fmla="*/ 0 h 6"/>
                  <a:gd name="T2" fmla="*/ 7 w 7"/>
                  <a:gd name="T3" fmla="*/ 0 h 6"/>
                  <a:gd name="T4" fmla="*/ 7 w 7"/>
                  <a:gd name="T5" fmla="*/ 0 h 6"/>
                  <a:gd name="T6" fmla="*/ 7 w 7"/>
                  <a:gd name="T7" fmla="*/ 0 h 6"/>
                  <a:gd name="T8" fmla="*/ 7 w 7"/>
                  <a:gd name="T9" fmla="*/ 0 h 6"/>
                  <a:gd name="T10" fmla="*/ 7 w 7"/>
                  <a:gd name="T11" fmla="*/ 0 h 6"/>
                  <a:gd name="T12" fmla="*/ 7 w 7"/>
                  <a:gd name="T13" fmla="*/ 2 h 6"/>
                  <a:gd name="T14" fmla="*/ 7 w 7"/>
                  <a:gd name="T15" fmla="*/ 2 h 6"/>
                  <a:gd name="T16" fmla="*/ 7 w 7"/>
                  <a:gd name="T17" fmla="*/ 2 h 6"/>
                  <a:gd name="T18" fmla="*/ 7 w 7"/>
                  <a:gd name="T19" fmla="*/ 2 h 6"/>
                  <a:gd name="T20" fmla="*/ 7 w 7"/>
                  <a:gd name="T21" fmla="*/ 6 h 6"/>
                  <a:gd name="T22" fmla="*/ 7 w 7"/>
                  <a:gd name="T23" fmla="*/ 6 h 6"/>
                  <a:gd name="T24" fmla="*/ 7 w 7"/>
                  <a:gd name="T25" fmla="*/ 6 h 6"/>
                  <a:gd name="T26" fmla="*/ 7 w 7"/>
                  <a:gd name="T27" fmla="*/ 6 h 6"/>
                  <a:gd name="T28" fmla="*/ 7 w 7"/>
                  <a:gd name="T29" fmla="*/ 6 h 6"/>
                  <a:gd name="T30" fmla="*/ 7 w 7"/>
                  <a:gd name="T31" fmla="*/ 6 h 6"/>
                  <a:gd name="T32" fmla="*/ 7 w 7"/>
                  <a:gd name="T33" fmla="*/ 6 h 6"/>
                  <a:gd name="T34" fmla="*/ 7 w 7"/>
                  <a:gd name="T35" fmla="*/ 6 h 6"/>
                  <a:gd name="T36" fmla="*/ 7 w 7"/>
                  <a:gd name="T37" fmla="*/ 6 h 6"/>
                  <a:gd name="T38" fmla="*/ 0 w 7"/>
                  <a:gd name="T39" fmla="*/ 6 h 6"/>
                  <a:gd name="T40" fmla="*/ 0 w 7"/>
                  <a:gd name="T41" fmla="*/ 6 h 6"/>
                  <a:gd name="T42" fmla="*/ 0 w 7"/>
                  <a:gd name="T43" fmla="*/ 6 h 6"/>
                  <a:gd name="T44" fmla="*/ 0 w 7"/>
                  <a:gd name="T45" fmla="*/ 6 h 6"/>
                  <a:gd name="T46" fmla="*/ 0 w 7"/>
                  <a:gd name="T47" fmla="*/ 6 h 6"/>
                  <a:gd name="T48" fmla="*/ 0 w 7"/>
                  <a:gd name="T49" fmla="*/ 6 h 6"/>
                  <a:gd name="T50" fmla="*/ 0 w 7"/>
                  <a:gd name="T51" fmla="*/ 6 h 6"/>
                  <a:gd name="T52" fmla="*/ 0 w 7"/>
                  <a:gd name="T53" fmla="*/ 6 h 6"/>
                  <a:gd name="T54" fmla="*/ 0 w 7"/>
                  <a:gd name="T55" fmla="*/ 6 h 6"/>
                  <a:gd name="T56" fmla="*/ 0 w 7"/>
                  <a:gd name="T57" fmla="*/ 2 h 6"/>
                  <a:gd name="T58" fmla="*/ 0 w 7"/>
                  <a:gd name="T59" fmla="*/ 2 h 6"/>
                  <a:gd name="T60" fmla="*/ 0 w 7"/>
                  <a:gd name="T61" fmla="*/ 2 h 6"/>
                  <a:gd name="T62" fmla="*/ 0 w 7"/>
                  <a:gd name="T63" fmla="*/ 2 h 6"/>
                  <a:gd name="T64" fmla="*/ 0 w 7"/>
                  <a:gd name="T65" fmla="*/ 0 h 6"/>
                  <a:gd name="T66" fmla="*/ 0 w 7"/>
                  <a:gd name="T67" fmla="*/ 0 h 6"/>
                  <a:gd name="T68" fmla="*/ 0 w 7"/>
                  <a:gd name="T69" fmla="*/ 0 h 6"/>
                  <a:gd name="T70" fmla="*/ 0 w 7"/>
                  <a:gd name="T71" fmla="*/ 0 h 6"/>
                  <a:gd name="T72" fmla="*/ 0 w 7"/>
                  <a:gd name="T73" fmla="*/ 0 h 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
                  <a:gd name="T112" fmla="*/ 0 h 6"/>
                  <a:gd name="T113" fmla="*/ 7 w 7"/>
                  <a:gd name="T114" fmla="*/ 6 h 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 h="6">
                    <a:moveTo>
                      <a:pt x="0" y="0"/>
                    </a:moveTo>
                    <a:lnTo>
                      <a:pt x="7" y="0"/>
                    </a:lnTo>
                    <a:lnTo>
                      <a:pt x="7" y="2"/>
                    </a:lnTo>
                    <a:lnTo>
                      <a:pt x="7" y="6"/>
                    </a:lnTo>
                    <a:lnTo>
                      <a:pt x="0" y="6"/>
                    </a:lnTo>
                    <a:lnTo>
                      <a:pt x="0" y="2"/>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61" name="Freeform 169"/>
              <p:cNvSpPr/>
              <p:nvPr/>
            </p:nvSpPr>
            <p:spPr bwMode="auto">
              <a:xfrm>
                <a:off x="4352" y="1461"/>
                <a:ext cx="396" cy="105"/>
              </a:xfrm>
              <a:custGeom>
                <a:avLst/>
                <a:gdLst>
                  <a:gd name="T0" fmla="*/ 4 w 396"/>
                  <a:gd name="T1" fmla="*/ 0 h 105"/>
                  <a:gd name="T2" fmla="*/ 391 w 396"/>
                  <a:gd name="T3" fmla="*/ 0 h 105"/>
                  <a:gd name="T4" fmla="*/ 391 w 396"/>
                  <a:gd name="T5" fmla="*/ 0 h 105"/>
                  <a:gd name="T6" fmla="*/ 392 w 396"/>
                  <a:gd name="T7" fmla="*/ 2 h 105"/>
                  <a:gd name="T8" fmla="*/ 392 w 396"/>
                  <a:gd name="T9" fmla="*/ 2 h 105"/>
                  <a:gd name="T10" fmla="*/ 394 w 396"/>
                  <a:gd name="T11" fmla="*/ 2 h 105"/>
                  <a:gd name="T12" fmla="*/ 394 w 396"/>
                  <a:gd name="T13" fmla="*/ 4 h 105"/>
                  <a:gd name="T14" fmla="*/ 394 w 396"/>
                  <a:gd name="T15" fmla="*/ 6 h 105"/>
                  <a:gd name="T16" fmla="*/ 396 w 396"/>
                  <a:gd name="T17" fmla="*/ 6 h 105"/>
                  <a:gd name="T18" fmla="*/ 396 w 396"/>
                  <a:gd name="T19" fmla="*/ 8 h 105"/>
                  <a:gd name="T20" fmla="*/ 396 w 396"/>
                  <a:gd name="T21" fmla="*/ 100 h 105"/>
                  <a:gd name="T22" fmla="*/ 396 w 396"/>
                  <a:gd name="T23" fmla="*/ 102 h 105"/>
                  <a:gd name="T24" fmla="*/ 394 w 396"/>
                  <a:gd name="T25" fmla="*/ 102 h 105"/>
                  <a:gd name="T26" fmla="*/ 394 w 396"/>
                  <a:gd name="T27" fmla="*/ 104 h 105"/>
                  <a:gd name="T28" fmla="*/ 394 w 396"/>
                  <a:gd name="T29" fmla="*/ 104 h 105"/>
                  <a:gd name="T30" fmla="*/ 392 w 396"/>
                  <a:gd name="T31" fmla="*/ 105 h 105"/>
                  <a:gd name="T32" fmla="*/ 392 w 396"/>
                  <a:gd name="T33" fmla="*/ 105 h 105"/>
                  <a:gd name="T34" fmla="*/ 391 w 396"/>
                  <a:gd name="T35" fmla="*/ 105 h 105"/>
                  <a:gd name="T36" fmla="*/ 391 w 396"/>
                  <a:gd name="T37" fmla="*/ 105 h 105"/>
                  <a:gd name="T38" fmla="*/ 4 w 396"/>
                  <a:gd name="T39" fmla="*/ 105 h 105"/>
                  <a:gd name="T40" fmla="*/ 4 w 396"/>
                  <a:gd name="T41" fmla="*/ 105 h 105"/>
                  <a:gd name="T42" fmla="*/ 2 w 396"/>
                  <a:gd name="T43" fmla="*/ 105 h 105"/>
                  <a:gd name="T44" fmla="*/ 2 w 396"/>
                  <a:gd name="T45" fmla="*/ 105 h 105"/>
                  <a:gd name="T46" fmla="*/ 2 w 396"/>
                  <a:gd name="T47" fmla="*/ 104 h 105"/>
                  <a:gd name="T48" fmla="*/ 0 w 396"/>
                  <a:gd name="T49" fmla="*/ 104 h 105"/>
                  <a:gd name="T50" fmla="*/ 0 w 396"/>
                  <a:gd name="T51" fmla="*/ 102 h 105"/>
                  <a:gd name="T52" fmla="*/ 0 w 396"/>
                  <a:gd name="T53" fmla="*/ 102 h 105"/>
                  <a:gd name="T54" fmla="*/ 0 w 396"/>
                  <a:gd name="T55" fmla="*/ 100 h 105"/>
                  <a:gd name="T56" fmla="*/ 0 w 396"/>
                  <a:gd name="T57" fmla="*/ 8 h 105"/>
                  <a:gd name="T58" fmla="*/ 0 w 396"/>
                  <a:gd name="T59" fmla="*/ 6 h 105"/>
                  <a:gd name="T60" fmla="*/ 0 w 396"/>
                  <a:gd name="T61" fmla="*/ 6 h 105"/>
                  <a:gd name="T62" fmla="*/ 0 w 396"/>
                  <a:gd name="T63" fmla="*/ 4 h 105"/>
                  <a:gd name="T64" fmla="*/ 2 w 396"/>
                  <a:gd name="T65" fmla="*/ 2 h 105"/>
                  <a:gd name="T66" fmla="*/ 2 w 396"/>
                  <a:gd name="T67" fmla="*/ 2 h 105"/>
                  <a:gd name="T68" fmla="*/ 2 w 396"/>
                  <a:gd name="T69" fmla="*/ 2 h 105"/>
                  <a:gd name="T70" fmla="*/ 4 w 396"/>
                  <a:gd name="T71" fmla="*/ 0 h 105"/>
                  <a:gd name="T72" fmla="*/ 4 w 396"/>
                  <a:gd name="T73" fmla="*/ 0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6"/>
                  <a:gd name="T112" fmla="*/ 0 h 105"/>
                  <a:gd name="T113" fmla="*/ 396 w 396"/>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6" h="105">
                    <a:moveTo>
                      <a:pt x="4" y="0"/>
                    </a:moveTo>
                    <a:lnTo>
                      <a:pt x="391" y="0"/>
                    </a:lnTo>
                    <a:lnTo>
                      <a:pt x="392" y="2"/>
                    </a:lnTo>
                    <a:lnTo>
                      <a:pt x="394" y="2"/>
                    </a:lnTo>
                    <a:lnTo>
                      <a:pt x="394" y="4"/>
                    </a:lnTo>
                    <a:lnTo>
                      <a:pt x="394" y="6"/>
                    </a:lnTo>
                    <a:lnTo>
                      <a:pt x="396" y="6"/>
                    </a:lnTo>
                    <a:lnTo>
                      <a:pt x="396" y="8"/>
                    </a:lnTo>
                    <a:lnTo>
                      <a:pt x="396" y="100"/>
                    </a:lnTo>
                    <a:lnTo>
                      <a:pt x="396" y="102"/>
                    </a:lnTo>
                    <a:lnTo>
                      <a:pt x="394" y="102"/>
                    </a:lnTo>
                    <a:lnTo>
                      <a:pt x="394" y="104"/>
                    </a:lnTo>
                    <a:lnTo>
                      <a:pt x="392" y="105"/>
                    </a:lnTo>
                    <a:lnTo>
                      <a:pt x="391" y="105"/>
                    </a:lnTo>
                    <a:lnTo>
                      <a:pt x="4" y="105"/>
                    </a:lnTo>
                    <a:lnTo>
                      <a:pt x="2" y="105"/>
                    </a:lnTo>
                    <a:lnTo>
                      <a:pt x="2" y="104"/>
                    </a:lnTo>
                    <a:lnTo>
                      <a:pt x="0" y="104"/>
                    </a:lnTo>
                    <a:lnTo>
                      <a:pt x="0" y="102"/>
                    </a:lnTo>
                    <a:lnTo>
                      <a:pt x="0" y="100"/>
                    </a:lnTo>
                    <a:lnTo>
                      <a:pt x="0" y="8"/>
                    </a:lnTo>
                    <a:lnTo>
                      <a:pt x="0" y="6"/>
                    </a:lnTo>
                    <a:lnTo>
                      <a:pt x="0" y="4"/>
                    </a:lnTo>
                    <a:lnTo>
                      <a:pt x="2"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62" name="Freeform 170"/>
              <p:cNvSpPr/>
              <p:nvPr/>
            </p:nvSpPr>
            <p:spPr bwMode="auto">
              <a:xfrm>
                <a:off x="4352" y="1461"/>
                <a:ext cx="396" cy="105"/>
              </a:xfrm>
              <a:custGeom>
                <a:avLst/>
                <a:gdLst>
                  <a:gd name="T0" fmla="*/ 4 w 396"/>
                  <a:gd name="T1" fmla="*/ 0 h 105"/>
                  <a:gd name="T2" fmla="*/ 391 w 396"/>
                  <a:gd name="T3" fmla="*/ 0 h 105"/>
                  <a:gd name="T4" fmla="*/ 391 w 396"/>
                  <a:gd name="T5" fmla="*/ 0 h 105"/>
                  <a:gd name="T6" fmla="*/ 392 w 396"/>
                  <a:gd name="T7" fmla="*/ 2 h 105"/>
                  <a:gd name="T8" fmla="*/ 392 w 396"/>
                  <a:gd name="T9" fmla="*/ 2 h 105"/>
                  <a:gd name="T10" fmla="*/ 394 w 396"/>
                  <a:gd name="T11" fmla="*/ 2 h 105"/>
                  <a:gd name="T12" fmla="*/ 394 w 396"/>
                  <a:gd name="T13" fmla="*/ 4 h 105"/>
                  <a:gd name="T14" fmla="*/ 394 w 396"/>
                  <a:gd name="T15" fmla="*/ 6 h 105"/>
                  <a:gd name="T16" fmla="*/ 396 w 396"/>
                  <a:gd name="T17" fmla="*/ 6 h 105"/>
                  <a:gd name="T18" fmla="*/ 396 w 396"/>
                  <a:gd name="T19" fmla="*/ 8 h 105"/>
                  <a:gd name="T20" fmla="*/ 396 w 396"/>
                  <a:gd name="T21" fmla="*/ 100 h 105"/>
                  <a:gd name="T22" fmla="*/ 396 w 396"/>
                  <a:gd name="T23" fmla="*/ 102 h 105"/>
                  <a:gd name="T24" fmla="*/ 394 w 396"/>
                  <a:gd name="T25" fmla="*/ 102 h 105"/>
                  <a:gd name="T26" fmla="*/ 394 w 396"/>
                  <a:gd name="T27" fmla="*/ 104 h 105"/>
                  <a:gd name="T28" fmla="*/ 394 w 396"/>
                  <a:gd name="T29" fmla="*/ 104 h 105"/>
                  <a:gd name="T30" fmla="*/ 392 w 396"/>
                  <a:gd name="T31" fmla="*/ 105 h 105"/>
                  <a:gd name="T32" fmla="*/ 392 w 396"/>
                  <a:gd name="T33" fmla="*/ 105 h 105"/>
                  <a:gd name="T34" fmla="*/ 391 w 396"/>
                  <a:gd name="T35" fmla="*/ 105 h 105"/>
                  <a:gd name="T36" fmla="*/ 391 w 396"/>
                  <a:gd name="T37" fmla="*/ 105 h 105"/>
                  <a:gd name="T38" fmla="*/ 4 w 396"/>
                  <a:gd name="T39" fmla="*/ 105 h 105"/>
                  <a:gd name="T40" fmla="*/ 4 w 396"/>
                  <a:gd name="T41" fmla="*/ 105 h 105"/>
                  <a:gd name="T42" fmla="*/ 2 w 396"/>
                  <a:gd name="T43" fmla="*/ 105 h 105"/>
                  <a:gd name="T44" fmla="*/ 2 w 396"/>
                  <a:gd name="T45" fmla="*/ 105 h 105"/>
                  <a:gd name="T46" fmla="*/ 2 w 396"/>
                  <a:gd name="T47" fmla="*/ 104 h 105"/>
                  <a:gd name="T48" fmla="*/ 0 w 396"/>
                  <a:gd name="T49" fmla="*/ 104 h 105"/>
                  <a:gd name="T50" fmla="*/ 0 w 396"/>
                  <a:gd name="T51" fmla="*/ 102 h 105"/>
                  <a:gd name="T52" fmla="*/ 0 w 396"/>
                  <a:gd name="T53" fmla="*/ 102 h 105"/>
                  <a:gd name="T54" fmla="*/ 0 w 396"/>
                  <a:gd name="T55" fmla="*/ 100 h 105"/>
                  <a:gd name="T56" fmla="*/ 0 w 396"/>
                  <a:gd name="T57" fmla="*/ 8 h 105"/>
                  <a:gd name="T58" fmla="*/ 0 w 396"/>
                  <a:gd name="T59" fmla="*/ 6 h 105"/>
                  <a:gd name="T60" fmla="*/ 0 w 396"/>
                  <a:gd name="T61" fmla="*/ 6 h 105"/>
                  <a:gd name="T62" fmla="*/ 0 w 396"/>
                  <a:gd name="T63" fmla="*/ 4 h 105"/>
                  <a:gd name="T64" fmla="*/ 2 w 396"/>
                  <a:gd name="T65" fmla="*/ 2 h 105"/>
                  <a:gd name="T66" fmla="*/ 2 w 396"/>
                  <a:gd name="T67" fmla="*/ 2 h 105"/>
                  <a:gd name="T68" fmla="*/ 2 w 396"/>
                  <a:gd name="T69" fmla="*/ 2 h 105"/>
                  <a:gd name="T70" fmla="*/ 4 w 396"/>
                  <a:gd name="T71" fmla="*/ 0 h 105"/>
                  <a:gd name="T72" fmla="*/ 4 w 396"/>
                  <a:gd name="T73" fmla="*/ 0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6"/>
                  <a:gd name="T112" fmla="*/ 0 h 105"/>
                  <a:gd name="T113" fmla="*/ 396 w 396"/>
                  <a:gd name="T114" fmla="*/ 105 h 10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6" h="105">
                    <a:moveTo>
                      <a:pt x="4" y="0"/>
                    </a:moveTo>
                    <a:lnTo>
                      <a:pt x="391" y="0"/>
                    </a:lnTo>
                    <a:lnTo>
                      <a:pt x="392" y="2"/>
                    </a:lnTo>
                    <a:lnTo>
                      <a:pt x="394" y="2"/>
                    </a:lnTo>
                    <a:lnTo>
                      <a:pt x="394" y="4"/>
                    </a:lnTo>
                    <a:lnTo>
                      <a:pt x="394" y="6"/>
                    </a:lnTo>
                    <a:lnTo>
                      <a:pt x="396" y="6"/>
                    </a:lnTo>
                    <a:lnTo>
                      <a:pt x="396" y="8"/>
                    </a:lnTo>
                    <a:lnTo>
                      <a:pt x="396" y="100"/>
                    </a:lnTo>
                    <a:lnTo>
                      <a:pt x="396" y="102"/>
                    </a:lnTo>
                    <a:lnTo>
                      <a:pt x="394" y="102"/>
                    </a:lnTo>
                    <a:lnTo>
                      <a:pt x="394" y="104"/>
                    </a:lnTo>
                    <a:lnTo>
                      <a:pt x="392" y="105"/>
                    </a:lnTo>
                    <a:lnTo>
                      <a:pt x="391" y="105"/>
                    </a:lnTo>
                    <a:lnTo>
                      <a:pt x="4" y="105"/>
                    </a:lnTo>
                    <a:lnTo>
                      <a:pt x="2" y="105"/>
                    </a:lnTo>
                    <a:lnTo>
                      <a:pt x="2" y="104"/>
                    </a:lnTo>
                    <a:lnTo>
                      <a:pt x="0" y="104"/>
                    </a:lnTo>
                    <a:lnTo>
                      <a:pt x="0" y="102"/>
                    </a:lnTo>
                    <a:lnTo>
                      <a:pt x="0" y="100"/>
                    </a:lnTo>
                    <a:lnTo>
                      <a:pt x="0" y="8"/>
                    </a:lnTo>
                    <a:lnTo>
                      <a:pt x="0" y="6"/>
                    </a:lnTo>
                    <a:lnTo>
                      <a:pt x="0" y="4"/>
                    </a:lnTo>
                    <a:lnTo>
                      <a:pt x="2" y="2"/>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63" name="Freeform 171"/>
              <p:cNvSpPr/>
              <p:nvPr/>
            </p:nvSpPr>
            <p:spPr bwMode="auto">
              <a:xfrm>
                <a:off x="4373" y="1480"/>
                <a:ext cx="353" cy="62"/>
              </a:xfrm>
              <a:custGeom>
                <a:avLst/>
                <a:gdLst>
                  <a:gd name="T0" fmla="*/ 0 w 353"/>
                  <a:gd name="T1" fmla="*/ 0 h 62"/>
                  <a:gd name="T2" fmla="*/ 0 w 353"/>
                  <a:gd name="T3" fmla="*/ 62 h 62"/>
                  <a:gd name="T4" fmla="*/ 353 w 353"/>
                  <a:gd name="T5" fmla="*/ 62 h 62"/>
                  <a:gd name="T6" fmla="*/ 353 w 353"/>
                  <a:gd name="T7" fmla="*/ 0 h 62"/>
                  <a:gd name="T8" fmla="*/ 353 w 353"/>
                  <a:gd name="T9" fmla="*/ 7 h 62"/>
                  <a:gd name="T10" fmla="*/ 353 w 353"/>
                  <a:gd name="T11" fmla="*/ 15 h 62"/>
                  <a:gd name="T12" fmla="*/ 353 w 353"/>
                  <a:gd name="T13" fmla="*/ 22 h 62"/>
                  <a:gd name="T14" fmla="*/ 353 w 353"/>
                  <a:gd name="T15" fmla="*/ 30 h 62"/>
                  <a:gd name="T16" fmla="*/ 353 w 353"/>
                  <a:gd name="T17" fmla="*/ 39 h 62"/>
                  <a:gd name="T18" fmla="*/ 353 w 353"/>
                  <a:gd name="T19" fmla="*/ 47 h 62"/>
                  <a:gd name="T20" fmla="*/ 353 w 353"/>
                  <a:gd name="T21" fmla="*/ 54 h 62"/>
                  <a:gd name="T22" fmla="*/ 353 w 353"/>
                  <a:gd name="T23" fmla="*/ 62 h 62"/>
                  <a:gd name="T24" fmla="*/ 0 w 353"/>
                  <a:gd name="T25" fmla="*/ 62 h 62"/>
                  <a:gd name="T26" fmla="*/ 0 w 353"/>
                  <a:gd name="T27" fmla="*/ 54 h 62"/>
                  <a:gd name="T28" fmla="*/ 0 w 353"/>
                  <a:gd name="T29" fmla="*/ 47 h 62"/>
                  <a:gd name="T30" fmla="*/ 0 w 353"/>
                  <a:gd name="T31" fmla="*/ 39 h 62"/>
                  <a:gd name="T32" fmla="*/ 0 w 353"/>
                  <a:gd name="T33" fmla="*/ 32 h 62"/>
                  <a:gd name="T34" fmla="*/ 0 w 353"/>
                  <a:gd name="T35" fmla="*/ 22 h 62"/>
                  <a:gd name="T36" fmla="*/ 0 w 353"/>
                  <a:gd name="T37" fmla="*/ 15 h 62"/>
                  <a:gd name="T38" fmla="*/ 0 w 353"/>
                  <a:gd name="T39" fmla="*/ 7 h 62"/>
                  <a:gd name="T40" fmla="*/ 0 w 353"/>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3"/>
                  <a:gd name="T64" fmla="*/ 0 h 62"/>
                  <a:gd name="T65" fmla="*/ 353 w 353"/>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3" h="62">
                    <a:moveTo>
                      <a:pt x="0" y="0"/>
                    </a:moveTo>
                    <a:lnTo>
                      <a:pt x="0" y="62"/>
                    </a:lnTo>
                    <a:lnTo>
                      <a:pt x="353" y="62"/>
                    </a:lnTo>
                    <a:lnTo>
                      <a:pt x="353" y="0"/>
                    </a:lnTo>
                    <a:lnTo>
                      <a:pt x="353" y="7"/>
                    </a:lnTo>
                    <a:lnTo>
                      <a:pt x="353" y="15"/>
                    </a:lnTo>
                    <a:lnTo>
                      <a:pt x="353" y="22"/>
                    </a:lnTo>
                    <a:lnTo>
                      <a:pt x="353" y="30"/>
                    </a:lnTo>
                    <a:lnTo>
                      <a:pt x="353" y="39"/>
                    </a:lnTo>
                    <a:lnTo>
                      <a:pt x="353" y="47"/>
                    </a:lnTo>
                    <a:lnTo>
                      <a:pt x="353" y="54"/>
                    </a:lnTo>
                    <a:lnTo>
                      <a:pt x="353" y="62"/>
                    </a:lnTo>
                    <a:lnTo>
                      <a:pt x="0" y="62"/>
                    </a:lnTo>
                    <a:lnTo>
                      <a:pt x="0" y="54"/>
                    </a:lnTo>
                    <a:lnTo>
                      <a:pt x="0" y="47"/>
                    </a:lnTo>
                    <a:lnTo>
                      <a:pt x="0" y="39"/>
                    </a:lnTo>
                    <a:lnTo>
                      <a:pt x="0" y="32"/>
                    </a:lnTo>
                    <a:lnTo>
                      <a:pt x="0" y="22"/>
                    </a:lnTo>
                    <a:lnTo>
                      <a:pt x="0" y="15"/>
                    </a:lnTo>
                    <a:lnTo>
                      <a:pt x="0" y="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64" name="Freeform 172"/>
              <p:cNvSpPr/>
              <p:nvPr/>
            </p:nvSpPr>
            <p:spPr bwMode="auto">
              <a:xfrm>
                <a:off x="4373" y="1480"/>
                <a:ext cx="353" cy="62"/>
              </a:xfrm>
              <a:custGeom>
                <a:avLst/>
                <a:gdLst>
                  <a:gd name="T0" fmla="*/ 0 w 353"/>
                  <a:gd name="T1" fmla="*/ 0 h 62"/>
                  <a:gd name="T2" fmla="*/ 0 w 353"/>
                  <a:gd name="T3" fmla="*/ 62 h 62"/>
                  <a:gd name="T4" fmla="*/ 353 w 353"/>
                  <a:gd name="T5" fmla="*/ 62 h 62"/>
                  <a:gd name="T6" fmla="*/ 353 w 353"/>
                  <a:gd name="T7" fmla="*/ 0 h 62"/>
                  <a:gd name="T8" fmla="*/ 353 w 353"/>
                  <a:gd name="T9" fmla="*/ 7 h 62"/>
                  <a:gd name="T10" fmla="*/ 353 w 353"/>
                  <a:gd name="T11" fmla="*/ 15 h 62"/>
                  <a:gd name="T12" fmla="*/ 353 w 353"/>
                  <a:gd name="T13" fmla="*/ 22 h 62"/>
                  <a:gd name="T14" fmla="*/ 353 w 353"/>
                  <a:gd name="T15" fmla="*/ 30 h 62"/>
                  <a:gd name="T16" fmla="*/ 353 w 353"/>
                  <a:gd name="T17" fmla="*/ 39 h 62"/>
                  <a:gd name="T18" fmla="*/ 353 w 353"/>
                  <a:gd name="T19" fmla="*/ 47 h 62"/>
                  <a:gd name="T20" fmla="*/ 353 w 353"/>
                  <a:gd name="T21" fmla="*/ 54 h 62"/>
                  <a:gd name="T22" fmla="*/ 353 w 353"/>
                  <a:gd name="T23" fmla="*/ 62 h 62"/>
                  <a:gd name="T24" fmla="*/ 0 w 353"/>
                  <a:gd name="T25" fmla="*/ 62 h 62"/>
                  <a:gd name="T26" fmla="*/ 0 w 353"/>
                  <a:gd name="T27" fmla="*/ 54 h 62"/>
                  <a:gd name="T28" fmla="*/ 0 w 353"/>
                  <a:gd name="T29" fmla="*/ 47 h 62"/>
                  <a:gd name="T30" fmla="*/ 0 w 353"/>
                  <a:gd name="T31" fmla="*/ 39 h 62"/>
                  <a:gd name="T32" fmla="*/ 0 w 353"/>
                  <a:gd name="T33" fmla="*/ 32 h 62"/>
                  <a:gd name="T34" fmla="*/ 0 w 353"/>
                  <a:gd name="T35" fmla="*/ 22 h 62"/>
                  <a:gd name="T36" fmla="*/ 0 w 353"/>
                  <a:gd name="T37" fmla="*/ 15 h 62"/>
                  <a:gd name="T38" fmla="*/ 0 w 353"/>
                  <a:gd name="T39" fmla="*/ 7 h 62"/>
                  <a:gd name="T40" fmla="*/ 0 w 353"/>
                  <a:gd name="T41" fmla="*/ 0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53"/>
                  <a:gd name="T64" fmla="*/ 0 h 62"/>
                  <a:gd name="T65" fmla="*/ 353 w 353"/>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53" h="62">
                    <a:moveTo>
                      <a:pt x="0" y="0"/>
                    </a:moveTo>
                    <a:lnTo>
                      <a:pt x="0" y="62"/>
                    </a:lnTo>
                    <a:lnTo>
                      <a:pt x="353" y="62"/>
                    </a:lnTo>
                    <a:lnTo>
                      <a:pt x="353" y="0"/>
                    </a:lnTo>
                    <a:lnTo>
                      <a:pt x="353" y="7"/>
                    </a:lnTo>
                    <a:lnTo>
                      <a:pt x="353" y="15"/>
                    </a:lnTo>
                    <a:lnTo>
                      <a:pt x="353" y="22"/>
                    </a:lnTo>
                    <a:lnTo>
                      <a:pt x="353" y="30"/>
                    </a:lnTo>
                    <a:lnTo>
                      <a:pt x="353" y="39"/>
                    </a:lnTo>
                    <a:lnTo>
                      <a:pt x="353" y="47"/>
                    </a:lnTo>
                    <a:lnTo>
                      <a:pt x="353" y="54"/>
                    </a:lnTo>
                    <a:lnTo>
                      <a:pt x="353" y="62"/>
                    </a:lnTo>
                    <a:lnTo>
                      <a:pt x="0" y="62"/>
                    </a:lnTo>
                    <a:lnTo>
                      <a:pt x="0" y="54"/>
                    </a:lnTo>
                    <a:lnTo>
                      <a:pt x="0" y="47"/>
                    </a:lnTo>
                    <a:lnTo>
                      <a:pt x="0" y="39"/>
                    </a:lnTo>
                    <a:lnTo>
                      <a:pt x="0" y="32"/>
                    </a:lnTo>
                    <a:lnTo>
                      <a:pt x="0" y="22"/>
                    </a:lnTo>
                    <a:lnTo>
                      <a:pt x="0" y="15"/>
                    </a:lnTo>
                    <a:lnTo>
                      <a:pt x="0" y="7"/>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65" name="Freeform 173"/>
              <p:cNvSpPr/>
              <p:nvPr/>
            </p:nvSpPr>
            <p:spPr bwMode="auto">
              <a:xfrm>
                <a:off x="4350" y="1553"/>
                <a:ext cx="398" cy="15"/>
              </a:xfrm>
              <a:custGeom>
                <a:avLst/>
                <a:gdLst>
                  <a:gd name="T0" fmla="*/ 0 w 398"/>
                  <a:gd name="T1" fmla="*/ 6 h 15"/>
                  <a:gd name="T2" fmla="*/ 0 w 398"/>
                  <a:gd name="T3" fmla="*/ 4 h 15"/>
                  <a:gd name="T4" fmla="*/ 2 w 398"/>
                  <a:gd name="T5" fmla="*/ 4 h 15"/>
                  <a:gd name="T6" fmla="*/ 2 w 398"/>
                  <a:gd name="T7" fmla="*/ 4 h 15"/>
                  <a:gd name="T8" fmla="*/ 2 w 398"/>
                  <a:gd name="T9" fmla="*/ 2 h 15"/>
                  <a:gd name="T10" fmla="*/ 4 w 398"/>
                  <a:gd name="T11" fmla="*/ 2 h 15"/>
                  <a:gd name="T12" fmla="*/ 4 w 398"/>
                  <a:gd name="T13" fmla="*/ 0 h 15"/>
                  <a:gd name="T14" fmla="*/ 6 w 398"/>
                  <a:gd name="T15" fmla="*/ 0 h 15"/>
                  <a:gd name="T16" fmla="*/ 6 w 398"/>
                  <a:gd name="T17" fmla="*/ 0 h 15"/>
                  <a:gd name="T18" fmla="*/ 391 w 398"/>
                  <a:gd name="T19" fmla="*/ 0 h 15"/>
                  <a:gd name="T20" fmla="*/ 393 w 398"/>
                  <a:gd name="T21" fmla="*/ 0 h 15"/>
                  <a:gd name="T22" fmla="*/ 394 w 398"/>
                  <a:gd name="T23" fmla="*/ 0 h 15"/>
                  <a:gd name="T24" fmla="*/ 394 w 398"/>
                  <a:gd name="T25" fmla="*/ 2 h 15"/>
                  <a:gd name="T26" fmla="*/ 396 w 398"/>
                  <a:gd name="T27" fmla="*/ 2 h 15"/>
                  <a:gd name="T28" fmla="*/ 396 w 398"/>
                  <a:gd name="T29" fmla="*/ 2 h 15"/>
                  <a:gd name="T30" fmla="*/ 396 w 398"/>
                  <a:gd name="T31" fmla="*/ 4 h 15"/>
                  <a:gd name="T32" fmla="*/ 398 w 398"/>
                  <a:gd name="T33" fmla="*/ 4 h 15"/>
                  <a:gd name="T34" fmla="*/ 398 w 398"/>
                  <a:gd name="T35" fmla="*/ 6 h 15"/>
                  <a:gd name="T36" fmla="*/ 398 w 398"/>
                  <a:gd name="T37" fmla="*/ 10 h 15"/>
                  <a:gd name="T38" fmla="*/ 396 w 398"/>
                  <a:gd name="T39" fmla="*/ 12 h 15"/>
                  <a:gd name="T40" fmla="*/ 396 w 398"/>
                  <a:gd name="T41" fmla="*/ 12 h 15"/>
                  <a:gd name="T42" fmla="*/ 394 w 398"/>
                  <a:gd name="T43" fmla="*/ 13 h 15"/>
                  <a:gd name="T44" fmla="*/ 394 w 398"/>
                  <a:gd name="T45" fmla="*/ 13 h 15"/>
                  <a:gd name="T46" fmla="*/ 394 w 398"/>
                  <a:gd name="T47" fmla="*/ 13 h 15"/>
                  <a:gd name="T48" fmla="*/ 393 w 398"/>
                  <a:gd name="T49" fmla="*/ 15 h 15"/>
                  <a:gd name="T50" fmla="*/ 393 w 398"/>
                  <a:gd name="T51" fmla="*/ 15 h 15"/>
                  <a:gd name="T52" fmla="*/ 391 w 398"/>
                  <a:gd name="T53" fmla="*/ 15 h 15"/>
                  <a:gd name="T54" fmla="*/ 6 w 398"/>
                  <a:gd name="T55" fmla="*/ 13 h 15"/>
                  <a:gd name="T56" fmla="*/ 6 w 398"/>
                  <a:gd name="T57" fmla="*/ 13 h 15"/>
                  <a:gd name="T58" fmla="*/ 4 w 398"/>
                  <a:gd name="T59" fmla="*/ 13 h 15"/>
                  <a:gd name="T60" fmla="*/ 4 w 398"/>
                  <a:gd name="T61" fmla="*/ 13 h 15"/>
                  <a:gd name="T62" fmla="*/ 2 w 398"/>
                  <a:gd name="T63" fmla="*/ 13 h 15"/>
                  <a:gd name="T64" fmla="*/ 2 w 398"/>
                  <a:gd name="T65" fmla="*/ 12 h 15"/>
                  <a:gd name="T66" fmla="*/ 2 w 398"/>
                  <a:gd name="T67" fmla="*/ 12 h 15"/>
                  <a:gd name="T68" fmla="*/ 2 w 398"/>
                  <a:gd name="T69" fmla="*/ 10 h 15"/>
                  <a:gd name="T70" fmla="*/ 0 w 398"/>
                  <a:gd name="T71" fmla="*/ 10 h 15"/>
                  <a:gd name="T72" fmla="*/ 0 w 398"/>
                  <a:gd name="T73" fmla="*/ 6 h 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8"/>
                  <a:gd name="T112" fmla="*/ 0 h 15"/>
                  <a:gd name="T113" fmla="*/ 398 w 398"/>
                  <a:gd name="T114" fmla="*/ 15 h 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8" h="15">
                    <a:moveTo>
                      <a:pt x="0" y="6"/>
                    </a:moveTo>
                    <a:lnTo>
                      <a:pt x="0" y="4"/>
                    </a:lnTo>
                    <a:lnTo>
                      <a:pt x="2" y="4"/>
                    </a:lnTo>
                    <a:lnTo>
                      <a:pt x="2" y="2"/>
                    </a:lnTo>
                    <a:lnTo>
                      <a:pt x="4" y="2"/>
                    </a:lnTo>
                    <a:lnTo>
                      <a:pt x="4" y="0"/>
                    </a:lnTo>
                    <a:lnTo>
                      <a:pt x="6" y="0"/>
                    </a:lnTo>
                    <a:lnTo>
                      <a:pt x="391" y="0"/>
                    </a:lnTo>
                    <a:lnTo>
                      <a:pt x="393" y="0"/>
                    </a:lnTo>
                    <a:lnTo>
                      <a:pt x="394" y="0"/>
                    </a:lnTo>
                    <a:lnTo>
                      <a:pt x="394" y="2"/>
                    </a:lnTo>
                    <a:lnTo>
                      <a:pt x="396" y="2"/>
                    </a:lnTo>
                    <a:lnTo>
                      <a:pt x="396" y="4"/>
                    </a:lnTo>
                    <a:lnTo>
                      <a:pt x="398" y="4"/>
                    </a:lnTo>
                    <a:lnTo>
                      <a:pt x="398" y="6"/>
                    </a:lnTo>
                    <a:lnTo>
                      <a:pt x="398" y="10"/>
                    </a:lnTo>
                    <a:lnTo>
                      <a:pt x="396" y="12"/>
                    </a:lnTo>
                    <a:lnTo>
                      <a:pt x="394" y="13"/>
                    </a:lnTo>
                    <a:lnTo>
                      <a:pt x="393" y="15"/>
                    </a:lnTo>
                    <a:lnTo>
                      <a:pt x="391" y="15"/>
                    </a:lnTo>
                    <a:lnTo>
                      <a:pt x="6" y="13"/>
                    </a:lnTo>
                    <a:lnTo>
                      <a:pt x="4" y="13"/>
                    </a:lnTo>
                    <a:lnTo>
                      <a:pt x="2" y="13"/>
                    </a:lnTo>
                    <a:lnTo>
                      <a:pt x="2" y="12"/>
                    </a:lnTo>
                    <a:lnTo>
                      <a:pt x="2" y="10"/>
                    </a:lnTo>
                    <a:lnTo>
                      <a:pt x="0" y="10"/>
                    </a:lnTo>
                    <a:lnTo>
                      <a:pt x="0" y="6"/>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66" name="Freeform 174"/>
              <p:cNvSpPr/>
              <p:nvPr/>
            </p:nvSpPr>
            <p:spPr bwMode="auto">
              <a:xfrm>
                <a:off x="4350" y="1553"/>
                <a:ext cx="398" cy="15"/>
              </a:xfrm>
              <a:custGeom>
                <a:avLst/>
                <a:gdLst>
                  <a:gd name="T0" fmla="*/ 0 w 398"/>
                  <a:gd name="T1" fmla="*/ 6 h 15"/>
                  <a:gd name="T2" fmla="*/ 0 w 398"/>
                  <a:gd name="T3" fmla="*/ 4 h 15"/>
                  <a:gd name="T4" fmla="*/ 2 w 398"/>
                  <a:gd name="T5" fmla="*/ 4 h 15"/>
                  <a:gd name="T6" fmla="*/ 2 w 398"/>
                  <a:gd name="T7" fmla="*/ 4 h 15"/>
                  <a:gd name="T8" fmla="*/ 2 w 398"/>
                  <a:gd name="T9" fmla="*/ 2 h 15"/>
                  <a:gd name="T10" fmla="*/ 4 w 398"/>
                  <a:gd name="T11" fmla="*/ 2 h 15"/>
                  <a:gd name="T12" fmla="*/ 4 w 398"/>
                  <a:gd name="T13" fmla="*/ 0 h 15"/>
                  <a:gd name="T14" fmla="*/ 6 w 398"/>
                  <a:gd name="T15" fmla="*/ 0 h 15"/>
                  <a:gd name="T16" fmla="*/ 6 w 398"/>
                  <a:gd name="T17" fmla="*/ 0 h 15"/>
                  <a:gd name="T18" fmla="*/ 391 w 398"/>
                  <a:gd name="T19" fmla="*/ 0 h 15"/>
                  <a:gd name="T20" fmla="*/ 393 w 398"/>
                  <a:gd name="T21" fmla="*/ 0 h 15"/>
                  <a:gd name="T22" fmla="*/ 394 w 398"/>
                  <a:gd name="T23" fmla="*/ 0 h 15"/>
                  <a:gd name="T24" fmla="*/ 394 w 398"/>
                  <a:gd name="T25" fmla="*/ 2 h 15"/>
                  <a:gd name="T26" fmla="*/ 396 w 398"/>
                  <a:gd name="T27" fmla="*/ 2 h 15"/>
                  <a:gd name="T28" fmla="*/ 396 w 398"/>
                  <a:gd name="T29" fmla="*/ 2 h 15"/>
                  <a:gd name="T30" fmla="*/ 396 w 398"/>
                  <a:gd name="T31" fmla="*/ 4 h 15"/>
                  <a:gd name="T32" fmla="*/ 398 w 398"/>
                  <a:gd name="T33" fmla="*/ 4 h 15"/>
                  <a:gd name="T34" fmla="*/ 398 w 398"/>
                  <a:gd name="T35" fmla="*/ 6 h 15"/>
                  <a:gd name="T36" fmla="*/ 398 w 398"/>
                  <a:gd name="T37" fmla="*/ 10 h 15"/>
                  <a:gd name="T38" fmla="*/ 396 w 398"/>
                  <a:gd name="T39" fmla="*/ 12 h 15"/>
                  <a:gd name="T40" fmla="*/ 396 w 398"/>
                  <a:gd name="T41" fmla="*/ 12 h 15"/>
                  <a:gd name="T42" fmla="*/ 394 w 398"/>
                  <a:gd name="T43" fmla="*/ 13 h 15"/>
                  <a:gd name="T44" fmla="*/ 394 w 398"/>
                  <a:gd name="T45" fmla="*/ 13 h 15"/>
                  <a:gd name="T46" fmla="*/ 394 w 398"/>
                  <a:gd name="T47" fmla="*/ 13 h 15"/>
                  <a:gd name="T48" fmla="*/ 393 w 398"/>
                  <a:gd name="T49" fmla="*/ 15 h 15"/>
                  <a:gd name="T50" fmla="*/ 393 w 398"/>
                  <a:gd name="T51" fmla="*/ 15 h 15"/>
                  <a:gd name="T52" fmla="*/ 391 w 398"/>
                  <a:gd name="T53" fmla="*/ 15 h 15"/>
                  <a:gd name="T54" fmla="*/ 6 w 398"/>
                  <a:gd name="T55" fmla="*/ 13 h 15"/>
                  <a:gd name="T56" fmla="*/ 6 w 398"/>
                  <a:gd name="T57" fmla="*/ 13 h 15"/>
                  <a:gd name="T58" fmla="*/ 4 w 398"/>
                  <a:gd name="T59" fmla="*/ 13 h 15"/>
                  <a:gd name="T60" fmla="*/ 4 w 398"/>
                  <a:gd name="T61" fmla="*/ 13 h 15"/>
                  <a:gd name="T62" fmla="*/ 2 w 398"/>
                  <a:gd name="T63" fmla="*/ 13 h 15"/>
                  <a:gd name="T64" fmla="*/ 2 w 398"/>
                  <a:gd name="T65" fmla="*/ 12 h 15"/>
                  <a:gd name="T66" fmla="*/ 2 w 398"/>
                  <a:gd name="T67" fmla="*/ 12 h 15"/>
                  <a:gd name="T68" fmla="*/ 2 w 398"/>
                  <a:gd name="T69" fmla="*/ 10 h 15"/>
                  <a:gd name="T70" fmla="*/ 0 w 398"/>
                  <a:gd name="T71" fmla="*/ 10 h 15"/>
                  <a:gd name="T72" fmla="*/ 0 w 398"/>
                  <a:gd name="T73" fmla="*/ 6 h 1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8"/>
                  <a:gd name="T112" fmla="*/ 0 h 15"/>
                  <a:gd name="T113" fmla="*/ 398 w 398"/>
                  <a:gd name="T114" fmla="*/ 15 h 1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8" h="15">
                    <a:moveTo>
                      <a:pt x="0" y="6"/>
                    </a:moveTo>
                    <a:lnTo>
                      <a:pt x="0" y="4"/>
                    </a:lnTo>
                    <a:lnTo>
                      <a:pt x="2" y="4"/>
                    </a:lnTo>
                    <a:lnTo>
                      <a:pt x="2" y="2"/>
                    </a:lnTo>
                    <a:lnTo>
                      <a:pt x="4" y="2"/>
                    </a:lnTo>
                    <a:lnTo>
                      <a:pt x="4" y="0"/>
                    </a:lnTo>
                    <a:lnTo>
                      <a:pt x="6" y="0"/>
                    </a:lnTo>
                    <a:lnTo>
                      <a:pt x="391" y="0"/>
                    </a:lnTo>
                    <a:lnTo>
                      <a:pt x="393" y="0"/>
                    </a:lnTo>
                    <a:lnTo>
                      <a:pt x="394" y="0"/>
                    </a:lnTo>
                    <a:lnTo>
                      <a:pt x="394" y="2"/>
                    </a:lnTo>
                    <a:lnTo>
                      <a:pt x="396" y="2"/>
                    </a:lnTo>
                    <a:lnTo>
                      <a:pt x="396" y="4"/>
                    </a:lnTo>
                    <a:lnTo>
                      <a:pt x="398" y="4"/>
                    </a:lnTo>
                    <a:lnTo>
                      <a:pt x="398" y="6"/>
                    </a:lnTo>
                    <a:lnTo>
                      <a:pt x="398" y="10"/>
                    </a:lnTo>
                    <a:lnTo>
                      <a:pt x="396" y="12"/>
                    </a:lnTo>
                    <a:lnTo>
                      <a:pt x="394" y="13"/>
                    </a:lnTo>
                    <a:lnTo>
                      <a:pt x="393" y="15"/>
                    </a:lnTo>
                    <a:lnTo>
                      <a:pt x="391" y="15"/>
                    </a:lnTo>
                    <a:lnTo>
                      <a:pt x="6" y="13"/>
                    </a:lnTo>
                    <a:lnTo>
                      <a:pt x="4" y="13"/>
                    </a:lnTo>
                    <a:lnTo>
                      <a:pt x="2" y="13"/>
                    </a:lnTo>
                    <a:lnTo>
                      <a:pt x="2" y="12"/>
                    </a:lnTo>
                    <a:lnTo>
                      <a:pt x="2" y="10"/>
                    </a:lnTo>
                    <a:lnTo>
                      <a:pt x="0" y="10"/>
                    </a:lnTo>
                    <a:lnTo>
                      <a:pt x="0" y="6"/>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67" name="Freeform 175"/>
              <p:cNvSpPr/>
              <p:nvPr/>
            </p:nvSpPr>
            <p:spPr bwMode="auto">
              <a:xfrm>
                <a:off x="4354" y="1561"/>
                <a:ext cx="390" cy="4"/>
              </a:xfrm>
              <a:custGeom>
                <a:avLst/>
                <a:gdLst>
                  <a:gd name="T0" fmla="*/ 0 w 390"/>
                  <a:gd name="T1" fmla="*/ 4 h 4"/>
                  <a:gd name="T2" fmla="*/ 2 w 390"/>
                  <a:gd name="T3" fmla="*/ 0 h 4"/>
                  <a:gd name="T4" fmla="*/ 389 w 390"/>
                  <a:gd name="T5" fmla="*/ 0 h 4"/>
                  <a:gd name="T6" fmla="*/ 390 w 390"/>
                  <a:gd name="T7" fmla="*/ 4 h 4"/>
                  <a:gd name="T8" fmla="*/ 0 60000 65536"/>
                  <a:gd name="T9" fmla="*/ 0 60000 65536"/>
                  <a:gd name="T10" fmla="*/ 0 60000 65536"/>
                  <a:gd name="T11" fmla="*/ 0 60000 65536"/>
                  <a:gd name="T12" fmla="*/ 0 w 390"/>
                  <a:gd name="T13" fmla="*/ 0 h 4"/>
                  <a:gd name="T14" fmla="*/ 390 w 390"/>
                  <a:gd name="T15" fmla="*/ 4 h 4"/>
                </a:gdLst>
                <a:ahLst/>
                <a:cxnLst>
                  <a:cxn ang="T8">
                    <a:pos x="T0" y="T1"/>
                  </a:cxn>
                  <a:cxn ang="T9">
                    <a:pos x="T2" y="T3"/>
                  </a:cxn>
                  <a:cxn ang="T10">
                    <a:pos x="T4" y="T5"/>
                  </a:cxn>
                  <a:cxn ang="T11">
                    <a:pos x="T6" y="T7"/>
                  </a:cxn>
                </a:cxnLst>
                <a:rect l="T12" t="T13" r="T14" b="T15"/>
                <a:pathLst>
                  <a:path w="390" h="4">
                    <a:moveTo>
                      <a:pt x="0" y="4"/>
                    </a:moveTo>
                    <a:lnTo>
                      <a:pt x="2" y="0"/>
                    </a:lnTo>
                    <a:lnTo>
                      <a:pt x="389" y="0"/>
                    </a:lnTo>
                    <a:lnTo>
                      <a:pt x="390" y="4"/>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68" name="Freeform 176"/>
              <p:cNvSpPr>
                <a:spLocks noEditPoints="1"/>
              </p:cNvSpPr>
              <p:nvPr/>
            </p:nvSpPr>
            <p:spPr bwMode="auto">
              <a:xfrm>
                <a:off x="4378" y="1474"/>
                <a:ext cx="342" cy="66"/>
              </a:xfrm>
              <a:custGeom>
                <a:avLst/>
                <a:gdLst>
                  <a:gd name="T0" fmla="*/ 340 w 342"/>
                  <a:gd name="T1" fmla="*/ 25 h 66"/>
                  <a:gd name="T2" fmla="*/ 342 w 342"/>
                  <a:gd name="T3" fmla="*/ 64 h 66"/>
                  <a:gd name="T4" fmla="*/ 340 w 342"/>
                  <a:gd name="T5" fmla="*/ 66 h 66"/>
                  <a:gd name="T6" fmla="*/ 282 w 342"/>
                  <a:gd name="T7" fmla="*/ 64 h 66"/>
                  <a:gd name="T8" fmla="*/ 280 w 342"/>
                  <a:gd name="T9" fmla="*/ 25 h 66"/>
                  <a:gd name="T10" fmla="*/ 282 w 342"/>
                  <a:gd name="T11" fmla="*/ 23 h 66"/>
                  <a:gd name="T12" fmla="*/ 258 w 342"/>
                  <a:gd name="T13" fmla="*/ 53 h 66"/>
                  <a:gd name="T14" fmla="*/ 274 w 342"/>
                  <a:gd name="T15" fmla="*/ 53 h 66"/>
                  <a:gd name="T16" fmla="*/ 274 w 342"/>
                  <a:gd name="T17" fmla="*/ 64 h 66"/>
                  <a:gd name="T18" fmla="*/ 273 w 342"/>
                  <a:gd name="T19" fmla="*/ 66 h 66"/>
                  <a:gd name="T20" fmla="*/ 229 w 342"/>
                  <a:gd name="T21" fmla="*/ 64 h 66"/>
                  <a:gd name="T22" fmla="*/ 227 w 342"/>
                  <a:gd name="T23" fmla="*/ 55 h 66"/>
                  <a:gd name="T24" fmla="*/ 229 w 342"/>
                  <a:gd name="T25" fmla="*/ 53 h 66"/>
                  <a:gd name="T26" fmla="*/ 273 w 342"/>
                  <a:gd name="T27" fmla="*/ 23 h 66"/>
                  <a:gd name="T28" fmla="*/ 274 w 342"/>
                  <a:gd name="T29" fmla="*/ 40 h 66"/>
                  <a:gd name="T30" fmla="*/ 273 w 342"/>
                  <a:gd name="T31" fmla="*/ 42 h 66"/>
                  <a:gd name="T32" fmla="*/ 229 w 342"/>
                  <a:gd name="T33" fmla="*/ 42 h 66"/>
                  <a:gd name="T34" fmla="*/ 227 w 342"/>
                  <a:gd name="T35" fmla="*/ 23 h 66"/>
                  <a:gd name="T36" fmla="*/ 229 w 342"/>
                  <a:gd name="T37" fmla="*/ 23 h 66"/>
                  <a:gd name="T38" fmla="*/ 273 w 342"/>
                  <a:gd name="T39" fmla="*/ 0 h 66"/>
                  <a:gd name="T40" fmla="*/ 274 w 342"/>
                  <a:gd name="T41" fmla="*/ 12 h 66"/>
                  <a:gd name="T42" fmla="*/ 273 w 342"/>
                  <a:gd name="T43" fmla="*/ 13 h 66"/>
                  <a:gd name="T44" fmla="*/ 227 w 342"/>
                  <a:gd name="T45" fmla="*/ 12 h 66"/>
                  <a:gd name="T46" fmla="*/ 227 w 342"/>
                  <a:gd name="T47" fmla="*/ 2 h 66"/>
                  <a:gd name="T48" fmla="*/ 227 w 342"/>
                  <a:gd name="T49" fmla="*/ 0 h 66"/>
                  <a:gd name="T50" fmla="*/ 224 w 342"/>
                  <a:gd name="T51" fmla="*/ 21 h 66"/>
                  <a:gd name="T52" fmla="*/ 226 w 342"/>
                  <a:gd name="T53" fmla="*/ 23 h 66"/>
                  <a:gd name="T54" fmla="*/ 224 w 342"/>
                  <a:gd name="T55" fmla="*/ 64 h 66"/>
                  <a:gd name="T56" fmla="*/ 184 w 342"/>
                  <a:gd name="T57" fmla="*/ 57 h 66"/>
                  <a:gd name="T58" fmla="*/ 2 w 342"/>
                  <a:gd name="T59" fmla="*/ 64 h 66"/>
                  <a:gd name="T60" fmla="*/ 0 w 342"/>
                  <a:gd name="T61" fmla="*/ 64 h 66"/>
                  <a:gd name="T62" fmla="*/ 0 w 342"/>
                  <a:gd name="T63" fmla="*/ 23 h 66"/>
                  <a:gd name="T64" fmla="*/ 166 w 342"/>
                  <a:gd name="T65" fmla="*/ 0 h 66"/>
                  <a:gd name="T66" fmla="*/ 224 w 342"/>
                  <a:gd name="T67" fmla="*/ 0 h 66"/>
                  <a:gd name="T68" fmla="*/ 224 w 342"/>
                  <a:gd name="T69" fmla="*/ 12 h 66"/>
                  <a:gd name="T70" fmla="*/ 222 w 342"/>
                  <a:gd name="T71" fmla="*/ 13 h 66"/>
                  <a:gd name="T72" fmla="*/ 164 w 342"/>
                  <a:gd name="T73" fmla="*/ 12 h 66"/>
                  <a:gd name="T74" fmla="*/ 164 w 342"/>
                  <a:gd name="T75" fmla="*/ 0 h 66"/>
                  <a:gd name="T76" fmla="*/ 166 w 342"/>
                  <a:gd name="T77" fmla="*/ 0 h 66"/>
                  <a:gd name="T78" fmla="*/ 158 w 342"/>
                  <a:gd name="T79" fmla="*/ 0 h 66"/>
                  <a:gd name="T80" fmla="*/ 158 w 342"/>
                  <a:gd name="T81" fmla="*/ 12 h 66"/>
                  <a:gd name="T82" fmla="*/ 156 w 342"/>
                  <a:gd name="T83" fmla="*/ 13 h 66"/>
                  <a:gd name="T84" fmla="*/ 98 w 342"/>
                  <a:gd name="T85" fmla="*/ 12 h 66"/>
                  <a:gd name="T86" fmla="*/ 98 w 342"/>
                  <a:gd name="T87" fmla="*/ 0 h 66"/>
                  <a:gd name="T88" fmla="*/ 98 w 342"/>
                  <a:gd name="T89" fmla="*/ 0 h 66"/>
                  <a:gd name="T90" fmla="*/ 92 w 342"/>
                  <a:gd name="T91" fmla="*/ 0 h 66"/>
                  <a:gd name="T92" fmla="*/ 92 w 342"/>
                  <a:gd name="T93" fmla="*/ 12 h 66"/>
                  <a:gd name="T94" fmla="*/ 92 w 342"/>
                  <a:gd name="T95" fmla="*/ 13 h 66"/>
                  <a:gd name="T96" fmla="*/ 32 w 342"/>
                  <a:gd name="T97" fmla="*/ 12 h 66"/>
                  <a:gd name="T98" fmla="*/ 32 w 342"/>
                  <a:gd name="T99" fmla="*/ 0 h 66"/>
                  <a:gd name="T100" fmla="*/ 32 w 342"/>
                  <a:gd name="T101" fmla="*/ 0 h 66"/>
                  <a:gd name="T102" fmla="*/ 17 w 342"/>
                  <a:gd name="T103" fmla="*/ 0 h 66"/>
                  <a:gd name="T104" fmla="*/ 19 w 342"/>
                  <a:gd name="T105" fmla="*/ 2 h 66"/>
                  <a:gd name="T106" fmla="*/ 17 w 342"/>
                  <a:gd name="T107" fmla="*/ 12 h 66"/>
                  <a:gd name="T108" fmla="*/ 2 w 342"/>
                  <a:gd name="T109" fmla="*/ 13 h 66"/>
                  <a:gd name="T110" fmla="*/ 2 w 342"/>
                  <a:gd name="T111" fmla="*/ 12 h 66"/>
                  <a:gd name="T112" fmla="*/ 2 w 342"/>
                  <a:gd name="T113" fmla="*/ 0 h 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42"/>
                  <a:gd name="T172" fmla="*/ 0 h 66"/>
                  <a:gd name="T173" fmla="*/ 342 w 342"/>
                  <a:gd name="T174" fmla="*/ 66 h 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42" h="66">
                    <a:moveTo>
                      <a:pt x="284" y="23"/>
                    </a:moveTo>
                    <a:lnTo>
                      <a:pt x="340" y="23"/>
                    </a:lnTo>
                    <a:lnTo>
                      <a:pt x="340" y="25"/>
                    </a:lnTo>
                    <a:lnTo>
                      <a:pt x="342" y="25"/>
                    </a:lnTo>
                    <a:lnTo>
                      <a:pt x="342" y="64"/>
                    </a:lnTo>
                    <a:lnTo>
                      <a:pt x="340" y="64"/>
                    </a:lnTo>
                    <a:lnTo>
                      <a:pt x="340" y="66"/>
                    </a:lnTo>
                    <a:lnTo>
                      <a:pt x="284" y="66"/>
                    </a:lnTo>
                    <a:lnTo>
                      <a:pt x="282" y="66"/>
                    </a:lnTo>
                    <a:lnTo>
                      <a:pt x="282" y="64"/>
                    </a:lnTo>
                    <a:lnTo>
                      <a:pt x="280" y="64"/>
                    </a:lnTo>
                    <a:lnTo>
                      <a:pt x="280" y="25"/>
                    </a:lnTo>
                    <a:lnTo>
                      <a:pt x="282" y="25"/>
                    </a:lnTo>
                    <a:lnTo>
                      <a:pt x="282" y="23"/>
                    </a:lnTo>
                    <a:lnTo>
                      <a:pt x="284" y="23"/>
                    </a:lnTo>
                    <a:close/>
                    <a:moveTo>
                      <a:pt x="229" y="53"/>
                    </a:moveTo>
                    <a:lnTo>
                      <a:pt x="244" y="53"/>
                    </a:lnTo>
                    <a:lnTo>
                      <a:pt x="244" y="47"/>
                    </a:lnTo>
                    <a:lnTo>
                      <a:pt x="258" y="47"/>
                    </a:lnTo>
                    <a:lnTo>
                      <a:pt x="258" y="53"/>
                    </a:lnTo>
                    <a:lnTo>
                      <a:pt x="273" y="53"/>
                    </a:lnTo>
                    <a:lnTo>
                      <a:pt x="274" y="53"/>
                    </a:lnTo>
                    <a:lnTo>
                      <a:pt x="274" y="55"/>
                    </a:lnTo>
                    <a:lnTo>
                      <a:pt x="274" y="64"/>
                    </a:lnTo>
                    <a:lnTo>
                      <a:pt x="274" y="66"/>
                    </a:lnTo>
                    <a:lnTo>
                      <a:pt x="273" y="66"/>
                    </a:lnTo>
                    <a:lnTo>
                      <a:pt x="229" y="66"/>
                    </a:lnTo>
                    <a:lnTo>
                      <a:pt x="229" y="64"/>
                    </a:lnTo>
                    <a:lnTo>
                      <a:pt x="227" y="64"/>
                    </a:lnTo>
                    <a:lnTo>
                      <a:pt x="227" y="55"/>
                    </a:lnTo>
                    <a:lnTo>
                      <a:pt x="229" y="53"/>
                    </a:lnTo>
                    <a:close/>
                    <a:moveTo>
                      <a:pt x="229" y="23"/>
                    </a:moveTo>
                    <a:lnTo>
                      <a:pt x="273" y="23"/>
                    </a:lnTo>
                    <a:lnTo>
                      <a:pt x="274" y="23"/>
                    </a:lnTo>
                    <a:lnTo>
                      <a:pt x="274" y="40"/>
                    </a:lnTo>
                    <a:lnTo>
                      <a:pt x="273" y="40"/>
                    </a:lnTo>
                    <a:lnTo>
                      <a:pt x="273" y="42"/>
                    </a:lnTo>
                    <a:lnTo>
                      <a:pt x="229" y="42"/>
                    </a:lnTo>
                    <a:lnTo>
                      <a:pt x="229" y="40"/>
                    </a:lnTo>
                    <a:lnTo>
                      <a:pt x="227" y="40"/>
                    </a:lnTo>
                    <a:lnTo>
                      <a:pt x="227" y="23"/>
                    </a:lnTo>
                    <a:lnTo>
                      <a:pt x="229" y="23"/>
                    </a:lnTo>
                    <a:close/>
                    <a:moveTo>
                      <a:pt x="229" y="0"/>
                    </a:moveTo>
                    <a:lnTo>
                      <a:pt x="273" y="0"/>
                    </a:lnTo>
                    <a:lnTo>
                      <a:pt x="274" y="2"/>
                    </a:lnTo>
                    <a:lnTo>
                      <a:pt x="274" y="12"/>
                    </a:lnTo>
                    <a:lnTo>
                      <a:pt x="273" y="12"/>
                    </a:lnTo>
                    <a:lnTo>
                      <a:pt x="273" y="13"/>
                    </a:lnTo>
                    <a:lnTo>
                      <a:pt x="229" y="13"/>
                    </a:lnTo>
                    <a:lnTo>
                      <a:pt x="227" y="13"/>
                    </a:lnTo>
                    <a:lnTo>
                      <a:pt x="227" y="12"/>
                    </a:lnTo>
                    <a:lnTo>
                      <a:pt x="227" y="2"/>
                    </a:lnTo>
                    <a:lnTo>
                      <a:pt x="227" y="0"/>
                    </a:lnTo>
                    <a:lnTo>
                      <a:pt x="229" y="0"/>
                    </a:lnTo>
                    <a:close/>
                    <a:moveTo>
                      <a:pt x="2" y="21"/>
                    </a:moveTo>
                    <a:lnTo>
                      <a:pt x="224" y="21"/>
                    </a:lnTo>
                    <a:lnTo>
                      <a:pt x="224" y="23"/>
                    </a:lnTo>
                    <a:lnTo>
                      <a:pt x="226" y="23"/>
                    </a:lnTo>
                    <a:lnTo>
                      <a:pt x="226" y="62"/>
                    </a:lnTo>
                    <a:lnTo>
                      <a:pt x="226" y="64"/>
                    </a:lnTo>
                    <a:lnTo>
                      <a:pt x="224" y="64"/>
                    </a:lnTo>
                    <a:lnTo>
                      <a:pt x="201" y="64"/>
                    </a:lnTo>
                    <a:lnTo>
                      <a:pt x="201" y="57"/>
                    </a:lnTo>
                    <a:lnTo>
                      <a:pt x="184" y="57"/>
                    </a:lnTo>
                    <a:lnTo>
                      <a:pt x="184" y="64"/>
                    </a:lnTo>
                    <a:lnTo>
                      <a:pt x="42" y="64"/>
                    </a:lnTo>
                    <a:lnTo>
                      <a:pt x="42" y="57"/>
                    </a:lnTo>
                    <a:lnTo>
                      <a:pt x="25" y="57"/>
                    </a:lnTo>
                    <a:lnTo>
                      <a:pt x="25" y="64"/>
                    </a:lnTo>
                    <a:lnTo>
                      <a:pt x="2" y="64"/>
                    </a:lnTo>
                    <a:lnTo>
                      <a:pt x="0" y="64"/>
                    </a:lnTo>
                    <a:lnTo>
                      <a:pt x="0" y="62"/>
                    </a:lnTo>
                    <a:lnTo>
                      <a:pt x="0" y="23"/>
                    </a:lnTo>
                    <a:lnTo>
                      <a:pt x="2" y="21"/>
                    </a:lnTo>
                    <a:close/>
                    <a:moveTo>
                      <a:pt x="166" y="0"/>
                    </a:moveTo>
                    <a:lnTo>
                      <a:pt x="222" y="0"/>
                    </a:lnTo>
                    <a:lnTo>
                      <a:pt x="224" y="0"/>
                    </a:lnTo>
                    <a:lnTo>
                      <a:pt x="224" y="12"/>
                    </a:lnTo>
                    <a:lnTo>
                      <a:pt x="224" y="13"/>
                    </a:lnTo>
                    <a:lnTo>
                      <a:pt x="222" y="13"/>
                    </a:lnTo>
                    <a:lnTo>
                      <a:pt x="166" y="13"/>
                    </a:lnTo>
                    <a:lnTo>
                      <a:pt x="164" y="12"/>
                    </a:lnTo>
                    <a:lnTo>
                      <a:pt x="164" y="0"/>
                    </a:lnTo>
                    <a:lnTo>
                      <a:pt x="166" y="0"/>
                    </a:lnTo>
                    <a:close/>
                    <a:moveTo>
                      <a:pt x="98" y="0"/>
                    </a:moveTo>
                    <a:lnTo>
                      <a:pt x="156" y="0"/>
                    </a:lnTo>
                    <a:lnTo>
                      <a:pt x="158" y="0"/>
                    </a:lnTo>
                    <a:lnTo>
                      <a:pt x="158" y="12"/>
                    </a:lnTo>
                    <a:lnTo>
                      <a:pt x="156" y="12"/>
                    </a:lnTo>
                    <a:lnTo>
                      <a:pt x="156" y="13"/>
                    </a:lnTo>
                    <a:lnTo>
                      <a:pt x="98" y="13"/>
                    </a:lnTo>
                    <a:lnTo>
                      <a:pt x="98" y="12"/>
                    </a:lnTo>
                    <a:lnTo>
                      <a:pt x="98" y="0"/>
                    </a:lnTo>
                    <a:close/>
                    <a:moveTo>
                      <a:pt x="34" y="0"/>
                    </a:moveTo>
                    <a:lnTo>
                      <a:pt x="90" y="0"/>
                    </a:lnTo>
                    <a:lnTo>
                      <a:pt x="92" y="0"/>
                    </a:lnTo>
                    <a:lnTo>
                      <a:pt x="92" y="12"/>
                    </a:lnTo>
                    <a:lnTo>
                      <a:pt x="92" y="13"/>
                    </a:lnTo>
                    <a:lnTo>
                      <a:pt x="90" y="13"/>
                    </a:lnTo>
                    <a:lnTo>
                      <a:pt x="34" y="13"/>
                    </a:lnTo>
                    <a:lnTo>
                      <a:pt x="32" y="13"/>
                    </a:lnTo>
                    <a:lnTo>
                      <a:pt x="32" y="12"/>
                    </a:lnTo>
                    <a:lnTo>
                      <a:pt x="32" y="0"/>
                    </a:lnTo>
                    <a:lnTo>
                      <a:pt x="34" y="0"/>
                    </a:lnTo>
                    <a:close/>
                    <a:moveTo>
                      <a:pt x="2" y="0"/>
                    </a:moveTo>
                    <a:lnTo>
                      <a:pt x="17" y="0"/>
                    </a:lnTo>
                    <a:lnTo>
                      <a:pt x="19" y="2"/>
                    </a:lnTo>
                    <a:lnTo>
                      <a:pt x="19" y="12"/>
                    </a:lnTo>
                    <a:lnTo>
                      <a:pt x="17" y="12"/>
                    </a:lnTo>
                    <a:lnTo>
                      <a:pt x="17" y="13"/>
                    </a:lnTo>
                    <a:lnTo>
                      <a:pt x="2" y="13"/>
                    </a:lnTo>
                    <a:lnTo>
                      <a:pt x="2" y="12"/>
                    </a:lnTo>
                    <a:lnTo>
                      <a:pt x="2" y="2"/>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69" name="Freeform 177"/>
              <p:cNvSpPr/>
              <p:nvPr/>
            </p:nvSpPr>
            <p:spPr bwMode="auto">
              <a:xfrm>
                <a:off x="4658" y="1497"/>
                <a:ext cx="62" cy="43"/>
              </a:xfrm>
              <a:custGeom>
                <a:avLst/>
                <a:gdLst>
                  <a:gd name="T0" fmla="*/ 4 w 62"/>
                  <a:gd name="T1" fmla="*/ 0 h 43"/>
                  <a:gd name="T2" fmla="*/ 60 w 62"/>
                  <a:gd name="T3" fmla="*/ 0 h 43"/>
                  <a:gd name="T4" fmla="*/ 60 w 62"/>
                  <a:gd name="T5" fmla="*/ 0 h 43"/>
                  <a:gd name="T6" fmla="*/ 60 w 62"/>
                  <a:gd name="T7" fmla="*/ 2 h 43"/>
                  <a:gd name="T8" fmla="*/ 60 w 62"/>
                  <a:gd name="T9" fmla="*/ 2 h 43"/>
                  <a:gd name="T10" fmla="*/ 60 w 62"/>
                  <a:gd name="T11" fmla="*/ 2 h 43"/>
                  <a:gd name="T12" fmla="*/ 62 w 62"/>
                  <a:gd name="T13" fmla="*/ 2 h 43"/>
                  <a:gd name="T14" fmla="*/ 62 w 62"/>
                  <a:gd name="T15" fmla="*/ 2 h 43"/>
                  <a:gd name="T16" fmla="*/ 62 w 62"/>
                  <a:gd name="T17" fmla="*/ 2 h 43"/>
                  <a:gd name="T18" fmla="*/ 62 w 62"/>
                  <a:gd name="T19" fmla="*/ 2 h 43"/>
                  <a:gd name="T20" fmla="*/ 62 w 62"/>
                  <a:gd name="T21" fmla="*/ 41 h 43"/>
                  <a:gd name="T22" fmla="*/ 62 w 62"/>
                  <a:gd name="T23" fmla="*/ 41 h 43"/>
                  <a:gd name="T24" fmla="*/ 62 w 62"/>
                  <a:gd name="T25" fmla="*/ 41 h 43"/>
                  <a:gd name="T26" fmla="*/ 62 w 62"/>
                  <a:gd name="T27" fmla="*/ 41 h 43"/>
                  <a:gd name="T28" fmla="*/ 60 w 62"/>
                  <a:gd name="T29" fmla="*/ 41 h 43"/>
                  <a:gd name="T30" fmla="*/ 60 w 62"/>
                  <a:gd name="T31" fmla="*/ 43 h 43"/>
                  <a:gd name="T32" fmla="*/ 60 w 62"/>
                  <a:gd name="T33" fmla="*/ 43 h 43"/>
                  <a:gd name="T34" fmla="*/ 60 w 62"/>
                  <a:gd name="T35" fmla="*/ 43 h 43"/>
                  <a:gd name="T36" fmla="*/ 60 w 62"/>
                  <a:gd name="T37" fmla="*/ 43 h 43"/>
                  <a:gd name="T38" fmla="*/ 4 w 62"/>
                  <a:gd name="T39" fmla="*/ 43 h 43"/>
                  <a:gd name="T40" fmla="*/ 2 w 62"/>
                  <a:gd name="T41" fmla="*/ 43 h 43"/>
                  <a:gd name="T42" fmla="*/ 2 w 62"/>
                  <a:gd name="T43" fmla="*/ 43 h 43"/>
                  <a:gd name="T44" fmla="*/ 2 w 62"/>
                  <a:gd name="T45" fmla="*/ 43 h 43"/>
                  <a:gd name="T46" fmla="*/ 2 w 62"/>
                  <a:gd name="T47" fmla="*/ 41 h 43"/>
                  <a:gd name="T48" fmla="*/ 2 w 62"/>
                  <a:gd name="T49" fmla="*/ 41 h 43"/>
                  <a:gd name="T50" fmla="*/ 0 w 62"/>
                  <a:gd name="T51" fmla="*/ 41 h 43"/>
                  <a:gd name="T52" fmla="*/ 0 w 62"/>
                  <a:gd name="T53" fmla="*/ 41 h 43"/>
                  <a:gd name="T54" fmla="*/ 0 w 62"/>
                  <a:gd name="T55" fmla="*/ 41 h 43"/>
                  <a:gd name="T56" fmla="*/ 0 w 62"/>
                  <a:gd name="T57" fmla="*/ 2 h 43"/>
                  <a:gd name="T58" fmla="*/ 0 w 62"/>
                  <a:gd name="T59" fmla="*/ 2 h 43"/>
                  <a:gd name="T60" fmla="*/ 0 w 62"/>
                  <a:gd name="T61" fmla="*/ 2 h 43"/>
                  <a:gd name="T62" fmla="*/ 2 w 62"/>
                  <a:gd name="T63" fmla="*/ 2 h 43"/>
                  <a:gd name="T64" fmla="*/ 2 w 62"/>
                  <a:gd name="T65" fmla="*/ 2 h 43"/>
                  <a:gd name="T66" fmla="*/ 2 w 62"/>
                  <a:gd name="T67" fmla="*/ 2 h 43"/>
                  <a:gd name="T68" fmla="*/ 2 w 62"/>
                  <a:gd name="T69" fmla="*/ 2 h 43"/>
                  <a:gd name="T70" fmla="*/ 2 w 62"/>
                  <a:gd name="T71" fmla="*/ 0 h 43"/>
                  <a:gd name="T72" fmla="*/ 4 w 62"/>
                  <a:gd name="T73" fmla="*/ 0 h 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
                  <a:gd name="T112" fmla="*/ 0 h 43"/>
                  <a:gd name="T113" fmla="*/ 62 w 62"/>
                  <a:gd name="T114" fmla="*/ 43 h 4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 h="43">
                    <a:moveTo>
                      <a:pt x="4" y="0"/>
                    </a:moveTo>
                    <a:lnTo>
                      <a:pt x="60" y="0"/>
                    </a:lnTo>
                    <a:lnTo>
                      <a:pt x="60" y="2"/>
                    </a:lnTo>
                    <a:lnTo>
                      <a:pt x="62" y="2"/>
                    </a:lnTo>
                    <a:lnTo>
                      <a:pt x="62" y="41"/>
                    </a:lnTo>
                    <a:lnTo>
                      <a:pt x="60" y="41"/>
                    </a:lnTo>
                    <a:lnTo>
                      <a:pt x="60" y="43"/>
                    </a:lnTo>
                    <a:lnTo>
                      <a:pt x="4" y="43"/>
                    </a:lnTo>
                    <a:lnTo>
                      <a:pt x="2" y="43"/>
                    </a:lnTo>
                    <a:lnTo>
                      <a:pt x="2" y="41"/>
                    </a:lnTo>
                    <a:lnTo>
                      <a:pt x="0" y="41"/>
                    </a:lnTo>
                    <a:lnTo>
                      <a:pt x="0" y="2"/>
                    </a:lnTo>
                    <a:lnTo>
                      <a:pt x="2" y="2"/>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70" name="Freeform 178"/>
              <p:cNvSpPr/>
              <p:nvPr/>
            </p:nvSpPr>
            <p:spPr bwMode="auto">
              <a:xfrm>
                <a:off x="4605" y="1521"/>
                <a:ext cx="47" cy="19"/>
              </a:xfrm>
              <a:custGeom>
                <a:avLst/>
                <a:gdLst>
                  <a:gd name="T0" fmla="*/ 2 w 47"/>
                  <a:gd name="T1" fmla="*/ 6 h 19"/>
                  <a:gd name="T2" fmla="*/ 17 w 47"/>
                  <a:gd name="T3" fmla="*/ 6 h 19"/>
                  <a:gd name="T4" fmla="*/ 17 w 47"/>
                  <a:gd name="T5" fmla="*/ 0 h 19"/>
                  <a:gd name="T6" fmla="*/ 31 w 47"/>
                  <a:gd name="T7" fmla="*/ 0 h 19"/>
                  <a:gd name="T8" fmla="*/ 31 w 47"/>
                  <a:gd name="T9" fmla="*/ 6 h 19"/>
                  <a:gd name="T10" fmla="*/ 46 w 47"/>
                  <a:gd name="T11" fmla="*/ 6 h 19"/>
                  <a:gd name="T12" fmla="*/ 46 w 47"/>
                  <a:gd name="T13" fmla="*/ 6 h 19"/>
                  <a:gd name="T14" fmla="*/ 46 w 47"/>
                  <a:gd name="T15" fmla="*/ 6 h 19"/>
                  <a:gd name="T16" fmla="*/ 47 w 47"/>
                  <a:gd name="T17" fmla="*/ 6 h 19"/>
                  <a:gd name="T18" fmla="*/ 47 w 47"/>
                  <a:gd name="T19" fmla="*/ 6 h 19"/>
                  <a:gd name="T20" fmla="*/ 47 w 47"/>
                  <a:gd name="T21" fmla="*/ 6 h 19"/>
                  <a:gd name="T22" fmla="*/ 47 w 47"/>
                  <a:gd name="T23" fmla="*/ 8 h 19"/>
                  <a:gd name="T24" fmla="*/ 47 w 47"/>
                  <a:gd name="T25" fmla="*/ 8 h 19"/>
                  <a:gd name="T26" fmla="*/ 47 w 47"/>
                  <a:gd name="T27" fmla="*/ 8 h 19"/>
                  <a:gd name="T28" fmla="*/ 47 w 47"/>
                  <a:gd name="T29" fmla="*/ 17 h 19"/>
                  <a:gd name="T30" fmla="*/ 47 w 47"/>
                  <a:gd name="T31" fmla="*/ 17 h 19"/>
                  <a:gd name="T32" fmla="*/ 47 w 47"/>
                  <a:gd name="T33" fmla="*/ 17 h 19"/>
                  <a:gd name="T34" fmla="*/ 47 w 47"/>
                  <a:gd name="T35" fmla="*/ 17 h 19"/>
                  <a:gd name="T36" fmla="*/ 47 w 47"/>
                  <a:gd name="T37" fmla="*/ 17 h 19"/>
                  <a:gd name="T38" fmla="*/ 47 w 47"/>
                  <a:gd name="T39" fmla="*/ 19 h 19"/>
                  <a:gd name="T40" fmla="*/ 46 w 47"/>
                  <a:gd name="T41" fmla="*/ 19 h 19"/>
                  <a:gd name="T42" fmla="*/ 46 w 47"/>
                  <a:gd name="T43" fmla="*/ 19 h 19"/>
                  <a:gd name="T44" fmla="*/ 46 w 47"/>
                  <a:gd name="T45" fmla="*/ 19 h 19"/>
                  <a:gd name="T46" fmla="*/ 2 w 47"/>
                  <a:gd name="T47" fmla="*/ 19 h 19"/>
                  <a:gd name="T48" fmla="*/ 2 w 47"/>
                  <a:gd name="T49" fmla="*/ 19 h 19"/>
                  <a:gd name="T50" fmla="*/ 2 w 47"/>
                  <a:gd name="T51" fmla="*/ 19 h 19"/>
                  <a:gd name="T52" fmla="*/ 2 w 47"/>
                  <a:gd name="T53" fmla="*/ 19 h 19"/>
                  <a:gd name="T54" fmla="*/ 2 w 47"/>
                  <a:gd name="T55" fmla="*/ 17 h 19"/>
                  <a:gd name="T56" fmla="*/ 2 w 47"/>
                  <a:gd name="T57" fmla="*/ 17 h 19"/>
                  <a:gd name="T58" fmla="*/ 0 w 47"/>
                  <a:gd name="T59" fmla="*/ 17 h 19"/>
                  <a:gd name="T60" fmla="*/ 0 w 47"/>
                  <a:gd name="T61" fmla="*/ 17 h 19"/>
                  <a:gd name="T62" fmla="*/ 0 w 47"/>
                  <a:gd name="T63" fmla="*/ 17 h 19"/>
                  <a:gd name="T64" fmla="*/ 0 w 47"/>
                  <a:gd name="T65" fmla="*/ 8 h 19"/>
                  <a:gd name="T66" fmla="*/ 0 w 47"/>
                  <a:gd name="T67" fmla="*/ 8 h 19"/>
                  <a:gd name="T68" fmla="*/ 0 w 47"/>
                  <a:gd name="T69" fmla="*/ 8 h 19"/>
                  <a:gd name="T70" fmla="*/ 2 w 47"/>
                  <a:gd name="T71" fmla="*/ 6 h 19"/>
                  <a:gd name="T72" fmla="*/ 2 w 47"/>
                  <a:gd name="T73" fmla="*/ 6 h 19"/>
                  <a:gd name="T74" fmla="*/ 2 w 47"/>
                  <a:gd name="T75" fmla="*/ 6 h 19"/>
                  <a:gd name="T76" fmla="*/ 2 w 47"/>
                  <a:gd name="T77" fmla="*/ 6 h 19"/>
                  <a:gd name="T78" fmla="*/ 2 w 47"/>
                  <a:gd name="T79" fmla="*/ 6 h 19"/>
                  <a:gd name="T80" fmla="*/ 2 w 47"/>
                  <a:gd name="T81" fmla="*/ 6 h 1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7"/>
                  <a:gd name="T124" fmla="*/ 0 h 19"/>
                  <a:gd name="T125" fmla="*/ 47 w 47"/>
                  <a:gd name="T126" fmla="*/ 19 h 1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7" h="19">
                    <a:moveTo>
                      <a:pt x="2" y="6"/>
                    </a:moveTo>
                    <a:lnTo>
                      <a:pt x="17" y="6"/>
                    </a:lnTo>
                    <a:lnTo>
                      <a:pt x="17" y="0"/>
                    </a:lnTo>
                    <a:lnTo>
                      <a:pt x="31" y="0"/>
                    </a:lnTo>
                    <a:lnTo>
                      <a:pt x="31" y="6"/>
                    </a:lnTo>
                    <a:lnTo>
                      <a:pt x="46" y="6"/>
                    </a:lnTo>
                    <a:lnTo>
                      <a:pt x="47" y="6"/>
                    </a:lnTo>
                    <a:lnTo>
                      <a:pt x="47" y="8"/>
                    </a:lnTo>
                    <a:lnTo>
                      <a:pt x="47" y="17"/>
                    </a:lnTo>
                    <a:lnTo>
                      <a:pt x="47" y="19"/>
                    </a:lnTo>
                    <a:lnTo>
                      <a:pt x="46" y="19"/>
                    </a:lnTo>
                    <a:lnTo>
                      <a:pt x="2" y="19"/>
                    </a:lnTo>
                    <a:lnTo>
                      <a:pt x="2" y="17"/>
                    </a:lnTo>
                    <a:lnTo>
                      <a:pt x="0" y="17"/>
                    </a:lnTo>
                    <a:lnTo>
                      <a:pt x="0" y="8"/>
                    </a:lnTo>
                    <a:lnTo>
                      <a:pt x="2" y="6"/>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71" name="Freeform 179"/>
              <p:cNvSpPr/>
              <p:nvPr/>
            </p:nvSpPr>
            <p:spPr bwMode="auto">
              <a:xfrm>
                <a:off x="4605" y="1497"/>
                <a:ext cx="47" cy="19"/>
              </a:xfrm>
              <a:custGeom>
                <a:avLst/>
                <a:gdLst>
                  <a:gd name="T0" fmla="*/ 2 w 47"/>
                  <a:gd name="T1" fmla="*/ 0 h 19"/>
                  <a:gd name="T2" fmla="*/ 46 w 47"/>
                  <a:gd name="T3" fmla="*/ 0 h 19"/>
                  <a:gd name="T4" fmla="*/ 46 w 47"/>
                  <a:gd name="T5" fmla="*/ 0 h 19"/>
                  <a:gd name="T6" fmla="*/ 46 w 47"/>
                  <a:gd name="T7" fmla="*/ 0 h 19"/>
                  <a:gd name="T8" fmla="*/ 46 w 47"/>
                  <a:gd name="T9" fmla="*/ 0 h 19"/>
                  <a:gd name="T10" fmla="*/ 46 w 47"/>
                  <a:gd name="T11" fmla="*/ 0 h 19"/>
                  <a:gd name="T12" fmla="*/ 46 w 47"/>
                  <a:gd name="T13" fmla="*/ 0 h 19"/>
                  <a:gd name="T14" fmla="*/ 46 w 47"/>
                  <a:gd name="T15" fmla="*/ 0 h 19"/>
                  <a:gd name="T16" fmla="*/ 47 w 47"/>
                  <a:gd name="T17" fmla="*/ 0 h 19"/>
                  <a:gd name="T18" fmla="*/ 47 w 47"/>
                  <a:gd name="T19" fmla="*/ 0 h 19"/>
                  <a:gd name="T20" fmla="*/ 47 w 47"/>
                  <a:gd name="T21" fmla="*/ 17 h 19"/>
                  <a:gd name="T22" fmla="*/ 47 w 47"/>
                  <a:gd name="T23" fmla="*/ 17 h 19"/>
                  <a:gd name="T24" fmla="*/ 46 w 47"/>
                  <a:gd name="T25" fmla="*/ 17 h 19"/>
                  <a:gd name="T26" fmla="*/ 46 w 47"/>
                  <a:gd name="T27" fmla="*/ 17 h 19"/>
                  <a:gd name="T28" fmla="*/ 46 w 47"/>
                  <a:gd name="T29" fmla="*/ 19 h 19"/>
                  <a:gd name="T30" fmla="*/ 46 w 47"/>
                  <a:gd name="T31" fmla="*/ 19 h 19"/>
                  <a:gd name="T32" fmla="*/ 46 w 47"/>
                  <a:gd name="T33" fmla="*/ 19 h 19"/>
                  <a:gd name="T34" fmla="*/ 46 w 47"/>
                  <a:gd name="T35" fmla="*/ 19 h 19"/>
                  <a:gd name="T36" fmla="*/ 46 w 47"/>
                  <a:gd name="T37" fmla="*/ 19 h 19"/>
                  <a:gd name="T38" fmla="*/ 2 w 47"/>
                  <a:gd name="T39" fmla="*/ 19 h 19"/>
                  <a:gd name="T40" fmla="*/ 2 w 47"/>
                  <a:gd name="T41" fmla="*/ 19 h 19"/>
                  <a:gd name="T42" fmla="*/ 2 w 47"/>
                  <a:gd name="T43" fmla="*/ 19 h 19"/>
                  <a:gd name="T44" fmla="*/ 2 w 47"/>
                  <a:gd name="T45" fmla="*/ 19 h 19"/>
                  <a:gd name="T46" fmla="*/ 2 w 47"/>
                  <a:gd name="T47" fmla="*/ 19 h 19"/>
                  <a:gd name="T48" fmla="*/ 2 w 47"/>
                  <a:gd name="T49" fmla="*/ 17 h 19"/>
                  <a:gd name="T50" fmla="*/ 0 w 47"/>
                  <a:gd name="T51" fmla="*/ 17 h 19"/>
                  <a:gd name="T52" fmla="*/ 0 w 47"/>
                  <a:gd name="T53" fmla="*/ 17 h 19"/>
                  <a:gd name="T54" fmla="*/ 0 w 47"/>
                  <a:gd name="T55" fmla="*/ 17 h 19"/>
                  <a:gd name="T56" fmla="*/ 0 w 47"/>
                  <a:gd name="T57" fmla="*/ 0 h 19"/>
                  <a:gd name="T58" fmla="*/ 0 w 47"/>
                  <a:gd name="T59" fmla="*/ 0 h 19"/>
                  <a:gd name="T60" fmla="*/ 0 w 47"/>
                  <a:gd name="T61" fmla="*/ 0 h 19"/>
                  <a:gd name="T62" fmla="*/ 2 w 47"/>
                  <a:gd name="T63" fmla="*/ 0 h 19"/>
                  <a:gd name="T64" fmla="*/ 2 w 47"/>
                  <a:gd name="T65" fmla="*/ 0 h 19"/>
                  <a:gd name="T66" fmla="*/ 2 w 47"/>
                  <a:gd name="T67" fmla="*/ 0 h 19"/>
                  <a:gd name="T68" fmla="*/ 2 w 47"/>
                  <a:gd name="T69" fmla="*/ 0 h 19"/>
                  <a:gd name="T70" fmla="*/ 2 w 47"/>
                  <a:gd name="T71" fmla="*/ 0 h 19"/>
                  <a:gd name="T72" fmla="*/ 2 w 47"/>
                  <a:gd name="T73" fmla="*/ 0 h 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
                  <a:gd name="T112" fmla="*/ 0 h 19"/>
                  <a:gd name="T113" fmla="*/ 47 w 47"/>
                  <a:gd name="T114" fmla="*/ 19 h 1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 h="19">
                    <a:moveTo>
                      <a:pt x="2" y="0"/>
                    </a:moveTo>
                    <a:lnTo>
                      <a:pt x="46" y="0"/>
                    </a:lnTo>
                    <a:lnTo>
                      <a:pt x="47" y="0"/>
                    </a:lnTo>
                    <a:lnTo>
                      <a:pt x="47" y="17"/>
                    </a:lnTo>
                    <a:lnTo>
                      <a:pt x="46" y="17"/>
                    </a:lnTo>
                    <a:lnTo>
                      <a:pt x="46" y="19"/>
                    </a:lnTo>
                    <a:lnTo>
                      <a:pt x="2" y="19"/>
                    </a:lnTo>
                    <a:lnTo>
                      <a:pt x="2" y="17"/>
                    </a:lnTo>
                    <a:lnTo>
                      <a:pt x="0" y="17"/>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72" name="Freeform 180"/>
              <p:cNvSpPr/>
              <p:nvPr/>
            </p:nvSpPr>
            <p:spPr bwMode="auto">
              <a:xfrm>
                <a:off x="4605" y="1474"/>
                <a:ext cx="47" cy="13"/>
              </a:xfrm>
              <a:custGeom>
                <a:avLst/>
                <a:gdLst>
                  <a:gd name="T0" fmla="*/ 2 w 47"/>
                  <a:gd name="T1" fmla="*/ 0 h 13"/>
                  <a:gd name="T2" fmla="*/ 46 w 47"/>
                  <a:gd name="T3" fmla="*/ 0 h 13"/>
                  <a:gd name="T4" fmla="*/ 46 w 47"/>
                  <a:gd name="T5" fmla="*/ 0 h 13"/>
                  <a:gd name="T6" fmla="*/ 46 w 47"/>
                  <a:gd name="T7" fmla="*/ 0 h 13"/>
                  <a:gd name="T8" fmla="*/ 46 w 47"/>
                  <a:gd name="T9" fmla="*/ 0 h 13"/>
                  <a:gd name="T10" fmla="*/ 46 w 47"/>
                  <a:gd name="T11" fmla="*/ 0 h 13"/>
                  <a:gd name="T12" fmla="*/ 46 w 47"/>
                  <a:gd name="T13" fmla="*/ 0 h 13"/>
                  <a:gd name="T14" fmla="*/ 46 w 47"/>
                  <a:gd name="T15" fmla="*/ 0 h 13"/>
                  <a:gd name="T16" fmla="*/ 47 w 47"/>
                  <a:gd name="T17" fmla="*/ 2 h 13"/>
                  <a:gd name="T18" fmla="*/ 47 w 47"/>
                  <a:gd name="T19" fmla="*/ 2 h 13"/>
                  <a:gd name="T20" fmla="*/ 47 w 47"/>
                  <a:gd name="T21" fmla="*/ 12 h 13"/>
                  <a:gd name="T22" fmla="*/ 47 w 47"/>
                  <a:gd name="T23" fmla="*/ 12 h 13"/>
                  <a:gd name="T24" fmla="*/ 46 w 47"/>
                  <a:gd name="T25" fmla="*/ 12 h 13"/>
                  <a:gd name="T26" fmla="*/ 46 w 47"/>
                  <a:gd name="T27" fmla="*/ 12 h 13"/>
                  <a:gd name="T28" fmla="*/ 46 w 47"/>
                  <a:gd name="T29" fmla="*/ 12 h 13"/>
                  <a:gd name="T30" fmla="*/ 46 w 47"/>
                  <a:gd name="T31" fmla="*/ 12 h 13"/>
                  <a:gd name="T32" fmla="*/ 46 w 47"/>
                  <a:gd name="T33" fmla="*/ 13 h 13"/>
                  <a:gd name="T34" fmla="*/ 46 w 47"/>
                  <a:gd name="T35" fmla="*/ 13 h 13"/>
                  <a:gd name="T36" fmla="*/ 46 w 47"/>
                  <a:gd name="T37" fmla="*/ 13 h 13"/>
                  <a:gd name="T38" fmla="*/ 2 w 47"/>
                  <a:gd name="T39" fmla="*/ 13 h 13"/>
                  <a:gd name="T40" fmla="*/ 2 w 47"/>
                  <a:gd name="T41" fmla="*/ 13 h 13"/>
                  <a:gd name="T42" fmla="*/ 0 w 47"/>
                  <a:gd name="T43" fmla="*/ 13 h 13"/>
                  <a:gd name="T44" fmla="*/ 0 w 47"/>
                  <a:gd name="T45" fmla="*/ 12 h 13"/>
                  <a:gd name="T46" fmla="*/ 0 w 47"/>
                  <a:gd name="T47" fmla="*/ 12 h 13"/>
                  <a:gd name="T48" fmla="*/ 0 w 47"/>
                  <a:gd name="T49" fmla="*/ 12 h 13"/>
                  <a:gd name="T50" fmla="*/ 0 w 47"/>
                  <a:gd name="T51" fmla="*/ 12 h 13"/>
                  <a:gd name="T52" fmla="*/ 0 w 47"/>
                  <a:gd name="T53" fmla="*/ 12 h 13"/>
                  <a:gd name="T54" fmla="*/ 0 w 47"/>
                  <a:gd name="T55" fmla="*/ 12 h 13"/>
                  <a:gd name="T56" fmla="*/ 0 w 47"/>
                  <a:gd name="T57" fmla="*/ 2 h 13"/>
                  <a:gd name="T58" fmla="*/ 0 w 47"/>
                  <a:gd name="T59" fmla="*/ 2 h 13"/>
                  <a:gd name="T60" fmla="*/ 0 w 47"/>
                  <a:gd name="T61" fmla="*/ 0 h 13"/>
                  <a:gd name="T62" fmla="*/ 0 w 47"/>
                  <a:gd name="T63" fmla="*/ 0 h 13"/>
                  <a:gd name="T64" fmla="*/ 0 w 47"/>
                  <a:gd name="T65" fmla="*/ 0 h 13"/>
                  <a:gd name="T66" fmla="*/ 0 w 47"/>
                  <a:gd name="T67" fmla="*/ 0 h 13"/>
                  <a:gd name="T68" fmla="*/ 0 w 47"/>
                  <a:gd name="T69" fmla="*/ 0 h 13"/>
                  <a:gd name="T70" fmla="*/ 2 w 47"/>
                  <a:gd name="T71" fmla="*/ 0 h 13"/>
                  <a:gd name="T72" fmla="*/ 2 w 47"/>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7"/>
                  <a:gd name="T112" fmla="*/ 0 h 13"/>
                  <a:gd name="T113" fmla="*/ 47 w 47"/>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7" h="13">
                    <a:moveTo>
                      <a:pt x="2" y="0"/>
                    </a:moveTo>
                    <a:lnTo>
                      <a:pt x="46" y="0"/>
                    </a:lnTo>
                    <a:lnTo>
                      <a:pt x="47" y="2"/>
                    </a:lnTo>
                    <a:lnTo>
                      <a:pt x="47" y="12"/>
                    </a:lnTo>
                    <a:lnTo>
                      <a:pt x="46" y="12"/>
                    </a:lnTo>
                    <a:lnTo>
                      <a:pt x="46" y="13"/>
                    </a:lnTo>
                    <a:lnTo>
                      <a:pt x="2" y="13"/>
                    </a:lnTo>
                    <a:lnTo>
                      <a:pt x="0" y="13"/>
                    </a:lnTo>
                    <a:lnTo>
                      <a:pt x="0" y="12"/>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73" name="Freeform 181"/>
              <p:cNvSpPr/>
              <p:nvPr/>
            </p:nvSpPr>
            <p:spPr bwMode="auto">
              <a:xfrm>
                <a:off x="4378" y="1495"/>
                <a:ext cx="226" cy="43"/>
              </a:xfrm>
              <a:custGeom>
                <a:avLst/>
                <a:gdLst>
                  <a:gd name="T0" fmla="*/ 2 w 226"/>
                  <a:gd name="T1" fmla="*/ 0 h 43"/>
                  <a:gd name="T2" fmla="*/ 224 w 226"/>
                  <a:gd name="T3" fmla="*/ 0 h 43"/>
                  <a:gd name="T4" fmla="*/ 224 w 226"/>
                  <a:gd name="T5" fmla="*/ 0 h 43"/>
                  <a:gd name="T6" fmla="*/ 224 w 226"/>
                  <a:gd name="T7" fmla="*/ 0 h 43"/>
                  <a:gd name="T8" fmla="*/ 224 w 226"/>
                  <a:gd name="T9" fmla="*/ 2 h 43"/>
                  <a:gd name="T10" fmla="*/ 224 w 226"/>
                  <a:gd name="T11" fmla="*/ 2 h 43"/>
                  <a:gd name="T12" fmla="*/ 226 w 226"/>
                  <a:gd name="T13" fmla="*/ 2 h 43"/>
                  <a:gd name="T14" fmla="*/ 226 w 226"/>
                  <a:gd name="T15" fmla="*/ 2 h 43"/>
                  <a:gd name="T16" fmla="*/ 226 w 226"/>
                  <a:gd name="T17" fmla="*/ 2 h 43"/>
                  <a:gd name="T18" fmla="*/ 226 w 226"/>
                  <a:gd name="T19" fmla="*/ 2 h 43"/>
                  <a:gd name="T20" fmla="*/ 226 w 226"/>
                  <a:gd name="T21" fmla="*/ 41 h 43"/>
                  <a:gd name="T22" fmla="*/ 226 w 226"/>
                  <a:gd name="T23" fmla="*/ 41 h 43"/>
                  <a:gd name="T24" fmla="*/ 226 w 226"/>
                  <a:gd name="T25" fmla="*/ 43 h 43"/>
                  <a:gd name="T26" fmla="*/ 226 w 226"/>
                  <a:gd name="T27" fmla="*/ 43 h 43"/>
                  <a:gd name="T28" fmla="*/ 224 w 226"/>
                  <a:gd name="T29" fmla="*/ 43 h 43"/>
                  <a:gd name="T30" fmla="*/ 224 w 226"/>
                  <a:gd name="T31" fmla="*/ 43 h 43"/>
                  <a:gd name="T32" fmla="*/ 224 w 226"/>
                  <a:gd name="T33" fmla="*/ 43 h 43"/>
                  <a:gd name="T34" fmla="*/ 224 w 226"/>
                  <a:gd name="T35" fmla="*/ 43 h 43"/>
                  <a:gd name="T36" fmla="*/ 224 w 226"/>
                  <a:gd name="T37" fmla="*/ 43 h 43"/>
                  <a:gd name="T38" fmla="*/ 201 w 226"/>
                  <a:gd name="T39" fmla="*/ 43 h 43"/>
                  <a:gd name="T40" fmla="*/ 201 w 226"/>
                  <a:gd name="T41" fmla="*/ 36 h 43"/>
                  <a:gd name="T42" fmla="*/ 184 w 226"/>
                  <a:gd name="T43" fmla="*/ 36 h 43"/>
                  <a:gd name="T44" fmla="*/ 184 w 226"/>
                  <a:gd name="T45" fmla="*/ 43 h 43"/>
                  <a:gd name="T46" fmla="*/ 42 w 226"/>
                  <a:gd name="T47" fmla="*/ 43 h 43"/>
                  <a:gd name="T48" fmla="*/ 42 w 226"/>
                  <a:gd name="T49" fmla="*/ 36 h 43"/>
                  <a:gd name="T50" fmla="*/ 25 w 226"/>
                  <a:gd name="T51" fmla="*/ 36 h 43"/>
                  <a:gd name="T52" fmla="*/ 25 w 226"/>
                  <a:gd name="T53" fmla="*/ 43 h 43"/>
                  <a:gd name="T54" fmla="*/ 2 w 226"/>
                  <a:gd name="T55" fmla="*/ 43 h 43"/>
                  <a:gd name="T56" fmla="*/ 2 w 226"/>
                  <a:gd name="T57" fmla="*/ 43 h 43"/>
                  <a:gd name="T58" fmla="*/ 2 w 226"/>
                  <a:gd name="T59" fmla="*/ 43 h 43"/>
                  <a:gd name="T60" fmla="*/ 0 w 226"/>
                  <a:gd name="T61" fmla="*/ 43 h 43"/>
                  <a:gd name="T62" fmla="*/ 0 w 226"/>
                  <a:gd name="T63" fmla="*/ 43 h 43"/>
                  <a:gd name="T64" fmla="*/ 0 w 226"/>
                  <a:gd name="T65" fmla="*/ 43 h 43"/>
                  <a:gd name="T66" fmla="*/ 0 w 226"/>
                  <a:gd name="T67" fmla="*/ 43 h 43"/>
                  <a:gd name="T68" fmla="*/ 0 w 226"/>
                  <a:gd name="T69" fmla="*/ 41 h 43"/>
                  <a:gd name="T70" fmla="*/ 0 w 226"/>
                  <a:gd name="T71" fmla="*/ 41 h 43"/>
                  <a:gd name="T72" fmla="*/ 0 w 226"/>
                  <a:gd name="T73" fmla="*/ 2 h 43"/>
                  <a:gd name="T74" fmla="*/ 0 w 226"/>
                  <a:gd name="T75" fmla="*/ 2 h 43"/>
                  <a:gd name="T76" fmla="*/ 0 w 226"/>
                  <a:gd name="T77" fmla="*/ 2 h 43"/>
                  <a:gd name="T78" fmla="*/ 0 w 226"/>
                  <a:gd name="T79" fmla="*/ 2 h 43"/>
                  <a:gd name="T80" fmla="*/ 0 w 226"/>
                  <a:gd name="T81" fmla="*/ 2 h 43"/>
                  <a:gd name="T82" fmla="*/ 0 w 226"/>
                  <a:gd name="T83" fmla="*/ 2 h 43"/>
                  <a:gd name="T84" fmla="*/ 2 w 226"/>
                  <a:gd name="T85" fmla="*/ 0 h 43"/>
                  <a:gd name="T86" fmla="*/ 2 w 226"/>
                  <a:gd name="T87" fmla="*/ 0 h 43"/>
                  <a:gd name="T88" fmla="*/ 2 w 226"/>
                  <a:gd name="T89" fmla="*/ 0 h 4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26"/>
                  <a:gd name="T136" fmla="*/ 0 h 43"/>
                  <a:gd name="T137" fmla="*/ 226 w 226"/>
                  <a:gd name="T138" fmla="*/ 43 h 4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26" h="43">
                    <a:moveTo>
                      <a:pt x="2" y="0"/>
                    </a:moveTo>
                    <a:lnTo>
                      <a:pt x="224" y="0"/>
                    </a:lnTo>
                    <a:lnTo>
                      <a:pt x="224" y="2"/>
                    </a:lnTo>
                    <a:lnTo>
                      <a:pt x="226" y="2"/>
                    </a:lnTo>
                    <a:lnTo>
                      <a:pt x="226" y="41"/>
                    </a:lnTo>
                    <a:lnTo>
                      <a:pt x="226" y="43"/>
                    </a:lnTo>
                    <a:lnTo>
                      <a:pt x="224" y="43"/>
                    </a:lnTo>
                    <a:lnTo>
                      <a:pt x="201" y="43"/>
                    </a:lnTo>
                    <a:lnTo>
                      <a:pt x="201" y="36"/>
                    </a:lnTo>
                    <a:lnTo>
                      <a:pt x="184" y="36"/>
                    </a:lnTo>
                    <a:lnTo>
                      <a:pt x="184" y="43"/>
                    </a:lnTo>
                    <a:lnTo>
                      <a:pt x="42" y="43"/>
                    </a:lnTo>
                    <a:lnTo>
                      <a:pt x="42" y="36"/>
                    </a:lnTo>
                    <a:lnTo>
                      <a:pt x="25" y="36"/>
                    </a:lnTo>
                    <a:lnTo>
                      <a:pt x="25" y="43"/>
                    </a:lnTo>
                    <a:lnTo>
                      <a:pt x="2" y="43"/>
                    </a:lnTo>
                    <a:lnTo>
                      <a:pt x="0" y="43"/>
                    </a:lnTo>
                    <a:lnTo>
                      <a:pt x="0" y="41"/>
                    </a:lnTo>
                    <a:lnTo>
                      <a:pt x="0" y="2"/>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74" name="Freeform 182"/>
              <p:cNvSpPr/>
              <p:nvPr/>
            </p:nvSpPr>
            <p:spPr bwMode="auto">
              <a:xfrm>
                <a:off x="4542" y="1474"/>
                <a:ext cx="60" cy="13"/>
              </a:xfrm>
              <a:custGeom>
                <a:avLst/>
                <a:gdLst>
                  <a:gd name="T0" fmla="*/ 2 w 60"/>
                  <a:gd name="T1" fmla="*/ 0 h 13"/>
                  <a:gd name="T2" fmla="*/ 58 w 60"/>
                  <a:gd name="T3" fmla="*/ 0 h 13"/>
                  <a:gd name="T4" fmla="*/ 58 w 60"/>
                  <a:gd name="T5" fmla="*/ 0 h 13"/>
                  <a:gd name="T6" fmla="*/ 60 w 60"/>
                  <a:gd name="T7" fmla="*/ 0 h 13"/>
                  <a:gd name="T8" fmla="*/ 60 w 60"/>
                  <a:gd name="T9" fmla="*/ 0 h 13"/>
                  <a:gd name="T10" fmla="*/ 60 w 60"/>
                  <a:gd name="T11" fmla="*/ 0 h 13"/>
                  <a:gd name="T12" fmla="*/ 60 w 60"/>
                  <a:gd name="T13" fmla="*/ 0 h 13"/>
                  <a:gd name="T14" fmla="*/ 60 w 60"/>
                  <a:gd name="T15" fmla="*/ 0 h 13"/>
                  <a:gd name="T16" fmla="*/ 60 w 60"/>
                  <a:gd name="T17" fmla="*/ 0 h 13"/>
                  <a:gd name="T18" fmla="*/ 60 w 60"/>
                  <a:gd name="T19" fmla="*/ 0 h 13"/>
                  <a:gd name="T20" fmla="*/ 60 w 60"/>
                  <a:gd name="T21" fmla="*/ 12 h 13"/>
                  <a:gd name="T22" fmla="*/ 60 w 60"/>
                  <a:gd name="T23" fmla="*/ 12 h 13"/>
                  <a:gd name="T24" fmla="*/ 60 w 60"/>
                  <a:gd name="T25" fmla="*/ 12 h 13"/>
                  <a:gd name="T26" fmla="*/ 60 w 60"/>
                  <a:gd name="T27" fmla="*/ 12 h 13"/>
                  <a:gd name="T28" fmla="*/ 60 w 60"/>
                  <a:gd name="T29" fmla="*/ 12 h 13"/>
                  <a:gd name="T30" fmla="*/ 60 w 60"/>
                  <a:gd name="T31" fmla="*/ 12 h 13"/>
                  <a:gd name="T32" fmla="*/ 60 w 60"/>
                  <a:gd name="T33" fmla="*/ 13 h 13"/>
                  <a:gd name="T34" fmla="*/ 58 w 60"/>
                  <a:gd name="T35" fmla="*/ 13 h 13"/>
                  <a:gd name="T36" fmla="*/ 58 w 60"/>
                  <a:gd name="T37" fmla="*/ 13 h 13"/>
                  <a:gd name="T38" fmla="*/ 2 w 60"/>
                  <a:gd name="T39" fmla="*/ 13 h 13"/>
                  <a:gd name="T40" fmla="*/ 2 w 60"/>
                  <a:gd name="T41" fmla="*/ 13 h 13"/>
                  <a:gd name="T42" fmla="*/ 2 w 60"/>
                  <a:gd name="T43" fmla="*/ 13 h 13"/>
                  <a:gd name="T44" fmla="*/ 0 w 60"/>
                  <a:gd name="T45" fmla="*/ 12 h 13"/>
                  <a:gd name="T46" fmla="*/ 0 w 60"/>
                  <a:gd name="T47" fmla="*/ 12 h 13"/>
                  <a:gd name="T48" fmla="*/ 0 w 60"/>
                  <a:gd name="T49" fmla="*/ 12 h 13"/>
                  <a:gd name="T50" fmla="*/ 0 w 60"/>
                  <a:gd name="T51" fmla="*/ 12 h 13"/>
                  <a:gd name="T52" fmla="*/ 0 w 60"/>
                  <a:gd name="T53" fmla="*/ 12 h 13"/>
                  <a:gd name="T54" fmla="*/ 0 w 60"/>
                  <a:gd name="T55" fmla="*/ 12 h 13"/>
                  <a:gd name="T56" fmla="*/ 0 w 60"/>
                  <a:gd name="T57" fmla="*/ 0 h 13"/>
                  <a:gd name="T58" fmla="*/ 0 w 60"/>
                  <a:gd name="T59" fmla="*/ 0 h 13"/>
                  <a:gd name="T60" fmla="*/ 0 w 60"/>
                  <a:gd name="T61" fmla="*/ 0 h 13"/>
                  <a:gd name="T62" fmla="*/ 0 w 60"/>
                  <a:gd name="T63" fmla="*/ 0 h 13"/>
                  <a:gd name="T64" fmla="*/ 0 w 60"/>
                  <a:gd name="T65" fmla="*/ 0 h 13"/>
                  <a:gd name="T66" fmla="*/ 0 w 60"/>
                  <a:gd name="T67" fmla="*/ 0 h 13"/>
                  <a:gd name="T68" fmla="*/ 2 w 60"/>
                  <a:gd name="T69" fmla="*/ 0 h 13"/>
                  <a:gd name="T70" fmla="*/ 2 w 60"/>
                  <a:gd name="T71" fmla="*/ 0 h 13"/>
                  <a:gd name="T72" fmla="*/ 2 w 60"/>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3"/>
                  <a:gd name="T113" fmla="*/ 60 w 60"/>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3">
                    <a:moveTo>
                      <a:pt x="2" y="0"/>
                    </a:moveTo>
                    <a:lnTo>
                      <a:pt x="58" y="0"/>
                    </a:lnTo>
                    <a:lnTo>
                      <a:pt x="60" y="0"/>
                    </a:lnTo>
                    <a:lnTo>
                      <a:pt x="60" y="12"/>
                    </a:lnTo>
                    <a:lnTo>
                      <a:pt x="60" y="13"/>
                    </a:lnTo>
                    <a:lnTo>
                      <a:pt x="58" y="13"/>
                    </a:lnTo>
                    <a:lnTo>
                      <a:pt x="2" y="13"/>
                    </a:lnTo>
                    <a:lnTo>
                      <a:pt x="0" y="1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75" name="Freeform 183"/>
              <p:cNvSpPr/>
              <p:nvPr/>
            </p:nvSpPr>
            <p:spPr bwMode="auto">
              <a:xfrm>
                <a:off x="4476" y="1474"/>
                <a:ext cx="60" cy="13"/>
              </a:xfrm>
              <a:custGeom>
                <a:avLst/>
                <a:gdLst>
                  <a:gd name="T0" fmla="*/ 0 w 60"/>
                  <a:gd name="T1" fmla="*/ 0 h 13"/>
                  <a:gd name="T2" fmla="*/ 58 w 60"/>
                  <a:gd name="T3" fmla="*/ 0 h 13"/>
                  <a:gd name="T4" fmla="*/ 58 w 60"/>
                  <a:gd name="T5" fmla="*/ 0 h 13"/>
                  <a:gd name="T6" fmla="*/ 58 w 60"/>
                  <a:gd name="T7" fmla="*/ 0 h 13"/>
                  <a:gd name="T8" fmla="*/ 58 w 60"/>
                  <a:gd name="T9" fmla="*/ 0 h 13"/>
                  <a:gd name="T10" fmla="*/ 60 w 60"/>
                  <a:gd name="T11" fmla="*/ 0 h 13"/>
                  <a:gd name="T12" fmla="*/ 60 w 60"/>
                  <a:gd name="T13" fmla="*/ 0 h 13"/>
                  <a:gd name="T14" fmla="*/ 60 w 60"/>
                  <a:gd name="T15" fmla="*/ 0 h 13"/>
                  <a:gd name="T16" fmla="*/ 60 w 60"/>
                  <a:gd name="T17" fmla="*/ 0 h 13"/>
                  <a:gd name="T18" fmla="*/ 60 w 60"/>
                  <a:gd name="T19" fmla="*/ 0 h 13"/>
                  <a:gd name="T20" fmla="*/ 60 w 60"/>
                  <a:gd name="T21" fmla="*/ 12 h 13"/>
                  <a:gd name="T22" fmla="*/ 60 w 60"/>
                  <a:gd name="T23" fmla="*/ 12 h 13"/>
                  <a:gd name="T24" fmla="*/ 60 w 60"/>
                  <a:gd name="T25" fmla="*/ 12 h 13"/>
                  <a:gd name="T26" fmla="*/ 60 w 60"/>
                  <a:gd name="T27" fmla="*/ 12 h 13"/>
                  <a:gd name="T28" fmla="*/ 60 w 60"/>
                  <a:gd name="T29" fmla="*/ 12 h 13"/>
                  <a:gd name="T30" fmla="*/ 58 w 60"/>
                  <a:gd name="T31" fmla="*/ 12 h 13"/>
                  <a:gd name="T32" fmla="*/ 58 w 60"/>
                  <a:gd name="T33" fmla="*/ 13 h 13"/>
                  <a:gd name="T34" fmla="*/ 58 w 60"/>
                  <a:gd name="T35" fmla="*/ 13 h 13"/>
                  <a:gd name="T36" fmla="*/ 58 w 60"/>
                  <a:gd name="T37" fmla="*/ 13 h 13"/>
                  <a:gd name="T38" fmla="*/ 0 w 60"/>
                  <a:gd name="T39" fmla="*/ 13 h 13"/>
                  <a:gd name="T40" fmla="*/ 0 w 60"/>
                  <a:gd name="T41" fmla="*/ 13 h 13"/>
                  <a:gd name="T42" fmla="*/ 0 w 60"/>
                  <a:gd name="T43" fmla="*/ 13 h 13"/>
                  <a:gd name="T44" fmla="*/ 0 w 60"/>
                  <a:gd name="T45" fmla="*/ 12 h 13"/>
                  <a:gd name="T46" fmla="*/ 0 w 60"/>
                  <a:gd name="T47" fmla="*/ 12 h 13"/>
                  <a:gd name="T48" fmla="*/ 0 w 60"/>
                  <a:gd name="T49" fmla="*/ 12 h 13"/>
                  <a:gd name="T50" fmla="*/ 0 w 60"/>
                  <a:gd name="T51" fmla="*/ 12 h 13"/>
                  <a:gd name="T52" fmla="*/ 0 w 60"/>
                  <a:gd name="T53" fmla="*/ 12 h 13"/>
                  <a:gd name="T54" fmla="*/ 0 w 60"/>
                  <a:gd name="T55" fmla="*/ 12 h 13"/>
                  <a:gd name="T56" fmla="*/ 0 w 60"/>
                  <a:gd name="T57" fmla="*/ 0 h 13"/>
                  <a:gd name="T58" fmla="*/ 0 w 60"/>
                  <a:gd name="T59" fmla="*/ 0 h 13"/>
                  <a:gd name="T60" fmla="*/ 0 w 60"/>
                  <a:gd name="T61" fmla="*/ 0 h 13"/>
                  <a:gd name="T62" fmla="*/ 0 w 60"/>
                  <a:gd name="T63" fmla="*/ 0 h 13"/>
                  <a:gd name="T64" fmla="*/ 0 w 60"/>
                  <a:gd name="T65" fmla="*/ 0 h 13"/>
                  <a:gd name="T66" fmla="*/ 0 w 60"/>
                  <a:gd name="T67" fmla="*/ 0 h 13"/>
                  <a:gd name="T68" fmla="*/ 0 w 60"/>
                  <a:gd name="T69" fmla="*/ 0 h 13"/>
                  <a:gd name="T70" fmla="*/ 0 w 60"/>
                  <a:gd name="T71" fmla="*/ 0 h 13"/>
                  <a:gd name="T72" fmla="*/ 0 w 60"/>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3"/>
                  <a:gd name="T113" fmla="*/ 60 w 60"/>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3">
                    <a:moveTo>
                      <a:pt x="0" y="0"/>
                    </a:moveTo>
                    <a:lnTo>
                      <a:pt x="58" y="0"/>
                    </a:lnTo>
                    <a:lnTo>
                      <a:pt x="60" y="0"/>
                    </a:lnTo>
                    <a:lnTo>
                      <a:pt x="60" y="12"/>
                    </a:lnTo>
                    <a:lnTo>
                      <a:pt x="58" y="12"/>
                    </a:lnTo>
                    <a:lnTo>
                      <a:pt x="58" y="13"/>
                    </a:lnTo>
                    <a:lnTo>
                      <a:pt x="0" y="13"/>
                    </a:lnTo>
                    <a:lnTo>
                      <a:pt x="0" y="12"/>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76" name="Freeform 184"/>
              <p:cNvSpPr/>
              <p:nvPr/>
            </p:nvSpPr>
            <p:spPr bwMode="auto">
              <a:xfrm>
                <a:off x="4410" y="1474"/>
                <a:ext cx="60" cy="13"/>
              </a:xfrm>
              <a:custGeom>
                <a:avLst/>
                <a:gdLst>
                  <a:gd name="T0" fmla="*/ 2 w 60"/>
                  <a:gd name="T1" fmla="*/ 0 h 13"/>
                  <a:gd name="T2" fmla="*/ 58 w 60"/>
                  <a:gd name="T3" fmla="*/ 0 h 13"/>
                  <a:gd name="T4" fmla="*/ 58 w 60"/>
                  <a:gd name="T5" fmla="*/ 0 h 13"/>
                  <a:gd name="T6" fmla="*/ 60 w 60"/>
                  <a:gd name="T7" fmla="*/ 0 h 13"/>
                  <a:gd name="T8" fmla="*/ 60 w 60"/>
                  <a:gd name="T9" fmla="*/ 0 h 13"/>
                  <a:gd name="T10" fmla="*/ 60 w 60"/>
                  <a:gd name="T11" fmla="*/ 0 h 13"/>
                  <a:gd name="T12" fmla="*/ 60 w 60"/>
                  <a:gd name="T13" fmla="*/ 0 h 13"/>
                  <a:gd name="T14" fmla="*/ 60 w 60"/>
                  <a:gd name="T15" fmla="*/ 0 h 13"/>
                  <a:gd name="T16" fmla="*/ 60 w 60"/>
                  <a:gd name="T17" fmla="*/ 0 h 13"/>
                  <a:gd name="T18" fmla="*/ 60 w 60"/>
                  <a:gd name="T19" fmla="*/ 0 h 13"/>
                  <a:gd name="T20" fmla="*/ 60 w 60"/>
                  <a:gd name="T21" fmla="*/ 12 h 13"/>
                  <a:gd name="T22" fmla="*/ 60 w 60"/>
                  <a:gd name="T23" fmla="*/ 12 h 13"/>
                  <a:gd name="T24" fmla="*/ 60 w 60"/>
                  <a:gd name="T25" fmla="*/ 12 h 13"/>
                  <a:gd name="T26" fmla="*/ 60 w 60"/>
                  <a:gd name="T27" fmla="*/ 12 h 13"/>
                  <a:gd name="T28" fmla="*/ 60 w 60"/>
                  <a:gd name="T29" fmla="*/ 12 h 13"/>
                  <a:gd name="T30" fmla="*/ 60 w 60"/>
                  <a:gd name="T31" fmla="*/ 12 h 13"/>
                  <a:gd name="T32" fmla="*/ 60 w 60"/>
                  <a:gd name="T33" fmla="*/ 13 h 13"/>
                  <a:gd name="T34" fmla="*/ 58 w 60"/>
                  <a:gd name="T35" fmla="*/ 13 h 13"/>
                  <a:gd name="T36" fmla="*/ 58 w 60"/>
                  <a:gd name="T37" fmla="*/ 13 h 13"/>
                  <a:gd name="T38" fmla="*/ 2 w 60"/>
                  <a:gd name="T39" fmla="*/ 13 h 13"/>
                  <a:gd name="T40" fmla="*/ 2 w 60"/>
                  <a:gd name="T41" fmla="*/ 13 h 13"/>
                  <a:gd name="T42" fmla="*/ 0 w 60"/>
                  <a:gd name="T43" fmla="*/ 13 h 13"/>
                  <a:gd name="T44" fmla="*/ 0 w 60"/>
                  <a:gd name="T45" fmla="*/ 12 h 13"/>
                  <a:gd name="T46" fmla="*/ 0 w 60"/>
                  <a:gd name="T47" fmla="*/ 12 h 13"/>
                  <a:gd name="T48" fmla="*/ 0 w 60"/>
                  <a:gd name="T49" fmla="*/ 12 h 13"/>
                  <a:gd name="T50" fmla="*/ 0 w 60"/>
                  <a:gd name="T51" fmla="*/ 12 h 13"/>
                  <a:gd name="T52" fmla="*/ 0 w 60"/>
                  <a:gd name="T53" fmla="*/ 12 h 13"/>
                  <a:gd name="T54" fmla="*/ 0 w 60"/>
                  <a:gd name="T55" fmla="*/ 12 h 13"/>
                  <a:gd name="T56" fmla="*/ 0 w 60"/>
                  <a:gd name="T57" fmla="*/ 0 h 13"/>
                  <a:gd name="T58" fmla="*/ 0 w 60"/>
                  <a:gd name="T59" fmla="*/ 0 h 13"/>
                  <a:gd name="T60" fmla="*/ 0 w 60"/>
                  <a:gd name="T61" fmla="*/ 0 h 13"/>
                  <a:gd name="T62" fmla="*/ 0 w 60"/>
                  <a:gd name="T63" fmla="*/ 0 h 13"/>
                  <a:gd name="T64" fmla="*/ 0 w 60"/>
                  <a:gd name="T65" fmla="*/ 0 h 13"/>
                  <a:gd name="T66" fmla="*/ 0 w 60"/>
                  <a:gd name="T67" fmla="*/ 0 h 13"/>
                  <a:gd name="T68" fmla="*/ 0 w 60"/>
                  <a:gd name="T69" fmla="*/ 0 h 13"/>
                  <a:gd name="T70" fmla="*/ 2 w 60"/>
                  <a:gd name="T71" fmla="*/ 0 h 13"/>
                  <a:gd name="T72" fmla="*/ 2 w 60"/>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3"/>
                  <a:gd name="T113" fmla="*/ 60 w 60"/>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3">
                    <a:moveTo>
                      <a:pt x="2" y="0"/>
                    </a:moveTo>
                    <a:lnTo>
                      <a:pt x="58" y="0"/>
                    </a:lnTo>
                    <a:lnTo>
                      <a:pt x="60" y="0"/>
                    </a:lnTo>
                    <a:lnTo>
                      <a:pt x="60" y="12"/>
                    </a:lnTo>
                    <a:lnTo>
                      <a:pt x="60" y="13"/>
                    </a:lnTo>
                    <a:lnTo>
                      <a:pt x="58" y="13"/>
                    </a:lnTo>
                    <a:lnTo>
                      <a:pt x="2" y="13"/>
                    </a:lnTo>
                    <a:lnTo>
                      <a:pt x="0" y="13"/>
                    </a:lnTo>
                    <a:lnTo>
                      <a:pt x="0" y="1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77" name="Freeform 185"/>
              <p:cNvSpPr/>
              <p:nvPr/>
            </p:nvSpPr>
            <p:spPr bwMode="auto">
              <a:xfrm>
                <a:off x="4380" y="1474"/>
                <a:ext cx="17" cy="13"/>
              </a:xfrm>
              <a:custGeom>
                <a:avLst/>
                <a:gdLst>
                  <a:gd name="T0" fmla="*/ 0 w 17"/>
                  <a:gd name="T1" fmla="*/ 0 h 13"/>
                  <a:gd name="T2" fmla="*/ 15 w 17"/>
                  <a:gd name="T3" fmla="*/ 0 h 13"/>
                  <a:gd name="T4" fmla="*/ 15 w 17"/>
                  <a:gd name="T5" fmla="*/ 0 h 13"/>
                  <a:gd name="T6" fmla="*/ 15 w 17"/>
                  <a:gd name="T7" fmla="*/ 0 h 13"/>
                  <a:gd name="T8" fmla="*/ 15 w 17"/>
                  <a:gd name="T9" fmla="*/ 0 h 13"/>
                  <a:gd name="T10" fmla="*/ 15 w 17"/>
                  <a:gd name="T11" fmla="*/ 0 h 13"/>
                  <a:gd name="T12" fmla="*/ 15 w 17"/>
                  <a:gd name="T13" fmla="*/ 0 h 13"/>
                  <a:gd name="T14" fmla="*/ 15 w 17"/>
                  <a:gd name="T15" fmla="*/ 0 h 13"/>
                  <a:gd name="T16" fmla="*/ 17 w 17"/>
                  <a:gd name="T17" fmla="*/ 2 h 13"/>
                  <a:gd name="T18" fmla="*/ 17 w 17"/>
                  <a:gd name="T19" fmla="*/ 2 h 13"/>
                  <a:gd name="T20" fmla="*/ 17 w 17"/>
                  <a:gd name="T21" fmla="*/ 12 h 13"/>
                  <a:gd name="T22" fmla="*/ 17 w 17"/>
                  <a:gd name="T23" fmla="*/ 12 h 13"/>
                  <a:gd name="T24" fmla="*/ 15 w 17"/>
                  <a:gd name="T25" fmla="*/ 12 h 13"/>
                  <a:gd name="T26" fmla="*/ 15 w 17"/>
                  <a:gd name="T27" fmla="*/ 12 h 13"/>
                  <a:gd name="T28" fmla="*/ 15 w 17"/>
                  <a:gd name="T29" fmla="*/ 12 h 13"/>
                  <a:gd name="T30" fmla="*/ 15 w 17"/>
                  <a:gd name="T31" fmla="*/ 12 h 13"/>
                  <a:gd name="T32" fmla="*/ 15 w 17"/>
                  <a:gd name="T33" fmla="*/ 13 h 13"/>
                  <a:gd name="T34" fmla="*/ 15 w 17"/>
                  <a:gd name="T35" fmla="*/ 13 h 13"/>
                  <a:gd name="T36" fmla="*/ 15 w 17"/>
                  <a:gd name="T37" fmla="*/ 13 h 13"/>
                  <a:gd name="T38" fmla="*/ 0 w 17"/>
                  <a:gd name="T39" fmla="*/ 13 h 13"/>
                  <a:gd name="T40" fmla="*/ 0 w 17"/>
                  <a:gd name="T41" fmla="*/ 13 h 13"/>
                  <a:gd name="T42" fmla="*/ 0 w 17"/>
                  <a:gd name="T43" fmla="*/ 13 h 13"/>
                  <a:gd name="T44" fmla="*/ 0 w 17"/>
                  <a:gd name="T45" fmla="*/ 12 h 13"/>
                  <a:gd name="T46" fmla="*/ 0 w 17"/>
                  <a:gd name="T47" fmla="*/ 12 h 13"/>
                  <a:gd name="T48" fmla="*/ 0 w 17"/>
                  <a:gd name="T49" fmla="*/ 12 h 13"/>
                  <a:gd name="T50" fmla="*/ 0 w 17"/>
                  <a:gd name="T51" fmla="*/ 12 h 13"/>
                  <a:gd name="T52" fmla="*/ 0 w 17"/>
                  <a:gd name="T53" fmla="*/ 12 h 13"/>
                  <a:gd name="T54" fmla="*/ 0 w 17"/>
                  <a:gd name="T55" fmla="*/ 12 h 13"/>
                  <a:gd name="T56" fmla="*/ 0 w 17"/>
                  <a:gd name="T57" fmla="*/ 2 h 13"/>
                  <a:gd name="T58" fmla="*/ 0 w 17"/>
                  <a:gd name="T59" fmla="*/ 2 h 13"/>
                  <a:gd name="T60" fmla="*/ 0 w 17"/>
                  <a:gd name="T61" fmla="*/ 0 h 13"/>
                  <a:gd name="T62" fmla="*/ 0 w 17"/>
                  <a:gd name="T63" fmla="*/ 0 h 13"/>
                  <a:gd name="T64" fmla="*/ 0 w 17"/>
                  <a:gd name="T65" fmla="*/ 0 h 13"/>
                  <a:gd name="T66" fmla="*/ 0 w 17"/>
                  <a:gd name="T67" fmla="*/ 0 h 13"/>
                  <a:gd name="T68" fmla="*/ 0 w 17"/>
                  <a:gd name="T69" fmla="*/ 0 h 13"/>
                  <a:gd name="T70" fmla="*/ 0 w 17"/>
                  <a:gd name="T71" fmla="*/ 0 h 13"/>
                  <a:gd name="T72" fmla="*/ 0 w 17"/>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7"/>
                  <a:gd name="T112" fmla="*/ 0 h 13"/>
                  <a:gd name="T113" fmla="*/ 17 w 17"/>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7" h="13">
                    <a:moveTo>
                      <a:pt x="0" y="0"/>
                    </a:moveTo>
                    <a:lnTo>
                      <a:pt x="15" y="0"/>
                    </a:lnTo>
                    <a:lnTo>
                      <a:pt x="17" y="2"/>
                    </a:lnTo>
                    <a:lnTo>
                      <a:pt x="17" y="12"/>
                    </a:lnTo>
                    <a:lnTo>
                      <a:pt x="15" y="12"/>
                    </a:lnTo>
                    <a:lnTo>
                      <a:pt x="15" y="13"/>
                    </a:lnTo>
                    <a:lnTo>
                      <a:pt x="0" y="13"/>
                    </a:lnTo>
                    <a:lnTo>
                      <a:pt x="0" y="12"/>
                    </a:lnTo>
                    <a:lnTo>
                      <a:pt x="0" y="2"/>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78" name="Freeform 186"/>
              <p:cNvSpPr/>
              <p:nvPr/>
            </p:nvSpPr>
            <p:spPr bwMode="auto">
              <a:xfrm>
                <a:off x="4658" y="1472"/>
                <a:ext cx="60" cy="17"/>
              </a:xfrm>
              <a:custGeom>
                <a:avLst/>
                <a:gdLst>
                  <a:gd name="T0" fmla="*/ 2 w 60"/>
                  <a:gd name="T1" fmla="*/ 0 h 17"/>
                  <a:gd name="T2" fmla="*/ 58 w 60"/>
                  <a:gd name="T3" fmla="*/ 0 h 17"/>
                  <a:gd name="T4" fmla="*/ 58 w 60"/>
                  <a:gd name="T5" fmla="*/ 0 h 17"/>
                  <a:gd name="T6" fmla="*/ 58 w 60"/>
                  <a:gd name="T7" fmla="*/ 0 h 17"/>
                  <a:gd name="T8" fmla="*/ 58 w 60"/>
                  <a:gd name="T9" fmla="*/ 0 h 17"/>
                  <a:gd name="T10" fmla="*/ 58 w 60"/>
                  <a:gd name="T11" fmla="*/ 0 h 17"/>
                  <a:gd name="T12" fmla="*/ 58 w 60"/>
                  <a:gd name="T13" fmla="*/ 0 h 17"/>
                  <a:gd name="T14" fmla="*/ 60 w 60"/>
                  <a:gd name="T15" fmla="*/ 2 h 17"/>
                  <a:gd name="T16" fmla="*/ 60 w 60"/>
                  <a:gd name="T17" fmla="*/ 2 h 17"/>
                  <a:gd name="T18" fmla="*/ 60 w 60"/>
                  <a:gd name="T19" fmla="*/ 2 h 17"/>
                  <a:gd name="T20" fmla="*/ 60 w 60"/>
                  <a:gd name="T21" fmla="*/ 15 h 17"/>
                  <a:gd name="T22" fmla="*/ 60 w 60"/>
                  <a:gd name="T23" fmla="*/ 15 h 17"/>
                  <a:gd name="T24" fmla="*/ 60 w 60"/>
                  <a:gd name="T25" fmla="*/ 17 h 17"/>
                  <a:gd name="T26" fmla="*/ 58 w 60"/>
                  <a:gd name="T27" fmla="*/ 17 h 17"/>
                  <a:gd name="T28" fmla="*/ 58 w 60"/>
                  <a:gd name="T29" fmla="*/ 17 h 17"/>
                  <a:gd name="T30" fmla="*/ 58 w 60"/>
                  <a:gd name="T31" fmla="*/ 17 h 17"/>
                  <a:gd name="T32" fmla="*/ 58 w 60"/>
                  <a:gd name="T33" fmla="*/ 17 h 17"/>
                  <a:gd name="T34" fmla="*/ 58 w 60"/>
                  <a:gd name="T35" fmla="*/ 17 h 17"/>
                  <a:gd name="T36" fmla="*/ 58 w 60"/>
                  <a:gd name="T37" fmla="*/ 17 h 17"/>
                  <a:gd name="T38" fmla="*/ 2 w 60"/>
                  <a:gd name="T39" fmla="*/ 17 h 17"/>
                  <a:gd name="T40" fmla="*/ 2 w 60"/>
                  <a:gd name="T41" fmla="*/ 17 h 17"/>
                  <a:gd name="T42" fmla="*/ 2 w 60"/>
                  <a:gd name="T43" fmla="*/ 17 h 17"/>
                  <a:gd name="T44" fmla="*/ 0 w 60"/>
                  <a:gd name="T45" fmla="*/ 17 h 17"/>
                  <a:gd name="T46" fmla="*/ 0 w 60"/>
                  <a:gd name="T47" fmla="*/ 17 h 17"/>
                  <a:gd name="T48" fmla="*/ 0 w 60"/>
                  <a:gd name="T49" fmla="*/ 17 h 17"/>
                  <a:gd name="T50" fmla="*/ 0 w 60"/>
                  <a:gd name="T51" fmla="*/ 17 h 17"/>
                  <a:gd name="T52" fmla="*/ 0 w 60"/>
                  <a:gd name="T53" fmla="*/ 15 h 17"/>
                  <a:gd name="T54" fmla="*/ 0 w 60"/>
                  <a:gd name="T55" fmla="*/ 15 h 17"/>
                  <a:gd name="T56" fmla="*/ 0 w 60"/>
                  <a:gd name="T57" fmla="*/ 2 h 17"/>
                  <a:gd name="T58" fmla="*/ 0 w 60"/>
                  <a:gd name="T59" fmla="*/ 2 h 17"/>
                  <a:gd name="T60" fmla="*/ 0 w 60"/>
                  <a:gd name="T61" fmla="*/ 2 h 17"/>
                  <a:gd name="T62" fmla="*/ 0 w 60"/>
                  <a:gd name="T63" fmla="*/ 0 h 17"/>
                  <a:gd name="T64" fmla="*/ 0 w 60"/>
                  <a:gd name="T65" fmla="*/ 0 h 17"/>
                  <a:gd name="T66" fmla="*/ 0 w 60"/>
                  <a:gd name="T67" fmla="*/ 0 h 17"/>
                  <a:gd name="T68" fmla="*/ 2 w 60"/>
                  <a:gd name="T69" fmla="*/ 0 h 17"/>
                  <a:gd name="T70" fmla="*/ 2 w 60"/>
                  <a:gd name="T71" fmla="*/ 0 h 17"/>
                  <a:gd name="T72" fmla="*/ 2 w 60"/>
                  <a:gd name="T73" fmla="*/ 0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7"/>
                  <a:gd name="T113" fmla="*/ 60 w 60"/>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7">
                    <a:moveTo>
                      <a:pt x="2" y="0"/>
                    </a:moveTo>
                    <a:lnTo>
                      <a:pt x="58" y="0"/>
                    </a:lnTo>
                    <a:lnTo>
                      <a:pt x="60" y="2"/>
                    </a:lnTo>
                    <a:lnTo>
                      <a:pt x="60" y="15"/>
                    </a:lnTo>
                    <a:lnTo>
                      <a:pt x="60" y="17"/>
                    </a:lnTo>
                    <a:lnTo>
                      <a:pt x="58" y="17"/>
                    </a:lnTo>
                    <a:lnTo>
                      <a:pt x="2" y="17"/>
                    </a:lnTo>
                    <a:lnTo>
                      <a:pt x="0" y="17"/>
                    </a:lnTo>
                    <a:lnTo>
                      <a:pt x="0" y="15"/>
                    </a:lnTo>
                    <a:lnTo>
                      <a:pt x="0" y="2"/>
                    </a:lnTo>
                    <a:lnTo>
                      <a:pt x="0"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79" name="Freeform 187"/>
              <p:cNvSpPr/>
              <p:nvPr/>
            </p:nvSpPr>
            <p:spPr bwMode="auto">
              <a:xfrm>
                <a:off x="4658" y="1472"/>
                <a:ext cx="60" cy="17"/>
              </a:xfrm>
              <a:custGeom>
                <a:avLst/>
                <a:gdLst>
                  <a:gd name="T0" fmla="*/ 2 w 60"/>
                  <a:gd name="T1" fmla="*/ 0 h 17"/>
                  <a:gd name="T2" fmla="*/ 58 w 60"/>
                  <a:gd name="T3" fmla="*/ 0 h 17"/>
                  <a:gd name="T4" fmla="*/ 58 w 60"/>
                  <a:gd name="T5" fmla="*/ 0 h 17"/>
                  <a:gd name="T6" fmla="*/ 58 w 60"/>
                  <a:gd name="T7" fmla="*/ 0 h 17"/>
                  <a:gd name="T8" fmla="*/ 58 w 60"/>
                  <a:gd name="T9" fmla="*/ 0 h 17"/>
                  <a:gd name="T10" fmla="*/ 58 w 60"/>
                  <a:gd name="T11" fmla="*/ 0 h 17"/>
                  <a:gd name="T12" fmla="*/ 58 w 60"/>
                  <a:gd name="T13" fmla="*/ 0 h 17"/>
                  <a:gd name="T14" fmla="*/ 60 w 60"/>
                  <a:gd name="T15" fmla="*/ 2 h 17"/>
                  <a:gd name="T16" fmla="*/ 60 w 60"/>
                  <a:gd name="T17" fmla="*/ 2 h 17"/>
                  <a:gd name="T18" fmla="*/ 60 w 60"/>
                  <a:gd name="T19" fmla="*/ 2 h 17"/>
                  <a:gd name="T20" fmla="*/ 60 w 60"/>
                  <a:gd name="T21" fmla="*/ 15 h 17"/>
                  <a:gd name="T22" fmla="*/ 60 w 60"/>
                  <a:gd name="T23" fmla="*/ 15 h 17"/>
                  <a:gd name="T24" fmla="*/ 60 w 60"/>
                  <a:gd name="T25" fmla="*/ 17 h 17"/>
                  <a:gd name="T26" fmla="*/ 58 w 60"/>
                  <a:gd name="T27" fmla="*/ 17 h 17"/>
                  <a:gd name="T28" fmla="*/ 58 w 60"/>
                  <a:gd name="T29" fmla="*/ 17 h 17"/>
                  <a:gd name="T30" fmla="*/ 58 w 60"/>
                  <a:gd name="T31" fmla="*/ 17 h 17"/>
                  <a:gd name="T32" fmla="*/ 58 w 60"/>
                  <a:gd name="T33" fmla="*/ 17 h 17"/>
                  <a:gd name="T34" fmla="*/ 58 w 60"/>
                  <a:gd name="T35" fmla="*/ 17 h 17"/>
                  <a:gd name="T36" fmla="*/ 58 w 60"/>
                  <a:gd name="T37" fmla="*/ 17 h 17"/>
                  <a:gd name="T38" fmla="*/ 2 w 60"/>
                  <a:gd name="T39" fmla="*/ 17 h 17"/>
                  <a:gd name="T40" fmla="*/ 2 w 60"/>
                  <a:gd name="T41" fmla="*/ 17 h 17"/>
                  <a:gd name="T42" fmla="*/ 2 w 60"/>
                  <a:gd name="T43" fmla="*/ 17 h 17"/>
                  <a:gd name="T44" fmla="*/ 0 w 60"/>
                  <a:gd name="T45" fmla="*/ 17 h 17"/>
                  <a:gd name="T46" fmla="*/ 0 w 60"/>
                  <a:gd name="T47" fmla="*/ 17 h 17"/>
                  <a:gd name="T48" fmla="*/ 0 w 60"/>
                  <a:gd name="T49" fmla="*/ 17 h 17"/>
                  <a:gd name="T50" fmla="*/ 0 w 60"/>
                  <a:gd name="T51" fmla="*/ 17 h 17"/>
                  <a:gd name="T52" fmla="*/ 0 w 60"/>
                  <a:gd name="T53" fmla="*/ 15 h 17"/>
                  <a:gd name="T54" fmla="*/ 0 w 60"/>
                  <a:gd name="T55" fmla="*/ 15 h 17"/>
                  <a:gd name="T56" fmla="*/ 0 w 60"/>
                  <a:gd name="T57" fmla="*/ 2 h 17"/>
                  <a:gd name="T58" fmla="*/ 0 w 60"/>
                  <a:gd name="T59" fmla="*/ 2 h 17"/>
                  <a:gd name="T60" fmla="*/ 0 w 60"/>
                  <a:gd name="T61" fmla="*/ 2 h 17"/>
                  <a:gd name="T62" fmla="*/ 0 w 60"/>
                  <a:gd name="T63" fmla="*/ 0 h 17"/>
                  <a:gd name="T64" fmla="*/ 0 w 60"/>
                  <a:gd name="T65" fmla="*/ 0 h 17"/>
                  <a:gd name="T66" fmla="*/ 0 w 60"/>
                  <a:gd name="T67" fmla="*/ 0 h 17"/>
                  <a:gd name="T68" fmla="*/ 2 w 60"/>
                  <a:gd name="T69" fmla="*/ 0 h 17"/>
                  <a:gd name="T70" fmla="*/ 2 w 60"/>
                  <a:gd name="T71" fmla="*/ 0 h 17"/>
                  <a:gd name="T72" fmla="*/ 2 w 60"/>
                  <a:gd name="T73" fmla="*/ 0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0"/>
                  <a:gd name="T112" fmla="*/ 0 h 17"/>
                  <a:gd name="T113" fmla="*/ 60 w 60"/>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0" h="17">
                    <a:moveTo>
                      <a:pt x="2" y="0"/>
                    </a:moveTo>
                    <a:lnTo>
                      <a:pt x="58" y="0"/>
                    </a:lnTo>
                    <a:lnTo>
                      <a:pt x="60" y="2"/>
                    </a:lnTo>
                    <a:lnTo>
                      <a:pt x="60" y="15"/>
                    </a:lnTo>
                    <a:lnTo>
                      <a:pt x="60" y="17"/>
                    </a:lnTo>
                    <a:lnTo>
                      <a:pt x="58" y="17"/>
                    </a:lnTo>
                    <a:lnTo>
                      <a:pt x="2" y="17"/>
                    </a:lnTo>
                    <a:lnTo>
                      <a:pt x="0" y="17"/>
                    </a:lnTo>
                    <a:lnTo>
                      <a:pt x="0" y="15"/>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80" name="Freeform 188"/>
              <p:cNvSpPr>
                <a:spLocks noEditPoints="1"/>
              </p:cNvSpPr>
              <p:nvPr/>
            </p:nvSpPr>
            <p:spPr bwMode="auto">
              <a:xfrm>
                <a:off x="4658" y="1472"/>
                <a:ext cx="58" cy="17"/>
              </a:xfrm>
              <a:custGeom>
                <a:avLst/>
                <a:gdLst>
                  <a:gd name="T0" fmla="*/ 56 w 58"/>
                  <a:gd name="T1" fmla="*/ 0 h 17"/>
                  <a:gd name="T2" fmla="*/ 58 w 58"/>
                  <a:gd name="T3" fmla="*/ 0 h 17"/>
                  <a:gd name="T4" fmla="*/ 58 w 58"/>
                  <a:gd name="T5" fmla="*/ 0 h 17"/>
                  <a:gd name="T6" fmla="*/ 58 w 58"/>
                  <a:gd name="T7" fmla="*/ 2 h 17"/>
                  <a:gd name="T8" fmla="*/ 58 w 58"/>
                  <a:gd name="T9" fmla="*/ 2 h 17"/>
                  <a:gd name="T10" fmla="*/ 58 w 58"/>
                  <a:gd name="T11" fmla="*/ 15 h 17"/>
                  <a:gd name="T12" fmla="*/ 58 w 58"/>
                  <a:gd name="T13" fmla="*/ 17 h 17"/>
                  <a:gd name="T14" fmla="*/ 58 w 58"/>
                  <a:gd name="T15" fmla="*/ 17 h 17"/>
                  <a:gd name="T16" fmla="*/ 58 w 58"/>
                  <a:gd name="T17" fmla="*/ 17 h 17"/>
                  <a:gd name="T18" fmla="*/ 41 w 58"/>
                  <a:gd name="T19" fmla="*/ 17 h 17"/>
                  <a:gd name="T20" fmla="*/ 41 w 58"/>
                  <a:gd name="T21" fmla="*/ 17 h 17"/>
                  <a:gd name="T22" fmla="*/ 41 w 58"/>
                  <a:gd name="T23" fmla="*/ 17 h 17"/>
                  <a:gd name="T24" fmla="*/ 39 w 58"/>
                  <a:gd name="T25" fmla="*/ 15 h 17"/>
                  <a:gd name="T26" fmla="*/ 39 w 58"/>
                  <a:gd name="T27" fmla="*/ 15 h 17"/>
                  <a:gd name="T28" fmla="*/ 39 w 58"/>
                  <a:gd name="T29" fmla="*/ 2 h 17"/>
                  <a:gd name="T30" fmla="*/ 39 w 58"/>
                  <a:gd name="T31" fmla="*/ 2 h 17"/>
                  <a:gd name="T32" fmla="*/ 41 w 58"/>
                  <a:gd name="T33" fmla="*/ 0 h 17"/>
                  <a:gd name="T34" fmla="*/ 41 w 58"/>
                  <a:gd name="T35" fmla="*/ 0 h 17"/>
                  <a:gd name="T36" fmla="*/ 23 w 58"/>
                  <a:gd name="T37" fmla="*/ 0 h 17"/>
                  <a:gd name="T38" fmla="*/ 38 w 58"/>
                  <a:gd name="T39" fmla="*/ 0 h 17"/>
                  <a:gd name="T40" fmla="*/ 39 w 58"/>
                  <a:gd name="T41" fmla="*/ 0 h 17"/>
                  <a:gd name="T42" fmla="*/ 39 w 58"/>
                  <a:gd name="T43" fmla="*/ 2 h 17"/>
                  <a:gd name="T44" fmla="*/ 39 w 58"/>
                  <a:gd name="T45" fmla="*/ 2 h 17"/>
                  <a:gd name="T46" fmla="*/ 39 w 58"/>
                  <a:gd name="T47" fmla="*/ 15 h 17"/>
                  <a:gd name="T48" fmla="*/ 39 w 58"/>
                  <a:gd name="T49" fmla="*/ 17 h 17"/>
                  <a:gd name="T50" fmla="*/ 39 w 58"/>
                  <a:gd name="T51" fmla="*/ 17 h 17"/>
                  <a:gd name="T52" fmla="*/ 39 w 58"/>
                  <a:gd name="T53" fmla="*/ 17 h 17"/>
                  <a:gd name="T54" fmla="*/ 38 w 58"/>
                  <a:gd name="T55" fmla="*/ 17 h 17"/>
                  <a:gd name="T56" fmla="*/ 23 w 58"/>
                  <a:gd name="T57" fmla="*/ 17 h 17"/>
                  <a:gd name="T58" fmla="*/ 21 w 58"/>
                  <a:gd name="T59" fmla="*/ 17 h 17"/>
                  <a:gd name="T60" fmla="*/ 21 w 58"/>
                  <a:gd name="T61" fmla="*/ 17 h 17"/>
                  <a:gd name="T62" fmla="*/ 21 w 58"/>
                  <a:gd name="T63" fmla="*/ 17 h 17"/>
                  <a:gd name="T64" fmla="*/ 21 w 58"/>
                  <a:gd name="T65" fmla="*/ 2 h 17"/>
                  <a:gd name="T66" fmla="*/ 21 w 58"/>
                  <a:gd name="T67" fmla="*/ 2 h 17"/>
                  <a:gd name="T68" fmla="*/ 21 w 58"/>
                  <a:gd name="T69" fmla="*/ 0 h 17"/>
                  <a:gd name="T70" fmla="*/ 21 w 58"/>
                  <a:gd name="T71" fmla="*/ 0 h 17"/>
                  <a:gd name="T72" fmla="*/ 23 w 58"/>
                  <a:gd name="T73" fmla="*/ 0 h 17"/>
                  <a:gd name="T74" fmla="*/ 19 w 58"/>
                  <a:gd name="T75" fmla="*/ 0 h 17"/>
                  <a:gd name="T76" fmla="*/ 19 w 58"/>
                  <a:gd name="T77" fmla="*/ 0 h 17"/>
                  <a:gd name="T78" fmla="*/ 19 w 58"/>
                  <a:gd name="T79" fmla="*/ 0 h 17"/>
                  <a:gd name="T80" fmla="*/ 19 w 58"/>
                  <a:gd name="T81" fmla="*/ 2 h 17"/>
                  <a:gd name="T82" fmla="*/ 19 w 58"/>
                  <a:gd name="T83" fmla="*/ 2 h 17"/>
                  <a:gd name="T84" fmla="*/ 19 w 58"/>
                  <a:gd name="T85" fmla="*/ 15 h 17"/>
                  <a:gd name="T86" fmla="*/ 19 w 58"/>
                  <a:gd name="T87" fmla="*/ 17 h 17"/>
                  <a:gd name="T88" fmla="*/ 19 w 58"/>
                  <a:gd name="T89" fmla="*/ 17 h 17"/>
                  <a:gd name="T90" fmla="*/ 19 w 58"/>
                  <a:gd name="T91" fmla="*/ 17 h 17"/>
                  <a:gd name="T92" fmla="*/ 2 w 58"/>
                  <a:gd name="T93" fmla="*/ 17 h 17"/>
                  <a:gd name="T94" fmla="*/ 2 w 58"/>
                  <a:gd name="T95" fmla="*/ 17 h 17"/>
                  <a:gd name="T96" fmla="*/ 2 w 58"/>
                  <a:gd name="T97" fmla="*/ 17 h 17"/>
                  <a:gd name="T98" fmla="*/ 0 w 58"/>
                  <a:gd name="T99" fmla="*/ 15 h 17"/>
                  <a:gd name="T100" fmla="*/ 0 w 58"/>
                  <a:gd name="T101" fmla="*/ 15 h 17"/>
                  <a:gd name="T102" fmla="*/ 0 w 58"/>
                  <a:gd name="T103" fmla="*/ 2 h 17"/>
                  <a:gd name="T104" fmla="*/ 2 w 58"/>
                  <a:gd name="T105" fmla="*/ 2 h 17"/>
                  <a:gd name="T106" fmla="*/ 2 w 58"/>
                  <a:gd name="T107" fmla="*/ 0 h 17"/>
                  <a:gd name="T108" fmla="*/ 2 w 58"/>
                  <a:gd name="T109" fmla="*/ 0 h 1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58"/>
                  <a:gd name="T166" fmla="*/ 0 h 17"/>
                  <a:gd name="T167" fmla="*/ 58 w 58"/>
                  <a:gd name="T168" fmla="*/ 17 h 1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58" h="17">
                    <a:moveTo>
                      <a:pt x="41" y="0"/>
                    </a:moveTo>
                    <a:lnTo>
                      <a:pt x="56" y="0"/>
                    </a:lnTo>
                    <a:lnTo>
                      <a:pt x="58" y="0"/>
                    </a:lnTo>
                    <a:lnTo>
                      <a:pt x="58" y="2"/>
                    </a:lnTo>
                    <a:lnTo>
                      <a:pt x="58" y="15"/>
                    </a:lnTo>
                    <a:lnTo>
                      <a:pt x="58" y="17"/>
                    </a:lnTo>
                    <a:lnTo>
                      <a:pt x="56" y="17"/>
                    </a:lnTo>
                    <a:lnTo>
                      <a:pt x="41" y="17"/>
                    </a:lnTo>
                    <a:lnTo>
                      <a:pt x="39" y="17"/>
                    </a:lnTo>
                    <a:lnTo>
                      <a:pt x="39" y="15"/>
                    </a:lnTo>
                    <a:lnTo>
                      <a:pt x="39" y="2"/>
                    </a:lnTo>
                    <a:lnTo>
                      <a:pt x="41" y="0"/>
                    </a:lnTo>
                    <a:close/>
                    <a:moveTo>
                      <a:pt x="23" y="0"/>
                    </a:moveTo>
                    <a:lnTo>
                      <a:pt x="38" y="0"/>
                    </a:lnTo>
                    <a:lnTo>
                      <a:pt x="39" y="0"/>
                    </a:lnTo>
                    <a:lnTo>
                      <a:pt x="39" y="2"/>
                    </a:lnTo>
                    <a:lnTo>
                      <a:pt x="39" y="15"/>
                    </a:lnTo>
                    <a:lnTo>
                      <a:pt x="39" y="17"/>
                    </a:lnTo>
                    <a:lnTo>
                      <a:pt x="38" y="17"/>
                    </a:lnTo>
                    <a:lnTo>
                      <a:pt x="23" y="17"/>
                    </a:lnTo>
                    <a:lnTo>
                      <a:pt x="21" y="17"/>
                    </a:lnTo>
                    <a:lnTo>
                      <a:pt x="21" y="15"/>
                    </a:lnTo>
                    <a:lnTo>
                      <a:pt x="21" y="2"/>
                    </a:lnTo>
                    <a:lnTo>
                      <a:pt x="21" y="0"/>
                    </a:lnTo>
                    <a:lnTo>
                      <a:pt x="23" y="0"/>
                    </a:lnTo>
                    <a:close/>
                    <a:moveTo>
                      <a:pt x="2" y="0"/>
                    </a:moveTo>
                    <a:lnTo>
                      <a:pt x="19" y="0"/>
                    </a:lnTo>
                    <a:lnTo>
                      <a:pt x="19" y="2"/>
                    </a:lnTo>
                    <a:lnTo>
                      <a:pt x="19" y="15"/>
                    </a:lnTo>
                    <a:lnTo>
                      <a:pt x="19" y="17"/>
                    </a:lnTo>
                    <a:lnTo>
                      <a:pt x="2" y="17"/>
                    </a:lnTo>
                    <a:lnTo>
                      <a:pt x="0" y="15"/>
                    </a:lnTo>
                    <a:lnTo>
                      <a:pt x="0" y="2"/>
                    </a:lnTo>
                    <a:lnTo>
                      <a:pt x="2" y="2"/>
                    </a:lnTo>
                    <a:lnTo>
                      <a:pt x="2" y="0"/>
                    </a:ln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81" name="Freeform 189"/>
              <p:cNvSpPr/>
              <p:nvPr/>
            </p:nvSpPr>
            <p:spPr bwMode="auto">
              <a:xfrm>
                <a:off x="4697" y="1472"/>
                <a:ext cx="19" cy="17"/>
              </a:xfrm>
              <a:custGeom>
                <a:avLst/>
                <a:gdLst>
                  <a:gd name="T0" fmla="*/ 2 w 19"/>
                  <a:gd name="T1" fmla="*/ 0 h 17"/>
                  <a:gd name="T2" fmla="*/ 17 w 19"/>
                  <a:gd name="T3" fmla="*/ 0 h 17"/>
                  <a:gd name="T4" fmla="*/ 19 w 19"/>
                  <a:gd name="T5" fmla="*/ 0 h 17"/>
                  <a:gd name="T6" fmla="*/ 19 w 19"/>
                  <a:gd name="T7" fmla="*/ 0 h 17"/>
                  <a:gd name="T8" fmla="*/ 19 w 19"/>
                  <a:gd name="T9" fmla="*/ 0 h 17"/>
                  <a:gd name="T10" fmla="*/ 19 w 19"/>
                  <a:gd name="T11" fmla="*/ 0 h 17"/>
                  <a:gd name="T12" fmla="*/ 19 w 19"/>
                  <a:gd name="T13" fmla="*/ 2 h 17"/>
                  <a:gd name="T14" fmla="*/ 19 w 19"/>
                  <a:gd name="T15" fmla="*/ 2 h 17"/>
                  <a:gd name="T16" fmla="*/ 19 w 19"/>
                  <a:gd name="T17" fmla="*/ 2 h 17"/>
                  <a:gd name="T18" fmla="*/ 19 w 19"/>
                  <a:gd name="T19" fmla="*/ 2 h 17"/>
                  <a:gd name="T20" fmla="*/ 19 w 19"/>
                  <a:gd name="T21" fmla="*/ 15 h 17"/>
                  <a:gd name="T22" fmla="*/ 19 w 19"/>
                  <a:gd name="T23" fmla="*/ 15 h 17"/>
                  <a:gd name="T24" fmla="*/ 19 w 19"/>
                  <a:gd name="T25" fmla="*/ 15 h 17"/>
                  <a:gd name="T26" fmla="*/ 19 w 19"/>
                  <a:gd name="T27" fmla="*/ 17 h 17"/>
                  <a:gd name="T28" fmla="*/ 19 w 19"/>
                  <a:gd name="T29" fmla="*/ 17 h 17"/>
                  <a:gd name="T30" fmla="*/ 19 w 19"/>
                  <a:gd name="T31" fmla="*/ 17 h 17"/>
                  <a:gd name="T32" fmla="*/ 19 w 19"/>
                  <a:gd name="T33" fmla="*/ 17 h 17"/>
                  <a:gd name="T34" fmla="*/ 19 w 19"/>
                  <a:gd name="T35" fmla="*/ 17 h 17"/>
                  <a:gd name="T36" fmla="*/ 17 w 19"/>
                  <a:gd name="T37" fmla="*/ 17 h 17"/>
                  <a:gd name="T38" fmla="*/ 2 w 19"/>
                  <a:gd name="T39" fmla="*/ 17 h 17"/>
                  <a:gd name="T40" fmla="*/ 2 w 19"/>
                  <a:gd name="T41" fmla="*/ 17 h 17"/>
                  <a:gd name="T42" fmla="*/ 2 w 19"/>
                  <a:gd name="T43" fmla="*/ 17 h 17"/>
                  <a:gd name="T44" fmla="*/ 2 w 19"/>
                  <a:gd name="T45" fmla="*/ 17 h 17"/>
                  <a:gd name="T46" fmla="*/ 2 w 19"/>
                  <a:gd name="T47" fmla="*/ 17 h 17"/>
                  <a:gd name="T48" fmla="*/ 0 w 19"/>
                  <a:gd name="T49" fmla="*/ 17 h 17"/>
                  <a:gd name="T50" fmla="*/ 0 w 19"/>
                  <a:gd name="T51" fmla="*/ 15 h 17"/>
                  <a:gd name="T52" fmla="*/ 0 w 19"/>
                  <a:gd name="T53" fmla="*/ 15 h 17"/>
                  <a:gd name="T54" fmla="*/ 0 w 19"/>
                  <a:gd name="T55" fmla="*/ 15 h 17"/>
                  <a:gd name="T56" fmla="*/ 0 w 19"/>
                  <a:gd name="T57" fmla="*/ 2 h 17"/>
                  <a:gd name="T58" fmla="*/ 0 w 19"/>
                  <a:gd name="T59" fmla="*/ 2 h 17"/>
                  <a:gd name="T60" fmla="*/ 0 w 19"/>
                  <a:gd name="T61" fmla="*/ 2 h 17"/>
                  <a:gd name="T62" fmla="*/ 0 w 19"/>
                  <a:gd name="T63" fmla="*/ 2 h 17"/>
                  <a:gd name="T64" fmla="*/ 2 w 19"/>
                  <a:gd name="T65" fmla="*/ 0 h 17"/>
                  <a:gd name="T66" fmla="*/ 2 w 19"/>
                  <a:gd name="T67" fmla="*/ 0 h 17"/>
                  <a:gd name="T68" fmla="*/ 2 w 19"/>
                  <a:gd name="T69" fmla="*/ 0 h 17"/>
                  <a:gd name="T70" fmla="*/ 2 w 19"/>
                  <a:gd name="T71" fmla="*/ 0 h 17"/>
                  <a:gd name="T72" fmla="*/ 2 w 19"/>
                  <a:gd name="T73" fmla="*/ 0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
                  <a:gd name="T112" fmla="*/ 0 h 17"/>
                  <a:gd name="T113" fmla="*/ 19 w 19"/>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 h="17">
                    <a:moveTo>
                      <a:pt x="2" y="0"/>
                    </a:moveTo>
                    <a:lnTo>
                      <a:pt x="17" y="0"/>
                    </a:lnTo>
                    <a:lnTo>
                      <a:pt x="19" y="0"/>
                    </a:lnTo>
                    <a:lnTo>
                      <a:pt x="19" y="2"/>
                    </a:lnTo>
                    <a:lnTo>
                      <a:pt x="19" y="15"/>
                    </a:lnTo>
                    <a:lnTo>
                      <a:pt x="19" y="17"/>
                    </a:lnTo>
                    <a:lnTo>
                      <a:pt x="17" y="17"/>
                    </a:lnTo>
                    <a:lnTo>
                      <a:pt x="2" y="17"/>
                    </a:lnTo>
                    <a:lnTo>
                      <a:pt x="0" y="17"/>
                    </a:lnTo>
                    <a:lnTo>
                      <a:pt x="0" y="15"/>
                    </a:lnTo>
                    <a:lnTo>
                      <a:pt x="0" y="2"/>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82" name="Freeform 190"/>
              <p:cNvSpPr/>
              <p:nvPr/>
            </p:nvSpPr>
            <p:spPr bwMode="auto">
              <a:xfrm>
                <a:off x="4679" y="1472"/>
                <a:ext cx="18" cy="17"/>
              </a:xfrm>
              <a:custGeom>
                <a:avLst/>
                <a:gdLst>
                  <a:gd name="T0" fmla="*/ 2 w 18"/>
                  <a:gd name="T1" fmla="*/ 0 h 17"/>
                  <a:gd name="T2" fmla="*/ 17 w 18"/>
                  <a:gd name="T3" fmla="*/ 0 h 17"/>
                  <a:gd name="T4" fmla="*/ 17 w 18"/>
                  <a:gd name="T5" fmla="*/ 0 h 17"/>
                  <a:gd name="T6" fmla="*/ 18 w 18"/>
                  <a:gd name="T7" fmla="*/ 0 h 17"/>
                  <a:gd name="T8" fmla="*/ 18 w 18"/>
                  <a:gd name="T9" fmla="*/ 0 h 17"/>
                  <a:gd name="T10" fmla="*/ 18 w 18"/>
                  <a:gd name="T11" fmla="*/ 0 h 17"/>
                  <a:gd name="T12" fmla="*/ 18 w 18"/>
                  <a:gd name="T13" fmla="*/ 2 h 17"/>
                  <a:gd name="T14" fmla="*/ 18 w 18"/>
                  <a:gd name="T15" fmla="*/ 2 h 17"/>
                  <a:gd name="T16" fmla="*/ 18 w 18"/>
                  <a:gd name="T17" fmla="*/ 2 h 17"/>
                  <a:gd name="T18" fmla="*/ 18 w 18"/>
                  <a:gd name="T19" fmla="*/ 2 h 17"/>
                  <a:gd name="T20" fmla="*/ 18 w 18"/>
                  <a:gd name="T21" fmla="*/ 15 h 17"/>
                  <a:gd name="T22" fmla="*/ 18 w 18"/>
                  <a:gd name="T23" fmla="*/ 17 h 17"/>
                  <a:gd name="T24" fmla="*/ 18 w 18"/>
                  <a:gd name="T25" fmla="*/ 17 h 17"/>
                  <a:gd name="T26" fmla="*/ 18 w 18"/>
                  <a:gd name="T27" fmla="*/ 17 h 17"/>
                  <a:gd name="T28" fmla="*/ 18 w 18"/>
                  <a:gd name="T29" fmla="*/ 17 h 17"/>
                  <a:gd name="T30" fmla="*/ 18 w 18"/>
                  <a:gd name="T31" fmla="*/ 17 h 17"/>
                  <a:gd name="T32" fmla="*/ 18 w 18"/>
                  <a:gd name="T33" fmla="*/ 17 h 17"/>
                  <a:gd name="T34" fmla="*/ 17 w 18"/>
                  <a:gd name="T35" fmla="*/ 17 h 17"/>
                  <a:gd name="T36" fmla="*/ 17 w 18"/>
                  <a:gd name="T37" fmla="*/ 17 h 17"/>
                  <a:gd name="T38" fmla="*/ 2 w 18"/>
                  <a:gd name="T39" fmla="*/ 17 h 17"/>
                  <a:gd name="T40" fmla="*/ 2 w 18"/>
                  <a:gd name="T41" fmla="*/ 17 h 17"/>
                  <a:gd name="T42" fmla="*/ 0 w 18"/>
                  <a:gd name="T43" fmla="*/ 17 h 17"/>
                  <a:gd name="T44" fmla="*/ 0 w 18"/>
                  <a:gd name="T45" fmla="*/ 17 h 17"/>
                  <a:gd name="T46" fmla="*/ 0 w 18"/>
                  <a:gd name="T47" fmla="*/ 17 h 17"/>
                  <a:gd name="T48" fmla="*/ 0 w 18"/>
                  <a:gd name="T49" fmla="*/ 17 h 17"/>
                  <a:gd name="T50" fmla="*/ 0 w 18"/>
                  <a:gd name="T51" fmla="*/ 17 h 17"/>
                  <a:gd name="T52" fmla="*/ 0 w 18"/>
                  <a:gd name="T53" fmla="*/ 17 h 17"/>
                  <a:gd name="T54" fmla="*/ 0 w 18"/>
                  <a:gd name="T55" fmla="*/ 15 h 17"/>
                  <a:gd name="T56" fmla="*/ 0 w 18"/>
                  <a:gd name="T57" fmla="*/ 2 h 17"/>
                  <a:gd name="T58" fmla="*/ 0 w 18"/>
                  <a:gd name="T59" fmla="*/ 2 h 17"/>
                  <a:gd name="T60" fmla="*/ 0 w 18"/>
                  <a:gd name="T61" fmla="*/ 2 h 17"/>
                  <a:gd name="T62" fmla="*/ 0 w 18"/>
                  <a:gd name="T63" fmla="*/ 2 h 17"/>
                  <a:gd name="T64" fmla="*/ 0 w 18"/>
                  <a:gd name="T65" fmla="*/ 0 h 17"/>
                  <a:gd name="T66" fmla="*/ 0 w 18"/>
                  <a:gd name="T67" fmla="*/ 0 h 17"/>
                  <a:gd name="T68" fmla="*/ 0 w 18"/>
                  <a:gd name="T69" fmla="*/ 0 h 17"/>
                  <a:gd name="T70" fmla="*/ 2 w 18"/>
                  <a:gd name="T71" fmla="*/ 0 h 17"/>
                  <a:gd name="T72" fmla="*/ 2 w 18"/>
                  <a:gd name="T73" fmla="*/ 0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8"/>
                  <a:gd name="T112" fmla="*/ 0 h 17"/>
                  <a:gd name="T113" fmla="*/ 18 w 18"/>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8" h="17">
                    <a:moveTo>
                      <a:pt x="2" y="0"/>
                    </a:moveTo>
                    <a:lnTo>
                      <a:pt x="17" y="0"/>
                    </a:lnTo>
                    <a:lnTo>
                      <a:pt x="18" y="0"/>
                    </a:lnTo>
                    <a:lnTo>
                      <a:pt x="18" y="2"/>
                    </a:lnTo>
                    <a:lnTo>
                      <a:pt x="18" y="15"/>
                    </a:lnTo>
                    <a:lnTo>
                      <a:pt x="18" y="17"/>
                    </a:lnTo>
                    <a:lnTo>
                      <a:pt x="17" y="17"/>
                    </a:lnTo>
                    <a:lnTo>
                      <a:pt x="2" y="17"/>
                    </a:lnTo>
                    <a:lnTo>
                      <a:pt x="0" y="17"/>
                    </a:lnTo>
                    <a:lnTo>
                      <a:pt x="0" y="15"/>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83" name="Freeform 191"/>
              <p:cNvSpPr/>
              <p:nvPr/>
            </p:nvSpPr>
            <p:spPr bwMode="auto">
              <a:xfrm>
                <a:off x="4658" y="1472"/>
                <a:ext cx="19" cy="17"/>
              </a:xfrm>
              <a:custGeom>
                <a:avLst/>
                <a:gdLst>
                  <a:gd name="T0" fmla="*/ 2 w 19"/>
                  <a:gd name="T1" fmla="*/ 0 h 17"/>
                  <a:gd name="T2" fmla="*/ 19 w 19"/>
                  <a:gd name="T3" fmla="*/ 0 h 17"/>
                  <a:gd name="T4" fmla="*/ 19 w 19"/>
                  <a:gd name="T5" fmla="*/ 0 h 17"/>
                  <a:gd name="T6" fmla="*/ 19 w 19"/>
                  <a:gd name="T7" fmla="*/ 0 h 17"/>
                  <a:gd name="T8" fmla="*/ 19 w 19"/>
                  <a:gd name="T9" fmla="*/ 0 h 17"/>
                  <a:gd name="T10" fmla="*/ 19 w 19"/>
                  <a:gd name="T11" fmla="*/ 0 h 17"/>
                  <a:gd name="T12" fmla="*/ 19 w 19"/>
                  <a:gd name="T13" fmla="*/ 2 h 17"/>
                  <a:gd name="T14" fmla="*/ 19 w 19"/>
                  <a:gd name="T15" fmla="*/ 2 h 17"/>
                  <a:gd name="T16" fmla="*/ 19 w 19"/>
                  <a:gd name="T17" fmla="*/ 2 h 17"/>
                  <a:gd name="T18" fmla="*/ 19 w 19"/>
                  <a:gd name="T19" fmla="*/ 2 h 17"/>
                  <a:gd name="T20" fmla="*/ 19 w 19"/>
                  <a:gd name="T21" fmla="*/ 15 h 17"/>
                  <a:gd name="T22" fmla="*/ 19 w 19"/>
                  <a:gd name="T23" fmla="*/ 15 h 17"/>
                  <a:gd name="T24" fmla="*/ 19 w 19"/>
                  <a:gd name="T25" fmla="*/ 15 h 17"/>
                  <a:gd name="T26" fmla="*/ 19 w 19"/>
                  <a:gd name="T27" fmla="*/ 17 h 17"/>
                  <a:gd name="T28" fmla="*/ 19 w 19"/>
                  <a:gd name="T29" fmla="*/ 17 h 17"/>
                  <a:gd name="T30" fmla="*/ 19 w 19"/>
                  <a:gd name="T31" fmla="*/ 17 h 17"/>
                  <a:gd name="T32" fmla="*/ 19 w 19"/>
                  <a:gd name="T33" fmla="*/ 17 h 17"/>
                  <a:gd name="T34" fmla="*/ 19 w 19"/>
                  <a:gd name="T35" fmla="*/ 17 h 17"/>
                  <a:gd name="T36" fmla="*/ 19 w 19"/>
                  <a:gd name="T37" fmla="*/ 17 h 17"/>
                  <a:gd name="T38" fmla="*/ 2 w 19"/>
                  <a:gd name="T39" fmla="*/ 17 h 17"/>
                  <a:gd name="T40" fmla="*/ 2 w 19"/>
                  <a:gd name="T41" fmla="*/ 17 h 17"/>
                  <a:gd name="T42" fmla="*/ 2 w 19"/>
                  <a:gd name="T43" fmla="*/ 17 h 17"/>
                  <a:gd name="T44" fmla="*/ 2 w 19"/>
                  <a:gd name="T45" fmla="*/ 17 h 17"/>
                  <a:gd name="T46" fmla="*/ 2 w 19"/>
                  <a:gd name="T47" fmla="*/ 17 h 17"/>
                  <a:gd name="T48" fmla="*/ 2 w 19"/>
                  <a:gd name="T49" fmla="*/ 17 h 17"/>
                  <a:gd name="T50" fmla="*/ 0 w 19"/>
                  <a:gd name="T51" fmla="*/ 15 h 17"/>
                  <a:gd name="T52" fmla="*/ 0 w 19"/>
                  <a:gd name="T53" fmla="*/ 15 h 17"/>
                  <a:gd name="T54" fmla="*/ 0 w 19"/>
                  <a:gd name="T55" fmla="*/ 15 h 17"/>
                  <a:gd name="T56" fmla="*/ 0 w 19"/>
                  <a:gd name="T57" fmla="*/ 2 h 17"/>
                  <a:gd name="T58" fmla="*/ 0 w 19"/>
                  <a:gd name="T59" fmla="*/ 2 h 17"/>
                  <a:gd name="T60" fmla="*/ 0 w 19"/>
                  <a:gd name="T61" fmla="*/ 2 h 17"/>
                  <a:gd name="T62" fmla="*/ 2 w 19"/>
                  <a:gd name="T63" fmla="*/ 2 h 17"/>
                  <a:gd name="T64" fmla="*/ 2 w 19"/>
                  <a:gd name="T65" fmla="*/ 0 h 17"/>
                  <a:gd name="T66" fmla="*/ 2 w 19"/>
                  <a:gd name="T67" fmla="*/ 0 h 17"/>
                  <a:gd name="T68" fmla="*/ 2 w 19"/>
                  <a:gd name="T69" fmla="*/ 0 h 17"/>
                  <a:gd name="T70" fmla="*/ 2 w 19"/>
                  <a:gd name="T71" fmla="*/ 0 h 17"/>
                  <a:gd name="T72" fmla="*/ 2 w 19"/>
                  <a:gd name="T73" fmla="*/ 0 h 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9"/>
                  <a:gd name="T112" fmla="*/ 0 h 17"/>
                  <a:gd name="T113" fmla="*/ 19 w 19"/>
                  <a:gd name="T114" fmla="*/ 17 h 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9" h="17">
                    <a:moveTo>
                      <a:pt x="2" y="0"/>
                    </a:moveTo>
                    <a:lnTo>
                      <a:pt x="19" y="0"/>
                    </a:lnTo>
                    <a:lnTo>
                      <a:pt x="19" y="2"/>
                    </a:lnTo>
                    <a:lnTo>
                      <a:pt x="19" y="15"/>
                    </a:lnTo>
                    <a:lnTo>
                      <a:pt x="19" y="17"/>
                    </a:lnTo>
                    <a:lnTo>
                      <a:pt x="2" y="17"/>
                    </a:lnTo>
                    <a:lnTo>
                      <a:pt x="0" y="15"/>
                    </a:lnTo>
                    <a:lnTo>
                      <a:pt x="0" y="2"/>
                    </a:lnTo>
                    <a:lnTo>
                      <a:pt x="2" y="2"/>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84" name="Freeform 192"/>
              <p:cNvSpPr>
                <a:spLocks noEditPoints="1"/>
              </p:cNvSpPr>
              <p:nvPr/>
            </p:nvSpPr>
            <p:spPr bwMode="auto">
              <a:xfrm>
                <a:off x="4662" y="1476"/>
                <a:ext cx="43" cy="2"/>
              </a:xfrm>
              <a:custGeom>
                <a:avLst/>
                <a:gdLst>
                  <a:gd name="T0" fmla="*/ 37 w 43"/>
                  <a:gd name="T1" fmla="*/ 0 h 2"/>
                  <a:gd name="T2" fmla="*/ 43 w 43"/>
                  <a:gd name="T3" fmla="*/ 0 h 2"/>
                  <a:gd name="T4" fmla="*/ 43 w 43"/>
                  <a:gd name="T5" fmla="*/ 2 h 2"/>
                  <a:gd name="T6" fmla="*/ 37 w 43"/>
                  <a:gd name="T7" fmla="*/ 2 h 2"/>
                  <a:gd name="T8" fmla="*/ 37 w 43"/>
                  <a:gd name="T9" fmla="*/ 0 h 2"/>
                  <a:gd name="T10" fmla="*/ 0 w 43"/>
                  <a:gd name="T11" fmla="*/ 0 h 2"/>
                  <a:gd name="T12" fmla="*/ 4 w 43"/>
                  <a:gd name="T13" fmla="*/ 0 h 2"/>
                  <a:gd name="T14" fmla="*/ 4 w 43"/>
                  <a:gd name="T15" fmla="*/ 0 h 2"/>
                  <a:gd name="T16" fmla="*/ 0 w 43"/>
                  <a:gd name="T17" fmla="*/ 0 h 2"/>
                  <a:gd name="T18" fmla="*/ 0 w 43"/>
                  <a:gd name="T19" fmla="*/ 0 h 2"/>
                  <a:gd name="T20" fmla="*/ 19 w 43"/>
                  <a:gd name="T21" fmla="*/ 0 h 2"/>
                  <a:gd name="T22" fmla="*/ 24 w 43"/>
                  <a:gd name="T23" fmla="*/ 0 h 2"/>
                  <a:gd name="T24" fmla="*/ 24 w 43"/>
                  <a:gd name="T25" fmla="*/ 2 h 2"/>
                  <a:gd name="T26" fmla="*/ 19 w 43"/>
                  <a:gd name="T27" fmla="*/ 2 h 2"/>
                  <a:gd name="T28" fmla="*/ 19 w 43"/>
                  <a:gd name="T29" fmla="*/ 0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3"/>
                  <a:gd name="T46" fmla="*/ 0 h 2"/>
                  <a:gd name="T47" fmla="*/ 43 w 43"/>
                  <a:gd name="T48" fmla="*/ 2 h 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3" h="2">
                    <a:moveTo>
                      <a:pt x="37" y="0"/>
                    </a:moveTo>
                    <a:lnTo>
                      <a:pt x="43" y="0"/>
                    </a:lnTo>
                    <a:lnTo>
                      <a:pt x="43" y="2"/>
                    </a:lnTo>
                    <a:lnTo>
                      <a:pt x="37" y="2"/>
                    </a:lnTo>
                    <a:lnTo>
                      <a:pt x="37" y="0"/>
                    </a:lnTo>
                    <a:close/>
                    <a:moveTo>
                      <a:pt x="0" y="0"/>
                    </a:moveTo>
                    <a:lnTo>
                      <a:pt x="4" y="0"/>
                    </a:lnTo>
                    <a:lnTo>
                      <a:pt x="0" y="0"/>
                    </a:lnTo>
                    <a:close/>
                    <a:moveTo>
                      <a:pt x="19" y="0"/>
                    </a:moveTo>
                    <a:lnTo>
                      <a:pt x="24" y="0"/>
                    </a:lnTo>
                    <a:lnTo>
                      <a:pt x="24" y="2"/>
                    </a:lnTo>
                    <a:lnTo>
                      <a:pt x="19" y="2"/>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85" name="Rectangle 193"/>
              <p:cNvSpPr>
                <a:spLocks noChangeArrowheads="1"/>
              </p:cNvSpPr>
              <p:nvPr/>
            </p:nvSpPr>
            <p:spPr bwMode="auto">
              <a:xfrm>
                <a:off x="4699" y="1476"/>
                <a:ext cx="6" cy="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86" name="Rectangle 194"/>
              <p:cNvSpPr>
                <a:spLocks noChangeArrowheads="1"/>
              </p:cNvSpPr>
              <p:nvPr/>
            </p:nvSpPr>
            <p:spPr bwMode="auto">
              <a:xfrm>
                <a:off x="4662" y="1476"/>
                <a:ext cx="4" cy="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87" name="Rectangle 195"/>
              <p:cNvSpPr>
                <a:spLocks noChangeArrowheads="1"/>
              </p:cNvSpPr>
              <p:nvPr/>
            </p:nvSpPr>
            <p:spPr bwMode="auto">
              <a:xfrm>
                <a:off x="4681" y="1476"/>
                <a:ext cx="5" cy="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88" name="Freeform 196"/>
              <p:cNvSpPr>
                <a:spLocks noEditPoints="1"/>
              </p:cNvSpPr>
              <p:nvPr/>
            </p:nvSpPr>
            <p:spPr bwMode="auto">
              <a:xfrm>
                <a:off x="4840" y="1234"/>
                <a:ext cx="451" cy="449"/>
              </a:xfrm>
              <a:custGeom>
                <a:avLst/>
                <a:gdLst>
                  <a:gd name="T0" fmla="*/ 415 w 451"/>
                  <a:gd name="T1" fmla="*/ 440 h 449"/>
                  <a:gd name="T2" fmla="*/ 38 w 451"/>
                  <a:gd name="T3" fmla="*/ 449 h 449"/>
                  <a:gd name="T4" fmla="*/ 13 w 451"/>
                  <a:gd name="T5" fmla="*/ 0 h 449"/>
                  <a:gd name="T6" fmla="*/ 441 w 451"/>
                  <a:gd name="T7" fmla="*/ 0 h 449"/>
                  <a:gd name="T8" fmla="*/ 445 w 451"/>
                  <a:gd name="T9" fmla="*/ 2 h 449"/>
                  <a:gd name="T10" fmla="*/ 449 w 451"/>
                  <a:gd name="T11" fmla="*/ 5 h 449"/>
                  <a:gd name="T12" fmla="*/ 451 w 451"/>
                  <a:gd name="T13" fmla="*/ 9 h 449"/>
                  <a:gd name="T14" fmla="*/ 451 w 451"/>
                  <a:gd name="T15" fmla="*/ 353 h 449"/>
                  <a:gd name="T16" fmla="*/ 451 w 451"/>
                  <a:gd name="T17" fmla="*/ 357 h 449"/>
                  <a:gd name="T18" fmla="*/ 447 w 451"/>
                  <a:gd name="T19" fmla="*/ 361 h 449"/>
                  <a:gd name="T20" fmla="*/ 443 w 451"/>
                  <a:gd name="T21" fmla="*/ 364 h 449"/>
                  <a:gd name="T22" fmla="*/ 440 w 451"/>
                  <a:gd name="T23" fmla="*/ 364 h 449"/>
                  <a:gd name="T24" fmla="*/ 10 w 451"/>
                  <a:gd name="T25" fmla="*/ 364 h 449"/>
                  <a:gd name="T26" fmla="*/ 6 w 451"/>
                  <a:gd name="T27" fmla="*/ 362 h 449"/>
                  <a:gd name="T28" fmla="*/ 2 w 451"/>
                  <a:gd name="T29" fmla="*/ 359 h 449"/>
                  <a:gd name="T30" fmla="*/ 0 w 451"/>
                  <a:gd name="T31" fmla="*/ 355 h 449"/>
                  <a:gd name="T32" fmla="*/ 0 w 451"/>
                  <a:gd name="T33" fmla="*/ 13 h 449"/>
                  <a:gd name="T34" fmla="*/ 2 w 451"/>
                  <a:gd name="T35" fmla="*/ 7 h 449"/>
                  <a:gd name="T36" fmla="*/ 4 w 451"/>
                  <a:gd name="T37" fmla="*/ 3 h 449"/>
                  <a:gd name="T38" fmla="*/ 8 w 451"/>
                  <a:gd name="T39" fmla="*/ 0 h 449"/>
                  <a:gd name="T40" fmla="*/ 13 w 451"/>
                  <a:gd name="T41" fmla="*/ 0 h 449"/>
                  <a:gd name="T42" fmla="*/ 432 w 451"/>
                  <a:gd name="T43" fmla="*/ 364 h 449"/>
                  <a:gd name="T44" fmla="*/ 434 w 451"/>
                  <a:gd name="T45" fmla="*/ 364 h 449"/>
                  <a:gd name="T46" fmla="*/ 436 w 451"/>
                  <a:gd name="T47" fmla="*/ 366 h 449"/>
                  <a:gd name="T48" fmla="*/ 436 w 451"/>
                  <a:gd name="T49" fmla="*/ 366 h 449"/>
                  <a:gd name="T50" fmla="*/ 438 w 451"/>
                  <a:gd name="T51" fmla="*/ 370 h 449"/>
                  <a:gd name="T52" fmla="*/ 438 w 451"/>
                  <a:gd name="T53" fmla="*/ 411 h 449"/>
                  <a:gd name="T54" fmla="*/ 436 w 451"/>
                  <a:gd name="T55" fmla="*/ 413 h 449"/>
                  <a:gd name="T56" fmla="*/ 436 w 451"/>
                  <a:gd name="T57" fmla="*/ 413 h 449"/>
                  <a:gd name="T58" fmla="*/ 434 w 451"/>
                  <a:gd name="T59" fmla="*/ 415 h 449"/>
                  <a:gd name="T60" fmla="*/ 21 w 451"/>
                  <a:gd name="T61" fmla="*/ 415 h 449"/>
                  <a:gd name="T62" fmla="*/ 19 w 451"/>
                  <a:gd name="T63" fmla="*/ 413 h 449"/>
                  <a:gd name="T64" fmla="*/ 17 w 451"/>
                  <a:gd name="T65" fmla="*/ 413 h 449"/>
                  <a:gd name="T66" fmla="*/ 17 w 451"/>
                  <a:gd name="T67" fmla="*/ 411 h 449"/>
                  <a:gd name="T68" fmla="*/ 17 w 451"/>
                  <a:gd name="T69" fmla="*/ 409 h 449"/>
                  <a:gd name="T70" fmla="*/ 17 w 451"/>
                  <a:gd name="T71" fmla="*/ 368 h 449"/>
                  <a:gd name="T72" fmla="*/ 17 w 451"/>
                  <a:gd name="T73" fmla="*/ 366 h 449"/>
                  <a:gd name="T74" fmla="*/ 19 w 451"/>
                  <a:gd name="T75" fmla="*/ 364 h 449"/>
                  <a:gd name="T76" fmla="*/ 21 w 451"/>
                  <a:gd name="T77" fmla="*/ 364 h 4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51"/>
                  <a:gd name="T118" fmla="*/ 0 h 449"/>
                  <a:gd name="T119" fmla="*/ 451 w 451"/>
                  <a:gd name="T120" fmla="*/ 449 h 44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51" h="449">
                    <a:moveTo>
                      <a:pt x="38" y="440"/>
                    </a:moveTo>
                    <a:lnTo>
                      <a:pt x="415" y="440"/>
                    </a:lnTo>
                    <a:lnTo>
                      <a:pt x="415" y="449"/>
                    </a:lnTo>
                    <a:lnTo>
                      <a:pt x="38" y="449"/>
                    </a:lnTo>
                    <a:lnTo>
                      <a:pt x="38" y="440"/>
                    </a:lnTo>
                    <a:close/>
                    <a:moveTo>
                      <a:pt x="13" y="0"/>
                    </a:moveTo>
                    <a:lnTo>
                      <a:pt x="440" y="0"/>
                    </a:lnTo>
                    <a:lnTo>
                      <a:pt x="441" y="0"/>
                    </a:lnTo>
                    <a:lnTo>
                      <a:pt x="443" y="0"/>
                    </a:lnTo>
                    <a:lnTo>
                      <a:pt x="445" y="2"/>
                    </a:lnTo>
                    <a:lnTo>
                      <a:pt x="447" y="3"/>
                    </a:lnTo>
                    <a:lnTo>
                      <a:pt x="449" y="5"/>
                    </a:lnTo>
                    <a:lnTo>
                      <a:pt x="451" y="7"/>
                    </a:lnTo>
                    <a:lnTo>
                      <a:pt x="451" y="9"/>
                    </a:lnTo>
                    <a:lnTo>
                      <a:pt x="451" y="13"/>
                    </a:lnTo>
                    <a:lnTo>
                      <a:pt x="451" y="353"/>
                    </a:lnTo>
                    <a:lnTo>
                      <a:pt x="451" y="355"/>
                    </a:lnTo>
                    <a:lnTo>
                      <a:pt x="451" y="357"/>
                    </a:lnTo>
                    <a:lnTo>
                      <a:pt x="449" y="359"/>
                    </a:lnTo>
                    <a:lnTo>
                      <a:pt x="447" y="361"/>
                    </a:lnTo>
                    <a:lnTo>
                      <a:pt x="445" y="362"/>
                    </a:lnTo>
                    <a:lnTo>
                      <a:pt x="443" y="364"/>
                    </a:lnTo>
                    <a:lnTo>
                      <a:pt x="441" y="364"/>
                    </a:lnTo>
                    <a:lnTo>
                      <a:pt x="440" y="364"/>
                    </a:lnTo>
                    <a:lnTo>
                      <a:pt x="13" y="364"/>
                    </a:lnTo>
                    <a:lnTo>
                      <a:pt x="10" y="364"/>
                    </a:lnTo>
                    <a:lnTo>
                      <a:pt x="8" y="364"/>
                    </a:lnTo>
                    <a:lnTo>
                      <a:pt x="6" y="362"/>
                    </a:lnTo>
                    <a:lnTo>
                      <a:pt x="4" y="361"/>
                    </a:lnTo>
                    <a:lnTo>
                      <a:pt x="2" y="359"/>
                    </a:lnTo>
                    <a:lnTo>
                      <a:pt x="2" y="357"/>
                    </a:lnTo>
                    <a:lnTo>
                      <a:pt x="0" y="355"/>
                    </a:lnTo>
                    <a:lnTo>
                      <a:pt x="0" y="353"/>
                    </a:lnTo>
                    <a:lnTo>
                      <a:pt x="0" y="13"/>
                    </a:lnTo>
                    <a:lnTo>
                      <a:pt x="0" y="9"/>
                    </a:lnTo>
                    <a:lnTo>
                      <a:pt x="2" y="7"/>
                    </a:lnTo>
                    <a:lnTo>
                      <a:pt x="2" y="5"/>
                    </a:lnTo>
                    <a:lnTo>
                      <a:pt x="4" y="3"/>
                    </a:lnTo>
                    <a:lnTo>
                      <a:pt x="6" y="2"/>
                    </a:lnTo>
                    <a:lnTo>
                      <a:pt x="8" y="0"/>
                    </a:lnTo>
                    <a:lnTo>
                      <a:pt x="10" y="0"/>
                    </a:lnTo>
                    <a:lnTo>
                      <a:pt x="13" y="0"/>
                    </a:lnTo>
                    <a:close/>
                    <a:moveTo>
                      <a:pt x="21" y="364"/>
                    </a:moveTo>
                    <a:lnTo>
                      <a:pt x="432" y="364"/>
                    </a:lnTo>
                    <a:lnTo>
                      <a:pt x="434" y="364"/>
                    </a:lnTo>
                    <a:lnTo>
                      <a:pt x="436" y="364"/>
                    </a:lnTo>
                    <a:lnTo>
                      <a:pt x="436" y="366"/>
                    </a:lnTo>
                    <a:lnTo>
                      <a:pt x="438" y="368"/>
                    </a:lnTo>
                    <a:lnTo>
                      <a:pt x="438" y="370"/>
                    </a:lnTo>
                    <a:lnTo>
                      <a:pt x="438" y="409"/>
                    </a:lnTo>
                    <a:lnTo>
                      <a:pt x="438" y="411"/>
                    </a:lnTo>
                    <a:lnTo>
                      <a:pt x="436" y="411"/>
                    </a:lnTo>
                    <a:lnTo>
                      <a:pt x="436" y="413"/>
                    </a:lnTo>
                    <a:lnTo>
                      <a:pt x="434" y="413"/>
                    </a:lnTo>
                    <a:lnTo>
                      <a:pt x="434" y="415"/>
                    </a:lnTo>
                    <a:lnTo>
                      <a:pt x="432" y="415"/>
                    </a:lnTo>
                    <a:lnTo>
                      <a:pt x="21" y="415"/>
                    </a:lnTo>
                    <a:lnTo>
                      <a:pt x="19" y="413"/>
                    </a:lnTo>
                    <a:lnTo>
                      <a:pt x="17" y="413"/>
                    </a:lnTo>
                    <a:lnTo>
                      <a:pt x="17" y="411"/>
                    </a:lnTo>
                    <a:lnTo>
                      <a:pt x="17" y="409"/>
                    </a:lnTo>
                    <a:lnTo>
                      <a:pt x="17" y="370"/>
                    </a:lnTo>
                    <a:lnTo>
                      <a:pt x="17" y="368"/>
                    </a:lnTo>
                    <a:lnTo>
                      <a:pt x="17" y="366"/>
                    </a:lnTo>
                    <a:lnTo>
                      <a:pt x="19" y="364"/>
                    </a:lnTo>
                    <a:lnTo>
                      <a:pt x="21" y="364"/>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89" name="Rectangle 197"/>
              <p:cNvSpPr>
                <a:spLocks noChangeArrowheads="1"/>
              </p:cNvSpPr>
              <p:nvPr/>
            </p:nvSpPr>
            <p:spPr bwMode="auto">
              <a:xfrm>
                <a:off x="4878" y="1674"/>
                <a:ext cx="377" cy="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90" name="Freeform 198"/>
              <p:cNvSpPr/>
              <p:nvPr/>
            </p:nvSpPr>
            <p:spPr bwMode="auto">
              <a:xfrm>
                <a:off x="4840" y="1234"/>
                <a:ext cx="451" cy="364"/>
              </a:xfrm>
              <a:custGeom>
                <a:avLst/>
                <a:gdLst>
                  <a:gd name="T0" fmla="*/ 13 w 451"/>
                  <a:gd name="T1" fmla="*/ 0 h 364"/>
                  <a:gd name="T2" fmla="*/ 440 w 451"/>
                  <a:gd name="T3" fmla="*/ 0 h 364"/>
                  <a:gd name="T4" fmla="*/ 441 w 451"/>
                  <a:gd name="T5" fmla="*/ 0 h 364"/>
                  <a:gd name="T6" fmla="*/ 443 w 451"/>
                  <a:gd name="T7" fmla="*/ 0 h 364"/>
                  <a:gd name="T8" fmla="*/ 445 w 451"/>
                  <a:gd name="T9" fmla="*/ 2 h 364"/>
                  <a:gd name="T10" fmla="*/ 447 w 451"/>
                  <a:gd name="T11" fmla="*/ 3 h 364"/>
                  <a:gd name="T12" fmla="*/ 449 w 451"/>
                  <a:gd name="T13" fmla="*/ 5 h 364"/>
                  <a:gd name="T14" fmla="*/ 451 w 451"/>
                  <a:gd name="T15" fmla="*/ 7 h 364"/>
                  <a:gd name="T16" fmla="*/ 451 w 451"/>
                  <a:gd name="T17" fmla="*/ 9 h 364"/>
                  <a:gd name="T18" fmla="*/ 451 w 451"/>
                  <a:gd name="T19" fmla="*/ 13 h 364"/>
                  <a:gd name="T20" fmla="*/ 451 w 451"/>
                  <a:gd name="T21" fmla="*/ 353 h 364"/>
                  <a:gd name="T22" fmla="*/ 451 w 451"/>
                  <a:gd name="T23" fmla="*/ 355 h 364"/>
                  <a:gd name="T24" fmla="*/ 451 w 451"/>
                  <a:gd name="T25" fmla="*/ 357 h 364"/>
                  <a:gd name="T26" fmla="*/ 449 w 451"/>
                  <a:gd name="T27" fmla="*/ 359 h 364"/>
                  <a:gd name="T28" fmla="*/ 447 w 451"/>
                  <a:gd name="T29" fmla="*/ 361 h 364"/>
                  <a:gd name="T30" fmla="*/ 445 w 451"/>
                  <a:gd name="T31" fmla="*/ 362 h 364"/>
                  <a:gd name="T32" fmla="*/ 443 w 451"/>
                  <a:gd name="T33" fmla="*/ 364 h 364"/>
                  <a:gd name="T34" fmla="*/ 441 w 451"/>
                  <a:gd name="T35" fmla="*/ 364 h 364"/>
                  <a:gd name="T36" fmla="*/ 440 w 451"/>
                  <a:gd name="T37" fmla="*/ 364 h 364"/>
                  <a:gd name="T38" fmla="*/ 13 w 451"/>
                  <a:gd name="T39" fmla="*/ 364 h 364"/>
                  <a:gd name="T40" fmla="*/ 10 w 451"/>
                  <a:gd name="T41" fmla="*/ 364 h 364"/>
                  <a:gd name="T42" fmla="*/ 8 w 451"/>
                  <a:gd name="T43" fmla="*/ 364 h 364"/>
                  <a:gd name="T44" fmla="*/ 6 w 451"/>
                  <a:gd name="T45" fmla="*/ 362 h 364"/>
                  <a:gd name="T46" fmla="*/ 4 w 451"/>
                  <a:gd name="T47" fmla="*/ 361 h 364"/>
                  <a:gd name="T48" fmla="*/ 2 w 451"/>
                  <a:gd name="T49" fmla="*/ 359 h 364"/>
                  <a:gd name="T50" fmla="*/ 2 w 451"/>
                  <a:gd name="T51" fmla="*/ 357 h 364"/>
                  <a:gd name="T52" fmla="*/ 0 w 451"/>
                  <a:gd name="T53" fmla="*/ 355 h 364"/>
                  <a:gd name="T54" fmla="*/ 0 w 451"/>
                  <a:gd name="T55" fmla="*/ 353 h 364"/>
                  <a:gd name="T56" fmla="*/ 0 w 451"/>
                  <a:gd name="T57" fmla="*/ 13 h 364"/>
                  <a:gd name="T58" fmla="*/ 0 w 451"/>
                  <a:gd name="T59" fmla="*/ 9 h 364"/>
                  <a:gd name="T60" fmla="*/ 2 w 451"/>
                  <a:gd name="T61" fmla="*/ 7 h 364"/>
                  <a:gd name="T62" fmla="*/ 2 w 451"/>
                  <a:gd name="T63" fmla="*/ 5 h 364"/>
                  <a:gd name="T64" fmla="*/ 4 w 451"/>
                  <a:gd name="T65" fmla="*/ 3 h 364"/>
                  <a:gd name="T66" fmla="*/ 6 w 451"/>
                  <a:gd name="T67" fmla="*/ 2 h 364"/>
                  <a:gd name="T68" fmla="*/ 8 w 451"/>
                  <a:gd name="T69" fmla="*/ 0 h 364"/>
                  <a:gd name="T70" fmla="*/ 10 w 451"/>
                  <a:gd name="T71" fmla="*/ 0 h 364"/>
                  <a:gd name="T72" fmla="*/ 13 w 451"/>
                  <a:gd name="T73" fmla="*/ 0 h 3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1"/>
                  <a:gd name="T112" fmla="*/ 0 h 364"/>
                  <a:gd name="T113" fmla="*/ 451 w 451"/>
                  <a:gd name="T114" fmla="*/ 364 h 3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1" h="364">
                    <a:moveTo>
                      <a:pt x="13" y="0"/>
                    </a:moveTo>
                    <a:lnTo>
                      <a:pt x="440" y="0"/>
                    </a:lnTo>
                    <a:lnTo>
                      <a:pt x="441" y="0"/>
                    </a:lnTo>
                    <a:lnTo>
                      <a:pt x="443" y="0"/>
                    </a:lnTo>
                    <a:lnTo>
                      <a:pt x="445" y="2"/>
                    </a:lnTo>
                    <a:lnTo>
                      <a:pt x="447" y="3"/>
                    </a:lnTo>
                    <a:lnTo>
                      <a:pt x="449" y="5"/>
                    </a:lnTo>
                    <a:lnTo>
                      <a:pt x="451" y="7"/>
                    </a:lnTo>
                    <a:lnTo>
                      <a:pt x="451" y="9"/>
                    </a:lnTo>
                    <a:lnTo>
                      <a:pt x="451" y="13"/>
                    </a:lnTo>
                    <a:lnTo>
                      <a:pt x="451" y="353"/>
                    </a:lnTo>
                    <a:lnTo>
                      <a:pt x="451" y="355"/>
                    </a:lnTo>
                    <a:lnTo>
                      <a:pt x="451" y="357"/>
                    </a:lnTo>
                    <a:lnTo>
                      <a:pt x="449" y="359"/>
                    </a:lnTo>
                    <a:lnTo>
                      <a:pt x="447" y="361"/>
                    </a:lnTo>
                    <a:lnTo>
                      <a:pt x="445" y="362"/>
                    </a:lnTo>
                    <a:lnTo>
                      <a:pt x="443" y="364"/>
                    </a:lnTo>
                    <a:lnTo>
                      <a:pt x="441" y="364"/>
                    </a:lnTo>
                    <a:lnTo>
                      <a:pt x="440" y="364"/>
                    </a:lnTo>
                    <a:lnTo>
                      <a:pt x="13" y="364"/>
                    </a:lnTo>
                    <a:lnTo>
                      <a:pt x="10" y="364"/>
                    </a:lnTo>
                    <a:lnTo>
                      <a:pt x="8" y="364"/>
                    </a:lnTo>
                    <a:lnTo>
                      <a:pt x="6" y="362"/>
                    </a:lnTo>
                    <a:lnTo>
                      <a:pt x="4" y="361"/>
                    </a:lnTo>
                    <a:lnTo>
                      <a:pt x="2" y="359"/>
                    </a:lnTo>
                    <a:lnTo>
                      <a:pt x="2" y="357"/>
                    </a:lnTo>
                    <a:lnTo>
                      <a:pt x="0" y="355"/>
                    </a:lnTo>
                    <a:lnTo>
                      <a:pt x="0" y="353"/>
                    </a:lnTo>
                    <a:lnTo>
                      <a:pt x="0" y="13"/>
                    </a:lnTo>
                    <a:lnTo>
                      <a:pt x="0" y="9"/>
                    </a:lnTo>
                    <a:lnTo>
                      <a:pt x="2" y="7"/>
                    </a:lnTo>
                    <a:lnTo>
                      <a:pt x="2" y="5"/>
                    </a:lnTo>
                    <a:lnTo>
                      <a:pt x="4" y="3"/>
                    </a:lnTo>
                    <a:lnTo>
                      <a:pt x="6" y="2"/>
                    </a:lnTo>
                    <a:lnTo>
                      <a:pt x="8" y="0"/>
                    </a:lnTo>
                    <a:lnTo>
                      <a:pt x="10" y="0"/>
                    </a:lnTo>
                    <a:lnTo>
                      <a:pt x="13"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91" name="Freeform 199"/>
              <p:cNvSpPr/>
              <p:nvPr/>
            </p:nvSpPr>
            <p:spPr bwMode="auto">
              <a:xfrm>
                <a:off x="4857" y="1598"/>
                <a:ext cx="421" cy="51"/>
              </a:xfrm>
              <a:custGeom>
                <a:avLst/>
                <a:gdLst>
                  <a:gd name="T0" fmla="*/ 4 w 421"/>
                  <a:gd name="T1" fmla="*/ 0 h 51"/>
                  <a:gd name="T2" fmla="*/ 415 w 421"/>
                  <a:gd name="T3" fmla="*/ 0 h 51"/>
                  <a:gd name="T4" fmla="*/ 417 w 421"/>
                  <a:gd name="T5" fmla="*/ 0 h 51"/>
                  <a:gd name="T6" fmla="*/ 417 w 421"/>
                  <a:gd name="T7" fmla="*/ 0 h 51"/>
                  <a:gd name="T8" fmla="*/ 419 w 421"/>
                  <a:gd name="T9" fmla="*/ 0 h 51"/>
                  <a:gd name="T10" fmla="*/ 419 w 421"/>
                  <a:gd name="T11" fmla="*/ 2 h 51"/>
                  <a:gd name="T12" fmla="*/ 419 w 421"/>
                  <a:gd name="T13" fmla="*/ 2 h 51"/>
                  <a:gd name="T14" fmla="*/ 419 w 421"/>
                  <a:gd name="T15" fmla="*/ 2 h 51"/>
                  <a:gd name="T16" fmla="*/ 421 w 421"/>
                  <a:gd name="T17" fmla="*/ 4 h 51"/>
                  <a:gd name="T18" fmla="*/ 421 w 421"/>
                  <a:gd name="T19" fmla="*/ 6 h 51"/>
                  <a:gd name="T20" fmla="*/ 421 w 421"/>
                  <a:gd name="T21" fmla="*/ 45 h 51"/>
                  <a:gd name="T22" fmla="*/ 421 w 421"/>
                  <a:gd name="T23" fmla="*/ 47 h 51"/>
                  <a:gd name="T24" fmla="*/ 419 w 421"/>
                  <a:gd name="T25" fmla="*/ 47 h 51"/>
                  <a:gd name="T26" fmla="*/ 419 w 421"/>
                  <a:gd name="T27" fmla="*/ 49 h 51"/>
                  <a:gd name="T28" fmla="*/ 419 w 421"/>
                  <a:gd name="T29" fmla="*/ 49 h 51"/>
                  <a:gd name="T30" fmla="*/ 419 w 421"/>
                  <a:gd name="T31" fmla="*/ 49 h 51"/>
                  <a:gd name="T32" fmla="*/ 417 w 421"/>
                  <a:gd name="T33" fmla="*/ 49 h 51"/>
                  <a:gd name="T34" fmla="*/ 417 w 421"/>
                  <a:gd name="T35" fmla="*/ 51 h 51"/>
                  <a:gd name="T36" fmla="*/ 415 w 421"/>
                  <a:gd name="T37" fmla="*/ 51 h 51"/>
                  <a:gd name="T38" fmla="*/ 4 w 421"/>
                  <a:gd name="T39" fmla="*/ 51 h 51"/>
                  <a:gd name="T40" fmla="*/ 4 w 421"/>
                  <a:gd name="T41" fmla="*/ 51 h 51"/>
                  <a:gd name="T42" fmla="*/ 2 w 421"/>
                  <a:gd name="T43" fmla="*/ 49 h 51"/>
                  <a:gd name="T44" fmla="*/ 2 w 421"/>
                  <a:gd name="T45" fmla="*/ 49 h 51"/>
                  <a:gd name="T46" fmla="*/ 0 w 421"/>
                  <a:gd name="T47" fmla="*/ 49 h 51"/>
                  <a:gd name="T48" fmla="*/ 0 w 421"/>
                  <a:gd name="T49" fmla="*/ 49 h 51"/>
                  <a:gd name="T50" fmla="*/ 0 w 421"/>
                  <a:gd name="T51" fmla="*/ 47 h 51"/>
                  <a:gd name="T52" fmla="*/ 0 w 421"/>
                  <a:gd name="T53" fmla="*/ 47 h 51"/>
                  <a:gd name="T54" fmla="*/ 0 w 421"/>
                  <a:gd name="T55" fmla="*/ 45 h 51"/>
                  <a:gd name="T56" fmla="*/ 0 w 421"/>
                  <a:gd name="T57" fmla="*/ 6 h 51"/>
                  <a:gd name="T58" fmla="*/ 0 w 421"/>
                  <a:gd name="T59" fmla="*/ 4 h 51"/>
                  <a:gd name="T60" fmla="*/ 0 w 421"/>
                  <a:gd name="T61" fmla="*/ 2 h 51"/>
                  <a:gd name="T62" fmla="*/ 0 w 421"/>
                  <a:gd name="T63" fmla="*/ 2 h 51"/>
                  <a:gd name="T64" fmla="*/ 0 w 421"/>
                  <a:gd name="T65" fmla="*/ 2 h 51"/>
                  <a:gd name="T66" fmla="*/ 2 w 421"/>
                  <a:gd name="T67" fmla="*/ 0 h 51"/>
                  <a:gd name="T68" fmla="*/ 2 w 421"/>
                  <a:gd name="T69" fmla="*/ 0 h 51"/>
                  <a:gd name="T70" fmla="*/ 4 w 421"/>
                  <a:gd name="T71" fmla="*/ 0 h 51"/>
                  <a:gd name="T72" fmla="*/ 4 w 421"/>
                  <a:gd name="T73" fmla="*/ 0 h 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21"/>
                  <a:gd name="T112" fmla="*/ 0 h 51"/>
                  <a:gd name="T113" fmla="*/ 421 w 421"/>
                  <a:gd name="T114" fmla="*/ 51 h 5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21" h="51">
                    <a:moveTo>
                      <a:pt x="4" y="0"/>
                    </a:moveTo>
                    <a:lnTo>
                      <a:pt x="415" y="0"/>
                    </a:lnTo>
                    <a:lnTo>
                      <a:pt x="417" y="0"/>
                    </a:lnTo>
                    <a:lnTo>
                      <a:pt x="419" y="0"/>
                    </a:lnTo>
                    <a:lnTo>
                      <a:pt x="419" y="2"/>
                    </a:lnTo>
                    <a:lnTo>
                      <a:pt x="421" y="4"/>
                    </a:lnTo>
                    <a:lnTo>
                      <a:pt x="421" y="6"/>
                    </a:lnTo>
                    <a:lnTo>
                      <a:pt x="421" y="45"/>
                    </a:lnTo>
                    <a:lnTo>
                      <a:pt x="421" y="47"/>
                    </a:lnTo>
                    <a:lnTo>
                      <a:pt x="419" y="47"/>
                    </a:lnTo>
                    <a:lnTo>
                      <a:pt x="419" y="49"/>
                    </a:lnTo>
                    <a:lnTo>
                      <a:pt x="417" y="49"/>
                    </a:lnTo>
                    <a:lnTo>
                      <a:pt x="417" y="51"/>
                    </a:lnTo>
                    <a:lnTo>
                      <a:pt x="415" y="51"/>
                    </a:lnTo>
                    <a:lnTo>
                      <a:pt x="4" y="51"/>
                    </a:lnTo>
                    <a:lnTo>
                      <a:pt x="2" y="49"/>
                    </a:lnTo>
                    <a:lnTo>
                      <a:pt x="0" y="49"/>
                    </a:lnTo>
                    <a:lnTo>
                      <a:pt x="0" y="47"/>
                    </a:lnTo>
                    <a:lnTo>
                      <a:pt x="0" y="45"/>
                    </a:lnTo>
                    <a:lnTo>
                      <a:pt x="0" y="6"/>
                    </a:lnTo>
                    <a:lnTo>
                      <a:pt x="0" y="4"/>
                    </a:lnTo>
                    <a:lnTo>
                      <a:pt x="0" y="2"/>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92" name="Freeform 200"/>
              <p:cNvSpPr>
                <a:spLocks noEditPoints="1"/>
              </p:cNvSpPr>
              <p:nvPr/>
            </p:nvSpPr>
            <p:spPr bwMode="auto">
              <a:xfrm>
                <a:off x="4848" y="1239"/>
                <a:ext cx="437" cy="354"/>
              </a:xfrm>
              <a:custGeom>
                <a:avLst/>
                <a:gdLst>
                  <a:gd name="T0" fmla="*/ 398 w 437"/>
                  <a:gd name="T1" fmla="*/ 36 h 354"/>
                  <a:gd name="T2" fmla="*/ 402 w 437"/>
                  <a:gd name="T3" fmla="*/ 38 h 354"/>
                  <a:gd name="T4" fmla="*/ 403 w 437"/>
                  <a:gd name="T5" fmla="*/ 40 h 354"/>
                  <a:gd name="T6" fmla="*/ 405 w 437"/>
                  <a:gd name="T7" fmla="*/ 42 h 354"/>
                  <a:gd name="T8" fmla="*/ 407 w 437"/>
                  <a:gd name="T9" fmla="*/ 45 h 354"/>
                  <a:gd name="T10" fmla="*/ 407 w 437"/>
                  <a:gd name="T11" fmla="*/ 310 h 354"/>
                  <a:gd name="T12" fmla="*/ 405 w 437"/>
                  <a:gd name="T13" fmla="*/ 314 h 354"/>
                  <a:gd name="T14" fmla="*/ 402 w 437"/>
                  <a:gd name="T15" fmla="*/ 316 h 354"/>
                  <a:gd name="T16" fmla="*/ 400 w 437"/>
                  <a:gd name="T17" fmla="*/ 318 h 354"/>
                  <a:gd name="T18" fmla="*/ 39 w 437"/>
                  <a:gd name="T19" fmla="*/ 318 h 354"/>
                  <a:gd name="T20" fmla="*/ 35 w 437"/>
                  <a:gd name="T21" fmla="*/ 318 h 354"/>
                  <a:gd name="T22" fmla="*/ 32 w 437"/>
                  <a:gd name="T23" fmla="*/ 316 h 354"/>
                  <a:gd name="T24" fmla="*/ 30 w 437"/>
                  <a:gd name="T25" fmla="*/ 312 h 354"/>
                  <a:gd name="T26" fmla="*/ 30 w 437"/>
                  <a:gd name="T27" fmla="*/ 309 h 354"/>
                  <a:gd name="T28" fmla="*/ 30 w 437"/>
                  <a:gd name="T29" fmla="*/ 44 h 354"/>
                  <a:gd name="T30" fmla="*/ 32 w 437"/>
                  <a:gd name="T31" fmla="*/ 40 h 354"/>
                  <a:gd name="T32" fmla="*/ 33 w 437"/>
                  <a:gd name="T33" fmla="*/ 38 h 354"/>
                  <a:gd name="T34" fmla="*/ 37 w 437"/>
                  <a:gd name="T35" fmla="*/ 36 h 354"/>
                  <a:gd name="T36" fmla="*/ 5 w 437"/>
                  <a:gd name="T37" fmla="*/ 0 h 354"/>
                  <a:gd name="T38" fmla="*/ 432 w 437"/>
                  <a:gd name="T39" fmla="*/ 0 h 354"/>
                  <a:gd name="T40" fmla="*/ 433 w 437"/>
                  <a:gd name="T41" fmla="*/ 0 h 354"/>
                  <a:gd name="T42" fmla="*/ 435 w 437"/>
                  <a:gd name="T43" fmla="*/ 2 h 354"/>
                  <a:gd name="T44" fmla="*/ 437 w 437"/>
                  <a:gd name="T45" fmla="*/ 6 h 354"/>
                  <a:gd name="T46" fmla="*/ 437 w 437"/>
                  <a:gd name="T47" fmla="*/ 348 h 354"/>
                  <a:gd name="T48" fmla="*/ 437 w 437"/>
                  <a:gd name="T49" fmla="*/ 350 h 354"/>
                  <a:gd name="T50" fmla="*/ 435 w 437"/>
                  <a:gd name="T51" fmla="*/ 352 h 354"/>
                  <a:gd name="T52" fmla="*/ 433 w 437"/>
                  <a:gd name="T53" fmla="*/ 354 h 354"/>
                  <a:gd name="T54" fmla="*/ 430 w 437"/>
                  <a:gd name="T55" fmla="*/ 354 h 354"/>
                  <a:gd name="T56" fmla="*/ 3 w 437"/>
                  <a:gd name="T57" fmla="*/ 354 h 354"/>
                  <a:gd name="T58" fmla="*/ 2 w 437"/>
                  <a:gd name="T59" fmla="*/ 352 h 354"/>
                  <a:gd name="T60" fmla="*/ 0 w 437"/>
                  <a:gd name="T61" fmla="*/ 352 h 354"/>
                  <a:gd name="T62" fmla="*/ 0 w 437"/>
                  <a:gd name="T63" fmla="*/ 348 h 354"/>
                  <a:gd name="T64" fmla="*/ 0 w 437"/>
                  <a:gd name="T65" fmla="*/ 8 h 354"/>
                  <a:gd name="T66" fmla="*/ 0 w 437"/>
                  <a:gd name="T67" fmla="*/ 4 h 354"/>
                  <a:gd name="T68" fmla="*/ 0 w 437"/>
                  <a:gd name="T69" fmla="*/ 2 h 354"/>
                  <a:gd name="T70" fmla="*/ 3 w 437"/>
                  <a:gd name="T71" fmla="*/ 0 h 354"/>
                  <a:gd name="T72" fmla="*/ 5 w 437"/>
                  <a:gd name="T73" fmla="*/ 0 h 3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7"/>
                  <a:gd name="T112" fmla="*/ 0 h 354"/>
                  <a:gd name="T113" fmla="*/ 437 w 437"/>
                  <a:gd name="T114" fmla="*/ 354 h 3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7" h="354">
                    <a:moveTo>
                      <a:pt x="39" y="36"/>
                    </a:moveTo>
                    <a:lnTo>
                      <a:pt x="398" y="36"/>
                    </a:lnTo>
                    <a:lnTo>
                      <a:pt x="400" y="36"/>
                    </a:lnTo>
                    <a:lnTo>
                      <a:pt x="402" y="38"/>
                    </a:lnTo>
                    <a:lnTo>
                      <a:pt x="403" y="40"/>
                    </a:lnTo>
                    <a:lnTo>
                      <a:pt x="405" y="40"/>
                    </a:lnTo>
                    <a:lnTo>
                      <a:pt x="405" y="42"/>
                    </a:lnTo>
                    <a:lnTo>
                      <a:pt x="407" y="44"/>
                    </a:lnTo>
                    <a:lnTo>
                      <a:pt x="407" y="45"/>
                    </a:lnTo>
                    <a:lnTo>
                      <a:pt x="407" y="309"/>
                    </a:lnTo>
                    <a:lnTo>
                      <a:pt x="407" y="310"/>
                    </a:lnTo>
                    <a:lnTo>
                      <a:pt x="405" y="312"/>
                    </a:lnTo>
                    <a:lnTo>
                      <a:pt x="405" y="314"/>
                    </a:lnTo>
                    <a:lnTo>
                      <a:pt x="403" y="316"/>
                    </a:lnTo>
                    <a:lnTo>
                      <a:pt x="402" y="316"/>
                    </a:lnTo>
                    <a:lnTo>
                      <a:pt x="402" y="318"/>
                    </a:lnTo>
                    <a:lnTo>
                      <a:pt x="400" y="318"/>
                    </a:lnTo>
                    <a:lnTo>
                      <a:pt x="398" y="318"/>
                    </a:lnTo>
                    <a:lnTo>
                      <a:pt x="39" y="318"/>
                    </a:lnTo>
                    <a:lnTo>
                      <a:pt x="37" y="318"/>
                    </a:lnTo>
                    <a:lnTo>
                      <a:pt x="35" y="318"/>
                    </a:lnTo>
                    <a:lnTo>
                      <a:pt x="33" y="316"/>
                    </a:lnTo>
                    <a:lnTo>
                      <a:pt x="32" y="316"/>
                    </a:lnTo>
                    <a:lnTo>
                      <a:pt x="32" y="314"/>
                    </a:lnTo>
                    <a:lnTo>
                      <a:pt x="30" y="312"/>
                    </a:lnTo>
                    <a:lnTo>
                      <a:pt x="30" y="310"/>
                    </a:lnTo>
                    <a:lnTo>
                      <a:pt x="30" y="309"/>
                    </a:lnTo>
                    <a:lnTo>
                      <a:pt x="30" y="45"/>
                    </a:lnTo>
                    <a:lnTo>
                      <a:pt x="30" y="44"/>
                    </a:lnTo>
                    <a:lnTo>
                      <a:pt x="30" y="42"/>
                    </a:lnTo>
                    <a:lnTo>
                      <a:pt x="32" y="40"/>
                    </a:lnTo>
                    <a:lnTo>
                      <a:pt x="33" y="38"/>
                    </a:lnTo>
                    <a:lnTo>
                      <a:pt x="35" y="38"/>
                    </a:lnTo>
                    <a:lnTo>
                      <a:pt x="37" y="36"/>
                    </a:lnTo>
                    <a:lnTo>
                      <a:pt x="39" y="36"/>
                    </a:lnTo>
                    <a:close/>
                    <a:moveTo>
                      <a:pt x="5" y="0"/>
                    </a:moveTo>
                    <a:lnTo>
                      <a:pt x="430" y="0"/>
                    </a:lnTo>
                    <a:lnTo>
                      <a:pt x="432" y="0"/>
                    </a:lnTo>
                    <a:lnTo>
                      <a:pt x="433" y="0"/>
                    </a:lnTo>
                    <a:lnTo>
                      <a:pt x="435" y="2"/>
                    </a:lnTo>
                    <a:lnTo>
                      <a:pt x="437" y="4"/>
                    </a:lnTo>
                    <a:lnTo>
                      <a:pt x="437" y="6"/>
                    </a:lnTo>
                    <a:lnTo>
                      <a:pt x="437" y="8"/>
                    </a:lnTo>
                    <a:lnTo>
                      <a:pt x="437" y="348"/>
                    </a:lnTo>
                    <a:lnTo>
                      <a:pt x="437" y="350"/>
                    </a:lnTo>
                    <a:lnTo>
                      <a:pt x="435" y="352"/>
                    </a:lnTo>
                    <a:lnTo>
                      <a:pt x="433" y="352"/>
                    </a:lnTo>
                    <a:lnTo>
                      <a:pt x="433" y="354"/>
                    </a:lnTo>
                    <a:lnTo>
                      <a:pt x="432" y="354"/>
                    </a:lnTo>
                    <a:lnTo>
                      <a:pt x="430" y="354"/>
                    </a:lnTo>
                    <a:lnTo>
                      <a:pt x="5" y="354"/>
                    </a:lnTo>
                    <a:lnTo>
                      <a:pt x="3" y="354"/>
                    </a:lnTo>
                    <a:lnTo>
                      <a:pt x="2" y="352"/>
                    </a:lnTo>
                    <a:lnTo>
                      <a:pt x="0" y="352"/>
                    </a:lnTo>
                    <a:lnTo>
                      <a:pt x="0" y="350"/>
                    </a:lnTo>
                    <a:lnTo>
                      <a:pt x="0" y="348"/>
                    </a:lnTo>
                    <a:lnTo>
                      <a:pt x="0" y="8"/>
                    </a:lnTo>
                    <a:lnTo>
                      <a:pt x="0" y="6"/>
                    </a:lnTo>
                    <a:lnTo>
                      <a:pt x="0" y="4"/>
                    </a:lnTo>
                    <a:lnTo>
                      <a:pt x="0" y="2"/>
                    </a:lnTo>
                    <a:lnTo>
                      <a:pt x="2" y="0"/>
                    </a:lnTo>
                    <a:lnTo>
                      <a:pt x="3" y="0"/>
                    </a:lnTo>
                    <a:lnTo>
                      <a:pt x="5"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93" name="Freeform 201"/>
              <p:cNvSpPr/>
              <p:nvPr/>
            </p:nvSpPr>
            <p:spPr bwMode="auto">
              <a:xfrm>
                <a:off x="4878" y="1275"/>
                <a:ext cx="377" cy="282"/>
              </a:xfrm>
              <a:custGeom>
                <a:avLst/>
                <a:gdLst>
                  <a:gd name="T0" fmla="*/ 9 w 377"/>
                  <a:gd name="T1" fmla="*/ 0 h 282"/>
                  <a:gd name="T2" fmla="*/ 368 w 377"/>
                  <a:gd name="T3" fmla="*/ 0 h 282"/>
                  <a:gd name="T4" fmla="*/ 370 w 377"/>
                  <a:gd name="T5" fmla="*/ 0 h 282"/>
                  <a:gd name="T6" fmla="*/ 372 w 377"/>
                  <a:gd name="T7" fmla="*/ 2 h 282"/>
                  <a:gd name="T8" fmla="*/ 372 w 377"/>
                  <a:gd name="T9" fmla="*/ 2 h 282"/>
                  <a:gd name="T10" fmla="*/ 373 w 377"/>
                  <a:gd name="T11" fmla="*/ 4 h 282"/>
                  <a:gd name="T12" fmla="*/ 375 w 377"/>
                  <a:gd name="T13" fmla="*/ 4 h 282"/>
                  <a:gd name="T14" fmla="*/ 375 w 377"/>
                  <a:gd name="T15" fmla="*/ 6 h 282"/>
                  <a:gd name="T16" fmla="*/ 377 w 377"/>
                  <a:gd name="T17" fmla="*/ 8 h 282"/>
                  <a:gd name="T18" fmla="*/ 377 w 377"/>
                  <a:gd name="T19" fmla="*/ 9 h 282"/>
                  <a:gd name="T20" fmla="*/ 377 w 377"/>
                  <a:gd name="T21" fmla="*/ 273 h 282"/>
                  <a:gd name="T22" fmla="*/ 377 w 377"/>
                  <a:gd name="T23" fmla="*/ 274 h 282"/>
                  <a:gd name="T24" fmla="*/ 375 w 377"/>
                  <a:gd name="T25" fmla="*/ 276 h 282"/>
                  <a:gd name="T26" fmla="*/ 375 w 377"/>
                  <a:gd name="T27" fmla="*/ 278 h 282"/>
                  <a:gd name="T28" fmla="*/ 373 w 377"/>
                  <a:gd name="T29" fmla="*/ 280 h 282"/>
                  <a:gd name="T30" fmla="*/ 372 w 377"/>
                  <a:gd name="T31" fmla="*/ 280 h 282"/>
                  <a:gd name="T32" fmla="*/ 372 w 377"/>
                  <a:gd name="T33" fmla="*/ 282 h 282"/>
                  <a:gd name="T34" fmla="*/ 370 w 377"/>
                  <a:gd name="T35" fmla="*/ 282 h 282"/>
                  <a:gd name="T36" fmla="*/ 368 w 377"/>
                  <a:gd name="T37" fmla="*/ 282 h 282"/>
                  <a:gd name="T38" fmla="*/ 9 w 377"/>
                  <a:gd name="T39" fmla="*/ 282 h 282"/>
                  <a:gd name="T40" fmla="*/ 7 w 377"/>
                  <a:gd name="T41" fmla="*/ 282 h 282"/>
                  <a:gd name="T42" fmla="*/ 5 w 377"/>
                  <a:gd name="T43" fmla="*/ 282 h 282"/>
                  <a:gd name="T44" fmla="*/ 3 w 377"/>
                  <a:gd name="T45" fmla="*/ 280 h 282"/>
                  <a:gd name="T46" fmla="*/ 2 w 377"/>
                  <a:gd name="T47" fmla="*/ 280 h 282"/>
                  <a:gd name="T48" fmla="*/ 2 w 377"/>
                  <a:gd name="T49" fmla="*/ 278 h 282"/>
                  <a:gd name="T50" fmla="*/ 0 w 377"/>
                  <a:gd name="T51" fmla="*/ 276 h 282"/>
                  <a:gd name="T52" fmla="*/ 0 w 377"/>
                  <a:gd name="T53" fmla="*/ 274 h 282"/>
                  <a:gd name="T54" fmla="*/ 0 w 377"/>
                  <a:gd name="T55" fmla="*/ 273 h 282"/>
                  <a:gd name="T56" fmla="*/ 0 w 377"/>
                  <a:gd name="T57" fmla="*/ 9 h 282"/>
                  <a:gd name="T58" fmla="*/ 0 w 377"/>
                  <a:gd name="T59" fmla="*/ 8 h 282"/>
                  <a:gd name="T60" fmla="*/ 0 w 377"/>
                  <a:gd name="T61" fmla="*/ 6 h 282"/>
                  <a:gd name="T62" fmla="*/ 2 w 377"/>
                  <a:gd name="T63" fmla="*/ 4 h 282"/>
                  <a:gd name="T64" fmla="*/ 2 w 377"/>
                  <a:gd name="T65" fmla="*/ 4 h 282"/>
                  <a:gd name="T66" fmla="*/ 3 w 377"/>
                  <a:gd name="T67" fmla="*/ 2 h 282"/>
                  <a:gd name="T68" fmla="*/ 5 w 377"/>
                  <a:gd name="T69" fmla="*/ 2 h 282"/>
                  <a:gd name="T70" fmla="*/ 7 w 377"/>
                  <a:gd name="T71" fmla="*/ 0 h 282"/>
                  <a:gd name="T72" fmla="*/ 9 w 377"/>
                  <a:gd name="T73" fmla="*/ 0 h 28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7"/>
                  <a:gd name="T112" fmla="*/ 0 h 282"/>
                  <a:gd name="T113" fmla="*/ 377 w 377"/>
                  <a:gd name="T114" fmla="*/ 282 h 28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7" h="282">
                    <a:moveTo>
                      <a:pt x="9" y="0"/>
                    </a:moveTo>
                    <a:lnTo>
                      <a:pt x="368" y="0"/>
                    </a:lnTo>
                    <a:lnTo>
                      <a:pt x="370" y="0"/>
                    </a:lnTo>
                    <a:lnTo>
                      <a:pt x="372" y="2"/>
                    </a:lnTo>
                    <a:lnTo>
                      <a:pt x="373" y="4"/>
                    </a:lnTo>
                    <a:lnTo>
                      <a:pt x="375" y="4"/>
                    </a:lnTo>
                    <a:lnTo>
                      <a:pt x="375" y="6"/>
                    </a:lnTo>
                    <a:lnTo>
                      <a:pt x="377" y="8"/>
                    </a:lnTo>
                    <a:lnTo>
                      <a:pt x="377" y="9"/>
                    </a:lnTo>
                    <a:lnTo>
                      <a:pt x="377" y="273"/>
                    </a:lnTo>
                    <a:lnTo>
                      <a:pt x="377" y="274"/>
                    </a:lnTo>
                    <a:lnTo>
                      <a:pt x="375" y="276"/>
                    </a:lnTo>
                    <a:lnTo>
                      <a:pt x="375" y="278"/>
                    </a:lnTo>
                    <a:lnTo>
                      <a:pt x="373" y="280"/>
                    </a:lnTo>
                    <a:lnTo>
                      <a:pt x="372" y="280"/>
                    </a:lnTo>
                    <a:lnTo>
                      <a:pt x="372" y="282"/>
                    </a:lnTo>
                    <a:lnTo>
                      <a:pt x="370" y="282"/>
                    </a:lnTo>
                    <a:lnTo>
                      <a:pt x="368" y="282"/>
                    </a:lnTo>
                    <a:lnTo>
                      <a:pt x="9" y="282"/>
                    </a:lnTo>
                    <a:lnTo>
                      <a:pt x="7" y="282"/>
                    </a:lnTo>
                    <a:lnTo>
                      <a:pt x="5" y="282"/>
                    </a:lnTo>
                    <a:lnTo>
                      <a:pt x="3" y="280"/>
                    </a:lnTo>
                    <a:lnTo>
                      <a:pt x="2" y="280"/>
                    </a:lnTo>
                    <a:lnTo>
                      <a:pt x="2" y="278"/>
                    </a:lnTo>
                    <a:lnTo>
                      <a:pt x="0" y="276"/>
                    </a:lnTo>
                    <a:lnTo>
                      <a:pt x="0" y="274"/>
                    </a:lnTo>
                    <a:lnTo>
                      <a:pt x="0" y="273"/>
                    </a:lnTo>
                    <a:lnTo>
                      <a:pt x="0" y="9"/>
                    </a:lnTo>
                    <a:lnTo>
                      <a:pt x="0" y="8"/>
                    </a:lnTo>
                    <a:lnTo>
                      <a:pt x="0" y="6"/>
                    </a:lnTo>
                    <a:lnTo>
                      <a:pt x="2" y="4"/>
                    </a:lnTo>
                    <a:lnTo>
                      <a:pt x="3" y="2"/>
                    </a:lnTo>
                    <a:lnTo>
                      <a:pt x="5" y="2"/>
                    </a:lnTo>
                    <a:lnTo>
                      <a:pt x="7" y="0"/>
                    </a:lnTo>
                    <a:lnTo>
                      <a:pt x="9"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94" name="Freeform 202"/>
              <p:cNvSpPr/>
              <p:nvPr/>
            </p:nvSpPr>
            <p:spPr bwMode="auto">
              <a:xfrm>
                <a:off x="4848" y="1239"/>
                <a:ext cx="437" cy="354"/>
              </a:xfrm>
              <a:custGeom>
                <a:avLst/>
                <a:gdLst>
                  <a:gd name="T0" fmla="*/ 5 w 437"/>
                  <a:gd name="T1" fmla="*/ 0 h 354"/>
                  <a:gd name="T2" fmla="*/ 430 w 437"/>
                  <a:gd name="T3" fmla="*/ 0 h 354"/>
                  <a:gd name="T4" fmla="*/ 432 w 437"/>
                  <a:gd name="T5" fmla="*/ 0 h 354"/>
                  <a:gd name="T6" fmla="*/ 433 w 437"/>
                  <a:gd name="T7" fmla="*/ 0 h 354"/>
                  <a:gd name="T8" fmla="*/ 433 w 437"/>
                  <a:gd name="T9" fmla="*/ 0 h 354"/>
                  <a:gd name="T10" fmla="*/ 435 w 437"/>
                  <a:gd name="T11" fmla="*/ 2 h 354"/>
                  <a:gd name="T12" fmla="*/ 435 w 437"/>
                  <a:gd name="T13" fmla="*/ 2 h 354"/>
                  <a:gd name="T14" fmla="*/ 437 w 437"/>
                  <a:gd name="T15" fmla="*/ 4 h 354"/>
                  <a:gd name="T16" fmla="*/ 437 w 437"/>
                  <a:gd name="T17" fmla="*/ 6 h 354"/>
                  <a:gd name="T18" fmla="*/ 437 w 437"/>
                  <a:gd name="T19" fmla="*/ 8 h 354"/>
                  <a:gd name="T20" fmla="*/ 437 w 437"/>
                  <a:gd name="T21" fmla="*/ 348 h 354"/>
                  <a:gd name="T22" fmla="*/ 437 w 437"/>
                  <a:gd name="T23" fmla="*/ 348 h 354"/>
                  <a:gd name="T24" fmla="*/ 437 w 437"/>
                  <a:gd name="T25" fmla="*/ 350 h 354"/>
                  <a:gd name="T26" fmla="*/ 435 w 437"/>
                  <a:gd name="T27" fmla="*/ 352 h 354"/>
                  <a:gd name="T28" fmla="*/ 435 w 437"/>
                  <a:gd name="T29" fmla="*/ 352 h 354"/>
                  <a:gd name="T30" fmla="*/ 433 w 437"/>
                  <a:gd name="T31" fmla="*/ 352 h 354"/>
                  <a:gd name="T32" fmla="*/ 433 w 437"/>
                  <a:gd name="T33" fmla="*/ 354 h 354"/>
                  <a:gd name="T34" fmla="*/ 432 w 437"/>
                  <a:gd name="T35" fmla="*/ 354 h 354"/>
                  <a:gd name="T36" fmla="*/ 430 w 437"/>
                  <a:gd name="T37" fmla="*/ 354 h 354"/>
                  <a:gd name="T38" fmla="*/ 5 w 437"/>
                  <a:gd name="T39" fmla="*/ 354 h 354"/>
                  <a:gd name="T40" fmla="*/ 3 w 437"/>
                  <a:gd name="T41" fmla="*/ 354 h 354"/>
                  <a:gd name="T42" fmla="*/ 3 w 437"/>
                  <a:gd name="T43" fmla="*/ 354 h 354"/>
                  <a:gd name="T44" fmla="*/ 2 w 437"/>
                  <a:gd name="T45" fmla="*/ 352 h 354"/>
                  <a:gd name="T46" fmla="*/ 0 w 437"/>
                  <a:gd name="T47" fmla="*/ 352 h 354"/>
                  <a:gd name="T48" fmla="*/ 0 w 437"/>
                  <a:gd name="T49" fmla="*/ 352 h 354"/>
                  <a:gd name="T50" fmla="*/ 0 w 437"/>
                  <a:gd name="T51" fmla="*/ 350 h 354"/>
                  <a:gd name="T52" fmla="*/ 0 w 437"/>
                  <a:gd name="T53" fmla="*/ 348 h 354"/>
                  <a:gd name="T54" fmla="*/ 0 w 437"/>
                  <a:gd name="T55" fmla="*/ 348 h 354"/>
                  <a:gd name="T56" fmla="*/ 0 w 437"/>
                  <a:gd name="T57" fmla="*/ 8 h 354"/>
                  <a:gd name="T58" fmla="*/ 0 w 437"/>
                  <a:gd name="T59" fmla="*/ 6 h 354"/>
                  <a:gd name="T60" fmla="*/ 0 w 437"/>
                  <a:gd name="T61" fmla="*/ 4 h 354"/>
                  <a:gd name="T62" fmla="*/ 0 w 437"/>
                  <a:gd name="T63" fmla="*/ 2 h 354"/>
                  <a:gd name="T64" fmla="*/ 0 w 437"/>
                  <a:gd name="T65" fmla="*/ 2 h 354"/>
                  <a:gd name="T66" fmla="*/ 2 w 437"/>
                  <a:gd name="T67" fmla="*/ 0 h 354"/>
                  <a:gd name="T68" fmla="*/ 3 w 437"/>
                  <a:gd name="T69" fmla="*/ 0 h 354"/>
                  <a:gd name="T70" fmla="*/ 3 w 437"/>
                  <a:gd name="T71" fmla="*/ 0 h 354"/>
                  <a:gd name="T72" fmla="*/ 5 w 437"/>
                  <a:gd name="T73" fmla="*/ 0 h 3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7"/>
                  <a:gd name="T112" fmla="*/ 0 h 354"/>
                  <a:gd name="T113" fmla="*/ 437 w 437"/>
                  <a:gd name="T114" fmla="*/ 354 h 3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7" h="354">
                    <a:moveTo>
                      <a:pt x="5" y="0"/>
                    </a:moveTo>
                    <a:lnTo>
                      <a:pt x="430" y="0"/>
                    </a:lnTo>
                    <a:lnTo>
                      <a:pt x="432" y="0"/>
                    </a:lnTo>
                    <a:lnTo>
                      <a:pt x="433" y="0"/>
                    </a:lnTo>
                    <a:lnTo>
                      <a:pt x="435" y="2"/>
                    </a:lnTo>
                    <a:lnTo>
                      <a:pt x="437" y="4"/>
                    </a:lnTo>
                    <a:lnTo>
                      <a:pt x="437" y="6"/>
                    </a:lnTo>
                    <a:lnTo>
                      <a:pt x="437" y="8"/>
                    </a:lnTo>
                    <a:lnTo>
                      <a:pt x="437" y="348"/>
                    </a:lnTo>
                    <a:lnTo>
                      <a:pt x="437" y="350"/>
                    </a:lnTo>
                    <a:lnTo>
                      <a:pt x="435" y="352"/>
                    </a:lnTo>
                    <a:lnTo>
                      <a:pt x="433" y="352"/>
                    </a:lnTo>
                    <a:lnTo>
                      <a:pt x="433" y="354"/>
                    </a:lnTo>
                    <a:lnTo>
                      <a:pt x="432" y="354"/>
                    </a:lnTo>
                    <a:lnTo>
                      <a:pt x="430" y="354"/>
                    </a:lnTo>
                    <a:lnTo>
                      <a:pt x="5" y="354"/>
                    </a:lnTo>
                    <a:lnTo>
                      <a:pt x="3" y="354"/>
                    </a:lnTo>
                    <a:lnTo>
                      <a:pt x="2" y="352"/>
                    </a:lnTo>
                    <a:lnTo>
                      <a:pt x="0" y="352"/>
                    </a:lnTo>
                    <a:lnTo>
                      <a:pt x="0" y="350"/>
                    </a:lnTo>
                    <a:lnTo>
                      <a:pt x="0" y="348"/>
                    </a:lnTo>
                    <a:lnTo>
                      <a:pt x="0" y="8"/>
                    </a:lnTo>
                    <a:lnTo>
                      <a:pt x="0" y="6"/>
                    </a:lnTo>
                    <a:lnTo>
                      <a:pt x="0" y="4"/>
                    </a:lnTo>
                    <a:lnTo>
                      <a:pt x="0" y="2"/>
                    </a:lnTo>
                    <a:lnTo>
                      <a:pt x="2" y="0"/>
                    </a:lnTo>
                    <a:lnTo>
                      <a:pt x="3" y="0"/>
                    </a:lnTo>
                    <a:lnTo>
                      <a:pt x="5"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95" name="Freeform 203"/>
              <p:cNvSpPr>
                <a:spLocks noEditPoints="1"/>
              </p:cNvSpPr>
              <p:nvPr/>
            </p:nvSpPr>
            <p:spPr bwMode="auto">
              <a:xfrm>
                <a:off x="4893" y="1290"/>
                <a:ext cx="353" cy="384"/>
              </a:xfrm>
              <a:custGeom>
                <a:avLst/>
                <a:gdLst>
                  <a:gd name="T0" fmla="*/ 49 w 353"/>
                  <a:gd name="T1" fmla="*/ 0 h 384"/>
                  <a:gd name="T2" fmla="*/ 131 w 353"/>
                  <a:gd name="T3" fmla="*/ 0 h 384"/>
                  <a:gd name="T4" fmla="*/ 214 w 353"/>
                  <a:gd name="T5" fmla="*/ 0 h 384"/>
                  <a:gd name="T6" fmla="*/ 296 w 353"/>
                  <a:gd name="T7" fmla="*/ 0 h 384"/>
                  <a:gd name="T8" fmla="*/ 340 w 353"/>
                  <a:gd name="T9" fmla="*/ 2 h 384"/>
                  <a:gd name="T10" fmla="*/ 341 w 353"/>
                  <a:gd name="T11" fmla="*/ 2 h 384"/>
                  <a:gd name="T12" fmla="*/ 341 w 353"/>
                  <a:gd name="T13" fmla="*/ 4 h 384"/>
                  <a:gd name="T14" fmla="*/ 343 w 353"/>
                  <a:gd name="T15" fmla="*/ 6 h 384"/>
                  <a:gd name="T16" fmla="*/ 345 w 353"/>
                  <a:gd name="T17" fmla="*/ 36 h 384"/>
                  <a:gd name="T18" fmla="*/ 347 w 353"/>
                  <a:gd name="T19" fmla="*/ 96 h 384"/>
                  <a:gd name="T20" fmla="*/ 347 w 353"/>
                  <a:gd name="T21" fmla="*/ 156 h 384"/>
                  <a:gd name="T22" fmla="*/ 345 w 353"/>
                  <a:gd name="T23" fmla="*/ 216 h 384"/>
                  <a:gd name="T24" fmla="*/ 343 w 353"/>
                  <a:gd name="T25" fmla="*/ 246 h 384"/>
                  <a:gd name="T26" fmla="*/ 343 w 353"/>
                  <a:gd name="T27" fmla="*/ 248 h 384"/>
                  <a:gd name="T28" fmla="*/ 341 w 353"/>
                  <a:gd name="T29" fmla="*/ 250 h 384"/>
                  <a:gd name="T30" fmla="*/ 340 w 353"/>
                  <a:gd name="T31" fmla="*/ 250 h 384"/>
                  <a:gd name="T32" fmla="*/ 298 w 353"/>
                  <a:gd name="T33" fmla="*/ 252 h 384"/>
                  <a:gd name="T34" fmla="*/ 216 w 353"/>
                  <a:gd name="T35" fmla="*/ 254 h 384"/>
                  <a:gd name="T36" fmla="*/ 131 w 353"/>
                  <a:gd name="T37" fmla="*/ 252 h 384"/>
                  <a:gd name="T38" fmla="*/ 49 w 353"/>
                  <a:gd name="T39" fmla="*/ 252 h 384"/>
                  <a:gd name="T40" fmla="*/ 7 w 353"/>
                  <a:gd name="T41" fmla="*/ 250 h 384"/>
                  <a:gd name="T42" fmla="*/ 5 w 353"/>
                  <a:gd name="T43" fmla="*/ 250 h 384"/>
                  <a:gd name="T44" fmla="*/ 4 w 353"/>
                  <a:gd name="T45" fmla="*/ 250 h 384"/>
                  <a:gd name="T46" fmla="*/ 4 w 353"/>
                  <a:gd name="T47" fmla="*/ 248 h 384"/>
                  <a:gd name="T48" fmla="*/ 2 w 353"/>
                  <a:gd name="T49" fmla="*/ 216 h 384"/>
                  <a:gd name="T50" fmla="*/ 0 w 353"/>
                  <a:gd name="T51" fmla="*/ 156 h 384"/>
                  <a:gd name="T52" fmla="*/ 0 w 353"/>
                  <a:gd name="T53" fmla="*/ 96 h 384"/>
                  <a:gd name="T54" fmla="*/ 2 w 353"/>
                  <a:gd name="T55" fmla="*/ 36 h 384"/>
                  <a:gd name="T56" fmla="*/ 4 w 353"/>
                  <a:gd name="T57" fmla="*/ 6 h 384"/>
                  <a:gd name="T58" fmla="*/ 4 w 353"/>
                  <a:gd name="T59" fmla="*/ 4 h 384"/>
                  <a:gd name="T60" fmla="*/ 5 w 353"/>
                  <a:gd name="T61" fmla="*/ 2 h 384"/>
                  <a:gd name="T62" fmla="*/ 5 w 353"/>
                  <a:gd name="T63" fmla="*/ 2 h 384"/>
                  <a:gd name="T64" fmla="*/ 67 w 353"/>
                  <a:gd name="T65" fmla="*/ 359 h 384"/>
                  <a:gd name="T66" fmla="*/ 272 w 353"/>
                  <a:gd name="T67" fmla="*/ 384 h 384"/>
                  <a:gd name="T68" fmla="*/ 67 w 353"/>
                  <a:gd name="T69" fmla="*/ 359 h 384"/>
                  <a:gd name="T70" fmla="*/ 351 w 353"/>
                  <a:gd name="T71" fmla="*/ 314 h 384"/>
                  <a:gd name="T72" fmla="*/ 351 w 353"/>
                  <a:gd name="T73" fmla="*/ 314 h 384"/>
                  <a:gd name="T74" fmla="*/ 353 w 353"/>
                  <a:gd name="T75" fmla="*/ 316 h 384"/>
                  <a:gd name="T76" fmla="*/ 353 w 353"/>
                  <a:gd name="T77" fmla="*/ 316 h 384"/>
                  <a:gd name="T78" fmla="*/ 353 w 353"/>
                  <a:gd name="T79" fmla="*/ 318 h 384"/>
                  <a:gd name="T80" fmla="*/ 353 w 353"/>
                  <a:gd name="T81" fmla="*/ 350 h 384"/>
                  <a:gd name="T82" fmla="*/ 353 w 353"/>
                  <a:gd name="T83" fmla="*/ 350 h 384"/>
                  <a:gd name="T84" fmla="*/ 353 w 353"/>
                  <a:gd name="T85" fmla="*/ 352 h 384"/>
                  <a:gd name="T86" fmla="*/ 351 w 353"/>
                  <a:gd name="T87" fmla="*/ 352 h 384"/>
                  <a:gd name="T88" fmla="*/ 302 w 353"/>
                  <a:gd name="T89" fmla="*/ 352 h 384"/>
                  <a:gd name="T90" fmla="*/ 300 w 353"/>
                  <a:gd name="T91" fmla="*/ 352 h 384"/>
                  <a:gd name="T92" fmla="*/ 300 w 353"/>
                  <a:gd name="T93" fmla="*/ 352 h 384"/>
                  <a:gd name="T94" fmla="*/ 300 w 353"/>
                  <a:gd name="T95" fmla="*/ 350 h 384"/>
                  <a:gd name="T96" fmla="*/ 298 w 353"/>
                  <a:gd name="T97" fmla="*/ 350 h 384"/>
                  <a:gd name="T98" fmla="*/ 300 w 353"/>
                  <a:gd name="T99" fmla="*/ 318 h 384"/>
                  <a:gd name="T100" fmla="*/ 300 w 353"/>
                  <a:gd name="T101" fmla="*/ 316 h 384"/>
                  <a:gd name="T102" fmla="*/ 300 w 353"/>
                  <a:gd name="T103" fmla="*/ 316 h 384"/>
                  <a:gd name="T104" fmla="*/ 302 w 353"/>
                  <a:gd name="T105" fmla="*/ 314 h 3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3"/>
                  <a:gd name="T160" fmla="*/ 0 h 384"/>
                  <a:gd name="T161" fmla="*/ 353 w 353"/>
                  <a:gd name="T162" fmla="*/ 384 h 3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3" h="384">
                    <a:moveTo>
                      <a:pt x="7" y="2"/>
                    </a:moveTo>
                    <a:lnTo>
                      <a:pt x="49" y="0"/>
                    </a:lnTo>
                    <a:lnTo>
                      <a:pt x="90" y="0"/>
                    </a:lnTo>
                    <a:lnTo>
                      <a:pt x="131" y="0"/>
                    </a:lnTo>
                    <a:lnTo>
                      <a:pt x="173" y="0"/>
                    </a:lnTo>
                    <a:lnTo>
                      <a:pt x="214" y="0"/>
                    </a:lnTo>
                    <a:lnTo>
                      <a:pt x="255" y="0"/>
                    </a:lnTo>
                    <a:lnTo>
                      <a:pt x="296" y="0"/>
                    </a:lnTo>
                    <a:lnTo>
                      <a:pt x="338" y="2"/>
                    </a:lnTo>
                    <a:lnTo>
                      <a:pt x="340" y="2"/>
                    </a:lnTo>
                    <a:lnTo>
                      <a:pt x="341" y="2"/>
                    </a:lnTo>
                    <a:lnTo>
                      <a:pt x="341" y="4"/>
                    </a:lnTo>
                    <a:lnTo>
                      <a:pt x="343" y="4"/>
                    </a:lnTo>
                    <a:lnTo>
                      <a:pt x="343" y="6"/>
                    </a:lnTo>
                    <a:lnTo>
                      <a:pt x="345" y="36"/>
                    </a:lnTo>
                    <a:lnTo>
                      <a:pt x="345" y="66"/>
                    </a:lnTo>
                    <a:lnTo>
                      <a:pt x="347" y="96"/>
                    </a:lnTo>
                    <a:lnTo>
                      <a:pt x="347" y="126"/>
                    </a:lnTo>
                    <a:lnTo>
                      <a:pt x="347" y="156"/>
                    </a:lnTo>
                    <a:lnTo>
                      <a:pt x="345" y="186"/>
                    </a:lnTo>
                    <a:lnTo>
                      <a:pt x="345" y="216"/>
                    </a:lnTo>
                    <a:lnTo>
                      <a:pt x="343" y="244"/>
                    </a:lnTo>
                    <a:lnTo>
                      <a:pt x="343" y="246"/>
                    </a:lnTo>
                    <a:lnTo>
                      <a:pt x="343" y="248"/>
                    </a:lnTo>
                    <a:lnTo>
                      <a:pt x="341" y="248"/>
                    </a:lnTo>
                    <a:lnTo>
                      <a:pt x="341" y="250"/>
                    </a:lnTo>
                    <a:lnTo>
                      <a:pt x="340" y="250"/>
                    </a:lnTo>
                    <a:lnTo>
                      <a:pt x="338" y="250"/>
                    </a:lnTo>
                    <a:lnTo>
                      <a:pt x="298" y="252"/>
                    </a:lnTo>
                    <a:lnTo>
                      <a:pt x="257" y="252"/>
                    </a:lnTo>
                    <a:lnTo>
                      <a:pt x="216" y="254"/>
                    </a:lnTo>
                    <a:lnTo>
                      <a:pt x="174" y="254"/>
                    </a:lnTo>
                    <a:lnTo>
                      <a:pt x="131" y="252"/>
                    </a:lnTo>
                    <a:lnTo>
                      <a:pt x="90" y="252"/>
                    </a:lnTo>
                    <a:lnTo>
                      <a:pt x="49" y="252"/>
                    </a:lnTo>
                    <a:lnTo>
                      <a:pt x="7" y="250"/>
                    </a:lnTo>
                    <a:lnTo>
                      <a:pt x="5" y="250"/>
                    </a:lnTo>
                    <a:lnTo>
                      <a:pt x="4" y="250"/>
                    </a:lnTo>
                    <a:lnTo>
                      <a:pt x="4" y="248"/>
                    </a:lnTo>
                    <a:lnTo>
                      <a:pt x="4" y="246"/>
                    </a:lnTo>
                    <a:lnTo>
                      <a:pt x="2" y="216"/>
                    </a:lnTo>
                    <a:lnTo>
                      <a:pt x="2" y="186"/>
                    </a:lnTo>
                    <a:lnTo>
                      <a:pt x="0" y="156"/>
                    </a:lnTo>
                    <a:lnTo>
                      <a:pt x="0" y="126"/>
                    </a:lnTo>
                    <a:lnTo>
                      <a:pt x="0" y="96"/>
                    </a:lnTo>
                    <a:lnTo>
                      <a:pt x="0" y="66"/>
                    </a:lnTo>
                    <a:lnTo>
                      <a:pt x="2" y="36"/>
                    </a:lnTo>
                    <a:lnTo>
                      <a:pt x="4" y="6"/>
                    </a:lnTo>
                    <a:lnTo>
                      <a:pt x="4" y="4"/>
                    </a:lnTo>
                    <a:lnTo>
                      <a:pt x="5" y="2"/>
                    </a:lnTo>
                    <a:lnTo>
                      <a:pt x="7" y="2"/>
                    </a:lnTo>
                    <a:close/>
                    <a:moveTo>
                      <a:pt x="67" y="359"/>
                    </a:moveTo>
                    <a:lnTo>
                      <a:pt x="272" y="359"/>
                    </a:lnTo>
                    <a:lnTo>
                      <a:pt x="272" y="384"/>
                    </a:lnTo>
                    <a:lnTo>
                      <a:pt x="67" y="384"/>
                    </a:lnTo>
                    <a:lnTo>
                      <a:pt x="67" y="359"/>
                    </a:lnTo>
                    <a:close/>
                    <a:moveTo>
                      <a:pt x="302" y="314"/>
                    </a:moveTo>
                    <a:lnTo>
                      <a:pt x="351" y="314"/>
                    </a:lnTo>
                    <a:lnTo>
                      <a:pt x="353" y="316"/>
                    </a:lnTo>
                    <a:lnTo>
                      <a:pt x="353" y="318"/>
                    </a:lnTo>
                    <a:lnTo>
                      <a:pt x="353" y="350"/>
                    </a:lnTo>
                    <a:lnTo>
                      <a:pt x="353" y="352"/>
                    </a:lnTo>
                    <a:lnTo>
                      <a:pt x="351" y="352"/>
                    </a:lnTo>
                    <a:lnTo>
                      <a:pt x="302" y="352"/>
                    </a:lnTo>
                    <a:lnTo>
                      <a:pt x="300" y="352"/>
                    </a:lnTo>
                    <a:lnTo>
                      <a:pt x="300" y="350"/>
                    </a:lnTo>
                    <a:lnTo>
                      <a:pt x="298" y="350"/>
                    </a:lnTo>
                    <a:lnTo>
                      <a:pt x="298" y="318"/>
                    </a:lnTo>
                    <a:lnTo>
                      <a:pt x="300" y="318"/>
                    </a:lnTo>
                    <a:lnTo>
                      <a:pt x="300" y="316"/>
                    </a:lnTo>
                    <a:lnTo>
                      <a:pt x="300" y="314"/>
                    </a:lnTo>
                    <a:lnTo>
                      <a:pt x="302" y="3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696" name="Freeform 204"/>
              <p:cNvSpPr/>
              <p:nvPr/>
            </p:nvSpPr>
            <p:spPr bwMode="auto">
              <a:xfrm>
                <a:off x="4893" y="1290"/>
                <a:ext cx="347" cy="254"/>
              </a:xfrm>
              <a:custGeom>
                <a:avLst/>
                <a:gdLst>
                  <a:gd name="T0" fmla="*/ 49 w 347"/>
                  <a:gd name="T1" fmla="*/ 0 h 254"/>
                  <a:gd name="T2" fmla="*/ 131 w 347"/>
                  <a:gd name="T3" fmla="*/ 0 h 254"/>
                  <a:gd name="T4" fmla="*/ 214 w 347"/>
                  <a:gd name="T5" fmla="*/ 0 h 254"/>
                  <a:gd name="T6" fmla="*/ 296 w 347"/>
                  <a:gd name="T7" fmla="*/ 0 h 254"/>
                  <a:gd name="T8" fmla="*/ 340 w 347"/>
                  <a:gd name="T9" fmla="*/ 2 h 254"/>
                  <a:gd name="T10" fmla="*/ 341 w 347"/>
                  <a:gd name="T11" fmla="*/ 2 h 254"/>
                  <a:gd name="T12" fmla="*/ 341 w 347"/>
                  <a:gd name="T13" fmla="*/ 4 h 254"/>
                  <a:gd name="T14" fmla="*/ 343 w 347"/>
                  <a:gd name="T15" fmla="*/ 6 h 254"/>
                  <a:gd name="T16" fmla="*/ 345 w 347"/>
                  <a:gd name="T17" fmla="*/ 36 h 254"/>
                  <a:gd name="T18" fmla="*/ 347 w 347"/>
                  <a:gd name="T19" fmla="*/ 96 h 254"/>
                  <a:gd name="T20" fmla="*/ 347 w 347"/>
                  <a:gd name="T21" fmla="*/ 156 h 254"/>
                  <a:gd name="T22" fmla="*/ 345 w 347"/>
                  <a:gd name="T23" fmla="*/ 216 h 254"/>
                  <a:gd name="T24" fmla="*/ 343 w 347"/>
                  <a:gd name="T25" fmla="*/ 246 h 254"/>
                  <a:gd name="T26" fmla="*/ 343 w 347"/>
                  <a:gd name="T27" fmla="*/ 248 h 254"/>
                  <a:gd name="T28" fmla="*/ 341 w 347"/>
                  <a:gd name="T29" fmla="*/ 250 h 254"/>
                  <a:gd name="T30" fmla="*/ 340 w 347"/>
                  <a:gd name="T31" fmla="*/ 250 h 254"/>
                  <a:gd name="T32" fmla="*/ 298 w 347"/>
                  <a:gd name="T33" fmla="*/ 252 h 254"/>
                  <a:gd name="T34" fmla="*/ 216 w 347"/>
                  <a:gd name="T35" fmla="*/ 254 h 254"/>
                  <a:gd name="T36" fmla="*/ 131 w 347"/>
                  <a:gd name="T37" fmla="*/ 252 h 254"/>
                  <a:gd name="T38" fmla="*/ 49 w 347"/>
                  <a:gd name="T39" fmla="*/ 252 h 254"/>
                  <a:gd name="T40" fmla="*/ 7 w 347"/>
                  <a:gd name="T41" fmla="*/ 250 h 254"/>
                  <a:gd name="T42" fmla="*/ 5 w 347"/>
                  <a:gd name="T43" fmla="*/ 250 h 254"/>
                  <a:gd name="T44" fmla="*/ 4 w 347"/>
                  <a:gd name="T45" fmla="*/ 250 h 254"/>
                  <a:gd name="T46" fmla="*/ 4 w 347"/>
                  <a:gd name="T47" fmla="*/ 248 h 254"/>
                  <a:gd name="T48" fmla="*/ 2 w 347"/>
                  <a:gd name="T49" fmla="*/ 216 h 254"/>
                  <a:gd name="T50" fmla="*/ 0 w 347"/>
                  <a:gd name="T51" fmla="*/ 156 h 254"/>
                  <a:gd name="T52" fmla="*/ 0 w 347"/>
                  <a:gd name="T53" fmla="*/ 96 h 254"/>
                  <a:gd name="T54" fmla="*/ 2 w 347"/>
                  <a:gd name="T55" fmla="*/ 36 h 254"/>
                  <a:gd name="T56" fmla="*/ 4 w 347"/>
                  <a:gd name="T57" fmla="*/ 6 h 254"/>
                  <a:gd name="T58" fmla="*/ 4 w 347"/>
                  <a:gd name="T59" fmla="*/ 4 h 254"/>
                  <a:gd name="T60" fmla="*/ 5 w 347"/>
                  <a:gd name="T61" fmla="*/ 2 h 254"/>
                  <a:gd name="T62" fmla="*/ 5 w 347"/>
                  <a:gd name="T63" fmla="*/ 2 h 2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7"/>
                  <a:gd name="T97" fmla="*/ 0 h 254"/>
                  <a:gd name="T98" fmla="*/ 347 w 347"/>
                  <a:gd name="T99" fmla="*/ 254 h 25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7" h="254">
                    <a:moveTo>
                      <a:pt x="7" y="2"/>
                    </a:moveTo>
                    <a:lnTo>
                      <a:pt x="49" y="0"/>
                    </a:lnTo>
                    <a:lnTo>
                      <a:pt x="90" y="0"/>
                    </a:lnTo>
                    <a:lnTo>
                      <a:pt x="131" y="0"/>
                    </a:lnTo>
                    <a:lnTo>
                      <a:pt x="173" y="0"/>
                    </a:lnTo>
                    <a:lnTo>
                      <a:pt x="214" y="0"/>
                    </a:lnTo>
                    <a:lnTo>
                      <a:pt x="255" y="0"/>
                    </a:lnTo>
                    <a:lnTo>
                      <a:pt x="296" y="0"/>
                    </a:lnTo>
                    <a:lnTo>
                      <a:pt x="338" y="2"/>
                    </a:lnTo>
                    <a:lnTo>
                      <a:pt x="340" y="2"/>
                    </a:lnTo>
                    <a:lnTo>
                      <a:pt x="341" y="2"/>
                    </a:lnTo>
                    <a:lnTo>
                      <a:pt x="341" y="4"/>
                    </a:lnTo>
                    <a:lnTo>
                      <a:pt x="343" y="4"/>
                    </a:lnTo>
                    <a:lnTo>
                      <a:pt x="343" y="6"/>
                    </a:lnTo>
                    <a:lnTo>
                      <a:pt x="345" y="36"/>
                    </a:lnTo>
                    <a:lnTo>
                      <a:pt x="345" y="66"/>
                    </a:lnTo>
                    <a:lnTo>
                      <a:pt x="347" y="96"/>
                    </a:lnTo>
                    <a:lnTo>
                      <a:pt x="347" y="126"/>
                    </a:lnTo>
                    <a:lnTo>
                      <a:pt x="347" y="156"/>
                    </a:lnTo>
                    <a:lnTo>
                      <a:pt x="345" y="186"/>
                    </a:lnTo>
                    <a:lnTo>
                      <a:pt x="345" y="216"/>
                    </a:lnTo>
                    <a:lnTo>
                      <a:pt x="343" y="244"/>
                    </a:lnTo>
                    <a:lnTo>
                      <a:pt x="343" y="246"/>
                    </a:lnTo>
                    <a:lnTo>
                      <a:pt x="343" y="248"/>
                    </a:lnTo>
                    <a:lnTo>
                      <a:pt x="341" y="248"/>
                    </a:lnTo>
                    <a:lnTo>
                      <a:pt x="341" y="250"/>
                    </a:lnTo>
                    <a:lnTo>
                      <a:pt x="340" y="250"/>
                    </a:lnTo>
                    <a:lnTo>
                      <a:pt x="338" y="250"/>
                    </a:lnTo>
                    <a:lnTo>
                      <a:pt x="298" y="252"/>
                    </a:lnTo>
                    <a:lnTo>
                      <a:pt x="257" y="252"/>
                    </a:lnTo>
                    <a:lnTo>
                      <a:pt x="216" y="254"/>
                    </a:lnTo>
                    <a:lnTo>
                      <a:pt x="174" y="254"/>
                    </a:lnTo>
                    <a:lnTo>
                      <a:pt x="131" y="252"/>
                    </a:lnTo>
                    <a:lnTo>
                      <a:pt x="90" y="252"/>
                    </a:lnTo>
                    <a:lnTo>
                      <a:pt x="49" y="252"/>
                    </a:lnTo>
                    <a:lnTo>
                      <a:pt x="7" y="250"/>
                    </a:lnTo>
                    <a:lnTo>
                      <a:pt x="5" y="250"/>
                    </a:lnTo>
                    <a:lnTo>
                      <a:pt x="4" y="250"/>
                    </a:lnTo>
                    <a:lnTo>
                      <a:pt x="4" y="248"/>
                    </a:lnTo>
                    <a:lnTo>
                      <a:pt x="4" y="246"/>
                    </a:lnTo>
                    <a:lnTo>
                      <a:pt x="2" y="216"/>
                    </a:lnTo>
                    <a:lnTo>
                      <a:pt x="2" y="186"/>
                    </a:lnTo>
                    <a:lnTo>
                      <a:pt x="0" y="156"/>
                    </a:lnTo>
                    <a:lnTo>
                      <a:pt x="0" y="126"/>
                    </a:lnTo>
                    <a:lnTo>
                      <a:pt x="0" y="96"/>
                    </a:lnTo>
                    <a:lnTo>
                      <a:pt x="0" y="66"/>
                    </a:lnTo>
                    <a:lnTo>
                      <a:pt x="2" y="36"/>
                    </a:lnTo>
                    <a:lnTo>
                      <a:pt x="4" y="6"/>
                    </a:lnTo>
                    <a:lnTo>
                      <a:pt x="4" y="4"/>
                    </a:lnTo>
                    <a:lnTo>
                      <a:pt x="5" y="2"/>
                    </a:lnTo>
                    <a:lnTo>
                      <a:pt x="7" y="2"/>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697" name="Rectangle 205"/>
              <p:cNvSpPr>
                <a:spLocks noChangeArrowheads="1"/>
              </p:cNvSpPr>
              <p:nvPr/>
            </p:nvSpPr>
            <p:spPr bwMode="auto">
              <a:xfrm>
                <a:off x="4960" y="1649"/>
                <a:ext cx="205" cy="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698" name="Freeform 206"/>
              <p:cNvSpPr/>
              <p:nvPr/>
            </p:nvSpPr>
            <p:spPr bwMode="auto">
              <a:xfrm>
                <a:off x="5191" y="1604"/>
                <a:ext cx="55" cy="38"/>
              </a:xfrm>
              <a:custGeom>
                <a:avLst/>
                <a:gdLst>
                  <a:gd name="T0" fmla="*/ 4 w 55"/>
                  <a:gd name="T1" fmla="*/ 0 h 38"/>
                  <a:gd name="T2" fmla="*/ 53 w 55"/>
                  <a:gd name="T3" fmla="*/ 0 h 38"/>
                  <a:gd name="T4" fmla="*/ 53 w 55"/>
                  <a:gd name="T5" fmla="*/ 0 h 38"/>
                  <a:gd name="T6" fmla="*/ 53 w 55"/>
                  <a:gd name="T7" fmla="*/ 0 h 38"/>
                  <a:gd name="T8" fmla="*/ 55 w 55"/>
                  <a:gd name="T9" fmla="*/ 2 h 38"/>
                  <a:gd name="T10" fmla="*/ 55 w 55"/>
                  <a:gd name="T11" fmla="*/ 2 h 38"/>
                  <a:gd name="T12" fmla="*/ 55 w 55"/>
                  <a:gd name="T13" fmla="*/ 2 h 38"/>
                  <a:gd name="T14" fmla="*/ 55 w 55"/>
                  <a:gd name="T15" fmla="*/ 2 h 38"/>
                  <a:gd name="T16" fmla="*/ 55 w 55"/>
                  <a:gd name="T17" fmla="*/ 4 h 38"/>
                  <a:gd name="T18" fmla="*/ 55 w 55"/>
                  <a:gd name="T19" fmla="*/ 4 h 38"/>
                  <a:gd name="T20" fmla="*/ 55 w 55"/>
                  <a:gd name="T21" fmla="*/ 36 h 38"/>
                  <a:gd name="T22" fmla="*/ 55 w 55"/>
                  <a:gd name="T23" fmla="*/ 36 h 38"/>
                  <a:gd name="T24" fmla="*/ 55 w 55"/>
                  <a:gd name="T25" fmla="*/ 36 h 38"/>
                  <a:gd name="T26" fmla="*/ 55 w 55"/>
                  <a:gd name="T27" fmla="*/ 36 h 38"/>
                  <a:gd name="T28" fmla="*/ 55 w 55"/>
                  <a:gd name="T29" fmla="*/ 38 h 38"/>
                  <a:gd name="T30" fmla="*/ 55 w 55"/>
                  <a:gd name="T31" fmla="*/ 38 h 38"/>
                  <a:gd name="T32" fmla="*/ 53 w 55"/>
                  <a:gd name="T33" fmla="*/ 38 h 38"/>
                  <a:gd name="T34" fmla="*/ 53 w 55"/>
                  <a:gd name="T35" fmla="*/ 38 h 38"/>
                  <a:gd name="T36" fmla="*/ 53 w 55"/>
                  <a:gd name="T37" fmla="*/ 38 h 38"/>
                  <a:gd name="T38" fmla="*/ 4 w 55"/>
                  <a:gd name="T39" fmla="*/ 38 h 38"/>
                  <a:gd name="T40" fmla="*/ 4 w 55"/>
                  <a:gd name="T41" fmla="*/ 38 h 38"/>
                  <a:gd name="T42" fmla="*/ 2 w 55"/>
                  <a:gd name="T43" fmla="*/ 38 h 38"/>
                  <a:gd name="T44" fmla="*/ 2 w 55"/>
                  <a:gd name="T45" fmla="*/ 38 h 38"/>
                  <a:gd name="T46" fmla="*/ 2 w 55"/>
                  <a:gd name="T47" fmla="*/ 38 h 38"/>
                  <a:gd name="T48" fmla="*/ 2 w 55"/>
                  <a:gd name="T49" fmla="*/ 36 h 38"/>
                  <a:gd name="T50" fmla="*/ 2 w 55"/>
                  <a:gd name="T51" fmla="*/ 36 h 38"/>
                  <a:gd name="T52" fmla="*/ 2 w 55"/>
                  <a:gd name="T53" fmla="*/ 36 h 38"/>
                  <a:gd name="T54" fmla="*/ 0 w 55"/>
                  <a:gd name="T55" fmla="*/ 36 h 38"/>
                  <a:gd name="T56" fmla="*/ 0 w 55"/>
                  <a:gd name="T57" fmla="*/ 4 h 38"/>
                  <a:gd name="T58" fmla="*/ 2 w 55"/>
                  <a:gd name="T59" fmla="*/ 4 h 38"/>
                  <a:gd name="T60" fmla="*/ 2 w 55"/>
                  <a:gd name="T61" fmla="*/ 2 h 38"/>
                  <a:gd name="T62" fmla="*/ 2 w 55"/>
                  <a:gd name="T63" fmla="*/ 2 h 38"/>
                  <a:gd name="T64" fmla="*/ 2 w 55"/>
                  <a:gd name="T65" fmla="*/ 2 h 38"/>
                  <a:gd name="T66" fmla="*/ 2 w 55"/>
                  <a:gd name="T67" fmla="*/ 2 h 38"/>
                  <a:gd name="T68" fmla="*/ 2 w 55"/>
                  <a:gd name="T69" fmla="*/ 0 h 38"/>
                  <a:gd name="T70" fmla="*/ 4 w 55"/>
                  <a:gd name="T71" fmla="*/ 0 h 38"/>
                  <a:gd name="T72" fmla="*/ 4 w 55"/>
                  <a:gd name="T73" fmla="*/ 0 h 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38"/>
                  <a:gd name="T113" fmla="*/ 55 w 55"/>
                  <a:gd name="T114" fmla="*/ 38 h 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38">
                    <a:moveTo>
                      <a:pt x="4" y="0"/>
                    </a:moveTo>
                    <a:lnTo>
                      <a:pt x="53" y="0"/>
                    </a:lnTo>
                    <a:lnTo>
                      <a:pt x="55" y="2"/>
                    </a:lnTo>
                    <a:lnTo>
                      <a:pt x="55" y="4"/>
                    </a:lnTo>
                    <a:lnTo>
                      <a:pt x="55" y="36"/>
                    </a:lnTo>
                    <a:lnTo>
                      <a:pt x="55" y="38"/>
                    </a:lnTo>
                    <a:lnTo>
                      <a:pt x="53" y="38"/>
                    </a:lnTo>
                    <a:lnTo>
                      <a:pt x="4" y="38"/>
                    </a:lnTo>
                    <a:lnTo>
                      <a:pt x="2" y="38"/>
                    </a:lnTo>
                    <a:lnTo>
                      <a:pt x="2" y="36"/>
                    </a:lnTo>
                    <a:lnTo>
                      <a:pt x="0" y="36"/>
                    </a:lnTo>
                    <a:lnTo>
                      <a:pt x="0" y="4"/>
                    </a:lnTo>
                    <a:lnTo>
                      <a:pt x="2" y="4"/>
                    </a:lnTo>
                    <a:lnTo>
                      <a:pt x="2" y="2"/>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3321" name="Rectangle 207"/>
            <p:cNvSpPr>
              <a:spLocks noChangeArrowheads="1"/>
            </p:cNvSpPr>
            <p:nvPr/>
          </p:nvSpPr>
          <p:spPr bwMode="auto">
            <a:xfrm>
              <a:off x="4883" y="1600"/>
              <a:ext cx="186" cy="4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22" name="Freeform 208"/>
            <p:cNvSpPr/>
            <p:nvPr/>
          </p:nvSpPr>
          <p:spPr bwMode="auto">
            <a:xfrm>
              <a:off x="5195" y="1619"/>
              <a:ext cx="51" cy="21"/>
            </a:xfrm>
            <a:custGeom>
              <a:avLst/>
              <a:gdLst>
                <a:gd name="T0" fmla="*/ 0 w 51"/>
                <a:gd name="T1" fmla="*/ 0 h 21"/>
                <a:gd name="T2" fmla="*/ 49 w 51"/>
                <a:gd name="T3" fmla="*/ 0 h 21"/>
                <a:gd name="T4" fmla="*/ 49 w 51"/>
                <a:gd name="T5" fmla="*/ 2 h 21"/>
                <a:gd name="T6" fmla="*/ 49 w 51"/>
                <a:gd name="T7" fmla="*/ 2 h 21"/>
                <a:gd name="T8" fmla="*/ 49 w 51"/>
                <a:gd name="T9" fmla="*/ 2 h 21"/>
                <a:gd name="T10" fmla="*/ 49 w 51"/>
                <a:gd name="T11" fmla="*/ 2 h 21"/>
                <a:gd name="T12" fmla="*/ 51 w 51"/>
                <a:gd name="T13" fmla="*/ 2 h 21"/>
                <a:gd name="T14" fmla="*/ 51 w 51"/>
                <a:gd name="T15" fmla="*/ 2 h 21"/>
                <a:gd name="T16" fmla="*/ 51 w 51"/>
                <a:gd name="T17" fmla="*/ 4 h 21"/>
                <a:gd name="T18" fmla="*/ 51 w 51"/>
                <a:gd name="T19" fmla="*/ 4 h 21"/>
                <a:gd name="T20" fmla="*/ 51 w 51"/>
                <a:gd name="T21" fmla="*/ 19 h 21"/>
                <a:gd name="T22" fmla="*/ 51 w 51"/>
                <a:gd name="T23" fmla="*/ 21 h 21"/>
                <a:gd name="T24" fmla="*/ 51 w 51"/>
                <a:gd name="T25" fmla="*/ 21 h 21"/>
                <a:gd name="T26" fmla="*/ 51 w 51"/>
                <a:gd name="T27" fmla="*/ 21 h 21"/>
                <a:gd name="T28" fmla="*/ 49 w 51"/>
                <a:gd name="T29" fmla="*/ 21 h 21"/>
                <a:gd name="T30" fmla="*/ 49 w 51"/>
                <a:gd name="T31" fmla="*/ 21 h 21"/>
                <a:gd name="T32" fmla="*/ 49 w 51"/>
                <a:gd name="T33" fmla="*/ 21 h 21"/>
                <a:gd name="T34" fmla="*/ 49 w 51"/>
                <a:gd name="T35" fmla="*/ 21 h 21"/>
                <a:gd name="T36" fmla="*/ 49 w 51"/>
                <a:gd name="T37" fmla="*/ 21 h 21"/>
                <a:gd name="T38" fmla="*/ 0 w 51"/>
                <a:gd name="T39" fmla="*/ 21 h 21"/>
                <a:gd name="T40" fmla="*/ 0 w 51"/>
                <a:gd name="T41" fmla="*/ 21 h 21"/>
                <a:gd name="T42" fmla="*/ 0 w 51"/>
                <a:gd name="T43" fmla="*/ 21 h 21"/>
                <a:gd name="T44" fmla="*/ 0 w 51"/>
                <a:gd name="T45" fmla="*/ 21 h 21"/>
                <a:gd name="T46" fmla="*/ 0 w 51"/>
                <a:gd name="T47" fmla="*/ 21 h 21"/>
                <a:gd name="T48" fmla="*/ 0 w 51"/>
                <a:gd name="T49" fmla="*/ 21 h 21"/>
                <a:gd name="T50" fmla="*/ 0 w 51"/>
                <a:gd name="T51" fmla="*/ 21 h 21"/>
                <a:gd name="T52" fmla="*/ 0 w 51"/>
                <a:gd name="T53" fmla="*/ 21 h 21"/>
                <a:gd name="T54" fmla="*/ 0 w 51"/>
                <a:gd name="T55" fmla="*/ 19 h 21"/>
                <a:gd name="T56" fmla="*/ 0 w 51"/>
                <a:gd name="T57" fmla="*/ 4 h 21"/>
                <a:gd name="T58" fmla="*/ 0 w 51"/>
                <a:gd name="T59" fmla="*/ 4 h 21"/>
                <a:gd name="T60" fmla="*/ 0 w 51"/>
                <a:gd name="T61" fmla="*/ 2 h 21"/>
                <a:gd name="T62" fmla="*/ 0 w 51"/>
                <a:gd name="T63" fmla="*/ 2 h 21"/>
                <a:gd name="T64" fmla="*/ 0 w 51"/>
                <a:gd name="T65" fmla="*/ 2 h 21"/>
                <a:gd name="T66" fmla="*/ 0 w 51"/>
                <a:gd name="T67" fmla="*/ 2 h 21"/>
                <a:gd name="T68" fmla="*/ 0 w 51"/>
                <a:gd name="T69" fmla="*/ 2 h 21"/>
                <a:gd name="T70" fmla="*/ 0 w 51"/>
                <a:gd name="T71" fmla="*/ 2 h 21"/>
                <a:gd name="T72" fmla="*/ 0 w 51"/>
                <a:gd name="T73" fmla="*/ 0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
                <a:gd name="T112" fmla="*/ 0 h 21"/>
                <a:gd name="T113" fmla="*/ 51 w 51"/>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 h="21">
                  <a:moveTo>
                    <a:pt x="0" y="0"/>
                  </a:moveTo>
                  <a:lnTo>
                    <a:pt x="49" y="0"/>
                  </a:lnTo>
                  <a:lnTo>
                    <a:pt x="49" y="2"/>
                  </a:lnTo>
                  <a:lnTo>
                    <a:pt x="51" y="2"/>
                  </a:lnTo>
                  <a:lnTo>
                    <a:pt x="51" y="4"/>
                  </a:lnTo>
                  <a:lnTo>
                    <a:pt x="51" y="19"/>
                  </a:lnTo>
                  <a:lnTo>
                    <a:pt x="51" y="21"/>
                  </a:lnTo>
                  <a:lnTo>
                    <a:pt x="49" y="21"/>
                  </a:lnTo>
                  <a:lnTo>
                    <a:pt x="0" y="21"/>
                  </a:lnTo>
                  <a:lnTo>
                    <a:pt x="0" y="19"/>
                  </a:lnTo>
                  <a:lnTo>
                    <a:pt x="0" y="4"/>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3" name="Freeform 209"/>
            <p:cNvSpPr/>
            <p:nvPr/>
          </p:nvSpPr>
          <p:spPr bwMode="auto">
            <a:xfrm>
              <a:off x="5195" y="1619"/>
              <a:ext cx="51" cy="21"/>
            </a:xfrm>
            <a:custGeom>
              <a:avLst/>
              <a:gdLst>
                <a:gd name="T0" fmla="*/ 0 w 51"/>
                <a:gd name="T1" fmla="*/ 0 h 21"/>
                <a:gd name="T2" fmla="*/ 49 w 51"/>
                <a:gd name="T3" fmla="*/ 0 h 21"/>
                <a:gd name="T4" fmla="*/ 49 w 51"/>
                <a:gd name="T5" fmla="*/ 2 h 21"/>
                <a:gd name="T6" fmla="*/ 49 w 51"/>
                <a:gd name="T7" fmla="*/ 2 h 21"/>
                <a:gd name="T8" fmla="*/ 49 w 51"/>
                <a:gd name="T9" fmla="*/ 2 h 21"/>
                <a:gd name="T10" fmla="*/ 49 w 51"/>
                <a:gd name="T11" fmla="*/ 2 h 21"/>
                <a:gd name="T12" fmla="*/ 51 w 51"/>
                <a:gd name="T13" fmla="*/ 2 h 21"/>
                <a:gd name="T14" fmla="*/ 51 w 51"/>
                <a:gd name="T15" fmla="*/ 2 h 21"/>
                <a:gd name="T16" fmla="*/ 51 w 51"/>
                <a:gd name="T17" fmla="*/ 4 h 21"/>
                <a:gd name="T18" fmla="*/ 51 w 51"/>
                <a:gd name="T19" fmla="*/ 4 h 21"/>
                <a:gd name="T20" fmla="*/ 51 w 51"/>
                <a:gd name="T21" fmla="*/ 19 h 21"/>
                <a:gd name="T22" fmla="*/ 51 w 51"/>
                <a:gd name="T23" fmla="*/ 21 h 21"/>
                <a:gd name="T24" fmla="*/ 51 w 51"/>
                <a:gd name="T25" fmla="*/ 21 h 21"/>
                <a:gd name="T26" fmla="*/ 51 w 51"/>
                <a:gd name="T27" fmla="*/ 21 h 21"/>
                <a:gd name="T28" fmla="*/ 49 w 51"/>
                <a:gd name="T29" fmla="*/ 21 h 21"/>
                <a:gd name="T30" fmla="*/ 49 w 51"/>
                <a:gd name="T31" fmla="*/ 21 h 21"/>
                <a:gd name="T32" fmla="*/ 49 w 51"/>
                <a:gd name="T33" fmla="*/ 21 h 21"/>
                <a:gd name="T34" fmla="*/ 49 w 51"/>
                <a:gd name="T35" fmla="*/ 21 h 21"/>
                <a:gd name="T36" fmla="*/ 49 w 51"/>
                <a:gd name="T37" fmla="*/ 21 h 21"/>
                <a:gd name="T38" fmla="*/ 0 w 51"/>
                <a:gd name="T39" fmla="*/ 21 h 21"/>
                <a:gd name="T40" fmla="*/ 0 w 51"/>
                <a:gd name="T41" fmla="*/ 21 h 21"/>
                <a:gd name="T42" fmla="*/ 0 w 51"/>
                <a:gd name="T43" fmla="*/ 21 h 21"/>
                <a:gd name="T44" fmla="*/ 0 w 51"/>
                <a:gd name="T45" fmla="*/ 21 h 21"/>
                <a:gd name="T46" fmla="*/ 0 w 51"/>
                <a:gd name="T47" fmla="*/ 21 h 21"/>
                <a:gd name="T48" fmla="*/ 0 w 51"/>
                <a:gd name="T49" fmla="*/ 21 h 21"/>
                <a:gd name="T50" fmla="*/ 0 w 51"/>
                <a:gd name="T51" fmla="*/ 21 h 21"/>
                <a:gd name="T52" fmla="*/ 0 w 51"/>
                <a:gd name="T53" fmla="*/ 21 h 21"/>
                <a:gd name="T54" fmla="*/ 0 w 51"/>
                <a:gd name="T55" fmla="*/ 19 h 21"/>
                <a:gd name="T56" fmla="*/ 0 w 51"/>
                <a:gd name="T57" fmla="*/ 4 h 21"/>
                <a:gd name="T58" fmla="*/ 0 w 51"/>
                <a:gd name="T59" fmla="*/ 4 h 21"/>
                <a:gd name="T60" fmla="*/ 0 w 51"/>
                <a:gd name="T61" fmla="*/ 2 h 21"/>
                <a:gd name="T62" fmla="*/ 0 w 51"/>
                <a:gd name="T63" fmla="*/ 2 h 21"/>
                <a:gd name="T64" fmla="*/ 0 w 51"/>
                <a:gd name="T65" fmla="*/ 2 h 21"/>
                <a:gd name="T66" fmla="*/ 0 w 51"/>
                <a:gd name="T67" fmla="*/ 2 h 21"/>
                <a:gd name="T68" fmla="*/ 0 w 51"/>
                <a:gd name="T69" fmla="*/ 2 h 21"/>
                <a:gd name="T70" fmla="*/ 0 w 51"/>
                <a:gd name="T71" fmla="*/ 2 h 21"/>
                <a:gd name="T72" fmla="*/ 0 w 51"/>
                <a:gd name="T73" fmla="*/ 0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
                <a:gd name="T112" fmla="*/ 0 h 21"/>
                <a:gd name="T113" fmla="*/ 51 w 51"/>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 h="21">
                  <a:moveTo>
                    <a:pt x="0" y="0"/>
                  </a:moveTo>
                  <a:lnTo>
                    <a:pt x="49" y="0"/>
                  </a:lnTo>
                  <a:lnTo>
                    <a:pt x="49" y="2"/>
                  </a:lnTo>
                  <a:lnTo>
                    <a:pt x="51" y="2"/>
                  </a:lnTo>
                  <a:lnTo>
                    <a:pt x="51" y="4"/>
                  </a:lnTo>
                  <a:lnTo>
                    <a:pt x="51" y="19"/>
                  </a:lnTo>
                  <a:lnTo>
                    <a:pt x="51" y="21"/>
                  </a:lnTo>
                  <a:lnTo>
                    <a:pt x="49" y="21"/>
                  </a:lnTo>
                  <a:lnTo>
                    <a:pt x="0" y="21"/>
                  </a:lnTo>
                  <a:lnTo>
                    <a:pt x="0" y="19"/>
                  </a:lnTo>
                  <a:lnTo>
                    <a:pt x="0" y="4"/>
                  </a:lnTo>
                  <a:lnTo>
                    <a:pt x="0" y="2"/>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4" name="Freeform 210"/>
            <p:cNvSpPr/>
            <p:nvPr/>
          </p:nvSpPr>
          <p:spPr bwMode="auto">
            <a:xfrm>
              <a:off x="5195" y="1606"/>
              <a:ext cx="51" cy="13"/>
            </a:xfrm>
            <a:custGeom>
              <a:avLst/>
              <a:gdLst>
                <a:gd name="T0" fmla="*/ 2 w 51"/>
                <a:gd name="T1" fmla="*/ 0 h 13"/>
                <a:gd name="T2" fmla="*/ 47 w 51"/>
                <a:gd name="T3" fmla="*/ 0 h 13"/>
                <a:gd name="T4" fmla="*/ 49 w 51"/>
                <a:gd name="T5" fmla="*/ 0 h 13"/>
                <a:gd name="T6" fmla="*/ 49 w 51"/>
                <a:gd name="T7" fmla="*/ 0 h 13"/>
                <a:gd name="T8" fmla="*/ 49 w 51"/>
                <a:gd name="T9" fmla="*/ 0 h 13"/>
                <a:gd name="T10" fmla="*/ 49 w 51"/>
                <a:gd name="T11" fmla="*/ 0 h 13"/>
                <a:gd name="T12" fmla="*/ 51 w 51"/>
                <a:gd name="T13" fmla="*/ 2 h 13"/>
                <a:gd name="T14" fmla="*/ 51 w 51"/>
                <a:gd name="T15" fmla="*/ 2 h 13"/>
                <a:gd name="T16" fmla="*/ 51 w 51"/>
                <a:gd name="T17" fmla="*/ 2 h 13"/>
                <a:gd name="T18" fmla="*/ 51 w 51"/>
                <a:gd name="T19" fmla="*/ 2 h 13"/>
                <a:gd name="T20" fmla="*/ 51 w 51"/>
                <a:gd name="T21" fmla="*/ 11 h 13"/>
                <a:gd name="T22" fmla="*/ 51 w 51"/>
                <a:gd name="T23" fmla="*/ 11 h 13"/>
                <a:gd name="T24" fmla="*/ 51 w 51"/>
                <a:gd name="T25" fmla="*/ 13 h 13"/>
                <a:gd name="T26" fmla="*/ 51 w 51"/>
                <a:gd name="T27" fmla="*/ 13 h 13"/>
                <a:gd name="T28" fmla="*/ 49 w 51"/>
                <a:gd name="T29" fmla="*/ 13 h 13"/>
                <a:gd name="T30" fmla="*/ 49 w 51"/>
                <a:gd name="T31" fmla="*/ 13 h 13"/>
                <a:gd name="T32" fmla="*/ 49 w 51"/>
                <a:gd name="T33" fmla="*/ 13 h 13"/>
                <a:gd name="T34" fmla="*/ 49 w 51"/>
                <a:gd name="T35" fmla="*/ 13 h 13"/>
                <a:gd name="T36" fmla="*/ 47 w 51"/>
                <a:gd name="T37" fmla="*/ 13 h 13"/>
                <a:gd name="T38" fmla="*/ 2 w 51"/>
                <a:gd name="T39" fmla="*/ 13 h 13"/>
                <a:gd name="T40" fmla="*/ 2 w 51"/>
                <a:gd name="T41" fmla="*/ 13 h 13"/>
                <a:gd name="T42" fmla="*/ 0 w 51"/>
                <a:gd name="T43" fmla="*/ 13 h 13"/>
                <a:gd name="T44" fmla="*/ 0 w 51"/>
                <a:gd name="T45" fmla="*/ 13 h 13"/>
                <a:gd name="T46" fmla="*/ 0 w 51"/>
                <a:gd name="T47" fmla="*/ 13 h 13"/>
                <a:gd name="T48" fmla="*/ 0 w 51"/>
                <a:gd name="T49" fmla="*/ 13 h 13"/>
                <a:gd name="T50" fmla="*/ 0 w 51"/>
                <a:gd name="T51" fmla="*/ 13 h 13"/>
                <a:gd name="T52" fmla="*/ 0 w 51"/>
                <a:gd name="T53" fmla="*/ 11 h 13"/>
                <a:gd name="T54" fmla="*/ 0 w 51"/>
                <a:gd name="T55" fmla="*/ 11 h 13"/>
                <a:gd name="T56" fmla="*/ 0 w 51"/>
                <a:gd name="T57" fmla="*/ 2 h 13"/>
                <a:gd name="T58" fmla="*/ 0 w 51"/>
                <a:gd name="T59" fmla="*/ 2 h 13"/>
                <a:gd name="T60" fmla="*/ 0 w 51"/>
                <a:gd name="T61" fmla="*/ 2 h 13"/>
                <a:gd name="T62" fmla="*/ 0 w 51"/>
                <a:gd name="T63" fmla="*/ 2 h 13"/>
                <a:gd name="T64" fmla="*/ 0 w 51"/>
                <a:gd name="T65" fmla="*/ 0 h 13"/>
                <a:gd name="T66" fmla="*/ 0 w 51"/>
                <a:gd name="T67" fmla="*/ 0 h 13"/>
                <a:gd name="T68" fmla="*/ 0 w 51"/>
                <a:gd name="T69" fmla="*/ 0 h 13"/>
                <a:gd name="T70" fmla="*/ 2 w 51"/>
                <a:gd name="T71" fmla="*/ 0 h 13"/>
                <a:gd name="T72" fmla="*/ 2 w 51"/>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
                <a:gd name="T112" fmla="*/ 0 h 13"/>
                <a:gd name="T113" fmla="*/ 51 w 51"/>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 h="13">
                  <a:moveTo>
                    <a:pt x="2" y="0"/>
                  </a:moveTo>
                  <a:lnTo>
                    <a:pt x="47" y="0"/>
                  </a:lnTo>
                  <a:lnTo>
                    <a:pt x="49" y="0"/>
                  </a:lnTo>
                  <a:lnTo>
                    <a:pt x="51" y="2"/>
                  </a:lnTo>
                  <a:lnTo>
                    <a:pt x="51" y="11"/>
                  </a:lnTo>
                  <a:lnTo>
                    <a:pt x="51" y="13"/>
                  </a:lnTo>
                  <a:lnTo>
                    <a:pt x="49" y="13"/>
                  </a:lnTo>
                  <a:lnTo>
                    <a:pt x="47" y="13"/>
                  </a:lnTo>
                  <a:lnTo>
                    <a:pt x="2" y="13"/>
                  </a:lnTo>
                  <a:lnTo>
                    <a:pt x="0" y="13"/>
                  </a:lnTo>
                  <a:lnTo>
                    <a:pt x="0" y="11"/>
                  </a:lnTo>
                  <a:lnTo>
                    <a:pt x="0" y="2"/>
                  </a:lnTo>
                  <a:lnTo>
                    <a:pt x="0" y="0"/>
                  </a:lnTo>
                  <a:lnTo>
                    <a:pt x="2" y="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5" name="Freeform 211"/>
            <p:cNvSpPr/>
            <p:nvPr/>
          </p:nvSpPr>
          <p:spPr bwMode="auto">
            <a:xfrm>
              <a:off x="5195" y="1606"/>
              <a:ext cx="51" cy="13"/>
            </a:xfrm>
            <a:custGeom>
              <a:avLst/>
              <a:gdLst>
                <a:gd name="T0" fmla="*/ 2 w 51"/>
                <a:gd name="T1" fmla="*/ 0 h 13"/>
                <a:gd name="T2" fmla="*/ 47 w 51"/>
                <a:gd name="T3" fmla="*/ 0 h 13"/>
                <a:gd name="T4" fmla="*/ 49 w 51"/>
                <a:gd name="T5" fmla="*/ 0 h 13"/>
                <a:gd name="T6" fmla="*/ 49 w 51"/>
                <a:gd name="T7" fmla="*/ 0 h 13"/>
                <a:gd name="T8" fmla="*/ 49 w 51"/>
                <a:gd name="T9" fmla="*/ 0 h 13"/>
                <a:gd name="T10" fmla="*/ 49 w 51"/>
                <a:gd name="T11" fmla="*/ 0 h 13"/>
                <a:gd name="T12" fmla="*/ 51 w 51"/>
                <a:gd name="T13" fmla="*/ 2 h 13"/>
                <a:gd name="T14" fmla="*/ 51 w 51"/>
                <a:gd name="T15" fmla="*/ 2 h 13"/>
                <a:gd name="T16" fmla="*/ 51 w 51"/>
                <a:gd name="T17" fmla="*/ 2 h 13"/>
                <a:gd name="T18" fmla="*/ 51 w 51"/>
                <a:gd name="T19" fmla="*/ 2 h 13"/>
                <a:gd name="T20" fmla="*/ 51 w 51"/>
                <a:gd name="T21" fmla="*/ 11 h 13"/>
                <a:gd name="T22" fmla="*/ 51 w 51"/>
                <a:gd name="T23" fmla="*/ 11 h 13"/>
                <a:gd name="T24" fmla="*/ 51 w 51"/>
                <a:gd name="T25" fmla="*/ 13 h 13"/>
                <a:gd name="T26" fmla="*/ 51 w 51"/>
                <a:gd name="T27" fmla="*/ 13 h 13"/>
                <a:gd name="T28" fmla="*/ 49 w 51"/>
                <a:gd name="T29" fmla="*/ 13 h 13"/>
                <a:gd name="T30" fmla="*/ 49 w 51"/>
                <a:gd name="T31" fmla="*/ 13 h 13"/>
                <a:gd name="T32" fmla="*/ 49 w 51"/>
                <a:gd name="T33" fmla="*/ 13 h 13"/>
                <a:gd name="T34" fmla="*/ 49 w 51"/>
                <a:gd name="T35" fmla="*/ 13 h 13"/>
                <a:gd name="T36" fmla="*/ 47 w 51"/>
                <a:gd name="T37" fmla="*/ 13 h 13"/>
                <a:gd name="T38" fmla="*/ 2 w 51"/>
                <a:gd name="T39" fmla="*/ 13 h 13"/>
                <a:gd name="T40" fmla="*/ 2 w 51"/>
                <a:gd name="T41" fmla="*/ 13 h 13"/>
                <a:gd name="T42" fmla="*/ 0 w 51"/>
                <a:gd name="T43" fmla="*/ 13 h 13"/>
                <a:gd name="T44" fmla="*/ 0 w 51"/>
                <a:gd name="T45" fmla="*/ 13 h 13"/>
                <a:gd name="T46" fmla="*/ 0 w 51"/>
                <a:gd name="T47" fmla="*/ 13 h 13"/>
                <a:gd name="T48" fmla="*/ 0 w 51"/>
                <a:gd name="T49" fmla="*/ 13 h 13"/>
                <a:gd name="T50" fmla="*/ 0 w 51"/>
                <a:gd name="T51" fmla="*/ 13 h 13"/>
                <a:gd name="T52" fmla="*/ 0 w 51"/>
                <a:gd name="T53" fmla="*/ 11 h 13"/>
                <a:gd name="T54" fmla="*/ 0 w 51"/>
                <a:gd name="T55" fmla="*/ 11 h 13"/>
                <a:gd name="T56" fmla="*/ 0 w 51"/>
                <a:gd name="T57" fmla="*/ 2 h 13"/>
                <a:gd name="T58" fmla="*/ 0 w 51"/>
                <a:gd name="T59" fmla="*/ 2 h 13"/>
                <a:gd name="T60" fmla="*/ 0 w 51"/>
                <a:gd name="T61" fmla="*/ 2 h 13"/>
                <a:gd name="T62" fmla="*/ 0 w 51"/>
                <a:gd name="T63" fmla="*/ 2 h 13"/>
                <a:gd name="T64" fmla="*/ 0 w 51"/>
                <a:gd name="T65" fmla="*/ 0 h 13"/>
                <a:gd name="T66" fmla="*/ 0 w 51"/>
                <a:gd name="T67" fmla="*/ 0 h 13"/>
                <a:gd name="T68" fmla="*/ 0 w 51"/>
                <a:gd name="T69" fmla="*/ 0 h 13"/>
                <a:gd name="T70" fmla="*/ 2 w 51"/>
                <a:gd name="T71" fmla="*/ 0 h 13"/>
                <a:gd name="T72" fmla="*/ 2 w 51"/>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
                <a:gd name="T112" fmla="*/ 0 h 13"/>
                <a:gd name="T113" fmla="*/ 51 w 51"/>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 h="13">
                  <a:moveTo>
                    <a:pt x="2" y="0"/>
                  </a:moveTo>
                  <a:lnTo>
                    <a:pt x="47" y="0"/>
                  </a:lnTo>
                  <a:lnTo>
                    <a:pt x="49" y="0"/>
                  </a:lnTo>
                  <a:lnTo>
                    <a:pt x="51" y="2"/>
                  </a:lnTo>
                  <a:lnTo>
                    <a:pt x="51" y="11"/>
                  </a:lnTo>
                  <a:lnTo>
                    <a:pt x="51" y="13"/>
                  </a:lnTo>
                  <a:lnTo>
                    <a:pt x="49" y="13"/>
                  </a:lnTo>
                  <a:lnTo>
                    <a:pt x="47" y="13"/>
                  </a:lnTo>
                  <a:lnTo>
                    <a:pt x="2" y="13"/>
                  </a:lnTo>
                  <a:lnTo>
                    <a:pt x="0" y="13"/>
                  </a:lnTo>
                  <a:lnTo>
                    <a:pt x="0" y="11"/>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6" name="Freeform 212"/>
            <p:cNvSpPr/>
            <p:nvPr/>
          </p:nvSpPr>
          <p:spPr bwMode="auto">
            <a:xfrm>
              <a:off x="4897" y="1292"/>
              <a:ext cx="140" cy="126"/>
            </a:xfrm>
            <a:custGeom>
              <a:avLst/>
              <a:gdLst>
                <a:gd name="T0" fmla="*/ 13 w 140"/>
                <a:gd name="T1" fmla="*/ 2 h 126"/>
                <a:gd name="T2" fmla="*/ 11 w 140"/>
                <a:gd name="T3" fmla="*/ 4 h 126"/>
                <a:gd name="T4" fmla="*/ 7 w 140"/>
                <a:gd name="T5" fmla="*/ 4 h 126"/>
                <a:gd name="T6" fmla="*/ 5 w 140"/>
                <a:gd name="T7" fmla="*/ 4 h 126"/>
                <a:gd name="T8" fmla="*/ 5 w 140"/>
                <a:gd name="T9" fmla="*/ 6 h 126"/>
                <a:gd name="T10" fmla="*/ 3 w 140"/>
                <a:gd name="T11" fmla="*/ 7 h 126"/>
                <a:gd name="T12" fmla="*/ 3 w 140"/>
                <a:gd name="T13" fmla="*/ 7 h 126"/>
                <a:gd name="T14" fmla="*/ 3 w 140"/>
                <a:gd name="T15" fmla="*/ 9 h 126"/>
                <a:gd name="T16" fmla="*/ 3 w 140"/>
                <a:gd name="T17" fmla="*/ 11 h 126"/>
                <a:gd name="T18" fmla="*/ 0 w 140"/>
                <a:gd name="T19" fmla="*/ 126 h 126"/>
                <a:gd name="T20" fmla="*/ 7 w 140"/>
                <a:gd name="T21" fmla="*/ 100 h 126"/>
                <a:gd name="T22" fmla="*/ 16 w 140"/>
                <a:gd name="T23" fmla="*/ 75 h 126"/>
                <a:gd name="T24" fmla="*/ 22 w 140"/>
                <a:gd name="T25" fmla="*/ 66 h 126"/>
                <a:gd name="T26" fmla="*/ 30 w 140"/>
                <a:gd name="T27" fmla="*/ 56 h 126"/>
                <a:gd name="T28" fmla="*/ 35 w 140"/>
                <a:gd name="T29" fmla="*/ 47 h 126"/>
                <a:gd name="T30" fmla="*/ 45 w 140"/>
                <a:gd name="T31" fmla="*/ 39 h 126"/>
                <a:gd name="T32" fmla="*/ 63 w 140"/>
                <a:gd name="T33" fmla="*/ 28 h 126"/>
                <a:gd name="T34" fmla="*/ 84 w 140"/>
                <a:gd name="T35" fmla="*/ 17 h 126"/>
                <a:gd name="T36" fmla="*/ 110 w 140"/>
                <a:gd name="T37" fmla="*/ 7 h 126"/>
                <a:gd name="T38" fmla="*/ 140 w 140"/>
                <a:gd name="T39" fmla="*/ 0 h 126"/>
                <a:gd name="T40" fmla="*/ 13 w 140"/>
                <a:gd name="T41" fmla="*/ 2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0"/>
                <a:gd name="T64" fmla="*/ 0 h 126"/>
                <a:gd name="T65" fmla="*/ 140 w 14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0" h="126">
                  <a:moveTo>
                    <a:pt x="13" y="2"/>
                  </a:moveTo>
                  <a:lnTo>
                    <a:pt x="11" y="4"/>
                  </a:lnTo>
                  <a:lnTo>
                    <a:pt x="7" y="4"/>
                  </a:lnTo>
                  <a:lnTo>
                    <a:pt x="5" y="4"/>
                  </a:lnTo>
                  <a:lnTo>
                    <a:pt x="5" y="6"/>
                  </a:lnTo>
                  <a:lnTo>
                    <a:pt x="3" y="7"/>
                  </a:lnTo>
                  <a:lnTo>
                    <a:pt x="3" y="9"/>
                  </a:lnTo>
                  <a:lnTo>
                    <a:pt x="3" y="11"/>
                  </a:lnTo>
                  <a:lnTo>
                    <a:pt x="0" y="126"/>
                  </a:lnTo>
                  <a:lnTo>
                    <a:pt x="7" y="100"/>
                  </a:lnTo>
                  <a:lnTo>
                    <a:pt x="16" y="75"/>
                  </a:lnTo>
                  <a:lnTo>
                    <a:pt x="22" y="66"/>
                  </a:lnTo>
                  <a:lnTo>
                    <a:pt x="30" y="56"/>
                  </a:lnTo>
                  <a:lnTo>
                    <a:pt x="35" y="47"/>
                  </a:lnTo>
                  <a:lnTo>
                    <a:pt x="45" y="39"/>
                  </a:lnTo>
                  <a:lnTo>
                    <a:pt x="63" y="28"/>
                  </a:lnTo>
                  <a:lnTo>
                    <a:pt x="84" y="17"/>
                  </a:lnTo>
                  <a:lnTo>
                    <a:pt x="110" y="7"/>
                  </a:lnTo>
                  <a:lnTo>
                    <a:pt x="140" y="0"/>
                  </a:lnTo>
                  <a:lnTo>
                    <a:pt x="13"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7" name="Freeform 213"/>
            <p:cNvSpPr/>
            <p:nvPr/>
          </p:nvSpPr>
          <p:spPr bwMode="auto">
            <a:xfrm>
              <a:off x="4897" y="1292"/>
              <a:ext cx="140" cy="126"/>
            </a:xfrm>
            <a:custGeom>
              <a:avLst/>
              <a:gdLst>
                <a:gd name="T0" fmla="*/ 13 w 140"/>
                <a:gd name="T1" fmla="*/ 2 h 126"/>
                <a:gd name="T2" fmla="*/ 11 w 140"/>
                <a:gd name="T3" fmla="*/ 4 h 126"/>
                <a:gd name="T4" fmla="*/ 7 w 140"/>
                <a:gd name="T5" fmla="*/ 4 h 126"/>
                <a:gd name="T6" fmla="*/ 5 w 140"/>
                <a:gd name="T7" fmla="*/ 4 h 126"/>
                <a:gd name="T8" fmla="*/ 5 w 140"/>
                <a:gd name="T9" fmla="*/ 6 h 126"/>
                <a:gd name="T10" fmla="*/ 3 w 140"/>
                <a:gd name="T11" fmla="*/ 7 h 126"/>
                <a:gd name="T12" fmla="*/ 3 w 140"/>
                <a:gd name="T13" fmla="*/ 7 h 126"/>
                <a:gd name="T14" fmla="*/ 3 w 140"/>
                <a:gd name="T15" fmla="*/ 9 h 126"/>
                <a:gd name="T16" fmla="*/ 3 w 140"/>
                <a:gd name="T17" fmla="*/ 11 h 126"/>
                <a:gd name="T18" fmla="*/ 0 w 140"/>
                <a:gd name="T19" fmla="*/ 126 h 126"/>
                <a:gd name="T20" fmla="*/ 7 w 140"/>
                <a:gd name="T21" fmla="*/ 100 h 126"/>
                <a:gd name="T22" fmla="*/ 16 w 140"/>
                <a:gd name="T23" fmla="*/ 75 h 126"/>
                <a:gd name="T24" fmla="*/ 22 w 140"/>
                <a:gd name="T25" fmla="*/ 66 h 126"/>
                <a:gd name="T26" fmla="*/ 30 w 140"/>
                <a:gd name="T27" fmla="*/ 56 h 126"/>
                <a:gd name="T28" fmla="*/ 35 w 140"/>
                <a:gd name="T29" fmla="*/ 47 h 126"/>
                <a:gd name="T30" fmla="*/ 45 w 140"/>
                <a:gd name="T31" fmla="*/ 39 h 126"/>
                <a:gd name="T32" fmla="*/ 63 w 140"/>
                <a:gd name="T33" fmla="*/ 28 h 126"/>
                <a:gd name="T34" fmla="*/ 84 w 140"/>
                <a:gd name="T35" fmla="*/ 17 h 126"/>
                <a:gd name="T36" fmla="*/ 110 w 140"/>
                <a:gd name="T37" fmla="*/ 7 h 126"/>
                <a:gd name="T38" fmla="*/ 140 w 140"/>
                <a:gd name="T39" fmla="*/ 0 h 126"/>
                <a:gd name="T40" fmla="*/ 13 w 140"/>
                <a:gd name="T41" fmla="*/ 2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0"/>
                <a:gd name="T64" fmla="*/ 0 h 126"/>
                <a:gd name="T65" fmla="*/ 140 w 14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0" h="126">
                  <a:moveTo>
                    <a:pt x="13" y="2"/>
                  </a:moveTo>
                  <a:lnTo>
                    <a:pt x="11" y="4"/>
                  </a:lnTo>
                  <a:lnTo>
                    <a:pt x="7" y="4"/>
                  </a:lnTo>
                  <a:lnTo>
                    <a:pt x="5" y="4"/>
                  </a:lnTo>
                  <a:lnTo>
                    <a:pt x="5" y="6"/>
                  </a:lnTo>
                  <a:lnTo>
                    <a:pt x="3" y="7"/>
                  </a:lnTo>
                  <a:lnTo>
                    <a:pt x="3" y="9"/>
                  </a:lnTo>
                  <a:lnTo>
                    <a:pt x="3" y="11"/>
                  </a:lnTo>
                  <a:lnTo>
                    <a:pt x="0" y="126"/>
                  </a:lnTo>
                  <a:lnTo>
                    <a:pt x="7" y="100"/>
                  </a:lnTo>
                  <a:lnTo>
                    <a:pt x="16" y="75"/>
                  </a:lnTo>
                  <a:lnTo>
                    <a:pt x="22" y="66"/>
                  </a:lnTo>
                  <a:lnTo>
                    <a:pt x="30" y="56"/>
                  </a:lnTo>
                  <a:lnTo>
                    <a:pt x="35" y="47"/>
                  </a:lnTo>
                  <a:lnTo>
                    <a:pt x="45" y="39"/>
                  </a:lnTo>
                  <a:lnTo>
                    <a:pt x="63" y="28"/>
                  </a:lnTo>
                  <a:lnTo>
                    <a:pt x="84" y="17"/>
                  </a:lnTo>
                  <a:lnTo>
                    <a:pt x="110" y="7"/>
                  </a:lnTo>
                  <a:lnTo>
                    <a:pt x="140" y="0"/>
                  </a:lnTo>
                  <a:lnTo>
                    <a:pt x="13" y="2"/>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28" name="Rectangle 214"/>
            <p:cNvSpPr>
              <a:spLocks noChangeArrowheads="1"/>
            </p:cNvSpPr>
            <p:nvPr/>
          </p:nvSpPr>
          <p:spPr bwMode="auto">
            <a:xfrm>
              <a:off x="4729" y="1845"/>
              <a:ext cx="674" cy="1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29" name="Rectangle 215"/>
            <p:cNvSpPr>
              <a:spLocks noChangeArrowheads="1"/>
            </p:cNvSpPr>
            <p:nvPr/>
          </p:nvSpPr>
          <p:spPr bwMode="auto">
            <a:xfrm>
              <a:off x="4729" y="1845"/>
              <a:ext cx="674" cy="1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30" name="Freeform 216"/>
            <p:cNvSpPr/>
            <p:nvPr/>
          </p:nvSpPr>
          <p:spPr bwMode="auto">
            <a:xfrm>
              <a:off x="4722" y="1683"/>
              <a:ext cx="689" cy="162"/>
            </a:xfrm>
            <a:custGeom>
              <a:avLst/>
              <a:gdLst>
                <a:gd name="T0" fmla="*/ 6 w 689"/>
                <a:gd name="T1" fmla="*/ 0 h 162"/>
                <a:gd name="T2" fmla="*/ 681 w 689"/>
                <a:gd name="T3" fmla="*/ 0 h 162"/>
                <a:gd name="T4" fmla="*/ 683 w 689"/>
                <a:gd name="T5" fmla="*/ 0 h 162"/>
                <a:gd name="T6" fmla="*/ 683 w 689"/>
                <a:gd name="T7" fmla="*/ 2 h 162"/>
                <a:gd name="T8" fmla="*/ 685 w 689"/>
                <a:gd name="T9" fmla="*/ 2 h 162"/>
                <a:gd name="T10" fmla="*/ 687 w 689"/>
                <a:gd name="T11" fmla="*/ 2 h 162"/>
                <a:gd name="T12" fmla="*/ 687 w 689"/>
                <a:gd name="T13" fmla="*/ 4 h 162"/>
                <a:gd name="T14" fmla="*/ 689 w 689"/>
                <a:gd name="T15" fmla="*/ 4 h 162"/>
                <a:gd name="T16" fmla="*/ 689 w 689"/>
                <a:gd name="T17" fmla="*/ 6 h 162"/>
                <a:gd name="T18" fmla="*/ 689 w 689"/>
                <a:gd name="T19" fmla="*/ 6 h 162"/>
                <a:gd name="T20" fmla="*/ 689 w 689"/>
                <a:gd name="T21" fmla="*/ 156 h 162"/>
                <a:gd name="T22" fmla="*/ 689 w 689"/>
                <a:gd name="T23" fmla="*/ 158 h 162"/>
                <a:gd name="T24" fmla="*/ 689 w 689"/>
                <a:gd name="T25" fmla="*/ 158 h 162"/>
                <a:gd name="T26" fmla="*/ 687 w 689"/>
                <a:gd name="T27" fmla="*/ 160 h 162"/>
                <a:gd name="T28" fmla="*/ 687 w 689"/>
                <a:gd name="T29" fmla="*/ 160 h 162"/>
                <a:gd name="T30" fmla="*/ 685 w 689"/>
                <a:gd name="T31" fmla="*/ 162 h 162"/>
                <a:gd name="T32" fmla="*/ 683 w 689"/>
                <a:gd name="T33" fmla="*/ 162 h 162"/>
                <a:gd name="T34" fmla="*/ 683 w 689"/>
                <a:gd name="T35" fmla="*/ 162 h 162"/>
                <a:gd name="T36" fmla="*/ 681 w 689"/>
                <a:gd name="T37" fmla="*/ 162 h 162"/>
                <a:gd name="T38" fmla="*/ 6 w 689"/>
                <a:gd name="T39" fmla="*/ 162 h 162"/>
                <a:gd name="T40" fmla="*/ 6 w 689"/>
                <a:gd name="T41" fmla="*/ 162 h 162"/>
                <a:gd name="T42" fmla="*/ 4 w 689"/>
                <a:gd name="T43" fmla="*/ 162 h 162"/>
                <a:gd name="T44" fmla="*/ 2 w 689"/>
                <a:gd name="T45" fmla="*/ 162 h 162"/>
                <a:gd name="T46" fmla="*/ 2 w 689"/>
                <a:gd name="T47" fmla="*/ 160 h 162"/>
                <a:gd name="T48" fmla="*/ 0 w 689"/>
                <a:gd name="T49" fmla="*/ 160 h 162"/>
                <a:gd name="T50" fmla="*/ 0 w 689"/>
                <a:gd name="T51" fmla="*/ 158 h 162"/>
                <a:gd name="T52" fmla="*/ 0 w 689"/>
                <a:gd name="T53" fmla="*/ 158 h 162"/>
                <a:gd name="T54" fmla="*/ 0 w 689"/>
                <a:gd name="T55" fmla="*/ 156 h 162"/>
                <a:gd name="T56" fmla="*/ 0 w 689"/>
                <a:gd name="T57" fmla="*/ 6 h 162"/>
                <a:gd name="T58" fmla="*/ 0 w 689"/>
                <a:gd name="T59" fmla="*/ 6 h 162"/>
                <a:gd name="T60" fmla="*/ 0 w 689"/>
                <a:gd name="T61" fmla="*/ 4 h 162"/>
                <a:gd name="T62" fmla="*/ 0 w 689"/>
                <a:gd name="T63" fmla="*/ 4 h 162"/>
                <a:gd name="T64" fmla="*/ 2 w 689"/>
                <a:gd name="T65" fmla="*/ 2 h 162"/>
                <a:gd name="T66" fmla="*/ 2 w 689"/>
                <a:gd name="T67" fmla="*/ 2 h 162"/>
                <a:gd name="T68" fmla="*/ 4 w 689"/>
                <a:gd name="T69" fmla="*/ 2 h 162"/>
                <a:gd name="T70" fmla="*/ 6 w 689"/>
                <a:gd name="T71" fmla="*/ 0 h 162"/>
                <a:gd name="T72" fmla="*/ 6 w 689"/>
                <a:gd name="T73" fmla="*/ 0 h 1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89"/>
                <a:gd name="T112" fmla="*/ 0 h 162"/>
                <a:gd name="T113" fmla="*/ 689 w 689"/>
                <a:gd name="T114" fmla="*/ 162 h 1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89" h="162">
                  <a:moveTo>
                    <a:pt x="6" y="0"/>
                  </a:moveTo>
                  <a:lnTo>
                    <a:pt x="681" y="0"/>
                  </a:lnTo>
                  <a:lnTo>
                    <a:pt x="683" y="0"/>
                  </a:lnTo>
                  <a:lnTo>
                    <a:pt x="683" y="2"/>
                  </a:lnTo>
                  <a:lnTo>
                    <a:pt x="685" y="2"/>
                  </a:lnTo>
                  <a:lnTo>
                    <a:pt x="687" y="2"/>
                  </a:lnTo>
                  <a:lnTo>
                    <a:pt x="687" y="4"/>
                  </a:lnTo>
                  <a:lnTo>
                    <a:pt x="689" y="4"/>
                  </a:lnTo>
                  <a:lnTo>
                    <a:pt x="689" y="6"/>
                  </a:lnTo>
                  <a:lnTo>
                    <a:pt x="689" y="156"/>
                  </a:lnTo>
                  <a:lnTo>
                    <a:pt x="689" y="158"/>
                  </a:lnTo>
                  <a:lnTo>
                    <a:pt x="687" y="160"/>
                  </a:lnTo>
                  <a:lnTo>
                    <a:pt x="685" y="162"/>
                  </a:lnTo>
                  <a:lnTo>
                    <a:pt x="683" y="162"/>
                  </a:lnTo>
                  <a:lnTo>
                    <a:pt x="681" y="162"/>
                  </a:lnTo>
                  <a:lnTo>
                    <a:pt x="6" y="162"/>
                  </a:lnTo>
                  <a:lnTo>
                    <a:pt x="4" y="162"/>
                  </a:lnTo>
                  <a:lnTo>
                    <a:pt x="2" y="162"/>
                  </a:lnTo>
                  <a:lnTo>
                    <a:pt x="2" y="160"/>
                  </a:lnTo>
                  <a:lnTo>
                    <a:pt x="0" y="160"/>
                  </a:lnTo>
                  <a:lnTo>
                    <a:pt x="0" y="158"/>
                  </a:lnTo>
                  <a:lnTo>
                    <a:pt x="0" y="156"/>
                  </a:lnTo>
                  <a:lnTo>
                    <a:pt x="0" y="6"/>
                  </a:lnTo>
                  <a:lnTo>
                    <a:pt x="0" y="4"/>
                  </a:lnTo>
                  <a:lnTo>
                    <a:pt x="2" y="2"/>
                  </a:lnTo>
                  <a:lnTo>
                    <a:pt x="4" y="2"/>
                  </a:lnTo>
                  <a:lnTo>
                    <a:pt x="6" y="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31" name="Freeform 217"/>
            <p:cNvSpPr/>
            <p:nvPr/>
          </p:nvSpPr>
          <p:spPr bwMode="auto">
            <a:xfrm>
              <a:off x="4722" y="1683"/>
              <a:ext cx="689" cy="162"/>
            </a:xfrm>
            <a:custGeom>
              <a:avLst/>
              <a:gdLst>
                <a:gd name="T0" fmla="*/ 6 w 689"/>
                <a:gd name="T1" fmla="*/ 0 h 162"/>
                <a:gd name="T2" fmla="*/ 681 w 689"/>
                <a:gd name="T3" fmla="*/ 0 h 162"/>
                <a:gd name="T4" fmla="*/ 683 w 689"/>
                <a:gd name="T5" fmla="*/ 0 h 162"/>
                <a:gd name="T6" fmla="*/ 683 w 689"/>
                <a:gd name="T7" fmla="*/ 2 h 162"/>
                <a:gd name="T8" fmla="*/ 685 w 689"/>
                <a:gd name="T9" fmla="*/ 2 h 162"/>
                <a:gd name="T10" fmla="*/ 687 w 689"/>
                <a:gd name="T11" fmla="*/ 2 h 162"/>
                <a:gd name="T12" fmla="*/ 687 w 689"/>
                <a:gd name="T13" fmla="*/ 4 h 162"/>
                <a:gd name="T14" fmla="*/ 689 w 689"/>
                <a:gd name="T15" fmla="*/ 4 h 162"/>
                <a:gd name="T16" fmla="*/ 689 w 689"/>
                <a:gd name="T17" fmla="*/ 6 h 162"/>
                <a:gd name="T18" fmla="*/ 689 w 689"/>
                <a:gd name="T19" fmla="*/ 6 h 162"/>
                <a:gd name="T20" fmla="*/ 689 w 689"/>
                <a:gd name="T21" fmla="*/ 156 h 162"/>
                <a:gd name="T22" fmla="*/ 689 w 689"/>
                <a:gd name="T23" fmla="*/ 158 h 162"/>
                <a:gd name="T24" fmla="*/ 689 w 689"/>
                <a:gd name="T25" fmla="*/ 158 h 162"/>
                <a:gd name="T26" fmla="*/ 687 w 689"/>
                <a:gd name="T27" fmla="*/ 160 h 162"/>
                <a:gd name="T28" fmla="*/ 687 w 689"/>
                <a:gd name="T29" fmla="*/ 160 h 162"/>
                <a:gd name="T30" fmla="*/ 685 w 689"/>
                <a:gd name="T31" fmla="*/ 162 h 162"/>
                <a:gd name="T32" fmla="*/ 683 w 689"/>
                <a:gd name="T33" fmla="*/ 162 h 162"/>
                <a:gd name="T34" fmla="*/ 683 w 689"/>
                <a:gd name="T35" fmla="*/ 162 h 162"/>
                <a:gd name="T36" fmla="*/ 681 w 689"/>
                <a:gd name="T37" fmla="*/ 162 h 162"/>
                <a:gd name="T38" fmla="*/ 6 w 689"/>
                <a:gd name="T39" fmla="*/ 162 h 162"/>
                <a:gd name="T40" fmla="*/ 6 w 689"/>
                <a:gd name="T41" fmla="*/ 162 h 162"/>
                <a:gd name="T42" fmla="*/ 4 w 689"/>
                <a:gd name="T43" fmla="*/ 162 h 162"/>
                <a:gd name="T44" fmla="*/ 2 w 689"/>
                <a:gd name="T45" fmla="*/ 162 h 162"/>
                <a:gd name="T46" fmla="*/ 2 w 689"/>
                <a:gd name="T47" fmla="*/ 160 h 162"/>
                <a:gd name="T48" fmla="*/ 0 w 689"/>
                <a:gd name="T49" fmla="*/ 160 h 162"/>
                <a:gd name="T50" fmla="*/ 0 w 689"/>
                <a:gd name="T51" fmla="*/ 158 h 162"/>
                <a:gd name="T52" fmla="*/ 0 w 689"/>
                <a:gd name="T53" fmla="*/ 158 h 162"/>
                <a:gd name="T54" fmla="*/ 0 w 689"/>
                <a:gd name="T55" fmla="*/ 156 h 162"/>
                <a:gd name="T56" fmla="*/ 0 w 689"/>
                <a:gd name="T57" fmla="*/ 6 h 162"/>
                <a:gd name="T58" fmla="*/ 0 w 689"/>
                <a:gd name="T59" fmla="*/ 6 h 162"/>
                <a:gd name="T60" fmla="*/ 0 w 689"/>
                <a:gd name="T61" fmla="*/ 4 h 162"/>
                <a:gd name="T62" fmla="*/ 0 w 689"/>
                <a:gd name="T63" fmla="*/ 4 h 162"/>
                <a:gd name="T64" fmla="*/ 2 w 689"/>
                <a:gd name="T65" fmla="*/ 2 h 162"/>
                <a:gd name="T66" fmla="*/ 2 w 689"/>
                <a:gd name="T67" fmla="*/ 2 h 162"/>
                <a:gd name="T68" fmla="*/ 4 w 689"/>
                <a:gd name="T69" fmla="*/ 2 h 162"/>
                <a:gd name="T70" fmla="*/ 6 w 689"/>
                <a:gd name="T71" fmla="*/ 0 h 162"/>
                <a:gd name="T72" fmla="*/ 6 w 689"/>
                <a:gd name="T73" fmla="*/ 0 h 1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89"/>
                <a:gd name="T112" fmla="*/ 0 h 162"/>
                <a:gd name="T113" fmla="*/ 689 w 689"/>
                <a:gd name="T114" fmla="*/ 162 h 1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89" h="162">
                  <a:moveTo>
                    <a:pt x="6" y="0"/>
                  </a:moveTo>
                  <a:lnTo>
                    <a:pt x="681" y="0"/>
                  </a:lnTo>
                  <a:lnTo>
                    <a:pt x="683" y="0"/>
                  </a:lnTo>
                  <a:lnTo>
                    <a:pt x="683" y="2"/>
                  </a:lnTo>
                  <a:lnTo>
                    <a:pt x="685" y="2"/>
                  </a:lnTo>
                  <a:lnTo>
                    <a:pt x="687" y="2"/>
                  </a:lnTo>
                  <a:lnTo>
                    <a:pt x="687" y="4"/>
                  </a:lnTo>
                  <a:lnTo>
                    <a:pt x="689" y="4"/>
                  </a:lnTo>
                  <a:lnTo>
                    <a:pt x="689" y="6"/>
                  </a:lnTo>
                  <a:lnTo>
                    <a:pt x="689" y="156"/>
                  </a:lnTo>
                  <a:lnTo>
                    <a:pt x="689" y="158"/>
                  </a:lnTo>
                  <a:lnTo>
                    <a:pt x="687" y="160"/>
                  </a:lnTo>
                  <a:lnTo>
                    <a:pt x="685" y="162"/>
                  </a:lnTo>
                  <a:lnTo>
                    <a:pt x="683" y="162"/>
                  </a:lnTo>
                  <a:lnTo>
                    <a:pt x="681" y="162"/>
                  </a:lnTo>
                  <a:lnTo>
                    <a:pt x="6" y="162"/>
                  </a:lnTo>
                  <a:lnTo>
                    <a:pt x="4" y="162"/>
                  </a:lnTo>
                  <a:lnTo>
                    <a:pt x="2" y="162"/>
                  </a:lnTo>
                  <a:lnTo>
                    <a:pt x="2" y="160"/>
                  </a:lnTo>
                  <a:lnTo>
                    <a:pt x="0" y="160"/>
                  </a:lnTo>
                  <a:lnTo>
                    <a:pt x="0" y="158"/>
                  </a:lnTo>
                  <a:lnTo>
                    <a:pt x="0" y="156"/>
                  </a:lnTo>
                  <a:lnTo>
                    <a:pt x="0" y="6"/>
                  </a:lnTo>
                  <a:lnTo>
                    <a:pt x="0" y="4"/>
                  </a:lnTo>
                  <a:lnTo>
                    <a:pt x="2" y="2"/>
                  </a:lnTo>
                  <a:lnTo>
                    <a:pt x="4" y="2"/>
                  </a:lnTo>
                  <a:lnTo>
                    <a:pt x="6"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32" name="Freeform 218"/>
            <p:cNvSpPr/>
            <p:nvPr/>
          </p:nvSpPr>
          <p:spPr bwMode="auto">
            <a:xfrm>
              <a:off x="4728" y="1685"/>
              <a:ext cx="675" cy="158"/>
            </a:xfrm>
            <a:custGeom>
              <a:avLst/>
              <a:gdLst>
                <a:gd name="T0" fmla="*/ 7 w 675"/>
                <a:gd name="T1" fmla="*/ 0 h 158"/>
                <a:gd name="T2" fmla="*/ 668 w 675"/>
                <a:gd name="T3" fmla="*/ 0 h 158"/>
                <a:gd name="T4" fmla="*/ 670 w 675"/>
                <a:gd name="T5" fmla="*/ 0 h 158"/>
                <a:gd name="T6" fmla="*/ 670 w 675"/>
                <a:gd name="T7" fmla="*/ 0 h 158"/>
                <a:gd name="T8" fmla="*/ 672 w 675"/>
                <a:gd name="T9" fmla="*/ 2 h 158"/>
                <a:gd name="T10" fmla="*/ 674 w 675"/>
                <a:gd name="T11" fmla="*/ 2 h 158"/>
                <a:gd name="T12" fmla="*/ 674 w 675"/>
                <a:gd name="T13" fmla="*/ 4 h 158"/>
                <a:gd name="T14" fmla="*/ 674 w 675"/>
                <a:gd name="T15" fmla="*/ 4 h 158"/>
                <a:gd name="T16" fmla="*/ 675 w 675"/>
                <a:gd name="T17" fmla="*/ 5 h 158"/>
                <a:gd name="T18" fmla="*/ 675 w 675"/>
                <a:gd name="T19" fmla="*/ 5 h 158"/>
                <a:gd name="T20" fmla="*/ 675 w 675"/>
                <a:gd name="T21" fmla="*/ 154 h 158"/>
                <a:gd name="T22" fmla="*/ 675 w 675"/>
                <a:gd name="T23" fmla="*/ 154 h 158"/>
                <a:gd name="T24" fmla="*/ 674 w 675"/>
                <a:gd name="T25" fmla="*/ 156 h 158"/>
                <a:gd name="T26" fmla="*/ 674 w 675"/>
                <a:gd name="T27" fmla="*/ 156 h 158"/>
                <a:gd name="T28" fmla="*/ 674 w 675"/>
                <a:gd name="T29" fmla="*/ 156 h 158"/>
                <a:gd name="T30" fmla="*/ 672 w 675"/>
                <a:gd name="T31" fmla="*/ 158 h 158"/>
                <a:gd name="T32" fmla="*/ 670 w 675"/>
                <a:gd name="T33" fmla="*/ 158 h 158"/>
                <a:gd name="T34" fmla="*/ 670 w 675"/>
                <a:gd name="T35" fmla="*/ 158 h 158"/>
                <a:gd name="T36" fmla="*/ 668 w 675"/>
                <a:gd name="T37" fmla="*/ 158 h 158"/>
                <a:gd name="T38" fmla="*/ 7 w 675"/>
                <a:gd name="T39" fmla="*/ 158 h 158"/>
                <a:gd name="T40" fmla="*/ 5 w 675"/>
                <a:gd name="T41" fmla="*/ 158 h 158"/>
                <a:gd name="T42" fmla="*/ 5 w 675"/>
                <a:gd name="T43" fmla="*/ 158 h 158"/>
                <a:gd name="T44" fmla="*/ 3 w 675"/>
                <a:gd name="T45" fmla="*/ 158 h 158"/>
                <a:gd name="T46" fmla="*/ 3 w 675"/>
                <a:gd name="T47" fmla="*/ 156 h 158"/>
                <a:gd name="T48" fmla="*/ 1 w 675"/>
                <a:gd name="T49" fmla="*/ 156 h 158"/>
                <a:gd name="T50" fmla="*/ 1 w 675"/>
                <a:gd name="T51" fmla="*/ 156 h 158"/>
                <a:gd name="T52" fmla="*/ 1 w 675"/>
                <a:gd name="T53" fmla="*/ 154 h 158"/>
                <a:gd name="T54" fmla="*/ 0 w 675"/>
                <a:gd name="T55" fmla="*/ 154 h 158"/>
                <a:gd name="T56" fmla="*/ 0 w 675"/>
                <a:gd name="T57" fmla="*/ 5 h 158"/>
                <a:gd name="T58" fmla="*/ 1 w 675"/>
                <a:gd name="T59" fmla="*/ 5 h 158"/>
                <a:gd name="T60" fmla="*/ 1 w 675"/>
                <a:gd name="T61" fmla="*/ 4 h 158"/>
                <a:gd name="T62" fmla="*/ 1 w 675"/>
                <a:gd name="T63" fmla="*/ 4 h 158"/>
                <a:gd name="T64" fmla="*/ 3 w 675"/>
                <a:gd name="T65" fmla="*/ 2 h 158"/>
                <a:gd name="T66" fmla="*/ 3 w 675"/>
                <a:gd name="T67" fmla="*/ 2 h 158"/>
                <a:gd name="T68" fmla="*/ 5 w 675"/>
                <a:gd name="T69" fmla="*/ 0 h 158"/>
                <a:gd name="T70" fmla="*/ 5 w 675"/>
                <a:gd name="T71" fmla="*/ 0 h 158"/>
                <a:gd name="T72" fmla="*/ 7 w 675"/>
                <a:gd name="T73" fmla="*/ 0 h 1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5"/>
                <a:gd name="T112" fmla="*/ 0 h 158"/>
                <a:gd name="T113" fmla="*/ 675 w 675"/>
                <a:gd name="T114" fmla="*/ 158 h 1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5" h="158">
                  <a:moveTo>
                    <a:pt x="7" y="0"/>
                  </a:moveTo>
                  <a:lnTo>
                    <a:pt x="668" y="0"/>
                  </a:lnTo>
                  <a:lnTo>
                    <a:pt x="670" y="0"/>
                  </a:lnTo>
                  <a:lnTo>
                    <a:pt x="672" y="2"/>
                  </a:lnTo>
                  <a:lnTo>
                    <a:pt x="674" y="2"/>
                  </a:lnTo>
                  <a:lnTo>
                    <a:pt x="674" y="4"/>
                  </a:lnTo>
                  <a:lnTo>
                    <a:pt x="675" y="5"/>
                  </a:lnTo>
                  <a:lnTo>
                    <a:pt x="675" y="154"/>
                  </a:lnTo>
                  <a:lnTo>
                    <a:pt x="674" y="156"/>
                  </a:lnTo>
                  <a:lnTo>
                    <a:pt x="672" y="158"/>
                  </a:lnTo>
                  <a:lnTo>
                    <a:pt x="670" y="158"/>
                  </a:lnTo>
                  <a:lnTo>
                    <a:pt x="668" y="158"/>
                  </a:lnTo>
                  <a:lnTo>
                    <a:pt x="7" y="158"/>
                  </a:lnTo>
                  <a:lnTo>
                    <a:pt x="5" y="158"/>
                  </a:lnTo>
                  <a:lnTo>
                    <a:pt x="3" y="158"/>
                  </a:lnTo>
                  <a:lnTo>
                    <a:pt x="3" y="156"/>
                  </a:lnTo>
                  <a:lnTo>
                    <a:pt x="1" y="156"/>
                  </a:lnTo>
                  <a:lnTo>
                    <a:pt x="1" y="154"/>
                  </a:lnTo>
                  <a:lnTo>
                    <a:pt x="0" y="154"/>
                  </a:lnTo>
                  <a:lnTo>
                    <a:pt x="0" y="5"/>
                  </a:lnTo>
                  <a:lnTo>
                    <a:pt x="1" y="5"/>
                  </a:lnTo>
                  <a:lnTo>
                    <a:pt x="1" y="4"/>
                  </a:lnTo>
                  <a:lnTo>
                    <a:pt x="3" y="2"/>
                  </a:lnTo>
                  <a:lnTo>
                    <a:pt x="5" y="0"/>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33" name="Freeform 219"/>
            <p:cNvSpPr/>
            <p:nvPr/>
          </p:nvSpPr>
          <p:spPr bwMode="auto">
            <a:xfrm>
              <a:off x="4728" y="1685"/>
              <a:ext cx="675" cy="158"/>
            </a:xfrm>
            <a:custGeom>
              <a:avLst/>
              <a:gdLst>
                <a:gd name="T0" fmla="*/ 7 w 675"/>
                <a:gd name="T1" fmla="*/ 0 h 158"/>
                <a:gd name="T2" fmla="*/ 668 w 675"/>
                <a:gd name="T3" fmla="*/ 0 h 158"/>
                <a:gd name="T4" fmla="*/ 670 w 675"/>
                <a:gd name="T5" fmla="*/ 0 h 158"/>
                <a:gd name="T6" fmla="*/ 670 w 675"/>
                <a:gd name="T7" fmla="*/ 0 h 158"/>
                <a:gd name="T8" fmla="*/ 672 w 675"/>
                <a:gd name="T9" fmla="*/ 2 h 158"/>
                <a:gd name="T10" fmla="*/ 674 w 675"/>
                <a:gd name="T11" fmla="*/ 2 h 158"/>
                <a:gd name="T12" fmla="*/ 674 w 675"/>
                <a:gd name="T13" fmla="*/ 4 h 158"/>
                <a:gd name="T14" fmla="*/ 674 w 675"/>
                <a:gd name="T15" fmla="*/ 4 h 158"/>
                <a:gd name="T16" fmla="*/ 675 w 675"/>
                <a:gd name="T17" fmla="*/ 5 h 158"/>
                <a:gd name="T18" fmla="*/ 675 w 675"/>
                <a:gd name="T19" fmla="*/ 5 h 158"/>
                <a:gd name="T20" fmla="*/ 675 w 675"/>
                <a:gd name="T21" fmla="*/ 154 h 158"/>
                <a:gd name="T22" fmla="*/ 675 w 675"/>
                <a:gd name="T23" fmla="*/ 154 h 158"/>
                <a:gd name="T24" fmla="*/ 674 w 675"/>
                <a:gd name="T25" fmla="*/ 156 h 158"/>
                <a:gd name="T26" fmla="*/ 674 w 675"/>
                <a:gd name="T27" fmla="*/ 156 h 158"/>
                <a:gd name="T28" fmla="*/ 674 w 675"/>
                <a:gd name="T29" fmla="*/ 156 h 158"/>
                <a:gd name="T30" fmla="*/ 672 w 675"/>
                <a:gd name="T31" fmla="*/ 158 h 158"/>
                <a:gd name="T32" fmla="*/ 670 w 675"/>
                <a:gd name="T33" fmla="*/ 158 h 158"/>
                <a:gd name="T34" fmla="*/ 670 w 675"/>
                <a:gd name="T35" fmla="*/ 158 h 158"/>
                <a:gd name="T36" fmla="*/ 668 w 675"/>
                <a:gd name="T37" fmla="*/ 158 h 158"/>
                <a:gd name="T38" fmla="*/ 7 w 675"/>
                <a:gd name="T39" fmla="*/ 158 h 158"/>
                <a:gd name="T40" fmla="*/ 5 w 675"/>
                <a:gd name="T41" fmla="*/ 158 h 158"/>
                <a:gd name="T42" fmla="*/ 5 w 675"/>
                <a:gd name="T43" fmla="*/ 158 h 158"/>
                <a:gd name="T44" fmla="*/ 3 w 675"/>
                <a:gd name="T45" fmla="*/ 158 h 158"/>
                <a:gd name="T46" fmla="*/ 3 w 675"/>
                <a:gd name="T47" fmla="*/ 156 h 158"/>
                <a:gd name="T48" fmla="*/ 1 w 675"/>
                <a:gd name="T49" fmla="*/ 156 h 158"/>
                <a:gd name="T50" fmla="*/ 1 w 675"/>
                <a:gd name="T51" fmla="*/ 156 h 158"/>
                <a:gd name="T52" fmla="*/ 1 w 675"/>
                <a:gd name="T53" fmla="*/ 154 h 158"/>
                <a:gd name="T54" fmla="*/ 0 w 675"/>
                <a:gd name="T55" fmla="*/ 154 h 158"/>
                <a:gd name="T56" fmla="*/ 0 w 675"/>
                <a:gd name="T57" fmla="*/ 5 h 158"/>
                <a:gd name="T58" fmla="*/ 1 w 675"/>
                <a:gd name="T59" fmla="*/ 5 h 158"/>
                <a:gd name="T60" fmla="*/ 1 w 675"/>
                <a:gd name="T61" fmla="*/ 4 h 158"/>
                <a:gd name="T62" fmla="*/ 1 w 675"/>
                <a:gd name="T63" fmla="*/ 4 h 158"/>
                <a:gd name="T64" fmla="*/ 3 w 675"/>
                <a:gd name="T65" fmla="*/ 2 h 158"/>
                <a:gd name="T66" fmla="*/ 3 w 675"/>
                <a:gd name="T67" fmla="*/ 2 h 158"/>
                <a:gd name="T68" fmla="*/ 5 w 675"/>
                <a:gd name="T69" fmla="*/ 0 h 158"/>
                <a:gd name="T70" fmla="*/ 5 w 675"/>
                <a:gd name="T71" fmla="*/ 0 h 158"/>
                <a:gd name="T72" fmla="*/ 7 w 675"/>
                <a:gd name="T73" fmla="*/ 0 h 1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5"/>
                <a:gd name="T112" fmla="*/ 0 h 158"/>
                <a:gd name="T113" fmla="*/ 675 w 675"/>
                <a:gd name="T114" fmla="*/ 158 h 1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5" h="158">
                  <a:moveTo>
                    <a:pt x="7" y="0"/>
                  </a:moveTo>
                  <a:lnTo>
                    <a:pt x="668" y="0"/>
                  </a:lnTo>
                  <a:lnTo>
                    <a:pt x="670" y="0"/>
                  </a:lnTo>
                  <a:lnTo>
                    <a:pt x="672" y="2"/>
                  </a:lnTo>
                  <a:lnTo>
                    <a:pt x="674" y="2"/>
                  </a:lnTo>
                  <a:lnTo>
                    <a:pt x="674" y="4"/>
                  </a:lnTo>
                  <a:lnTo>
                    <a:pt x="675" y="5"/>
                  </a:lnTo>
                  <a:lnTo>
                    <a:pt x="675" y="154"/>
                  </a:lnTo>
                  <a:lnTo>
                    <a:pt x="674" y="156"/>
                  </a:lnTo>
                  <a:lnTo>
                    <a:pt x="672" y="158"/>
                  </a:lnTo>
                  <a:lnTo>
                    <a:pt x="670" y="158"/>
                  </a:lnTo>
                  <a:lnTo>
                    <a:pt x="668" y="158"/>
                  </a:lnTo>
                  <a:lnTo>
                    <a:pt x="7" y="158"/>
                  </a:lnTo>
                  <a:lnTo>
                    <a:pt x="5" y="158"/>
                  </a:lnTo>
                  <a:lnTo>
                    <a:pt x="3" y="158"/>
                  </a:lnTo>
                  <a:lnTo>
                    <a:pt x="3" y="156"/>
                  </a:lnTo>
                  <a:lnTo>
                    <a:pt x="1" y="156"/>
                  </a:lnTo>
                  <a:lnTo>
                    <a:pt x="1" y="154"/>
                  </a:lnTo>
                  <a:lnTo>
                    <a:pt x="0" y="154"/>
                  </a:lnTo>
                  <a:lnTo>
                    <a:pt x="0" y="5"/>
                  </a:lnTo>
                  <a:lnTo>
                    <a:pt x="1" y="5"/>
                  </a:lnTo>
                  <a:lnTo>
                    <a:pt x="1" y="4"/>
                  </a:lnTo>
                  <a:lnTo>
                    <a:pt x="3" y="2"/>
                  </a:lnTo>
                  <a:lnTo>
                    <a:pt x="5" y="0"/>
                  </a:lnTo>
                  <a:lnTo>
                    <a:pt x="7"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34" name="Rectangle 220"/>
            <p:cNvSpPr>
              <a:spLocks noChangeArrowheads="1"/>
            </p:cNvSpPr>
            <p:nvPr/>
          </p:nvSpPr>
          <p:spPr bwMode="auto">
            <a:xfrm>
              <a:off x="5208" y="1696"/>
              <a:ext cx="162" cy="12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35" name="Rectangle 221"/>
            <p:cNvSpPr>
              <a:spLocks noChangeArrowheads="1"/>
            </p:cNvSpPr>
            <p:nvPr/>
          </p:nvSpPr>
          <p:spPr bwMode="auto">
            <a:xfrm>
              <a:off x="5208" y="1696"/>
              <a:ext cx="162" cy="12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36" name="Rectangle 222"/>
            <p:cNvSpPr>
              <a:spLocks noChangeArrowheads="1"/>
            </p:cNvSpPr>
            <p:nvPr/>
          </p:nvSpPr>
          <p:spPr bwMode="auto">
            <a:xfrm>
              <a:off x="5212" y="1700"/>
              <a:ext cx="154" cy="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37" name="Rectangle 223"/>
            <p:cNvSpPr>
              <a:spLocks noChangeArrowheads="1"/>
            </p:cNvSpPr>
            <p:nvPr/>
          </p:nvSpPr>
          <p:spPr bwMode="auto">
            <a:xfrm>
              <a:off x="5212" y="1700"/>
              <a:ext cx="154" cy="5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38" name="Rectangle 224"/>
            <p:cNvSpPr>
              <a:spLocks noChangeArrowheads="1"/>
            </p:cNvSpPr>
            <p:nvPr/>
          </p:nvSpPr>
          <p:spPr bwMode="auto">
            <a:xfrm>
              <a:off x="5231" y="1707"/>
              <a:ext cx="9"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39" name="Rectangle 225"/>
            <p:cNvSpPr>
              <a:spLocks noChangeArrowheads="1"/>
            </p:cNvSpPr>
            <p:nvPr/>
          </p:nvSpPr>
          <p:spPr bwMode="auto">
            <a:xfrm>
              <a:off x="5231" y="1707"/>
              <a:ext cx="9" cy="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40" name="Freeform 226"/>
            <p:cNvSpPr/>
            <p:nvPr/>
          </p:nvSpPr>
          <p:spPr bwMode="auto">
            <a:xfrm>
              <a:off x="5218" y="1709"/>
              <a:ext cx="140" cy="30"/>
            </a:xfrm>
            <a:custGeom>
              <a:avLst/>
              <a:gdLst>
                <a:gd name="T0" fmla="*/ 0 w 140"/>
                <a:gd name="T1" fmla="*/ 10 h 30"/>
                <a:gd name="T2" fmla="*/ 52 w 140"/>
                <a:gd name="T3" fmla="*/ 10 h 30"/>
                <a:gd name="T4" fmla="*/ 52 w 140"/>
                <a:gd name="T5" fmla="*/ 2 h 30"/>
                <a:gd name="T6" fmla="*/ 52 w 140"/>
                <a:gd name="T7" fmla="*/ 2 h 30"/>
                <a:gd name="T8" fmla="*/ 52 w 140"/>
                <a:gd name="T9" fmla="*/ 2 h 30"/>
                <a:gd name="T10" fmla="*/ 52 w 140"/>
                <a:gd name="T11" fmla="*/ 2 h 30"/>
                <a:gd name="T12" fmla="*/ 52 w 140"/>
                <a:gd name="T13" fmla="*/ 0 h 30"/>
                <a:gd name="T14" fmla="*/ 52 w 140"/>
                <a:gd name="T15" fmla="*/ 0 h 30"/>
                <a:gd name="T16" fmla="*/ 52 w 140"/>
                <a:gd name="T17" fmla="*/ 0 h 30"/>
                <a:gd name="T18" fmla="*/ 52 w 140"/>
                <a:gd name="T19" fmla="*/ 0 h 30"/>
                <a:gd name="T20" fmla="*/ 54 w 140"/>
                <a:gd name="T21" fmla="*/ 0 h 30"/>
                <a:gd name="T22" fmla="*/ 122 w 140"/>
                <a:gd name="T23" fmla="*/ 0 h 30"/>
                <a:gd name="T24" fmla="*/ 122 w 140"/>
                <a:gd name="T25" fmla="*/ 0 h 30"/>
                <a:gd name="T26" fmla="*/ 122 w 140"/>
                <a:gd name="T27" fmla="*/ 0 h 30"/>
                <a:gd name="T28" fmla="*/ 122 w 140"/>
                <a:gd name="T29" fmla="*/ 0 h 30"/>
                <a:gd name="T30" fmla="*/ 124 w 140"/>
                <a:gd name="T31" fmla="*/ 0 h 30"/>
                <a:gd name="T32" fmla="*/ 124 w 140"/>
                <a:gd name="T33" fmla="*/ 2 h 30"/>
                <a:gd name="T34" fmla="*/ 124 w 140"/>
                <a:gd name="T35" fmla="*/ 2 h 30"/>
                <a:gd name="T36" fmla="*/ 124 w 140"/>
                <a:gd name="T37" fmla="*/ 2 h 30"/>
                <a:gd name="T38" fmla="*/ 124 w 140"/>
                <a:gd name="T39" fmla="*/ 2 h 30"/>
                <a:gd name="T40" fmla="*/ 124 w 140"/>
                <a:gd name="T41" fmla="*/ 10 h 30"/>
                <a:gd name="T42" fmla="*/ 140 w 140"/>
                <a:gd name="T43" fmla="*/ 10 h 30"/>
                <a:gd name="T44" fmla="*/ 140 w 140"/>
                <a:gd name="T45" fmla="*/ 21 h 30"/>
                <a:gd name="T46" fmla="*/ 124 w 140"/>
                <a:gd name="T47" fmla="*/ 21 h 30"/>
                <a:gd name="T48" fmla="*/ 124 w 140"/>
                <a:gd name="T49" fmla="*/ 28 h 30"/>
                <a:gd name="T50" fmla="*/ 124 w 140"/>
                <a:gd name="T51" fmla="*/ 28 h 30"/>
                <a:gd name="T52" fmla="*/ 124 w 140"/>
                <a:gd name="T53" fmla="*/ 28 h 30"/>
                <a:gd name="T54" fmla="*/ 124 w 140"/>
                <a:gd name="T55" fmla="*/ 30 h 30"/>
                <a:gd name="T56" fmla="*/ 124 w 140"/>
                <a:gd name="T57" fmla="*/ 30 h 30"/>
                <a:gd name="T58" fmla="*/ 122 w 140"/>
                <a:gd name="T59" fmla="*/ 30 h 30"/>
                <a:gd name="T60" fmla="*/ 122 w 140"/>
                <a:gd name="T61" fmla="*/ 30 h 30"/>
                <a:gd name="T62" fmla="*/ 122 w 140"/>
                <a:gd name="T63" fmla="*/ 30 h 30"/>
                <a:gd name="T64" fmla="*/ 122 w 140"/>
                <a:gd name="T65" fmla="*/ 30 h 30"/>
                <a:gd name="T66" fmla="*/ 54 w 140"/>
                <a:gd name="T67" fmla="*/ 30 h 30"/>
                <a:gd name="T68" fmla="*/ 52 w 140"/>
                <a:gd name="T69" fmla="*/ 30 h 30"/>
                <a:gd name="T70" fmla="*/ 52 w 140"/>
                <a:gd name="T71" fmla="*/ 30 h 30"/>
                <a:gd name="T72" fmla="*/ 52 w 140"/>
                <a:gd name="T73" fmla="*/ 30 h 30"/>
                <a:gd name="T74" fmla="*/ 52 w 140"/>
                <a:gd name="T75" fmla="*/ 30 h 30"/>
                <a:gd name="T76" fmla="*/ 52 w 140"/>
                <a:gd name="T77" fmla="*/ 30 h 30"/>
                <a:gd name="T78" fmla="*/ 52 w 140"/>
                <a:gd name="T79" fmla="*/ 28 h 30"/>
                <a:gd name="T80" fmla="*/ 52 w 140"/>
                <a:gd name="T81" fmla="*/ 28 h 30"/>
                <a:gd name="T82" fmla="*/ 52 w 140"/>
                <a:gd name="T83" fmla="*/ 28 h 30"/>
                <a:gd name="T84" fmla="*/ 52 w 140"/>
                <a:gd name="T85" fmla="*/ 21 h 30"/>
                <a:gd name="T86" fmla="*/ 0 w 140"/>
                <a:gd name="T87" fmla="*/ 21 h 30"/>
                <a:gd name="T88" fmla="*/ 0 w 140"/>
                <a:gd name="T89" fmla="*/ 10 h 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0"/>
                <a:gd name="T136" fmla="*/ 0 h 30"/>
                <a:gd name="T137" fmla="*/ 140 w 140"/>
                <a:gd name="T138" fmla="*/ 30 h 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0" h="30">
                  <a:moveTo>
                    <a:pt x="0" y="10"/>
                  </a:moveTo>
                  <a:lnTo>
                    <a:pt x="52" y="10"/>
                  </a:lnTo>
                  <a:lnTo>
                    <a:pt x="52" y="2"/>
                  </a:lnTo>
                  <a:lnTo>
                    <a:pt x="52" y="0"/>
                  </a:lnTo>
                  <a:lnTo>
                    <a:pt x="54" y="0"/>
                  </a:lnTo>
                  <a:lnTo>
                    <a:pt x="122" y="0"/>
                  </a:lnTo>
                  <a:lnTo>
                    <a:pt x="124" y="0"/>
                  </a:lnTo>
                  <a:lnTo>
                    <a:pt x="124" y="2"/>
                  </a:lnTo>
                  <a:lnTo>
                    <a:pt x="124" y="10"/>
                  </a:lnTo>
                  <a:lnTo>
                    <a:pt x="140" y="10"/>
                  </a:lnTo>
                  <a:lnTo>
                    <a:pt x="140" y="21"/>
                  </a:lnTo>
                  <a:lnTo>
                    <a:pt x="124" y="21"/>
                  </a:lnTo>
                  <a:lnTo>
                    <a:pt x="124" y="28"/>
                  </a:lnTo>
                  <a:lnTo>
                    <a:pt x="124" y="30"/>
                  </a:lnTo>
                  <a:lnTo>
                    <a:pt x="122" y="30"/>
                  </a:lnTo>
                  <a:lnTo>
                    <a:pt x="54" y="30"/>
                  </a:lnTo>
                  <a:lnTo>
                    <a:pt x="52" y="30"/>
                  </a:lnTo>
                  <a:lnTo>
                    <a:pt x="52" y="28"/>
                  </a:lnTo>
                  <a:lnTo>
                    <a:pt x="52" y="21"/>
                  </a:lnTo>
                  <a:lnTo>
                    <a:pt x="0" y="21"/>
                  </a:lnTo>
                  <a:lnTo>
                    <a:pt x="0" y="1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41" name="Freeform 227"/>
            <p:cNvSpPr/>
            <p:nvPr/>
          </p:nvSpPr>
          <p:spPr bwMode="auto">
            <a:xfrm>
              <a:off x="5218" y="1709"/>
              <a:ext cx="140" cy="30"/>
            </a:xfrm>
            <a:custGeom>
              <a:avLst/>
              <a:gdLst>
                <a:gd name="T0" fmla="*/ 0 w 140"/>
                <a:gd name="T1" fmla="*/ 10 h 30"/>
                <a:gd name="T2" fmla="*/ 52 w 140"/>
                <a:gd name="T3" fmla="*/ 10 h 30"/>
                <a:gd name="T4" fmla="*/ 52 w 140"/>
                <a:gd name="T5" fmla="*/ 2 h 30"/>
                <a:gd name="T6" fmla="*/ 52 w 140"/>
                <a:gd name="T7" fmla="*/ 2 h 30"/>
                <a:gd name="T8" fmla="*/ 52 w 140"/>
                <a:gd name="T9" fmla="*/ 2 h 30"/>
                <a:gd name="T10" fmla="*/ 52 w 140"/>
                <a:gd name="T11" fmla="*/ 2 h 30"/>
                <a:gd name="T12" fmla="*/ 52 w 140"/>
                <a:gd name="T13" fmla="*/ 0 h 30"/>
                <a:gd name="T14" fmla="*/ 52 w 140"/>
                <a:gd name="T15" fmla="*/ 0 h 30"/>
                <a:gd name="T16" fmla="*/ 52 w 140"/>
                <a:gd name="T17" fmla="*/ 0 h 30"/>
                <a:gd name="T18" fmla="*/ 52 w 140"/>
                <a:gd name="T19" fmla="*/ 0 h 30"/>
                <a:gd name="T20" fmla="*/ 54 w 140"/>
                <a:gd name="T21" fmla="*/ 0 h 30"/>
                <a:gd name="T22" fmla="*/ 122 w 140"/>
                <a:gd name="T23" fmla="*/ 0 h 30"/>
                <a:gd name="T24" fmla="*/ 122 w 140"/>
                <a:gd name="T25" fmla="*/ 0 h 30"/>
                <a:gd name="T26" fmla="*/ 122 w 140"/>
                <a:gd name="T27" fmla="*/ 0 h 30"/>
                <a:gd name="T28" fmla="*/ 122 w 140"/>
                <a:gd name="T29" fmla="*/ 0 h 30"/>
                <a:gd name="T30" fmla="*/ 124 w 140"/>
                <a:gd name="T31" fmla="*/ 0 h 30"/>
                <a:gd name="T32" fmla="*/ 124 w 140"/>
                <a:gd name="T33" fmla="*/ 2 h 30"/>
                <a:gd name="T34" fmla="*/ 124 w 140"/>
                <a:gd name="T35" fmla="*/ 2 h 30"/>
                <a:gd name="T36" fmla="*/ 124 w 140"/>
                <a:gd name="T37" fmla="*/ 2 h 30"/>
                <a:gd name="T38" fmla="*/ 124 w 140"/>
                <a:gd name="T39" fmla="*/ 2 h 30"/>
                <a:gd name="T40" fmla="*/ 124 w 140"/>
                <a:gd name="T41" fmla="*/ 10 h 30"/>
                <a:gd name="T42" fmla="*/ 140 w 140"/>
                <a:gd name="T43" fmla="*/ 10 h 30"/>
                <a:gd name="T44" fmla="*/ 140 w 140"/>
                <a:gd name="T45" fmla="*/ 21 h 30"/>
                <a:gd name="T46" fmla="*/ 124 w 140"/>
                <a:gd name="T47" fmla="*/ 21 h 30"/>
                <a:gd name="T48" fmla="*/ 124 w 140"/>
                <a:gd name="T49" fmla="*/ 28 h 30"/>
                <a:gd name="T50" fmla="*/ 124 w 140"/>
                <a:gd name="T51" fmla="*/ 28 h 30"/>
                <a:gd name="T52" fmla="*/ 124 w 140"/>
                <a:gd name="T53" fmla="*/ 28 h 30"/>
                <a:gd name="T54" fmla="*/ 124 w 140"/>
                <a:gd name="T55" fmla="*/ 30 h 30"/>
                <a:gd name="T56" fmla="*/ 124 w 140"/>
                <a:gd name="T57" fmla="*/ 30 h 30"/>
                <a:gd name="T58" fmla="*/ 122 w 140"/>
                <a:gd name="T59" fmla="*/ 30 h 30"/>
                <a:gd name="T60" fmla="*/ 122 w 140"/>
                <a:gd name="T61" fmla="*/ 30 h 30"/>
                <a:gd name="T62" fmla="*/ 122 w 140"/>
                <a:gd name="T63" fmla="*/ 30 h 30"/>
                <a:gd name="T64" fmla="*/ 122 w 140"/>
                <a:gd name="T65" fmla="*/ 30 h 30"/>
                <a:gd name="T66" fmla="*/ 54 w 140"/>
                <a:gd name="T67" fmla="*/ 30 h 30"/>
                <a:gd name="T68" fmla="*/ 52 w 140"/>
                <a:gd name="T69" fmla="*/ 30 h 30"/>
                <a:gd name="T70" fmla="*/ 52 w 140"/>
                <a:gd name="T71" fmla="*/ 30 h 30"/>
                <a:gd name="T72" fmla="*/ 52 w 140"/>
                <a:gd name="T73" fmla="*/ 30 h 30"/>
                <a:gd name="T74" fmla="*/ 52 w 140"/>
                <a:gd name="T75" fmla="*/ 30 h 30"/>
                <a:gd name="T76" fmla="*/ 52 w 140"/>
                <a:gd name="T77" fmla="*/ 30 h 30"/>
                <a:gd name="T78" fmla="*/ 52 w 140"/>
                <a:gd name="T79" fmla="*/ 28 h 30"/>
                <a:gd name="T80" fmla="*/ 52 w 140"/>
                <a:gd name="T81" fmla="*/ 28 h 30"/>
                <a:gd name="T82" fmla="*/ 52 w 140"/>
                <a:gd name="T83" fmla="*/ 28 h 30"/>
                <a:gd name="T84" fmla="*/ 52 w 140"/>
                <a:gd name="T85" fmla="*/ 21 h 30"/>
                <a:gd name="T86" fmla="*/ 0 w 140"/>
                <a:gd name="T87" fmla="*/ 21 h 30"/>
                <a:gd name="T88" fmla="*/ 0 w 140"/>
                <a:gd name="T89" fmla="*/ 10 h 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0"/>
                <a:gd name="T136" fmla="*/ 0 h 30"/>
                <a:gd name="T137" fmla="*/ 140 w 140"/>
                <a:gd name="T138" fmla="*/ 30 h 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0" h="30">
                  <a:moveTo>
                    <a:pt x="0" y="10"/>
                  </a:moveTo>
                  <a:lnTo>
                    <a:pt x="52" y="10"/>
                  </a:lnTo>
                  <a:lnTo>
                    <a:pt x="52" y="2"/>
                  </a:lnTo>
                  <a:lnTo>
                    <a:pt x="52" y="0"/>
                  </a:lnTo>
                  <a:lnTo>
                    <a:pt x="54" y="0"/>
                  </a:lnTo>
                  <a:lnTo>
                    <a:pt x="122" y="0"/>
                  </a:lnTo>
                  <a:lnTo>
                    <a:pt x="124" y="0"/>
                  </a:lnTo>
                  <a:lnTo>
                    <a:pt x="124" y="2"/>
                  </a:lnTo>
                  <a:lnTo>
                    <a:pt x="124" y="10"/>
                  </a:lnTo>
                  <a:lnTo>
                    <a:pt x="140" y="10"/>
                  </a:lnTo>
                  <a:lnTo>
                    <a:pt x="140" y="21"/>
                  </a:lnTo>
                  <a:lnTo>
                    <a:pt x="124" y="21"/>
                  </a:lnTo>
                  <a:lnTo>
                    <a:pt x="124" y="28"/>
                  </a:lnTo>
                  <a:lnTo>
                    <a:pt x="124" y="30"/>
                  </a:lnTo>
                  <a:lnTo>
                    <a:pt x="122" y="30"/>
                  </a:lnTo>
                  <a:lnTo>
                    <a:pt x="54" y="30"/>
                  </a:lnTo>
                  <a:lnTo>
                    <a:pt x="52" y="30"/>
                  </a:lnTo>
                  <a:lnTo>
                    <a:pt x="52" y="28"/>
                  </a:lnTo>
                  <a:lnTo>
                    <a:pt x="52" y="21"/>
                  </a:lnTo>
                  <a:lnTo>
                    <a:pt x="0" y="21"/>
                  </a:lnTo>
                  <a:lnTo>
                    <a:pt x="0" y="1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42" name="Line 228"/>
            <p:cNvSpPr>
              <a:spLocks noChangeShapeType="1"/>
            </p:cNvSpPr>
            <p:nvPr/>
          </p:nvSpPr>
          <p:spPr bwMode="auto">
            <a:xfrm>
              <a:off x="5218" y="1719"/>
              <a:ext cx="1" cy="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43" name="Line 229"/>
            <p:cNvSpPr>
              <a:spLocks noChangeShapeType="1"/>
            </p:cNvSpPr>
            <p:nvPr/>
          </p:nvSpPr>
          <p:spPr bwMode="auto">
            <a:xfrm flipV="1">
              <a:off x="5218" y="1728"/>
              <a:ext cx="1"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44" name="Line 230"/>
            <p:cNvSpPr>
              <a:spLocks noChangeShapeType="1"/>
            </p:cNvSpPr>
            <p:nvPr/>
          </p:nvSpPr>
          <p:spPr bwMode="auto">
            <a:xfrm flipV="1">
              <a:off x="5355" y="1719"/>
              <a:ext cx="3"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45" name="Line 231"/>
            <p:cNvSpPr>
              <a:spLocks noChangeShapeType="1"/>
            </p:cNvSpPr>
            <p:nvPr/>
          </p:nvSpPr>
          <p:spPr bwMode="auto">
            <a:xfrm>
              <a:off x="5355" y="1728"/>
              <a:ext cx="3"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46" name="Rectangle 232"/>
            <p:cNvSpPr>
              <a:spLocks noChangeArrowheads="1"/>
            </p:cNvSpPr>
            <p:nvPr/>
          </p:nvSpPr>
          <p:spPr bwMode="auto">
            <a:xfrm>
              <a:off x="5219" y="1721"/>
              <a:ext cx="1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47" name="Rectangle 233"/>
            <p:cNvSpPr>
              <a:spLocks noChangeArrowheads="1"/>
            </p:cNvSpPr>
            <p:nvPr/>
          </p:nvSpPr>
          <p:spPr bwMode="auto">
            <a:xfrm>
              <a:off x="5219" y="1721"/>
              <a:ext cx="136" cy="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48" name="Freeform 234"/>
            <p:cNvSpPr/>
            <p:nvPr/>
          </p:nvSpPr>
          <p:spPr bwMode="auto">
            <a:xfrm>
              <a:off x="5304" y="1707"/>
              <a:ext cx="32" cy="14"/>
            </a:xfrm>
            <a:custGeom>
              <a:avLst/>
              <a:gdLst>
                <a:gd name="T0" fmla="*/ 6 w 32"/>
                <a:gd name="T1" fmla="*/ 0 h 14"/>
                <a:gd name="T2" fmla="*/ 32 w 32"/>
                <a:gd name="T3" fmla="*/ 0 h 14"/>
                <a:gd name="T4" fmla="*/ 32 w 32"/>
                <a:gd name="T5" fmla="*/ 0 h 14"/>
                <a:gd name="T6" fmla="*/ 32 w 32"/>
                <a:gd name="T7" fmla="*/ 2 h 14"/>
                <a:gd name="T8" fmla="*/ 32 w 32"/>
                <a:gd name="T9" fmla="*/ 2 h 14"/>
                <a:gd name="T10" fmla="*/ 32 w 32"/>
                <a:gd name="T11" fmla="*/ 2 h 14"/>
                <a:gd name="T12" fmla="*/ 32 w 32"/>
                <a:gd name="T13" fmla="*/ 4 h 14"/>
                <a:gd name="T14" fmla="*/ 32 w 32"/>
                <a:gd name="T15" fmla="*/ 4 h 14"/>
                <a:gd name="T16" fmla="*/ 32 w 32"/>
                <a:gd name="T17" fmla="*/ 6 h 14"/>
                <a:gd name="T18" fmla="*/ 32 w 32"/>
                <a:gd name="T19" fmla="*/ 6 h 14"/>
                <a:gd name="T20" fmla="*/ 28 w 32"/>
                <a:gd name="T21" fmla="*/ 6 h 14"/>
                <a:gd name="T22" fmla="*/ 24 w 32"/>
                <a:gd name="T23" fmla="*/ 8 h 14"/>
                <a:gd name="T24" fmla="*/ 23 w 32"/>
                <a:gd name="T25" fmla="*/ 8 h 14"/>
                <a:gd name="T26" fmla="*/ 19 w 32"/>
                <a:gd name="T27" fmla="*/ 10 h 14"/>
                <a:gd name="T28" fmla="*/ 15 w 32"/>
                <a:gd name="T29" fmla="*/ 10 h 14"/>
                <a:gd name="T30" fmla="*/ 13 w 32"/>
                <a:gd name="T31" fmla="*/ 12 h 14"/>
                <a:gd name="T32" fmla="*/ 9 w 32"/>
                <a:gd name="T33" fmla="*/ 12 h 14"/>
                <a:gd name="T34" fmla="*/ 6 w 32"/>
                <a:gd name="T35" fmla="*/ 14 h 14"/>
                <a:gd name="T36" fmla="*/ 4 w 32"/>
                <a:gd name="T37" fmla="*/ 12 h 14"/>
                <a:gd name="T38" fmla="*/ 2 w 32"/>
                <a:gd name="T39" fmla="*/ 12 h 14"/>
                <a:gd name="T40" fmla="*/ 2 w 32"/>
                <a:gd name="T41" fmla="*/ 10 h 14"/>
                <a:gd name="T42" fmla="*/ 0 w 32"/>
                <a:gd name="T43" fmla="*/ 8 h 14"/>
                <a:gd name="T44" fmla="*/ 2 w 32"/>
                <a:gd name="T45" fmla="*/ 4 h 14"/>
                <a:gd name="T46" fmla="*/ 2 w 32"/>
                <a:gd name="T47" fmla="*/ 2 h 14"/>
                <a:gd name="T48" fmla="*/ 4 w 32"/>
                <a:gd name="T49" fmla="*/ 2 h 14"/>
                <a:gd name="T50" fmla="*/ 6 w 32"/>
                <a:gd name="T51" fmla="*/ 0 h 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2"/>
                <a:gd name="T79" fmla="*/ 0 h 14"/>
                <a:gd name="T80" fmla="*/ 32 w 32"/>
                <a:gd name="T81" fmla="*/ 14 h 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2" h="14">
                  <a:moveTo>
                    <a:pt x="6" y="0"/>
                  </a:moveTo>
                  <a:lnTo>
                    <a:pt x="32" y="0"/>
                  </a:lnTo>
                  <a:lnTo>
                    <a:pt x="32" y="2"/>
                  </a:lnTo>
                  <a:lnTo>
                    <a:pt x="32" y="4"/>
                  </a:lnTo>
                  <a:lnTo>
                    <a:pt x="32" y="6"/>
                  </a:lnTo>
                  <a:lnTo>
                    <a:pt x="28" y="6"/>
                  </a:lnTo>
                  <a:lnTo>
                    <a:pt x="24" y="8"/>
                  </a:lnTo>
                  <a:lnTo>
                    <a:pt x="23" y="8"/>
                  </a:lnTo>
                  <a:lnTo>
                    <a:pt x="19" y="10"/>
                  </a:lnTo>
                  <a:lnTo>
                    <a:pt x="15" y="10"/>
                  </a:lnTo>
                  <a:lnTo>
                    <a:pt x="13" y="12"/>
                  </a:lnTo>
                  <a:lnTo>
                    <a:pt x="9" y="12"/>
                  </a:lnTo>
                  <a:lnTo>
                    <a:pt x="6" y="14"/>
                  </a:lnTo>
                  <a:lnTo>
                    <a:pt x="4" y="12"/>
                  </a:lnTo>
                  <a:lnTo>
                    <a:pt x="2" y="12"/>
                  </a:lnTo>
                  <a:lnTo>
                    <a:pt x="2" y="10"/>
                  </a:lnTo>
                  <a:lnTo>
                    <a:pt x="0" y="8"/>
                  </a:lnTo>
                  <a:lnTo>
                    <a:pt x="2" y="4"/>
                  </a:lnTo>
                  <a:lnTo>
                    <a:pt x="2" y="2"/>
                  </a:lnTo>
                  <a:lnTo>
                    <a:pt x="4" y="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49" name="Freeform 235"/>
            <p:cNvSpPr/>
            <p:nvPr/>
          </p:nvSpPr>
          <p:spPr bwMode="auto">
            <a:xfrm>
              <a:off x="5304" y="1707"/>
              <a:ext cx="32" cy="14"/>
            </a:xfrm>
            <a:custGeom>
              <a:avLst/>
              <a:gdLst>
                <a:gd name="T0" fmla="*/ 6 w 32"/>
                <a:gd name="T1" fmla="*/ 0 h 14"/>
                <a:gd name="T2" fmla="*/ 32 w 32"/>
                <a:gd name="T3" fmla="*/ 0 h 14"/>
                <a:gd name="T4" fmla="*/ 32 w 32"/>
                <a:gd name="T5" fmla="*/ 0 h 14"/>
                <a:gd name="T6" fmla="*/ 32 w 32"/>
                <a:gd name="T7" fmla="*/ 2 h 14"/>
                <a:gd name="T8" fmla="*/ 32 w 32"/>
                <a:gd name="T9" fmla="*/ 2 h 14"/>
                <a:gd name="T10" fmla="*/ 32 w 32"/>
                <a:gd name="T11" fmla="*/ 2 h 14"/>
                <a:gd name="T12" fmla="*/ 32 w 32"/>
                <a:gd name="T13" fmla="*/ 4 h 14"/>
                <a:gd name="T14" fmla="*/ 32 w 32"/>
                <a:gd name="T15" fmla="*/ 4 h 14"/>
                <a:gd name="T16" fmla="*/ 32 w 32"/>
                <a:gd name="T17" fmla="*/ 6 h 14"/>
                <a:gd name="T18" fmla="*/ 32 w 32"/>
                <a:gd name="T19" fmla="*/ 6 h 14"/>
                <a:gd name="T20" fmla="*/ 28 w 32"/>
                <a:gd name="T21" fmla="*/ 6 h 14"/>
                <a:gd name="T22" fmla="*/ 24 w 32"/>
                <a:gd name="T23" fmla="*/ 8 h 14"/>
                <a:gd name="T24" fmla="*/ 23 w 32"/>
                <a:gd name="T25" fmla="*/ 8 h 14"/>
                <a:gd name="T26" fmla="*/ 19 w 32"/>
                <a:gd name="T27" fmla="*/ 10 h 14"/>
                <a:gd name="T28" fmla="*/ 15 w 32"/>
                <a:gd name="T29" fmla="*/ 10 h 14"/>
                <a:gd name="T30" fmla="*/ 13 w 32"/>
                <a:gd name="T31" fmla="*/ 12 h 14"/>
                <a:gd name="T32" fmla="*/ 9 w 32"/>
                <a:gd name="T33" fmla="*/ 12 h 14"/>
                <a:gd name="T34" fmla="*/ 6 w 32"/>
                <a:gd name="T35" fmla="*/ 14 h 14"/>
                <a:gd name="T36" fmla="*/ 4 w 32"/>
                <a:gd name="T37" fmla="*/ 12 h 14"/>
                <a:gd name="T38" fmla="*/ 2 w 32"/>
                <a:gd name="T39" fmla="*/ 12 h 14"/>
                <a:gd name="T40" fmla="*/ 2 w 32"/>
                <a:gd name="T41" fmla="*/ 10 h 14"/>
                <a:gd name="T42" fmla="*/ 0 w 32"/>
                <a:gd name="T43" fmla="*/ 8 h 14"/>
                <a:gd name="T44" fmla="*/ 2 w 32"/>
                <a:gd name="T45" fmla="*/ 4 h 14"/>
                <a:gd name="T46" fmla="*/ 2 w 32"/>
                <a:gd name="T47" fmla="*/ 2 h 14"/>
                <a:gd name="T48" fmla="*/ 4 w 32"/>
                <a:gd name="T49" fmla="*/ 2 h 14"/>
                <a:gd name="T50" fmla="*/ 6 w 32"/>
                <a:gd name="T51" fmla="*/ 0 h 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2"/>
                <a:gd name="T79" fmla="*/ 0 h 14"/>
                <a:gd name="T80" fmla="*/ 32 w 32"/>
                <a:gd name="T81" fmla="*/ 14 h 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2" h="14">
                  <a:moveTo>
                    <a:pt x="6" y="0"/>
                  </a:moveTo>
                  <a:lnTo>
                    <a:pt x="32" y="0"/>
                  </a:lnTo>
                  <a:lnTo>
                    <a:pt x="32" y="2"/>
                  </a:lnTo>
                  <a:lnTo>
                    <a:pt x="32" y="4"/>
                  </a:lnTo>
                  <a:lnTo>
                    <a:pt x="32" y="6"/>
                  </a:lnTo>
                  <a:lnTo>
                    <a:pt x="28" y="6"/>
                  </a:lnTo>
                  <a:lnTo>
                    <a:pt x="24" y="8"/>
                  </a:lnTo>
                  <a:lnTo>
                    <a:pt x="23" y="8"/>
                  </a:lnTo>
                  <a:lnTo>
                    <a:pt x="19" y="10"/>
                  </a:lnTo>
                  <a:lnTo>
                    <a:pt x="15" y="10"/>
                  </a:lnTo>
                  <a:lnTo>
                    <a:pt x="13" y="12"/>
                  </a:lnTo>
                  <a:lnTo>
                    <a:pt x="9" y="12"/>
                  </a:lnTo>
                  <a:lnTo>
                    <a:pt x="6" y="14"/>
                  </a:lnTo>
                  <a:lnTo>
                    <a:pt x="4" y="12"/>
                  </a:lnTo>
                  <a:lnTo>
                    <a:pt x="2" y="12"/>
                  </a:lnTo>
                  <a:lnTo>
                    <a:pt x="2" y="10"/>
                  </a:lnTo>
                  <a:lnTo>
                    <a:pt x="0" y="8"/>
                  </a:lnTo>
                  <a:lnTo>
                    <a:pt x="2" y="4"/>
                  </a:lnTo>
                  <a:lnTo>
                    <a:pt x="2" y="2"/>
                  </a:lnTo>
                  <a:lnTo>
                    <a:pt x="4" y="2"/>
                  </a:lnTo>
                  <a:lnTo>
                    <a:pt x="6"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0" name="Rectangle 236"/>
            <p:cNvSpPr>
              <a:spLocks noChangeArrowheads="1"/>
            </p:cNvSpPr>
            <p:nvPr/>
          </p:nvSpPr>
          <p:spPr bwMode="auto">
            <a:xfrm>
              <a:off x="5212" y="1758"/>
              <a:ext cx="154" cy="56"/>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51" name="Rectangle 237"/>
            <p:cNvSpPr>
              <a:spLocks noChangeArrowheads="1"/>
            </p:cNvSpPr>
            <p:nvPr/>
          </p:nvSpPr>
          <p:spPr bwMode="auto">
            <a:xfrm>
              <a:off x="5212" y="1758"/>
              <a:ext cx="154" cy="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52" name="Rectangle 238"/>
            <p:cNvSpPr>
              <a:spLocks noChangeArrowheads="1"/>
            </p:cNvSpPr>
            <p:nvPr/>
          </p:nvSpPr>
          <p:spPr bwMode="auto">
            <a:xfrm>
              <a:off x="5248" y="1788"/>
              <a:ext cx="7"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53" name="Rectangle 239"/>
            <p:cNvSpPr>
              <a:spLocks noChangeArrowheads="1"/>
            </p:cNvSpPr>
            <p:nvPr/>
          </p:nvSpPr>
          <p:spPr bwMode="auto">
            <a:xfrm>
              <a:off x="5248" y="1788"/>
              <a:ext cx="7" cy="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54" name="Freeform 240"/>
            <p:cNvSpPr/>
            <p:nvPr/>
          </p:nvSpPr>
          <p:spPr bwMode="auto">
            <a:xfrm>
              <a:off x="5233" y="1769"/>
              <a:ext cx="114" cy="27"/>
            </a:xfrm>
            <a:custGeom>
              <a:avLst/>
              <a:gdLst>
                <a:gd name="T0" fmla="*/ 0 w 114"/>
                <a:gd name="T1" fmla="*/ 6 h 27"/>
                <a:gd name="T2" fmla="*/ 37 w 114"/>
                <a:gd name="T3" fmla="*/ 6 h 27"/>
                <a:gd name="T4" fmla="*/ 37 w 114"/>
                <a:gd name="T5" fmla="*/ 0 h 27"/>
                <a:gd name="T6" fmla="*/ 75 w 114"/>
                <a:gd name="T7" fmla="*/ 0 h 27"/>
                <a:gd name="T8" fmla="*/ 75 w 114"/>
                <a:gd name="T9" fmla="*/ 6 h 27"/>
                <a:gd name="T10" fmla="*/ 114 w 114"/>
                <a:gd name="T11" fmla="*/ 6 h 27"/>
                <a:gd name="T12" fmla="*/ 114 w 114"/>
                <a:gd name="T13" fmla="*/ 15 h 27"/>
                <a:gd name="T14" fmla="*/ 75 w 114"/>
                <a:gd name="T15" fmla="*/ 15 h 27"/>
                <a:gd name="T16" fmla="*/ 75 w 114"/>
                <a:gd name="T17" fmla="*/ 27 h 27"/>
                <a:gd name="T18" fmla="*/ 37 w 114"/>
                <a:gd name="T19" fmla="*/ 27 h 27"/>
                <a:gd name="T20" fmla="*/ 37 w 114"/>
                <a:gd name="T21" fmla="*/ 15 h 27"/>
                <a:gd name="T22" fmla="*/ 0 w 114"/>
                <a:gd name="T23" fmla="*/ 15 h 27"/>
                <a:gd name="T24" fmla="*/ 0 w 114"/>
                <a:gd name="T25" fmla="*/ 6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
                <a:gd name="T40" fmla="*/ 0 h 27"/>
                <a:gd name="T41" fmla="*/ 114 w 114"/>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 h="27">
                  <a:moveTo>
                    <a:pt x="0" y="6"/>
                  </a:moveTo>
                  <a:lnTo>
                    <a:pt x="37" y="6"/>
                  </a:lnTo>
                  <a:lnTo>
                    <a:pt x="37" y="0"/>
                  </a:lnTo>
                  <a:lnTo>
                    <a:pt x="75" y="0"/>
                  </a:lnTo>
                  <a:lnTo>
                    <a:pt x="75" y="6"/>
                  </a:lnTo>
                  <a:lnTo>
                    <a:pt x="114" y="6"/>
                  </a:lnTo>
                  <a:lnTo>
                    <a:pt x="114" y="15"/>
                  </a:lnTo>
                  <a:lnTo>
                    <a:pt x="75" y="15"/>
                  </a:lnTo>
                  <a:lnTo>
                    <a:pt x="75" y="27"/>
                  </a:lnTo>
                  <a:lnTo>
                    <a:pt x="37" y="27"/>
                  </a:lnTo>
                  <a:lnTo>
                    <a:pt x="37" y="15"/>
                  </a:lnTo>
                  <a:lnTo>
                    <a:pt x="0" y="1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5" name="Freeform 241"/>
            <p:cNvSpPr/>
            <p:nvPr/>
          </p:nvSpPr>
          <p:spPr bwMode="auto">
            <a:xfrm>
              <a:off x="5233" y="1769"/>
              <a:ext cx="114" cy="27"/>
            </a:xfrm>
            <a:custGeom>
              <a:avLst/>
              <a:gdLst>
                <a:gd name="T0" fmla="*/ 0 w 114"/>
                <a:gd name="T1" fmla="*/ 6 h 27"/>
                <a:gd name="T2" fmla="*/ 37 w 114"/>
                <a:gd name="T3" fmla="*/ 6 h 27"/>
                <a:gd name="T4" fmla="*/ 37 w 114"/>
                <a:gd name="T5" fmla="*/ 0 h 27"/>
                <a:gd name="T6" fmla="*/ 75 w 114"/>
                <a:gd name="T7" fmla="*/ 0 h 27"/>
                <a:gd name="T8" fmla="*/ 75 w 114"/>
                <a:gd name="T9" fmla="*/ 6 h 27"/>
                <a:gd name="T10" fmla="*/ 114 w 114"/>
                <a:gd name="T11" fmla="*/ 6 h 27"/>
                <a:gd name="T12" fmla="*/ 114 w 114"/>
                <a:gd name="T13" fmla="*/ 15 h 27"/>
                <a:gd name="T14" fmla="*/ 75 w 114"/>
                <a:gd name="T15" fmla="*/ 15 h 27"/>
                <a:gd name="T16" fmla="*/ 75 w 114"/>
                <a:gd name="T17" fmla="*/ 27 h 27"/>
                <a:gd name="T18" fmla="*/ 37 w 114"/>
                <a:gd name="T19" fmla="*/ 27 h 27"/>
                <a:gd name="T20" fmla="*/ 37 w 114"/>
                <a:gd name="T21" fmla="*/ 15 h 27"/>
                <a:gd name="T22" fmla="*/ 0 w 114"/>
                <a:gd name="T23" fmla="*/ 15 h 27"/>
                <a:gd name="T24" fmla="*/ 0 w 114"/>
                <a:gd name="T25" fmla="*/ 6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4"/>
                <a:gd name="T40" fmla="*/ 0 h 27"/>
                <a:gd name="T41" fmla="*/ 114 w 114"/>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4" h="27">
                  <a:moveTo>
                    <a:pt x="0" y="6"/>
                  </a:moveTo>
                  <a:lnTo>
                    <a:pt x="37" y="6"/>
                  </a:lnTo>
                  <a:lnTo>
                    <a:pt x="37" y="0"/>
                  </a:lnTo>
                  <a:lnTo>
                    <a:pt x="75" y="0"/>
                  </a:lnTo>
                  <a:lnTo>
                    <a:pt x="75" y="6"/>
                  </a:lnTo>
                  <a:lnTo>
                    <a:pt x="114" y="6"/>
                  </a:lnTo>
                  <a:lnTo>
                    <a:pt x="114" y="15"/>
                  </a:lnTo>
                  <a:lnTo>
                    <a:pt x="75" y="15"/>
                  </a:lnTo>
                  <a:lnTo>
                    <a:pt x="75" y="27"/>
                  </a:lnTo>
                  <a:lnTo>
                    <a:pt x="37" y="27"/>
                  </a:lnTo>
                  <a:lnTo>
                    <a:pt x="37" y="15"/>
                  </a:lnTo>
                  <a:lnTo>
                    <a:pt x="0" y="15"/>
                  </a:lnTo>
                  <a:lnTo>
                    <a:pt x="0" y="6"/>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6" name="Freeform 242"/>
            <p:cNvSpPr/>
            <p:nvPr/>
          </p:nvSpPr>
          <p:spPr bwMode="auto">
            <a:xfrm>
              <a:off x="5233" y="1769"/>
              <a:ext cx="112" cy="23"/>
            </a:xfrm>
            <a:custGeom>
              <a:avLst/>
              <a:gdLst>
                <a:gd name="T0" fmla="*/ 0 w 112"/>
                <a:gd name="T1" fmla="*/ 6 h 23"/>
                <a:gd name="T2" fmla="*/ 37 w 112"/>
                <a:gd name="T3" fmla="*/ 6 h 23"/>
                <a:gd name="T4" fmla="*/ 37 w 112"/>
                <a:gd name="T5" fmla="*/ 0 h 23"/>
                <a:gd name="T6" fmla="*/ 75 w 112"/>
                <a:gd name="T7" fmla="*/ 0 h 23"/>
                <a:gd name="T8" fmla="*/ 75 w 112"/>
                <a:gd name="T9" fmla="*/ 6 h 23"/>
                <a:gd name="T10" fmla="*/ 112 w 112"/>
                <a:gd name="T11" fmla="*/ 6 h 23"/>
                <a:gd name="T12" fmla="*/ 112 w 112"/>
                <a:gd name="T13" fmla="*/ 14 h 23"/>
                <a:gd name="T14" fmla="*/ 75 w 112"/>
                <a:gd name="T15" fmla="*/ 14 h 23"/>
                <a:gd name="T16" fmla="*/ 75 w 112"/>
                <a:gd name="T17" fmla="*/ 23 h 23"/>
                <a:gd name="T18" fmla="*/ 37 w 112"/>
                <a:gd name="T19" fmla="*/ 23 h 23"/>
                <a:gd name="T20" fmla="*/ 37 w 112"/>
                <a:gd name="T21" fmla="*/ 14 h 23"/>
                <a:gd name="T22" fmla="*/ 0 w 112"/>
                <a:gd name="T23" fmla="*/ 14 h 23"/>
                <a:gd name="T24" fmla="*/ 0 w 112"/>
                <a:gd name="T25" fmla="*/ 6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2"/>
                <a:gd name="T40" fmla="*/ 0 h 23"/>
                <a:gd name="T41" fmla="*/ 112 w 112"/>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2" h="23">
                  <a:moveTo>
                    <a:pt x="0" y="6"/>
                  </a:moveTo>
                  <a:lnTo>
                    <a:pt x="37" y="6"/>
                  </a:lnTo>
                  <a:lnTo>
                    <a:pt x="37" y="0"/>
                  </a:lnTo>
                  <a:lnTo>
                    <a:pt x="75" y="0"/>
                  </a:lnTo>
                  <a:lnTo>
                    <a:pt x="75" y="6"/>
                  </a:lnTo>
                  <a:lnTo>
                    <a:pt x="112" y="6"/>
                  </a:lnTo>
                  <a:lnTo>
                    <a:pt x="112" y="14"/>
                  </a:lnTo>
                  <a:lnTo>
                    <a:pt x="75" y="14"/>
                  </a:lnTo>
                  <a:lnTo>
                    <a:pt x="75" y="23"/>
                  </a:lnTo>
                  <a:lnTo>
                    <a:pt x="37" y="23"/>
                  </a:lnTo>
                  <a:lnTo>
                    <a:pt x="37" y="14"/>
                  </a:lnTo>
                  <a:lnTo>
                    <a:pt x="0" y="14"/>
                  </a:lnTo>
                  <a:lnTo>
                    <a:pt x="0" y="6"/>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57" name="Freeform 243"/>
            <p:cNvSpPr/>
            <p:nvPr/>
          </p:nvSpPr>
          <p:spPr bwMode="auto">
            <a:xfrm>
              <a:off x="5233" y="1769"/>
              <a:ext cx="112" cy="23"/>
            </a:xfrm>
            <a:custGeom>
              <a:avLst/>
              <a:gdLst>
                <a:gd name="T0" fmla="*/ 0 w 112"/>
                <a:gd name="T1" fmla="*/ 6 h 23"/>
                <a:gd name="T2" fmla="*/ 37 w 112"/>
                <a:gd name="T3" fmla="*/ 6 h 23"/>
                <a:gd name="T4" fmla="*/ 37 w 112"/>
                <a:gd name="T5" fmla="*/ 0 h 23"/>
                <a:gd name="T6" fmla="*/ 75 w 112"/>
                <a:gd name="T7" fmla="*/ 0 h 23"/>
                <a:gd name="T8" fmla="*/ 75 w 112"/>
                <a:gd name="T9" fmla="*/ 6 h 23"/>
                <a:gd name="T10" fmla="*/ 112 w 112"/>
                <a:gd name="T11" fmla="*/ 6 h 23"/>
                <a:gd name="T12" fmla="*/ 112 w 112"/>
                <a:gd name="T13" fmla="*/ 14 h 23"/>
                <a:gd name="T14" fmla="*/ 75 w 112"/>
                <a:gd name="T15" fmla="*/ 14 h 23"/>
                <a:gd name="T16" fmla="*/ 75 w 112"/>
                <a:gd name="T17" fmla="*/ 23 h 23"/>
                <a:gd name="T18" fmla="*/ 37 w 112"/>
                <a:gd name="T19" fmla="*/ 23 h 23"/>
                <a:gd name="T20" fmla="*/ 37 w 112"/>
                <a:gd name="T21" fmla="*/ 14 h 23"/>
                <a:gd name="T22" fmla="*/ 0 w 112"/>
                <a:gd name="T23" fmla="*/ 14 h 23"/>
                <a:gd name="T24" fmla="*/ 0 w 112"/>
                <a:gd name="T25" fmla="*/ 6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2"/>
                <a:gd name="T40" fmla="*/ 0 h 23"/>
                <a:gd name="T41" fmla="*/ 112 w 112"/>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2" h="23">
                  <a:moveTo>
                    <a:pt x="0" y="6"/>
                  </a:moveTo>
                  <a:lnTo>
                    <a:pt x="37" y="6"/>
                  </a:lnTo>
                  <a:lnTo>
                    <a:pt x="37" y="0"/>
                  </a:lnTo>
                  <a:lnTo>
                    <a:pt x="75" y="0"/>
                  </a:lnTo>
                  <a:lnTo>
                    <a:pt x="75" y="6"/>
                  </a:lnTo>
                  <a:lnTo>
                    <a:pt x="112" y="6"/>
                  </a:lnTo>
                  <a:lnTo>
                    <a:pt x="112" y="14"/>
                  </a:lnTo>
                  <a:lnTo>
                    <a:pt x="75" y="14"/>
                  </a:lnTo>
                  <a:lnTo>
                    <a:pt x="75" y="23"/>
                  </a:lnTo>
                  <a:lnTo>
                    <a:pt x="37" y="23"/>
                  </a:lnTo>
                  <a:lnTo>
                    <a:pt x="37" y="14"/>
                  </a:lnTo>
                  <a:lnTo>
                    <a:pt x="0" y="14"/>
                  </a:lnTo>
                  <a:lnTo>
                    <a:pt x="0" y="6"/>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58" name="Line 244"/>
            <p:cNvSpPr>
              <a:spLocks noChangeShapeType="1"/>
            </p:cNvSpPr>
            <p:nvPr/>
          </p:nvSpPr>
          <p:spPr bwMode="auto">
            <a:xfrm>
              <a:off x="5270" y="1773"/>
              <a:ext cx="38"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59" name="Line 245"/>
            <p:cNvSpPr>
              <a:spLocks noChangeShapeType="1"/>
            </p:cNvSpPr>
            <p:nvPr/>
          </p:nvSpPr>
          <p:spPr bwMode="auto">
            <a:xfrm>
              <a:off x="5270" y="1786"/>
              <a:ext cx="38"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360" name="Freeform 246"/>
            <p:cNvSpPr>
              <a:spLocks noEditPoints="1"/>
            </p:cNvSpPr>
            <p:nvPr/>
          </p:nvSpPr>
          <p:spPr bwMode="auto">
            <a:xfrm>
              <a:off x="4729" y="1692"/>
              <a:ext cx="674" cy="143"/>
            </a:xfrm>
            <a:custGeom>
              <a:avLst/>
              <a:gdLst>
                <a:gd name="T0" fmla="*/ 293 w 674"/>
                <a:gd name="T1" fmla="*/ 4 h 143"/>
                <a:gd name="T2" fmla="*/ 455 w 674"/>
                <a:gd name="T3" fmla="*/ 4 h 143"/>
                <a:gd name="T4" fmla="*/ 455 w 674"/>
                <a:gd name="T5" fmla="*/ 126 h 143"/>
                <a:gd name="T6" fmla="*/ 293 w 674"/>
                <a:gd name="T7" fmla="*/ 126 h 143"/>
                <a:gd name="T8" fmla="*/ 293 w 674"/>
                <a:gd name="T9" fmla="*/ 4 h 143"/>
                <a:gd name="T10" fmla="*/ 0 w 674"/>
                <a:gd name="T11" fmla="*/ 4 h 143"/>
                <a:gd name="T12" fmla="*/ 674 w 674"/>
                <a:gd name="T13" fmla="*/ 4 h 143"/>
                <a:gd name="T14" fmla="*/ 674 w 674"/>
                <a:gd name="T15" fmla="*/ 0 h 143"/>
                <a:gd name="T16" fmla="*/ 0 w 674"/>
                <a:gd name="T17" fmla="*/ 0 h 143"/>
                <a:gd name="T18" fmla="*/ 0 w 674"/>
                <a:gd name="T19" fmla="*/ 4 h 143"/>
                <a:gd name="T20" fmla="*/ 0 w 674"/>
                <a:gd name="T21" fmla="*/ 132 h 143"/>
                <a:gd name="T22" fmla="*/ 674 w 674"/>
                <a:gd name="T23" fmla="*/ 132 h 143"/>
                <a:gd name="T24" fmla="*/ 674 w 674"/>
                <a:gd name="T25" fmla="*/ 126 h 143"/>
                <a:gd name="T26" fmla="*/ 0 w 674"/>
                <a:gd name="T27" fmla="*/ 126 h 143"/>
                <a:gd name="T28" fmla="*/ 0 w 674"/>
                <a:gd name="T29" fmla="*/ 132 h 143"/>
                <a:gd name="T30" fmla="*/ 0 w 674"/>
                <a:gd name="T31" fmla="*/ 143 h 143"/>
                <a:gd name="T32" fmla="*/ 674 w 674"/>
                <a:gd name="T33" fmla="*/ 143 h 143"/>
                <a:gd name="T34" fmla="*/ 674 w 674"/>
                <a:gd name="T35" fmla="*/ 136 h 143"/>
                <a:gd name="T36" fmla="*/ 0 w 674"/>
                <a:gd name="T37" fmla="*/ 136 h 143"/>
                <a:gd name="T38" fmla="*/ 0 w 674"/>
                <a:gd name="T39" fmla="*/ 143 h 1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74"/>
                <a:gd name="T61" fmla="*/ 0 h 143"/>
                <a:gd name="T62" fmla="*/ 674 w 674"/>
                <a:gd name="T63" fmla="*/ 143 h 1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74" h="143">
                  <a:moveTo>
                    <a:pt x="293" y="4"/>
                  </a:moveTo>
                  <a:lnTo>
                    <a:pt x="455" y="4"/>
                  </a:lnTo>
                  <a:lnTo>
                    <a:pt x="455" y="126"/>
                  </a:lnTo>
                  <a:lnTo>
                    <a:pt x="293" y="126"/>
                  </a:lnTo>
                  <a:lnTo>
                    <a:pt x="293" y="4"/>
                  </a:lnTo>
                  <a:close/>
                  <a:moveTo>
                    <a:pt x="0" y="4"/>
                  </a:moveTo>
                  <a:lnTo>
                    <a:pt x="674" y="4"/>
                  </a:lnTo>
                  <a:lnTo>
                    <a:pt x="674" y="0"/>
                  </a:lnTo>
                  <a:lnTo>
                    <a:pt x="0" y="0"/>
                  </a:lnTo>
                  <a:lnTo>
                    <a:pt x="0" y="4"/>
                  </a:lnTo>
                  <a:close/>
                  <a:moveTo>
                    <a:pt x="0" y="132"/>
                  </a:moveTo>
                  <a:lnTo>
                    <a:pt x="674" y="132"/>
                  </a:lnTo>
                  <a:lnTo>
                    <a:pt x="674" y="126"/>
                  </a:lnTo>
                  <a:lnTo>
                    <a:pt x="0" y="126"/>
                  </a:lnTo>
                  <a:lnTo>
                    <a:pt x="0" y="132"/>
                  </a:lnTo>
                  <a:close/>
                  <a:moveTo>
                    <a:pt x="0" y="143"/>
                  </a:moveTo>
                  <a:lnTo>
                    <a:pt x="674" y="143"/>
                  </a:lnTo>
                  <a:lnTo>
                    <a:pt x="674" y="136"/>
                  </a:lnTo>
                  <a:lnTo>
                    <a:pt x="0" y="136"/>
                  </a:lnTo>
                  <a:lnTo>
                    <a:pt x="0" y="143"/>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61" name="Rectangle 247"/>
            <p:cNvSpPr>
              <a:spLocks noChangeArrowheads="1"/>
            </p:cNvSpPr>
            <p:nvPr/>
          </p:nvSpPr>
          <p:spPr bwMode="auto">
            <a:xfrm>
              <a:off x="5022" y="1696"/>
              <a:ext cx="162" cy="12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62" name="Rectangle 248"/>
            <p:cNvSpPr>
              <a:spLocks noChangeArrowheads="1"/>
            </p:cNvSpPr>
            <p:nvPr/>
          </p:nvSpPr>
          <p:spPr bwMode="auto">
            <a:xfrm>
              <a:off x="4729" y="1692"/>
              <a:ext cx="674" cy="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63" name="Rectangle 249"/>
            <p:cNvSpPr>
              <a:spLocks noChangeArrowheads="1"/>
            </p:cNvSpPr>
            <p:nvPr/>
          </p:nvSpPr>
          <p:spPr bwMode="auto">
            <a:xfrm>
              <a:off x="4729" y="1818"/>
              <a:ext cx="674" cy="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64" name="Rectangle 250"/>
            <p:cNvSpPr>
              <a:spLocks noChangeArrowheads="1"/>
            </p:cNvSpPr>
            <p:nvPr/>
          </p:nvSpPr>
          <p:spPr bwMode="auto">
            <a:xfrm>
              <a:off x="4729" y="1828"/>
              <a:ext cx="674" cy="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65" name="Rectangle 251"/>
            <p:cNvSpPr>
              <a:spLocks noChangeArrowheads="1"/>
            </p:cNvSpPr>
            <p:nvPr/>
          </p:nvSpPr>
          <p:spPr bwMode="auto">
            <a:xfrm>
              <a:off x="5026" y="1700"/>
              <a:ext cx="15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66" name="Rectangle 252"/>
            <p:cNvSpPr>
              <a:spLocks noChangeArrowheads="1"/>
            </p:cNvSpPr>
            <p:nvPr/>
          </p:nvSpPr>
          <p:spPr bwMode="auto">
            <a:xfrm>
              <a:off x="5026" y="1700"/>
              <a:ext cx="154" cy="11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367" name="Freeform 253"/>
            <p:cNvSpPr/>
            <p:nvPr/>
          </p:nvSpPr>
          <p:spPr bwMode="auto">
            <a:xfrm>
              <a:off x="4750" y="1732"/>
              <a:ext cx="148" cy="49"/>
            </a:xfrm>
            <a:custGeom>
              <a:avLst/>
              <a:gdLst>
                <a:gd name="T0" fmla="*/ 4 w 148"/>
                <a:gd name="T1" fmla="*/ 0 h 49"/>
                <a:gd name="T2" fmla="*/ 145 w 148"/>
                <a:gd name="T3" fmla="*/ 0 h 49"/>
                <a:gd name="T4" fmla="*/ 145 w 148"/>
                <a:gd name="T5" fmla="*/ 2 h 49"/>
                <a:gd name="T6" fmla="*/ 147 w 148"/>
                <a:gd name="T7" fmla="*/ 2 h 49"/>
                <a:gd name="T8" fmla="*/ 147 w 148"/>
                <a:gd name="T9" fmla="*/ 2 h 49"/>
                <a:gd name="T10" fmla="*/ 147 w 148"/>
                <a:gd name="T11" fmla="*/ 2 h 49"/>
                <a:gd name="T12" fmla="*/ 148 w 148"/>
                <a:gd name="T13" fmla="*/ 2 h 49"/>
                <a:gd name="T14" fmla="*/ 148 w 148"/>
                <a:gd name="T15" fmla="*/ 4 h 49"/>
                <a:gd name="T16" fmla="*/ 148 w 148"/>
                <a:gd name="T17" fmla="*/ 4 h 49"/>
                <a:gd name="T18" fmla="*/ 148 w 148"/>
                <a:gd name="T19" fmla="*/ 4 h 49"/>
                <a:gd name="T20" fmla="*/ 148 w 148"/>
                <a:gd name="T21" fmla="*/ 45 h 49"/>
                <a:gd name="T22" fmla="*/ 148 w 148"/>
                <a:gd name="T23" fmla="*/ 45 h 49"/>
                <a:gd name="T24" fmla="*/ 148 w 148"/>
                <a:gd name="T25" fmla="*/ 47 h 49"/>
                <a:gd name="T26" fmla="*/ 148 w 148"/>
                <a:gd name="T27" fmla="*/ 47 h 49"/>
                <a:gd name="T28" fmla="*/ 147 w 148"/>
                <a:gd name="T29" fmla="*/ 47 h 49"/>
                <a:gd name="T30" fmla="*/ 147 w 148"/>
                <a:gd name="T31" fmla="*/ 47 h 49"/>
                <a:gd name="T32" fmla="*/ 147 w 148"/>
                <a:gd name="T33" fmla="*/ 49 h 49"/>
                <a:gd name="T34" fmla="*/ 145 w 148"/>
                <a:gd name="T35" fmla="*/ 49 h 49"/>
                <a:gd name="T36" fmla="*/ 145 w 148"/>
                <a:gd name="T37" fmla="*/ 49 h 49"/>
                <a:gd name="T38" fmla="*/ 4 w 148"/>
                <a:gd name="T39" fmla="*/ 49 h 49"/>
                <a:gd name="T40" fmla="*/ 4 w 148"/>
                <a:gd name="T41" fmla="*/ 49 h 49"/>
                <a:gd name="T42" fmla="*/ 2 w 148"/>
                <a:gd name="T43" fmla="*/ 49 h 49"/>
                <a:gd name="T44" fmla="*/ 2 w 148"/>
                <a:gd name="T45" fmla="*/ 47 h 49"/>
                <a:gd name="T46" fmla="*/ 2 w 148"/>
                <a:gd name="T47" fmla="*/ 47 h 49"/>
                <a:gd name="T48" fmla="*/ 0 w 148"/>
                <a:gd name="T49" fmla="*/ 47 h 49"/>
                <a:gd name="T50" fmla="*/ 0 w 148"/>
                <a:gd name="T51" fmla="*/ 47 h 49"/>
                <a:gd name="T52" fmla="*/ 0 w 148"/>
                <a:gd name="T53" fmla="*/ 45 h 49"/>
                <a:gd name="T54" fmla="*/ 0 w 148"/>
                <a:gd name="T55" fmla="*/ 45 h 49"/>
                <a:gd name="T56" fmla="*/ 0 w 148"/>
                <a:gd name="T57" fmla="*/ 4 h 49"/>
                <a:gd name="T58" fmla="*/ 0 w 148"/>
                <a:gd name="T59" fmla="*/ 4 h 49"/>
                <a:gd name="T60" fmla="*/ 0 w 148"/>
                <a:gd name="T61" fmla="*/ 4 h 49"/>
                <a:gd name="T62" fmla="*/ 0 w 148"/>
                <a:gd name="T63" fmla="*/ 2 h 49"/>
                <a:gd name="T64" fmla="*/ 2 w 148"/>
                <a:gd name="T65" fmla="*/ 2 h 49"/>
                <a:gd name="T66" fmla="*/ 2 w 148"/>
                <a:gd name="T67" fmla="*/ 2 h 49"/>
                <a:gd name="T68" fmla="*/ 2 w 148"/>
                <a:gd name="T69" fmla="*/ 2 h 49"/>
                <a:gd name="T70" fmla="*/ 4 w 148"/>
                <a:gd name="T71" fmla="*/ 2 h 49"/>
                <a:gd name="T72" fmla="*/ 4 w 148"/>
                <a:gd name="T73" fmla="*/ 0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8"/>
                <a:gd name="T112" fmla="*/ 0 h 49"/>
                <a:gd name="T113" fmla="*/ 148 w 148"/>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8" h="49">
                  <a:moveTo>
                    <a:pt x="4" y="0"/>
                  </a:moveTo>
                  <a:lnTo>
                    <a:pt x="145" y="0"/>
                  </a:lnTo>
                  <a:lnTo>
                    <a:pt x="145" y="2"/>
                  </a:lnTo>
                  <a:lnTo>
                    <a:pt x="147" y="2"/>
                  </a:lnTo>
                  <a:lnTo>
                    <a:pt x="148" y="2"/>
                  </a:lnTo>
                  <a:lnTo>
                    <a:pt x="148" y="4"/>
                  </a:lnTo>
                  <a:lnTo>
                    <a:pt x="148" y="45"/>
                  </a:lnTo>
                  <a:lnTo>
                    <a:pt x="148" y="47"/>
                  </a:lnTo>
                  <a:lnTo>
                    <a:pt x="147" y="47"/>
                  </a:lnTo>
                  <a:lnTo>
                    <a:pt x="147" y="49"/>
                  </a:lnTo>
                  <a:lnTo>
                    <a:pt x="145" y="49"/>
                  </a:lnTo>
                  <a:lnTo>
                    <a:pt x="4" y="49"/>
                  </a:lnTo>
                  <a:lnTo>
                    <a:pt x="2" y="49"/>
                  </a:lnTo>
                  <a:lnTo>
                    <a:pt x="2" y="47"/>
                  </a:lnTo>
                  <a:lnTo>
                    <a:pt x="0" y="47"/>
                  </a:lnTo>
                  <a:lnTo>
                    <a:pt x="0" y="45"/>
                  </a:lnTo>
                  <a:lnTo>
                    <a:pt x="0" y="4"/>
                  </a:lnTo>
                  <a:lnTo>
                    <a:pt x="0" y="2"/>
                  </a:lnTo>
                  <a:lnTo>
                    <a:pt x="2" y="2"/>
                  </a:lnTo>
                  <a:lnTo>
                    <a:pt x="4" y="2"/>
                  </a:lnTo>
                  <a:lnTo>
                    <a:pt x="4" y="0"/>
                  </a:lnTo>
                  <a:close/>
                </a:path>
              </a:pathLst>
            </a:custGeom>
            <a:solidFill>
              <a:srgbClr val="FFE5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68" name="Freeform 254"/>
            <p:cNvSpPr/>
            <p:nvPr/>
          </p:nvSpPr>
          <p:spPr bwMode="auto">
            <a:xfrm>
              <a:off x="4750" y="1732"/>
              <a:ext cx="148" cy="49"/>
            </a:xfrm>
            <a:custGeom>
              <a:avLst/>
              <a:gdLst>
                <a:gd name="T0" fmla="*/ 4 w 148"/>
                <a:gd name="T1" fmla="*/ 0 h 49"/>
                <a:gd name="T2" fmla="*/ 145 w 148"/>
                <a:gd name="T3" fmla="*/ 0 h 49"/>
                <a:gd name="T4" fmla="*/ 145 w 148"/>
                <a:gd name="T5" fmla="*/ 2 h 49"/>
                <a:gd name="T6" fmla="*/ 147 w 148"/>
                <a:gd name="T7" fmla="*/ 2 h 49"/>
                <a:gd name="T8" fmla="*/ 147 w 148"/>
                <a:gd name="T9" fmla="*/ 2 h 49"/>
                <a:gd name="T10" fmla="*/ 147 w 148"/>
                <a:gd name="T11" fmla="*/ 2 h 49"/>
                <a:gd name="T12" fmla="*/ 148 w 148"/>
                <a:gd name="T13" fmla="*/ 2 h 49"/>
                <a:gd name="T14" fmla="*/ 148 w 148"/>
                <a:gd name="T15" fmla="*/ 4 h 49"/>
                <a:gd name="T16" fmla="*/ 148 w 148"/>
                <a:gd name="T17" fmla="*/ 4 h 49"/>
                <a:gd name="T18" fmla="*/ 148 w 148"/>
                <a:gd name="T19" fmla="*/ 4 h 49"/>
                <a:gd name="T20" fmla="*/ 148 w 148"/>
                <a:gd name="T21" fmla="*/ 45 h 49"/>
                <a:gd name="T22" fmla="*/ 148 w 148"/>
                <a:gd name="T23" fmla="*/ 45 h 49"/>
                <a:gd name="T24" fmla="*/ 148 w 148"/>
                <a:gd name="T25" fmla="*/ 47 h 49"/>
                <a:gd name="T26" fmla="*/ 148 w 148"/>
                <a:gd name="T27" fmla="*/ 47 h 49"/>
                <a:gd name="T28" fmla="*/ 147 w 148"/>
                <a:gd name="T29" fmla="*/ 47 h 49"/>
                <a:gd name="T30" fmla="*/ 147 w 148"/>
                <a:gd name="T31" fmla="*/ 47 h 49"/>
                <a:gd name="T32" fmla="*/ 147 w 148"/>
                <a:gd name="T33" fmla="*/ 49 h 49"/>
                <a:gd name="T34" fmla="*/ 145 w 148"/>
                <a:gd name="T35" fmla="*/ 49 h 49"/>
                <a:gd name="T36" fmla="*/ 145 w 148"/>
                <a:gd name="T37" fmla="*/ 49 h 49"/>
                <a:gd name="T38" fmla="*/ 4 w 148"/>
                <a:gd name="T39" fmla="*/ 49 h 49"/>
                <a:gd name="T40" fmla="*/ 4 w 148"/>
                <a:gd name="T41" fmla="*/ 49 h 49"/>
                <a:gd name="T42" fmla="*/ 2 w 148"/>
                <a:gd name="T43" fmla="*/ 49 h 49"/>
                <a:gd name="T44" fmla="*/ 2 w 148"/>
                <a:gd name="T45" fmla="*/ 47 h 49"/>
                <a:gd name="T46" fmla="*/ 2 w 148"/>
                <a:gd name="T47" fmla="*/ 47 h 49"/>
                <a:gd name="T48" fmla="*/ 0 w 148"/>
                <a:gd name="T49" fmla="*/ 47 h 49"/>
                <a:gd name="T50" fmla="*/ 0 w 148"/>
                <a:gd name="T51" fmla="*/ 47 h 49"/>
                <a:gd name="T52" fmla="*/ 0 w 148"/>
                <a:gd name="T53" fmla="*/ 45 h 49"/>
                <a:gd name="T54" fmla="*/ 0 w 148"/>
                <a:gd name="T55" fmla="*/ 45 h 49"/>
                <a:gd name="T56" fmla="*/ 0 w 148"/>
                <a:gd name="T57" fmla="*/ 4 h 49"/>
                <a:gd name="T58" fmla="*/ 0 w 148"/>
                <a:gd name="T59" fmla="*/ 4 h 49"/>
                <a:gd name="T60" fmla="*/ 0 w 148"/>
                <a:gd name="T61" fmla="*/ 4 h 49"/>
                <a:gd name="T62" fmla="*/ 0 w 148"/>
                <a:gd name="T63" fmla="*/ 2 h 49"/>
                <a:gd name="T64" fmla="*/ 2 w 148"/>
                <a:gd name="T65" fmla="*/ 2 h 49"/>
                <a:gd name="T66" fmla="*/ 2 w 148"/>
                <a:gd name="T67" fmla="*/ 2 h 49"/>
                <a:gd name="T68" fmla="*/ 2 w 148"/>
                <a:gd name="T69" fmla="*/ 2 h 49"/>
                <a:gd name="T70" fmla="*/ 4 w 148"/>
                <a:gd name="T71" fmla="*/ 2 h 49"/>
                <a:gd name="T72" fmla="*/ 4 w 148"/>
                <a:gd name="T73" fmla="*/ 0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8"/>
                <a:gd name="T112" fmla="*/ 0 h 49"/>
                <a:gd name="T113" fmla="*/ 148 w 148"/>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8" h="49">
                  <a:moveTo>
                    <a:pt x="4" y="0"/>
                  </a:moveTo>
                  <a:lnTo>
                    <a:pt x="145" y="0"/>
                  </a:lnTo>
                  <a:lnTo>
                    <a:pt x="145" y="2"/>
                  </a:lnTo>
                  <a:lnTo>
                    <a:pt x="147" y="2"/>
                  </a:lnTo>
                  <a:lnTo>
                    <a:pt x="148" y="2"/>
                  </a:lnTo>
                  <a:lnTo>
                    <a:pt x="148" y="4"/>
                  </a:lnTo>
                  <a:lnTo>
                    <a:pt x="148" y="45"/>
                  </a:lnTo>
                  <a:lnTo>
                    <a:pt x="148" y="47"/>
                  </a:lnTo>
                  <a:lnTo>
                    <a:pt x="147" y="47"/>
                  </a:lnTo>
                  <a:lnTo>
                    <a:pt x="147" y="49"/>
                  </a:lnTo>
                  <a:lnTo>
                    <a:pt x="145" y="49"/>
                  </a:lnTo>
                  <a:lnTo>
                    <a:pt x="4" y="49"/>
                  </a:lnTo>
                  <a:lnTo>
                    <a:pt x="2" y="49"/>
                  </a:lnTo>
                  <a:lnTo>
                    <a:pt x="2" y="47"/>
                  </a:lnTo>
                  <a:lnTo>
                    <a:pt x="0" y="47"/>
                  </a:lnTo>
                  <a:lnTo>
                    <a:pt x="0" y="45"/>
                  </a:lnTo>
                  <a:lnTo>
                    <a:pt x="0" y="4"/>
                  </a:lnTo>
                  <a:lnTo>
                    <a:pt x="0" y="2"/>
                  </a:lnTo>
                  <a:lnTo>
                    <a:pt x="2" y="2"/>
                  </a:lnTo>
                  <a:lnTo>
                    <a:pt x="4" y="2"/>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69" name="Freeform 255"/>
            <p:cNvSpPr/>
            <p:nvPr/>
          </p:nvSpPr>
          <p:spPr bwMode="auto">
            <a:xfrm>
              <a:off x="4754" y="1734"/>
              <a:ext cx="141" cy="45"/>
            </a:xfrm>
            <a:custGeom>
              <a:avLst/>
              <a:gdLst>
                <a:gd name="T0" fmla="*/ 2 w 141"/>
                <a:gd name="T1" fmla="*/ 0 h 45"/>
                <a:gd name="T2" fmla="*/ 137 w 141"/>
                <a:gd name="T3" fmla="*/ 0 h 45"/>
                <a:gd name="T4" fmla="*/ 139 w 141"/>
                <a:gd name="T5" fmla="*/ 0 h 45"/>
                <a:gd name="T6" fmla="*/ 139 w 141"/>
                <a:gd name="T7" fmla="*/ 0 h 45"/>
                <a:gd name="T8" fmla="*/ 139 w 141"/>
                <a:gd name="T9" fmla="*/ 0 h 45"/>
                <a:gd name="T10" fmla="*/ 141 w 141"/>
                <a:gd name="T11" fmla="*/ 2 h 45"/>
                <a:gd name="T12" fmla="*/ 141 w 141"/>
                <a:gd name="T13" fmla="*/ 2 h 45"/>
                <a:gd name="T14" fmla="*/ 141 w 141"/>
                <a:gd name="T15" fmla="*/ 2 h 45"/>
                <a:gd name="T16" fmla="*/ 141 w 141"/>
                <a:gd name="T17" fmla="*/ 2 h 45"/>
                <a:gd name="T18" fmla="*/ 141 w 141"/>
                <a:gd name="T19" fmla="*/ 3 h 45"/>
                <a:gd name="T20" fmla="*/ 141 w 141"/>
                <a:gd name="T21" fmla="*/ 41 h 45"/>
                <a:gd name="T22" fmla="*/ 141 w 141"/>
                <a:gd name="T23" fmla="*/ 43 h 45"/>
                <a:gd name="T24" fmla="*/ 141 w 141"/>
                <a:gd name="T25" fmla="*/ 43 h 45"/>
                <a:gd name="T26" fmla="*/ 141 w 141"/>
                <a:gd name="T27" fmla="*/ 43 h 45"/>
                <a:gd name="T28" fmla="*/ 141 w 141"/>
                <a:gd name="T29" fmla="*/ 45 h 45"/>
                <a:gd name="T30" fmla="*/ 139 w 141"/>
                <a:gd name="T31" fmla="*/ 45 h 45"/>
                <a:gd name="T32" fmla="*/ 139 w 141"/>
                <a:gd name="T33" fmla="*/ 45 h 45"/>
                <a:gd name="T34" fmla="*/ 139 w 141"/>
                <a:gd name="T35" fmla="*/ 45 h 45"/>
                <a:gd name="T36" fmla="*/ 137 w 141"/>
                <a:gd name="T37" fmla="*/ 45 h 45"/>
                <a:gd name="T38" fmla="*/ 2 w 141"/>
                <a:gd name="T39" fmla="*/ 45 h 45"/>
                <a:gd name="T40" fmla="*/ 2 w 141"/>
                <a:gd name="T41" fmla="*/ 45 h 45"/>
                <a:gd name="T42" fmla="*/ 2 w 141"/>
                <a:gd name="T43" fmla="*/ 45 h 45"/>
                <a:gd name="T44" fmla="*/ 0 w 141"/>
                <a:gd name="T45" fmla="*/ 45 h 45"/>
                <a:gd name="T46" fmla="*/ 0 w 141"/>
                <a:gd name="T47" fmla="*/ 45 h 45"/>
                <a:gd name="T48" fmla="*/ 0 w 141"/>
                <a:gd name="T49" fmla="*/ 43 h 45"/>
                <a:gd name="T50" fmla="*/ 0 w 141"/>
                <a:gd name="T51" fmla="*/ 43 h 45"/>
                <a:gd name="T52" fmla="*/ 0 w 141"/>
                <a:gd name="T53" fmla="*/ 43 h 45"/>
                <a:gd name="T54" fmla="*/ 0 w 141"/>
                <a:gd name="T55" fmla="*/ 41 h 45"/>
                <a:gd name="T56" fmla="*/ 0 w 141"/>
                <a:gd name="T57" fmla="*/ 3 h 45"/>
                <a:gd name="T58" fmla="*/ 0 w 141"/>
                <a:gd name="T59" fmla="*/ 2 h 45"/>
                <a:gd name="T60" fmla="*/ 0 w 141"/>
                <a:gd name="T61" fmla="*/ 2 h 45"/>
                <a:gd name="T62" fmla="*/ 0 w 141"/>
                <a:gd name="T63" fmla="*/ 2 h 45"/>
                <a:gd name="T64" fmla="*/ 0 w 141"/>
                <a:gd name="T65" fmla="*/ 2 h 45"/>
                <a:gd name="T66" fmla="*/ 0 w 141"/>
                <a:gd name="T67" fmla="*/ 0 h 45"/>
                <a:gd name="T68" fmla="*/ 2 w 141"/>
                <a:gd name="T69" fmla="*/ 0 h 45"/>
                <a:gd name="T70" fmla="*/ 2 w 141"/>
                <a:gd name="T71" fmla="*/ 0 h 45"/>
                <a:gd name="T72" fmla="*/ 2 w 141"/>
                <a:gd name="T73" fmla="*/ 0 h 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1"/>
                <a:gd name="T112" fmla="*/ 0 h 45"/>
                <a:gd name="T113" fmla="*/ 141 w 141"/>
                <a:gd name="T114" fmla="*/ 45 h 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1" h="45">
                  <a:moveTo>
                    <a:pt x="2" y="0"/>
                  </a:moveTo>
                  <a:lnTo>
                    <a:pt x="137" y="0"/>
                  </a:lnTo>
                  <a:lnTo>
                    <a:pt x="139" y="0"/>
                  </a:lnTo>
                  <a:lnTo>
                    <a:pt x="141" y="2"/>
                  </a:lnTo>
                  <a:lnTo>
                    <a:pt x="141" y="3"/>
                  </a:lnTo>
                  <a:lnTo>
                    <a:pt x="141" y="41"/>
                  </a:lnTo>
                  <a:lnTo>
                    <a:pt x="141" y="43"/>
                  </a:lnTo>
                  <a:lnTo>
                    <a:pt x="141" y="45"/>
                  </a:lnTo>
                  <a:lnTo>
                    <a:pt x="139" y="45"/>
                  </a:lnTo>
                  <a:lnTo>
                    <a:pt x="137" y="45"/>
                  </a:lnTo>
                  <a:lnTo>
                    <a:pt x="2" y="45"/>
                  </a:lnTo>
                  <a:lnTo>
                    <a:pt x="0" y="45"/>
                  </a:lnTo>
                  <a:lnTo>
                    <a:pt x="0" y="43"/>
                  </a:lnTo>
                  <a:lnTo>
                    <a:pt x="0" y="41"/>
                  </a:lnTo>
                  <a:lnTo>
                    <a:pt x="0" y="3"/>
                  </a:lnTo>
                  <a:lnTo>
                    <a:pt x="0" y="2"/>
                  </a:lnTo>
                  <a:lnTo>
                    <a:pt x="0" y="0"/>
                  </a:lnTo>
                  <a:lnTo>
                    <a:pt x="2" y="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70" name="Freeform 256"/>
            <p:cNvSpPr/>
            <p:nvPr/>
          </p:nvSpPr>
          <p:spPr bwMode="auto">
            <a:xfrm>
              <a:off x="4754" y="1734"/>
              <a:ext cx="141" cy="45"/>
            </a:xfrm>
            <a:custGeom>
              <a:avLst/>
              <a:gdLst>
                <a:gd name="T0" fmla="*/ 2 w 141"/>
                <a:gd name="T1" fmla="*/ 0 h 45"/>
                <a:gd name="T2" fmla="*/ 137 w 141"/>
                <a:gd name="T3" fmla="*/ 0 h 45"/>
                <a:gd name="T4" fmla="*/ 139 w 141"/>
                <a:gd name="T5" fmla="*/ 0 h 45"/>
                <a:gd name="T6" fmla="*/ 139 w 141"/>
                <a:gd name="T7" fmla="*/ 0 h 45"/>
                <a:gd name="T8" fmla="*/ 139 w 141"/>
                <a:gd name="T9" fmla="*/ 0 h 45"/>
                <a:gd name="T10" fmla="*/ 141 w 141"/>
                <a:gd name="T11" fmla="*/ 2 h 45"/>
                <a:gd name="T12" fmla="*/ 141 w 141"/>
                <a:gd name="T13" fmla="*/ 2 h 45"/>
                <a:gd name="T14" fmla="*/ 141 w 141"/>
                <a:gd name="T15" fmla="*/ 2 h 45"/>
                <a:gd name="T16" fmla="*/ 141 w 141"/>
                <a:gd name="T17" fmla="*/ 2 h 45"/>
                <a:gd name="T18" fmla="*/ 141 w 141"/>
                <a:gd name="T19" fmla="*/ 3 h 45"/>
                <a:gd name="T20" fmla="*/ 141 w 141"/>
                <a:gd name="T21" fmla="*/ 41 h 45"/>
                <a:gd name="T22" fmla="*/ 141 w 141"/>
                <a:gd name="T23" fmla="*/ 43 h 45"/>
                <a:gd name="T24" fmla="*/ 141 w 141"/>
                <a:gd name="T25" fmla="*/ 43 h 45"/>
                <a:gd name="T26" fmla="*/ 141 w 141"/>
                <a:gd name="T27" fmla="*/ 43 h 45"/>
                <a:gd name="T28" fmla="*/ 141 w 141"/>
                <a:gd name="T29" fmla="*/ 45 h 45"/>
                <a:gd name="T30" fmla="*/ 139 w 141"/>
                <a:gd name="T31" fmla="*/ 45 h 45"/>
                <a:gd name="T32" fmla="*/ 139 w 141"/>
                <a:gd name="T33" fmla="*/ 45 h 45"/>
                <a:gd name="T34" fmla="*/ 139 w 141"/>
                <a:gd name="T35" fmla="*/ 45 h 45"/>
                <a:gd name="T36" fmla="*/ 137 w 141"/>
                <a:gd name="T37" fmla="*/ 45 h 45"/>
                <a:gd name="T38" fmla="*/ 2 w 141"/>
                <a:gd name="T39" fmla="*/ 45 h 45"/>
                <a:gd name="T40" fmla="*/ 2 w 141"/>
                <a:gd name="T41" fmla="*/ 45 h 45"/>
                <a:gd name="T42" fmla="*/ 2 w 141"/>
                <a:gd name="T43" fmla="*/ 45 h 45"/>
                <a:gd name="T44" fmla="*/ 0 w 141"/>
                <a:gd name="T45" fmla="*/ 45 h 45"/>
                <a:gd name="T46" fmla="*/ 0 w 141"/>
                <a:gd name="T47" fmla="*/ 45 h 45"/>
                <a:gd name="T48" fmla="*/ 0 w 141"/>
                <a:gd name="T49" fmla="*/ 43 h 45"/>
                <a:gd name="T50" fmla="*/ 0 w 141"/>
                <a:gd name="T51" fmla="*/ 43 h 45"/>
                <a:gd name="T52" fmla="*/ 0 w 141"/>
                <a:gd name="T53" fmla="*/ 43 h 45"/>
                <a:gd name="T54" fmla="*/ 0 w 141"/>
                <a:gd name="T55" fmla="*/ 41 h 45"/>
                <a:gd name="T56" fmla="*/ 0 w 141"/>
                <a:gd name="T57" fmla="*/ 3 h 45"/>
                <a:gd name="T58" fmla="*/ 0 w 141"/>
                <a:gd name="T59" fmla="*/ 2 h 45"/>
                <a:gd name="T60" fmla="*/ 0 w 141"/>
                <a:gd name="T61" fmla="*/ 2 h 45"/>
                <a:gd name="T62" fmla="*/ 0 w 141"/>
                <a:gd name="T63" fmla="*/ 2 h 45"/>
                <a:gd name="T64" fmla="*/ 0 w 141"/>
                <a:gd name="T65" fmla="*/ 2 h 45"/>
                <a:gd name="T66" fmla="*/ 0 w 141"/>
                <a:gd name="T67" fmla="*/ 0 h 45"/>
                <a:gd name="T68" fmla="*/ 2 w 141"/>
                <a:gd name="T69" fmla="*/ 0 h 45"/>
                <a:gd name="T70" fmla="*/ 2 w 141"/>
                <a:gd name="T71" fmla="*/ 0 h 45"/>
                <a:gd name="T72" fmla="*/ 2 w 141"/>
                <a:gd name="T73" fmla="*/ 0 h 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1"/>
                <a:gd name="T112" fmla="*/ 0 h 45"/>
                <a:gd name="T113" fmla="*/ 141 w 141"/>
                <a:gd name="T114" fmla="*/ 45 h 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1" h="45">
                  <a:moveTo>
                    <a:pt x="2" y="0"/>
                  </a:moveTo>
                  <a:lnTo>
                    <a:pt x="137" y="0"/>
                  </a:lnTo>
                  <a:lnTo>
                    <a:pt x="139" y="0"/>
                  </a:lnTo>
                  <a:lnTo>
                    <a:pt x="141" y="2"/>
                  </a:lnTo>
                  <a:lnTo>
                    <a:pt x="141" y="3"/>
                  </a:lnTo>
                  <a:lnTo>
                    <a:pt x="141" y="41"/>
                  </a:lnTo>
                  <a:lnTo>
                    <a:pt x="141" y="43"/>
                  </a:lnTo>
                  <a:lnTo>
                    <a:pt x="141" y="45"/>
                  </a:lnTo>
                  <a:lnTo>
                    <a:pt x="139" y="45"/>
                  </a:lnTo>
                  <a:lnTo>
                    <a:pt x="137" y="45"/>
                  </a:lnTo>
                  <a:lnTo>
                    <a:pt x="2" y="45"/>
                  </a:lnTo>
                  <a:lnTo>
                    <a:pt x="0" y="45"/>
                  </a:lnTo>
                  <a:lnTo>
                    <a:pt x="0" y="43"/>
                  </a:lnTo>
                  <a:lnTo>
                    <a:pt x="0" y="41"/>
                  </a:lnTo>
                  <a:lnTo>
                    <a:pt x="0" y="3"/>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71" name="Freeform 257"/>
            <p:cNvSpPr/>
            <p:nvPr/>
          </p:nvSpPr>
          <p:spPr bwMode="auto">
            <a:xfrm>
              <a:off x="4765" y="1745"/>
              <a:ext cx="19" cy="21"/>
            </a:xfrm>
            <a:custGeom>
              <a:avLst/>
              <a:gdLst>
                <a:gd name="T0" fmla="*/ 9 w 19"/>
                <a:gd name="T1" fmla="*/ 0 h 21"/>
                <a:gd name="T2" fmla="*/ 11 w 19"/>
                <a:gd name="T3" fmla="*/ 0 h 21"/>
                <a:gd name="T4" fmla="*/ 13 w 19"/>
                <a:gd name="T5" fmla="*/ 2 h 21"/>
                <a:gd name="T6" fmla="*/ 15 w 19"/>
                <a:gd name="T7" fmla="*/ 2 h 21"/>
                <a:gd name="T8" fmla="*/ 17 w 19"/>
                <a:gd name="T9" fmla="*/ 4 h 21"/>
                <a:gd name="T10" fmla="*/ 19 w 19"/>
                <a:gd name="T11" fmla="*/ 6 h 21"/>
                <a:gd name="T12" fmla="*/ 19 w 19"/>
                <a:gd name="T13" fmla="*/ 7 h 21"/>
                <a:gd name="T14" fmla="*/ 19 w 19"/>
                <a:gd name="T15" fmla="*/ 9 h 21"/>
                <a:gd name="T16" fmla="*/ 19 w 19"/>
                <a:gd name="T17" fmla="*/ 11 h 21"/>
                <a:gd name="T18" fmla="*/ 19 w 19"/>
                <a:gd name="T19" fmla="*/ 13 h 21"/>
                <a:gd name="T20" fmla="*/ 19 w 19"/>
                <a:gd name="T21" fmla="*/ 13 h 21"/>
                <a:gd name="T22" fmla="*/ 19 w 19"/>
                <a:gd name="T23" fmla="*/ 15 h 21"/>
                <a:gd name="T24" fmla="*/ 17 w 19"/>
                <a:gd name="T25" fmla="*/ 17 h 21"/>
                <a:gd name="T26" fmla="*/ 15 w 19"/>
                <a:gd name="T27" fmla="*/ 19 h 21"/>
                <a:gd name="T28" fmla="*/ 13 w 19"/>
                <a:gd name="T29" fmla="*/ 19 h 21"/>
                <a:gd name="T30" fmla="*/ 11 w 19"/>
                <a:gd name="T31" fmla="*/ 19 h 21"/>
                <a:gd name="T32" fmla="*/ 9 w 19"/>
                <a:gd name="T33" fmla="*/ 21 h 21"/>
                <a:gd name="T34" fmla="*/ 8 w 19"/>
                <a:gd name="T35" fmla="*/ 19 h 21"/>
                <a:gd name="T36" fmla="*/ 6 w 19"/>
                <a:gd name="T37" fmla="*/ 19 h 21"/>
                <a:gd name="T38" fmla="*/ 4 w 19"/>
                <a:gd name="T39" fmla="*/ 19 h 21"/>
                <a:gd name="T40" fmla="*/ 2 w 19"/>
                <a:gd name="T41" fmla="*/ 17 h 21"/>
                <a:gd name="T42" fmla="*/ 2 w 19"/>
                <a:gd name="T43" fmla="*/ 15 h 21"/>
                <a:gd name="T44" fmla="*/ 0 w 19"/>
                <a:gd name="T45" fmla="*/ 13 h 21"/>
                <a:gd name="T46" fmla="*/ 0 w 19"/>
                <a:gd name="T47" fmla="*/ 13 h 21"/>
                <a:gd name="T48" fmla="*/ 0 w 19"/>
                <a:gd name="T49" fmla="*/ 11 h 21"/>
                <a:gd name="T50" fmla="*/ 0 w 19"/>
                <a:gd name="T51" fmla="*/ 9 h 21"/>
                <a:gd name="T52" fmla="*/ 0 w 19"/>
                <a:gd name="T53" fmla="*/ 7 h 21"/>
                <a:gd name="T54" fmla="*/ 2 w 19"/>
                <a:gd name="T55" fmla="*/ 6 h 21"/>
                <a:gd name="T56" fmla="*/ 2 w 19"/>
                <a:gd name="T57" fmla="*/ 4 h 21"/>
                <a:gd name="T58" fmla="*/ 4 w 19"/>
                <a:gd name="T59" fmla="*/ 2 h 21"/>
                <a:gd name="T60" fmla="*/ 6 w 19"/>
                <a:gd name="T61" fmla="*/ 2 h 21"/>
                <a:gd name="T62" fmla="*/ 8 w 19"/>
                <a:gd name="T63" fmla="*/ 0 h 21"/>
                <a:gd name="T64" fmla="*/ 9 w 19"/>
                <a:gd name="T65" fmla="*/ 0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21"/>
                <a:gd name="T101" fmla="*/ 19 w 19"/>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21">
                  <a:moveTo>
                    <a:pt x="9" y="0"/>
                  </a:moveTo>
                  <a:lnTo>
                    <a:pt x="11" y="0"/>
                  </a:lnTo>
                  <a:lnTo>
                    <a:pt x="13" y="2"/>
                  </a:lnTo>
                  <a:lnTo>
                    <a:pt x="15" y="2"/>
                  </a:lnTo>
                  <a:lnTo>
                    <a:pt x="17" y="4"/>
                  </a:lnTo>
                  <a:lnTo>
                    <a:pt x="19" y="6"/>
                  </a:lnTo>
                  <a:lnTo>
                    <a:pt x="19" y="7"/>
                  </a:lnTo>
                  <a:lnTo>
                    <a:pt x="19" y="9"/>
                  </a:lnTo>
                  <a:lnTo>
                    <a:pt x="19" y="11"/>
                  </a:lnTo>
                  <a:lnTo>
                    <a:pt x="19" y="13"/>
                  </a:lnTo>
                  <a:lnTo>
                    <a:pt x="19" y="15"/>
                  </a:lnTo>
                  <a:lnTo>
                    <a:pt x="17" y="17"/>
                  </a:lnTo>
                  <a:lnTo>
                    <a:pt x="15" y="19"/>
                  </a:lnTo>
                  <a:lnTo>
                    <a:pt x="13" y="19"/>
                  </a:lnTo>
                  <a:lnTo>
                    <a:pt x="11" y="19"/>
                  </a:lnTo>
                  <a:lnTo>
                    <a:pt x="9" y="21"/>
                  </a:lnTo>
                  <a:lnTo>
                    <a:pt x="8" y="19"/>
                  </a:lnTo>
                  <a:lnTo>
                    <a:pt x="6" y="19"/>
                  </a:lnTo>
                  <a:lnTo>
                    <a:pt x="4" y="19"/>
                  </a:lnTo>
                  <a:lnTo>
                    <a:pt x="2" y="17"/>
                  </a:lnTo>
                  <a:lnTo>
                    <a:pt x="2" y="15"/>
                  </a:lnTo>
                  <a:lnTo>
                    <a:pt x="0" y="13"/>
                  </a:lnTo>
                  <a:lnTo>
                    <a:pt x="0" y="11"/>
                  </a:lnTo>
                  <a:lnTo>
                    <a:pt x="0" y="9"/>
                  </a:lnTo>
                  <a:lnTo>
                    <a:pt x="0" y="7"/>
                  </a:lnTo>
                  <a:lnTo>
                    <a:pt x="2" y="6"/>
                  </a:lnTo>
                  <a:lnTo>
                    <a:pt x="2" y="4"/>
                  </a:lnTo>
                  <a:lnTo>
                    <a:pt x="4" y="2"/>
                  </a:lnTo>
                  <a:lnTo>
                    <a:pt x="6" y="2"/>
                  </a:lnTo>
                  <a:lnTo>
                    <a:pt x="8" y="0"/>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72" name="Freeform 258"/>
            <p:cNvSpPr/>
            <p:nvPr/>
          </p:nvSpPr>
          <p:spPr bwMode="auto">
            <a:xfrm>
              <a:off x="4765" y="1745"/>
              <a:ext cx="19" cy="21"/>
            </a:xfrm>
            <a:custGeom>
              <a:avLst/>
              <a:gdLst>
                <a:gd name="T0" fmla="*/ 9 w 19"/>
                <a:gd name="T1" fmla="*/ 0 h 21"/>
                <a:gd name="T2" fmla="*/ 11 w 19"/>
                <a:gd name="T3" fmla="*/ 0 h 21"/>
                <a:gd name="T4" fmla="*/ 13 w 19"/>
                <a:gd name="T5" fmla="*/ 2 h 21"/>
                <a:gd name="T6" fmla="*/ 15 w 19"/>
                <a:gd name="T7" fmla="*/ 2 h 21"/>
                <a:gd name="T8" fmla="*/ 17 w 19"/>
                <a:gd name="T9" fmla="*/ 4 h 21"/>
                <a:gd name="T10" fmla="*/ 19 w 19"/>
                <a:gd name="T11" fmla="*/ 6 h 21"/>
                <a:gd name="T12" fmla="*/ 19 w 19"/>
                <a:gd name="T13" fmla="*/ 7 h 21"/>
                <a:gd name="T14" fmla="*/ 19 w 19"/>
                <a:gd name="T15" fmla="*/ 9 h 21"/>
                <a:gd name="T16" fmla="*/ 19 w 19"/>
                <a:gd name="T17" fmla="*/ 11 h 21"/>
                <a:gd name="T18" fmla="*/ 19 w 19"/>
                <a:gd name="T19" fmla="*/ 13 h 21"/>
                <a:gd name="T20" fmla="*/ 19 w 19"/>
                <a:gd name="T21" fmla="*/ 13 h 21"/>
                <a:gd name="T22" fmla="*/ 19 w 19"/>
                <a:gd name="T23" fmla="*/ 15 h 21"/>
                <a:gd name="T24" fmla="*/ 17 w 19"/>
                <a:gd name="T25" fmla="*/ 17 h 21"/>
                <a:gd name="T26" fmla="*/ 15 w 19"/>
                <a:gd name="T27" fmla="*/ 19 h 21"/>
                <a:gd name="T28" fmla="*/ 13 w 19"/>
                <a:gd name="T29" fmla="*/ 19 h 21"/>
                <a:gd name="T30" fmla="*/ 11 w 19"/>
                <a:gd name="T31" fmla="*/ 19 h 21"/>
                <a:gd name="T32" fmla="*/ 9 w 19"/>
                <a:gd name="T33" fmla="*/ 21 h 21"/>
                <a:gd name="T34" fmla="*/ 8 w 19"/>
                <a:gd name="T35" fmla="*/ 19 h 21"/>
                <a:gd name="T36" fmla="*/ 6 w 19"/>
                <a:gd name="T37" fmla="*/ 19 h 21"/>
                <a:gd name="T38" fmla="*/ 4 w 19"/>
                <a:gd name="T39" fmla="*/ 19 h 21"/>
                <a:gd name="T40" fmla="*/ 2 w 19"/>
                <a:gd name="T41" fmla="*/ 17 h 21"/>
                <a:gd name="T42" fmla="*/ 2 w 19"/>
                <a:gd name="T43" fmla="*/ 15 h 21"/>
                <a:gd name="T44" fmla="*/ 0 w 19"/>
                <a:gd name="T45" fmla="*/ 13 h 21"/>
                <a:gd name="T46" fmla="*/ 0 w 19"/>
                <a:gd name="T47" fmla="*/ 13 h 21"/>
                <a:gd name="T48" fmla="*/ 0 w 19"/>
                <a:gd name="T49" fmla="*/ 11 h 21"/>
                <a:gd name="T50" fmla="*/ 0 w 19"/>
                <a:gd name="T51" fmla="*/ 9 h 21"/>
                <a:gd name="T52" fmla="*/ 0 w 19"/>
                <a:gd name="T53" fmla="*/ 7 h 21"/>
                <a:gd name="T54" fmla="*/ 2 w 19"/>
                <a:gd name="T55" fmla="*/ 6 h 21"/>
                <a:gd name="T56" fmla="*/ 2 w 19"/>
                <a:gd name="T57" fmla="*/ 4 h 21"/>
                <a:gd name="T58" fmla="*/ 4 w 19"/>
                <a:gd name="T59" fmla="*/ 2 h 21"/>
                <a:gd name="T60" fmla="*/ 6 w 19"/>
                <a:gd name="T61" fmla="*/ 2 h 21"/>
                <a:gd name="T62" fmla="*/ 8 w 19"/>
                <a:gd name="T63" fmla="*/ 0 h 21"/>
                <a:gd name="T64" fmla="*/ 9 w 19"/>
                <a:gd name="T65" fmla="*/ 0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21"/>
                <a:gd name="T101" fmla="*/ 19 w 19"/>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21">
                  <a:moveTo>
                    <a:pt x="9" y="0"/>
                  </a:moveTo>
                  <a:lnTo>
                    <a:pt x="11" y="0"/>
                  </a:lnTo>
                  <a:lnTo>
                    <a:pt x="13" y="2"/>
                  </a:lnTo>
                  <a:lnTo>
                    <a:pt x="15" y="2"/>
                  </a:lnTo>
                  <a:lnTo>
                    <a:pt x="17" y="4"/>
                  </a:lnTo>
                  <a:lnTo>
                    <a:pt x="19" y="6"/>
                  </a:lnTo>
                  <a:lnTo>
                    <a:pt x="19" y="7"/>
                  </a:lnTo>
                  <a:lnTo>
                    <a:pt x="19" y="9"/>
                  </a:lnTo>
                  <a:lnTo>
                    <a:pt x="19" y="11"/>
                  </a:lnTo>
                  <a:lnTo>
                    <a:pt x="19" y="13"/>
                  </a:lnTo>
                  <a:lnTo>
                    <a:pt x="19" y="15"/>
                  </a:lnTo>
                  <a:lnTo>
                    <a:pt x="17" y="17"/>
                  </a:lnTo>
                  <a:lnTo>
                    <a:pt x="15" y="19"/>
                  </a:lnTo>
                  <a:lnTo>
                    <a:pt x="13" y="19"/>
                  </a:lnTo>
                  <a:lnTo>
                    <a:pt x="11" y="19"/>
                  </a:lnTo>
                  <a:lnTo>
                    <a:pt x="9" y="21"/>
                  </a:lnTo>
                  <a:lnTo>
                    <a:pt x="8" y="19"/>
                  </a:lnTo>
                  <a:lnTo>
                    <a:pt x="6" y="19"/>
                  </a:lnTo>
                  <a:lnTo>
                    <a:pt x="4" y="19"/>
                  </a:lnTo>
                  <a:lnTo>
                    <a:pt x="2" y="17"/>
                  </a:lnTo>
                  <a:lnTo>
                    <a:pt x="2" y="15"/>
                  </a:lnTo>
                  <a:lnTo>
                    <a:pt x="0" y="13"/>
                  </a:lnTo>
                  <a:lnTo>
                    <a:pt x="0" y="11"/>
                  </a:lnTo>
                  <a:lnTo>
                    <a:pt x="0" y="9"/>
                  </a:lnTo>
                  <a:lnTo>
                    <a:pt x="0" y="7"/>
                  </a:lnTo>
                  <a:lnTo>
                    <a:pt x="2" y="6"/>
                  </a:lnTo>
                  <a:lnTo>
                    <a:pt x="2" y="4"/>
                  </a:lnTo>
                  <a:lnTo>
                    <a:pt x="4" y="2"/>
                  </a:lnTo>
                  <a:lnTo>
                    <a:pt x="6" y="2"/>
                  </a:lnTo>
                  <a:lnTo>
                    <a:pt x="8" y="0"/>
                  </a:lnTo>
                  <a:lnTo>
                    <a:pt x="9"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73" name="Freeform 259"/>
            <p:cNvSpPr/>
            <p:nvPr/>
          </p:nvSpPr>
          <p:spPr bwMode="auto">
            <a:xfrm>
              <a:off x="4767" y="1754"/>
              <a:ext cx="17" cy="2"/>
            </a:xfrm>
            <a:custGeom>
              <a:avLst/>
              <a:gdLst>
                <a:gd name="T0" fmla="*/ 17 w 17"/>
                <a:gd name="T1" fmla="*/ 0 h 2"/>
                <a:gd name="T2" fmla="*/ 9 w 17"/>
                <a:gd name="T3" fmla="*/ 0 h 2"/>
                <a:gd name="T4" fmla="*/ 7 w 17"/>
                <a:gd name="T5" fmla="*/ 0 h 2"/>
                <a:gd name="T6" fmla="*/ 7 w 17"/>
                <a:gd name="T7" fmla="*/ 2 h 2"/>
                <a:gd name="T8" fmla="*/ 6 w 17"/>
                <a:gd name="T9" fmla="*/ 0 h 2"/>
                <a:gd name="T10" fmla="*/ 4 w 17"/>
                <a:gd name="T11" fmla="*/ 0 h 2"/>
                <a:gd name="T12" fmla="*/ 0 w 17"/>
                <a:gd name="T13" fmla="*/ 0 h 2"/>
                <a:gd name="T14" fmla="*/ 0 w 17"/>
                <a:gd name="T15" fmla="*/ 2 h 2"/>
                <a:gd name="T16" fmla="*/ 4 w 17"/>
                <a:gd name="T17" fmla="*/ 2 h 2"/>
                <a:gd name="T18" fmla="*/ 6 w 17"/>
                <a:gd name="T19" fmla="*/ 2 h 2"/>
                <a:gd name="T20" fmla="*/ 7 w 17"/>
                <a:gd name="T21" fmla="*/ 2 h 2"/>
                <a:gd name="T22" fmla="*/ 7 w 17"/>
                <a:gd name="T23" fmla="*/ 2 h 2"/>
                <a:gd name="T24" fmla="*/ 9 w 17"/>
                <a:gd name="T25" fmla="*/ 2 h 2"/>
                <a:gd name="T26" fmla="*/ 11 w 17"/>
                <a:gd name="T27" fmla="*/ 2 h 2"/>
                <a:gd name="T28" fmla="*/ 17 w 17"/>
                <a:gd name="T29" fmla="*/ 2 h 2"/>
                <a:gd name="T30" fmla="*/ 17 w 17"/>
                <a:gd name="T31" fmla="*/ 0 h 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2"/>
                <a:gd name="T50" fmla="*/ 17 w 17"/>
                <a:gd name="T51" fmla="*/ 2 h 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2">
                  <a:moveTo>
                    <a:pt x="17" y="0"/>
                  </a:moveTo>
                  <a:lnTo>
                    <a:pt x="9" y="0"/>
                  </a:lnTo>
                  <a:lnTo>
                    <a:pt x="7" y="0"/>
                  </a:lnTo>
                  <a:lnTo>
                    <a:pt x="7" y="2"/>
                  </a:lnTo>
                  <a:lnTo>
                    <a:pt x="6" y="0"/>
                  </a:lnTo>
                  <a:lnTo>
                    <a:pt x="4" y="0"/>
                  </a:lnTo>
                  <a:lnTo>
                    <a:pt x="0" y="0"/>
                  </a:lnTo>
                  <a:lnTo>
                    <a:pt x="0" y="2"/>
                  </a:lnTo>
                  <a:lnTo>
                    <a:pt x="4" y="2"/>
                  </a:lnTo>
                  <a:lnTo>
                    <a:pt x="6" y="2"/>
                  </a:lnTo>
                  <a:lnTo>
                    <a:pt x="7" y="2"/>
                  </a:lnTo>
                  <a:lnTo>
                    <a:pt x="9" y="2"/>
                  </a:lnTo>
                  <a:lnTo>
                    <a:pt x="11" y="2"/>
                  </a:lnTo>
                  <a:lnTo>
                    <a:pt x="17" y="2"/>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74" name="Freeform 260"/>
            <p:cNvSpPr/>
            <p:nvPr/>
          </p:nvSpPr>
          <p:spPr bwMode="auto">
            <a:xfrm>
              <a:off x="4767" y="1754"/>
              <a:ext cx="17" cy="2"/>
            </a:xfrm>
            <a:custGeom>
              <a:avLst/>
              <a:gdLst>
                <a:gd name="T0" fmla="*/ 17 w 17"/>
                <a:gd name="T1" fmla="*/ 0 h 2"/>
                <a:gd name="T2" fmla="*/ 9 w 17"/>
                <a:gd name="T3" fmla="*/ 0 h 2"/>
                <a:gd name="T4" fmla="*/ 7 w 17"/>
                <a:gd name="T5" fmla="*/ 0 h 2"/>
                <a:gd name="T6" fmla="*/ 7 w 17"/>
                <a:gd name="T7" fmla="*/ 2 h 2"/>
                <a:gd name="T8" fmla="*/ 6 w 17"/>
                <a:gd name="T9" fmla="*/ 0 h 2"/>
                <a:gd name="T10" fmla="*/ 4 w 17"/>
                <a:gd name="T11" fmla="*/ 0 h 2"/>
                <a:gd name="T12" fmla="*/ 0 w 17"/>
                <a:gd name="T13" fmla="*/ 0 h 2"/>
                <a:gd name="T14" fmla="*/ 0 w 17"/>
                <a:gd name="T15" fmla="*/ 2 h 2"/>
                <a:gd name="T16" fmla="*/ 4 w 17"/>
                <a:gd name="T17" fmla="*/ 2 h 2"/>
                <a:gd name="T18" fmla="*/ 6 w 17"/>
                <a:gd name="T19" fmla="*/ 2 h 2"/>
                <a:gd name="T20" fmla="*/ 7 w 17"/>
                <a:gd name="T21" fmla="*/ 2 h 2"/>
                <a:gd name="T22" fmla="*/ 7 w 17"/>
                <a:gd name="T23" fmla="*/ 2 h 2"/>
                <a:gd name="T24" fmla="*/ 9 w 17"/>
                <a:gd name="T25" fmla="*/ 2 h 2"/>
                <a:gd name="T26" fmla="*/ 11 w 17"/>
                <a:gd name="T27" fmla="*/ 2 h 2"/>
                <a:gd name="T28" fmla="*/ 17 w 17"/>
                <a:gd name="T29" fmla="*/ 2 h 2"/>
                <a:gd name="T30" fmla="*/ 17 w 17"/>
                <a:gd name="T31" fmla="*/ 0 h 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2"/>
                <a:gd name="T50" fmla="*/ 17 w 17"/>
                <a:gd name="T51" fmla="*/ 2 h 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2">
                  <a:moveTo>
                    <a:pt x="17" y="0"/>
                  </a:moveTo>
                  <a:lnTo>
                    <a:pt x="9" y="0"/>
                  </a:lnTo>
                  <a:lnTo>
                    <a:pt x="7" y="0"/>
                  </a:lnTo>
                  <a:lnTo>
                    <a:pt x="7" y="2"/>
                  </a:lnTo>
                  <a:lnTo>
                    <a:pt x="6" y="0"/>
                  </a:lnTo>
                  <a:lnTo>
                    <a:pt x="4" y="0"/>
                  </a:lnTo>
                  <a:lnTo>
                    <a:pt x="0" y="0"/>
                  </a:lnTo>
                  <a:lnTo>
                    <a:pt x="0" y="2"/>
                  </a:lnTo>
                  <a:lnTo>
                    <a:pt x="4" y="2"/>
                  </a:lnTo>
                  <a:lnTo>
                    <a:pt x="6" y="2"/>
                  </a:lnTo>
                  <a:lnTo>
                    <a:pt x="7" y="2"/>
                  </a:lnTo>
                  <a:lnTo>
                    <a:pt x="9" y="2"/>
                  </a:lnTo>
                  <a:lnTo>
                    <a:pt x="11" y="2"/>
                  </a:lnTo>
                  <a:lnTo>
                    <a:pt x="17" y="2"/>
                  </a:lnTo>
                  <a:lnTo>
                    <a:pt x="17"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75" name="Freeform 261"/>
            <p:cNvSpPr/>
            <p:nvPr/>
          </p:nvSpPr>
          <p:spPr bwMode="auto">
            <a:xfrm>
              <a:off x="5321" y="1786"/>
              <a:ext cx="13" cy="8"/>
            </a:xfrm>
            <a:custGeom>
              <a:avLst/>
              <a:gdLst>
                <a:gd name="T0" fmla="*/ 0 w 13"/>
                <a:gd name="T1" fmla="*/ 0 h 8"/>
                <a:gd name="T2" fmla="*/ 13 w 13"/>
                <a:gd name="T3" fmla="*/ 0 h 8"/>
                <a:gd name="T4" fmla="*/ 13 w 13"/>
                <a:gd name="T5" fmla="*/ 0 h 8"/>
                <a:gd name="T6" fmla="*/ 13 w 13"/>
                <a:gd name="T7" fmla="*/ 0 h 8"/>
                <a:gd name="T8" fmla="*/ 13 w 13"/>
                <a:gd name="T9" fmla="*/ 0 h 8"/>
                <a:gd name="T10" fmla="*/ 13 w 13"/>
                <a:gd name="T11" fmla="*/ 0 h 8"/>
                <a:gd name="T12" fmla="*/ 13 w 13"/>
                <a:gd name="T13" fmla="*/ 0 h 8"/>
                <a:gd name="T14" fmla="*/ 13 w 13"/>
                <a:gd name="T15" fmla="*/ 0 h 8"/>
                <a:gd name="T16" fmla="*/ 13 w 13"/>
                <a:gd name="T17" fmla="*/ 0 h 8"/>
                <a:gd name="T18" fmla="*/ 13 w 13"/>
                <a:gd name="T19" fmla="*/ 0 h 8"/>
                <a:gd name="T20" fmla="*/ 13 w 13"/>
                <a:gd name="T21" fmla="*/ 6 h 8"/>
                <a:gd name="T22" fmla="*/ 13 w 13"/>
                <a:gd name="T23" fmla="*/ 8 h 8"/>
                <a:gd name="T24" fmla="*/ 13 w 13"/>
                <a:gd name="T25" fmla="*/ 8 h 8"/>
                <a:gd name="T26" fmla="*/ 13 w 13"/>
                <a:gd name="T27" fmla="*/ 8 h 8"/>
                <a:gd name="T28" fmla="*/ 13 w 13"/>
                <a:gd name="T29" fmla="*/ 8 h 8"/>
                <a:gd name="T30" fmla="*/ 13 w 13"/>
                <a:gd name="T31" fmla="*/ 8 h 8"/>
                <a:gd name="T32" fmla="*/ 13 w 13"/>
                <a:gd name="T33" fmla="*/ 8 h 8"/>
                <a:gd name="T34" fmla="*/ 13 w 13"/>
                <a:gd name="T35" fmla="*/ 8 h 8"/>
                <a:gd name="T36" fmla="*/ 13 w 13"/>
                <a:gd name="T37" fmla="*/ 8 h 8"/>
                <a:gd name="T38" fmla="*/ 0 w 13"/>
                <a:gd name="T39" fmla="*/ 8 h 8"/>
                <a:gd name="T40" fmla="*/ 0 w 13"/>
                <a:gd name="T41" fmla="*/ 8 h 8"/>
                <a:gd name="T42" fmla="*/ 0 w 13"/>
                <a:gd name="T43" fmla="*/ 8 h 8"/>
                <a:gd name="T44" fmla="*/ 0 w 13"/>
                <a:gd name="T45" fmla="*/ 8 h 8"/>
                <a:gd name="T46" fmla="*/ 0 w 13"/>
                <a:gd name="T47" fmla="*/ 8 h 8"/>
                <a:gd name="T48" fmla="*/ 0 w 13"/>
                <a:gd name="T49" fmla="*/ 8 h 8"/>
                <a:gd name="T50" fmla="*/ 0 w 13"/>
                <a:gd name="T51" fmla="*/ 8 h 8"/>
                <a:gd name="T52" fmla="*/ 0 w 13"/>
                <a:gd name="T53" fmla="*/ 8 h 8"/>
                <a:gd name="T54" fmla="*/ 0 w 13"/>
                <a:gd name="T55" fmla="*/ 6 h 8"/>
                <a:gd name="T56" fmla="*/ 0 w 13"/>
                <a:gd name="T57" fmla="*/ 0 h 8"/>
                <a:gd name="T58" fmla="*/ 0 w 13"/>
                <a:gd name="T59" fmla="*/ 0 h 8"/>
                <a:gd name="T60" fmla="*/ 0 w 13"/>
                <a:gd name="T61" fmla="*/ 0 h 8"/>
                <a:gd name="T62" fmla="*/ 0 w 13"/>
                <a:gd name="T63" fmla="*/ 0 h 8"/>
                <a:gd name="T64" fmla="*/ 0 w 13"/>
                <a:gd name="T65" fmla="*/ 0 h 8"/>
                <a:gd name="T66" fmla="*/ 0 w 13"/>
                <a:gd name="T67" fmla="*/ 0 h 8"/>
                <a:gd name="T68" fmla="*/ 0 w 13"/>
                <a:gd name="T69" fmla="*/ 0 h 8"/>
                <a:gd name="T70" fmla="*/ 0 w 13"/>
                <a:gd name="T71" fmla="*/ 0 h 8"/>
                <a:gd name="T72" fmla="*/ 0 w 13"/>
                <a:gd name="T73" fmla="*/ 0 h 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3"/>
                <a:gd name="T112" fmla="*/ 0 h 8"/>
                <a:gd name="T113" fmla="*/ 13 w 13"/>
                <a:gd name="T114" fmla="*/ 8 h 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3" h="8">
                  <a:moveTo>
                    <a:pt x="0" y="0"/>
                  </a:moveTo>
                  <a:lnTo>
                    <a:pt x="13" y="0"/>
                  </a:lnTo>
                  <a:lnTo>
                    <a:pt x="13" y="6"/>
                  </a:lnTo>
                  <a:lnTo>
                    <a:pt x="13" y="8"/>
                  </a:lnTo>
                  <a:lnTo>
                    <a:pt x="0" y="8"/>
                  </a:lnTo>
                  <a:lnTo>
                    <a:pt x="0" y="6"/>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76" name="Freeform 262"/>
            <p:cNvSpPr/>
            <p:nvPr/>
          </p:nvSpPr>
          <p:spPr bwMode="auto">
            <a:xfrm>
              <a:off x="4756" y="1796"/>
              <a:ext cx="621" cy="165"/>
            </a:xfrm>
            <a:custGeom>
              <a:avLst/>
              <a:gdLst>
                <a:gd name="T0" fmla="*/ 7 w 621"/>
                <a:gd name="T1" fmla="*/ 0 h 165"/>
                <a:gd name="T2" fmla="*/ 612 w 621"/>
                <a:gd name="T3" fmla="*/ 0 h 165"/>
                <a:gd name="T4" fmla="*/ 614 w 621"/>
                <a:gd name="T5" fmla="*/ 0 h 165"/>
                <a:gd name="T6" fmla="*/ 616 w 621"/>
                <a:gd name="T7" fmla="*/ 0 h 165"/>
                <a:gd name="T8" fmla="*/ 617 w 621"/>
                <a:gd name="T9" fmla="*/ 2 h 165"/>
                <a:gd name="T10" fmla="*/ 619 w 621"/>
                <a:gd name="T11" fmla="*/ 3 h 165"/>
                <a:gd name="T12" fmla="*/ 619 w 621"/>
                <a:gd name="T13" fmla="*/ 3 h 165"/>
                <a:gd name="T14" fmla="*/ 619 w 621"/>
                <a:gd name="T15" fmla="*/ 5 h 165"/>
                <a:gd name="T16" fmla="*/ 621 w 621"/>
                <a:gd name="T17" fmla="*/ 7 h 165"/>
                <a:gd name="T18" fmla="*/ 621 w 621"/>
                <a:gd name="T19" fmla="*/ 9 h 165"/>
                <a:gd name="T20" fmla="*/ 621 w 621"/>
                <a:gd name="T21" fmla="*/ 156 h 165"/>
                <a:gd name="T22" fmla="*/ 621 w 621"/>
                <a:gd name="T23" fmla="*/ 158 h 165"/>
                <a:gd name="T24" fmla="*/ 619 w 621"/>
                <a:gd name="T25" fmla="*/ 159 h 165"/>
                <a:gd name="T26" fmla="*/ 619 w 621"/>
                <a:gd name="T27" fmla="*/ 161 h 165"/>
                <a:gd name="T28" fmla="*/ 619 w 621"/>
                <a:gd name="T29" fmla="*/ 163 h 165"/>
                <a:gd name="T30" fmla="*/ 617 w 621"/>
                <a:gd name="T31" fmla="*/ 163 h 165"/>
                <a:gd name="T32" fmla="*/ 616 w 621"/>
                <a:gd name="T33" fmla="*/ 165 h 165"/>
                <a:gd name="T34" fmla="*/ 614 w 621"/>
                <a:gd name="T35" fmla="*/ 165 h 165"/>
                <a:gd name="T36" fmla="*/ 612 w 621"/>
                <a:gd name="T37" fmla="*/ 165 h 165"/>
                <a:gd name="T38" fmla="*/ 7 w 621"/>
                <a:gd name="T39" fmla="*/ 165 h 165"/>
                <a:gd name="T40" fmla="*/ 5 w 621"/>
                <a:gd name="T41" fmla="*/ 165 h 165"/>
                <a:gd name="T42" fmla="*/ 3 w 621"/>
                <a:gd name="T43" fmla="*/ 165 h 165"/>
                <a:gd name="T44" fmla="*/ 3 w 621"/>
                <a:gd name="T45" fmla="*/ 163 h 165"/>
                <a:gd name="T46" fmla="*/ 2 w 621"/>
                <a:gd name="T47" fmla="*/ 163 h 165"/>
                <a:gd name="T48" fmla="*/ 2 w 621"/>
                <a:gd name="T49" fmla="*/ 161 h 165"/>
                <a:gd name="T50" fmla="*/ 0 w 621"/>
                <a:gd name="T51" fmla="*/ 159 h 165"/>
                <a:gd name="T52" fmla="*/ 0 w 621"/>
                <a:gd name="T53" fmla="*/ 158 h 165"/>
                <a:gd name="T54" fmla="*/ 0 w 621"/>
                <a:gd name="T55" fmla="*/ 156 h 165"/>
                <a:gd name="T56" fmla="*/ 0 w 621"/>
                <a:gd name="T57" fmla="*/ 9 h 165"/>
                <a:gd name="T58" fmla="*/ 0 w 621"/>
                <a:gd name="T59" fmla="*/ 7 h 165"/>
                <a:gd name="T60" fmla="*/ 0 w 621"/>
                <a:gd name="T61" fmla="*/ 5 h 165"/>
                <a:gd name="T62" fmla="*/ 2 w 621"/>
                <a:gd name="T63" fmla="*/ 3 h 165"/>
                <a:gd name="T64" fmla="*/ 2 w 621"/>
                <a:gd name="T65" fmla="*/ 3 h 165"/>
                <a:gd name="T66" fmla="*/ 3 w 621"/>
                <a:gd name="T67" fmla="*/ 2 h 165"/>
                <a:gd name="T68" fmla="*/ 3 w 621"/>
                <a:gd name="T69" fmla="*/ 0 h 165"/>
                <a:gd name="T70" fmla="*/ 5 w 621"/>
                <a:gd name="T71" fmla="*/ 0 h 165"/>
                <a:gd name="T72" fmla="*/ 7 w 621"/>
                <a:gd name="T73" fmla="*/ 0 h 1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1"/>
                <a:gd name="T112" fmla="*/ 0 h 165"/>
                <a:gd name="T113" fmla="*/ 621 w 621"/>
                <a:gd name="T114" fmla="*/ 165 h 1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1" h="165">
                  <a:moveTo>
                    <a:pt x="7" y="0"/>
                  </a:moveTo>
                  <a:lnTo>
                    <a:pt x="612" y="0"/>
                  </a:lnTo>
                  <a:lnTo>
                    <a:pt x="614" y="0"/>
                  </a:lnTo>
                  <a:lnTo>
                    <a:pt x="616" y="0"/>
                  </a:lnTo>
                  <a:lnTo>
                    <a:pt x="617" y="2"/>
                  </a:lnTo>
                  <a:lnTo>
                    <a:pt x="619" y="3"/>
                  </a:lnTo>
                  <a:lnTo>
                    <a:pt x="619" y="5"/>
                  </a:lnTo>
                  <a:lnTo>
                    <a:pt x="621" y="7"/>
                  </a:lnTo>
                  <a:lnTo>
                    <a:pt x="621" y="9"/>
                  </a:lnTo>
                  <a:lnTo>
                    <a:pt x="621" y="156"/>
                  </a:lnTo>
                  <a:lnTo>
                    <a:pt x="621" y="158"/>
                  </a:lnTo>
                  <a:lnTo>
                    <a:pt x="619" y="159"/>
                  </a:lnTo>
                  <a:lnTo>
                    <a:pt x="619" y="161"/>
                  </a:lnTo>
                  <a:lnTo>
                    <a:pt x="619" y="163"/>
                  </a:lnTo>
                  <a:lnTo>
                    <a:pt x="617" y="163"/>
                  </a:lnTo>
                  <a:lnTo>
                    <a:pt x="616" y="165"/>
                  </a:lnTo>
                  <a:lnTo>
                    <a:pt x="614" y="165"/>
                  </a:lnTo>
                  <a:lnTo>
                    <a:pt x="612" y="165"/>
                  </a:lnTo>
                  <a:lnTo>
                    <a:pt x="7" y="165"/>
                  </a:lnTo>
                  <a:lnTo>
                    <a:pt x="5" y="165"/>
                  </a:lnTo>
                  <a:lnTo>
                    <a:pt x="3" y="165"/>
                  </a:lnTo>
                  <a:lnTo>
                    <a:pt x="3" y="163"/>
                  </a:lnTo>
                  <a:lnTo>
                    <a:pt x="2" y="163"/>
                  </a:lnTo>
                  <a:lnTo>
                    <a:pt x="2" y="161"/>
                  </a:lnTo>
                  <a:lnTo>
                    <a:pt x="0" y="159"/>
                  </a:lnTo>
                  <a:lnTo>
                    <a:pt x="0" y="158"/>
                  </a:lnTo>
                  <a:lnTo>
                    <a:pt x="0" y="156"/>
                  </a:lnTo>
                  <a:lnTo>
                    <a:pt x="0" y="9"/>
                  </a:lnTo>
                  <a:lnTo>
                    <a:pt x="0" y="7"/>
                  </a:lnTo>
                  <a:lnTo>
                    <a:pt x="0" y="5"/>
                  </a:lnTo>
                  <a:lnTo>
                    <a:pt x="2" y="3"/>
                  </a:lnTo>
                  <a:lnTo>
                    <a:pt x="3" y="2"/>
                  </a:lnTo>
                  <a:lnTo>
                    <a:pt x="3" y="0"/>
                  </a:lnTo>
                  <a:lnTo>
                    <a:pt x="5" y="0"/>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77" name="Freeform 263"/>
            <p:cNvSpPr/>
            <p:nvPr/>
          </p:nvSpPr>
          <p:spPr bwMode="auto">
            <a:xfrm>
              <a:off x="4756" y="1796"/>
              <a:ext cx="621" cy="165"/>
            </a:xfrm>
            <a:custGeom>
              <a:avLst/>
              <a:gdLst>
                <a:gd name="T0" fmla="*/ 7 w 621"/>
                <a:gd name="T1" fmla="*/ 0 h 165"/>
                <a:gd name="T2" fmla="*/ 612 w 621"/>
                <a:gd name="T3" fmla="*/ 0 h 165"/>
                <a:gd name="T4" fmla="*/ 614 w 621"/>
                <a:gd name="T5" fmla="*/ 0 h 165"/>
                <a:gd name="T6" fmla="*/ 616 w 621"/>
                <a:gd name="T7" fmla="*/ 0 h 165"/>
                <a:gd name="T8" fmla="*/ 617 w 621"/>
                <a:gd name="T9" fmla="*/ 2 h 165"/>
                <a:gd name="T10" fmla="*/ 619 w 621"/>
                <a:gd name="T11" fmla="*/ 3 h 165"/>
                <a:gd name="T12" fmla="*/ 619 w 621"/>
                <a:gd name="T13" fmla="*/ 3 h 165"/>
                <a:gd name="T14" fmla="*/ 619 w 621"/>
                <a:gd name="T15" fmla="*/ 5 h 165"/>
                <a:gd name="T16" fmla="*/ 621 w 621"/>
                <a:gd name="T17" fmla="*/ 7 h 165"/>
                <a:gd name="T18" fmla="*/ 621 w 621"/>
                <a:gd name="T19" fmla="*/ 9 h 165"/>
                <a:gd name="T20" fmla="*/ 621 w 621"/>
                <a:gd name="T21" fmla="*/ 156 h 165"/>
                <a:gd name="T22" fmla="*/ 621 w 621"/>
                <a:gd name="T23" fmla="*/ 158 h 165"/>
                <a:gd name="T24" fmla="*/ 619 w 621"/>
                <a:gd name="T25" fmla="*/ 159 h 165"/>
                <a:gd name="T26" fmla="*/ 619 w 621"/>
                <a:gd name="T27" fmla="*/ 161 h 165"/>
                <a:gd name="T28" fmla="*/ 619 w 621"/>
                <a:gd name="T29" fmla="*/ 163 h 165"/>
                <a:gd name="T30" fmla="*/ 617 w 621"/>
                <a:gd name="T31" fmla="*/ 163 h 165"/>
                <a:gd name="T32" fmla="*/ 616 w 621"/>
                <a:gd name="T33" fmla="*/ 165 h 165"/>
                <a:gd name="T34" fmla="*/ 614 w 621"/>
                <a:gd name="T35" fmla="*/ 165 h 165"/>
                <a:gd name="T36" fmla="*/ 612 w 621"/>
                <a:gd name="T37" fmla="*/ 165 h 165"/>
                <a:gd name="T38" fmla="*/ 7 w 621"/>
                <a:gd name="T39" fmla="*/ 165 h 165"/>
                <a:gd name="T40" fmla="*/ 5 w 621"/>
                <a:gd name="T41" fmla="*/ 165 h 165"/>
                <a:gd name="T42" fmla="*/ 3 w 621"/>
                <a:gd name="T43" fmla="*/ 165 h 165"/>
                <a:gd name="T44" fmla="*/ 3 w 621"/>
                <a:gd name="T45" fmla="*/ 163 h 165"/>
                <a:gd name="T46" fmla="*/ 2 w 621"/>
                <a:gd name="T47" fmla="*/ 163 h 165"/>
                <a:gd name="T48" fmla="*/ 2 w 621"/>
                <a:gd name="T49" fmla="*/ 161 h 165"/>
                <a:gd name="T50" fmla="*/ 0 w 621"/>
                <a:gd name="T51" fmla="*/ 159 h 165"/>
                <a:gd name="T52" fmla="*/ 0 w 621"/>
                <a:gd name="T53" fmla="*/ 158 h 165"/>
                <a:gd name="T54" fmla="*/ 0 w 621"/>
                <a:gd name="T55" fmla="*/ 156 h 165"/>
                <a:gd name="T56" fmla="*/ 0 w 621"/>
                <a:gd name="T57" fmla="*/ 9 h 165"/>
                <a:gd name="T58" fmla="*/ 0 w 621"/>
                <a:gd name="T59" fmla="*/ 7 h 165"/>
                <a:gd name="T60" fmla="*/ 0 w 621"/>
                <a:gd name="T61" fmla="*/ 5 h 165"/>
                <a:gd name="T62" fmla="*/ 2 w 621"/>
                <a:gd name="T63" fmla="*/ 3 h 165"/>
                <a:gd name="T64" fmla="*/ 2 w 621"/>
                <a:gd name="T65" fmla="*/ 3 h 165"/>
                <a:gd name="T66" fmla="*/ 3 w 621"/>
                <a:gd name="T67" fmla="*/ 2 h 165"/>
                <a:gd name="T68" fmla="*/ 3 w 621"/>
                <a:gd name="T69" fmla="*/ 0 h 165"/>
                <a:gd name="T70" fmla="*/ 5 w 621"/>
                <a:gd name="T71" fmla="*/ 0 h 165"/>
                <a:gd name="T72" fmla="*/ 7 w 621"/>
                <a:gd name="T73" fmla="*/ 0 h 1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1"/>
                <a:gd name="T112" fmla="*/ 0 h 165"/>
                <a:gd name="T113" fmla="*/ 621 w 621"/>
                <a:gd name="T114" fmla="*/ 165 h 1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1" h="165">
                  <a:moveTo>
                    <a:pt x="7" y="0"/>
                  </a:moveTo>
                  <a:lnTo>
                    <a:pt x="612" y="0"/>
                  </a:lnTo>
                  <a:lnTo>
                    <a:pt x="614" y="0"/>
                  </a:lnTo>
                  <a:lnTo>
                    <a:pt x="616" y="0"/>
                  </a:lnTo>
                  <a:lnTo>
                    <a:pt x="617" y="2"/>
                  </a:lnTo>
                  <a:lnTo>
                    <a:pt x="619" y="3"/>
                  </a:lnTo>
                  <a:lnTo>
                    <a:pt x="619" y="5"/>
                  </a:lnTo>
                  <a:lnTo>
                    <a:pt x="621" y="7"/>
                  </a:lnTo>
                  <a:lnTo>
                    <a:pt x="621" y="9"/>
                  </a:lnTo>
                  <a:lnTo>
                    <a:pt x="621" y="156"/>
                  </a:lnTo>
                  <a:lnTo>
                    <a:pt x="621" y="158"/>
                  </a:lnTo>
                  <a:lnTo>
                    <a:pt x="619" y="159"/>
                  </a:lnTo>
                  <a:lnTo>
                    <a:pt x="619" y="161"/>
                  </a:lnTo>
                  <a:lnTo>
                    <a:pt x="619" y="163"/>
                  </a:lnTo>
                  <a:lnTo>
                    <a:pt x="617" y="163"/>
                  </a:lnTo>
                  <a:lnTo>
                    <a:pt x="616" y="165"/>
                  </a:lnTo>
                  <a:lnTo>
                    <a:pt x="614" y="165"/>
                  </a:lnTo>
                  <a:lnTo>
                    <a:pt x="612" y="165"/>
                  </a:lnTo>
                  <a:lnTo>
                    <a:pt x="7" y="165"/>
                  </a:lnTo>
                  <a:lnTo>
                    <a:pt x="5" y="165"/>
                  </a:lnTo>
                  <a:lnTo>
                    <a:pt x="3" y="165"/>
                  </a:lnTo>
                  <a:lnTo>
                    <a:pt x="3" y="163"/>
                  </a:lnTo>
                  <a:lnTo>
                    <a:pt x="2" y="163"/>
                  </a:lnTo>
                  <a:lnTo>
                    <a:pt x="2" y="161"/>
                  </a:lnTo>
                  <a:lnTo>
                    <a:pt x="0" y="159"/>
                  </a:lnTo>
                  <a:lnTo>
                    <a:pt x="0" y="158"/>
                  </a:lnTo>
                  <a:lnTo>
                    <a:pt x="0" y="156"/>
                  </a:lnTo>
                  <a:lnTo>
                    <a:pt x="0" y="9"/>
                  </a:lnTo>
                  <a:lnTo>
                    <a:pt x="0" y="7"/>
                  </a:lnTo>
                  <a:lnTo>
                    <a:pt x="0" y="5"/>
                  </a:lnTo>
                  <a:lnTo>
                    <a:pt x="2" y="3"/>
                  </a:lnTo>
                  <a:lnTo>
                    <a:pt x="3" y="2"/>
                  </a:lnTo>
                  <a:lnTo>
                    <a:pt x="3" y="0"/>
                  </a:lnTo>
                  <a:lnTo>
                    <a:pt x="5" y="0"/>
                  </a:lnTo>
                  <a:lnTo>
                    <a:pt x="7"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78" name="Freeform 264"/>
            <p:cNvSpPr/>
            <p:nvPr/>
          </p:nvSpPr>
          <p:spPr bwMode="auto">
            <a:xfrm>
              <a:off x="4788" y="1824"/>
              <a:ext cx="557" cy="98"/>
            </a:xfrm>
            <a:custGeom>
              <a:avLst/>
              <a:gdLst>
                <a:gd name="T0" fmla="*/ 0 w 557"/>
                <a:gd name="T1" fmla="*/ 0 h 98"/>
                <a:gd name="T2" fmla="*/ 0 w 557"/>
                <a:gd name="T3" fmla="*/ 98 h 98"/>
                <a:gd name="T4" fmla="*/ 557 w 557"/>
                <a:gd name="T5" fmla="*/ 98 h 98"/>
                <a:gd name="T6" fmla="*/ 557 w 557"/>
                <a:gd name="T7" fmla="*/ 0 h 98"/>
                <a:gd name="T8" fmla="*/ 555 w 557"/>
                <a:gd name="T9" fmla="*/ 11 h 98"/>
                <a:gd name="T10" fmla="*/ 555 w 557"/>
                <a:gd name="T11" fmla="*/ 22 h 98"/>
                <a:gd name="T12" fmla="*/ 555 w 557"/>
                <a:gd name="T13" fmla="*/ 36 h 98"/>
                <a:gd name="T14" fmla="*/ 555 w 557"/>
                <a:gd name="T15" fmla="*/ 47 h 98"/>
                <a:gd name="T16" fmla="*/ 555 w 557"/>
                <a:gd name="T17" fmla="*/ 60 h 98"/>
                <a:gd name="T18" fmla="*/ 555 w 557"/>
                <a:gd name="T19" fmla="*/ 73 h 98"/>
                <a:gd name="T20" fmla="*/ 555 w 557"/>
                <a:gd name="T21" fmla="*/ 86 h 98"/>
                <a:gd name="T22" fmla="*/ 557 w 557"/>
                <a:gd name="T23" fmla="*/ 98 h 98"/>
                <a:gd name="T24" fmla="*/ 0 w 557"/>
                <a:gd name="T25" fmla="*/ 98 h 98"/>
                <a:gd name="T26" fmla="*/ 0 w 557"/>
                <a:gd name="T27" fmla="*/ 86 h 98"/>
                <a:gd name="T28" fmla="*/ 1 w 557"/>
                <a:gd name="T29" fmla="*/ 73 h 98"/>
                <a:gd name="T30" fmla="*/ 1 w 557"/>
                <a:gd name="T31" fmla="*/ 62 h 98"/>
                <a:gd name="T32" fmla="*/ 1 w 557"/>
                <a:gd name="T33" fmla="*/ 49 h 98"/>
                <a:gd name="T34" fmla="*/ 1 w 557"/>
                <a:gd name="T35" fmla="*/ 37 h 98"/>
                <a:gd name="T36" fmla="*/ 1 w 557"/>
                <a:gd name="T37" fmla="*/ 24 h 98"/>
                <a:gd name="T38" fmla="*/ 1 w 557"/>
                <a:gd name="T39" fmla="*/ 11 h 98"/>
                <a:gd name="T40" fmla="*/ 0 w 557"/>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7"/>
                <a:gd name="T64" fmla="*/ 0 h 98"/>
                <a:gd name="T65" fmla="*/ 557 w 557"/>
                <a:gd name="T66" fmla="*/ 98 h 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7" h="98">
                  <a:moveTo>
                    <a:pt x="0" y="0"/>
                  </a:moveTo>
                  <a:lnTo>
                    <a:pt x="0" y="98"/>
                  </a:lnTo>
                  <a:lnTo>
                    <a:pt x="557" y="98"/>
                  </a:lnTo>
                  <a:lnTo>
                    <a:pt x="557" y="0"/>
                  </a:lnTo>
                  <a:lnTo>
                    <a:pt x="555" y="11"/>
                  </a:lnTo>
                  <a:lnTo>
                    <a:pt x="555" y="22"/>
                  </a:lnTo>
                  <a:lnTo>
                    <a:pt x="555" y="36"/>
                  </a:lnTo>
                  <a:lnTo>
                    <a:pt x="555" y="47"/>
                  </a:lnTo>
                  <a:lnTo>
                    <a:pt x="555" y="60"/>
                  </a:lnTo>
                  <a:lnTo>
                    <a:pt x="555" y="73"/>
                  </a:lnTo>
                  <a:lnTo>
                    <a:pt x="555" y="86"/>
                  </a:lnTo>
                  <a:lnTo>
                    <a:pt x="557" y="98"/>
                  </a:lnTo>
                  <a:lnTo>
                    <a:pt x="0" y="98"/>
                  </a:lnTo>
                  <a:lnTo>
                    <a:pt x="0" y="86"/>
                  </a:lnTo>
                  <a:lnTo>
                    <a:pt x="1" y="73"/>
                  </a:lnTo>
                  <a:lnTo>
                    <a:pt x="1" y="62"/>
                  </a:lnTo>
                  <a:lnTo>
                    <a:pt x="1" y="49"/>
                  </a:lnTo>
                  <a:lnTo>
                    <a:pt x="1" y="37"/>
                  </a:lnTo>
                  <a:lnTo>
                    <a:pt x="1" y="24"/>
                  </a:lnTo>
                  <a:lnTo>
                    <a:pt x="1" y="1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79" name="Freeform 265"/>
            <p:cNvSpPr/>
            <p:nvPr/>
          </p:nvSpPr>
          <p:spPr bwMode="auto">
            <a:xfrm>
              <a:off x="4788" y="1824"/>
              <a:ext cx="557" cy="98"/>
            </a:xfrm>
            <a:custGeom>
              <a:avLst/>
              <a:gdLst>
                <a:gd name="T0" fmla="*/ 0 w 557"/>
                <a:gd name="T1" fmla="*/ 0 h 98"/>
                <a:gd name="T2" fmla="*/ 0 w 557"/>
                <a:gd name="T3" fmla="*/ 98 h 98"/>
                <a:gd name="T4" fmla="*/ 557 w 557"/>
                <a:gd name="T5" fmla="*/ 98 h 98"/>
                <a:gd name="T6" fmla="*/ 557 w 557"/>
                <a:gd name="T7" fmla="*/ 0 h 98"/>
                <a:gd name="T8" fmla="*/ 555 w 557"/>
                <a:gd name="T9" fmla="*/ 11 h 98"/>
                <a:gd name="T10" fmla="*/ 555 w 557"/>
                <a:gd name="T11" fmla="*/ 22 h 98"/>
                <a:gd name="T12" fmla="*/ 555 w 557"/>
                <a:gd name="T13" fmla="*/ 36 h 98"/>
                <a:gd name="T14" fmla="*/ 555 w 557"/>
                <a:gd name="T15" fmla="*/ 47 h 98"/>
                <a:gd name="T16" fmla="*/ 555 w 557"/>
                <a:gd name="T17" fmla="*/ 60 h 98"/>
                <a:gd name="T18" fmla="*/ 555 w 557"/>
                <a:gd name="T19" fmla="*/ 73 h 98"/>
                <a:gd name="T20" fmla="*/ 555 w 557"/>
                <a:gd name="T21" fmla="*/ 86 h 98"/>
                <a:gd name="T22" fmla="*/ 557 w 557"/>
                <a:gd name="T23" fmla="*/ 98 h 98"/>
                <a:gd name="T24" fmla="*/ 0 w 557"/>
                <a:gd name="T25" fmla="*/ 98 h 98"/>
                <a:gd name="T26" fmla="*/ 0 w 557"/>
                <a:gd name="T27" fmla="*/ 86 h 98"/>
                <a:gd name="T28" fmla="*/ 1 w 557"/>
                <a:gd name="T29" fmla="*/ 73 h 98"/>
                <a:gd name="T30" fmla="*/ 1 w 557"/>
                <a:gd name="T31" fmla="*/ 62 h 98"/>
                <a:gd name="T32" fmla="*/ 1 w 557"/>
                <a:gd name="T33" fmla="*/ 49 h 98"/>
                <a:gd name="T34" fmla="*/ 1 w 557"/>
                <a:gd name="T35" fmla="*/ 37 h 98"/>
                <a:gd name="T36" fmla="*/ 1 w 557"/>
                <a:gd name="T37" fmla="*/ 24 h 98"/>
                <a:gd name="T38" fmla="*/ 1 w 557"/>
                <a:gd name="T39" fmla="*/ 11 h 98"/>
                <a:gd name="T40" fmla="*/ 0 w 557"/>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7"/>
                <a:gd name="T64" fmla="*/ 0 h 98"/>
                <a:gd name="T65" fmla="*/ 557 w 557"/>
                <a:gd name="T66" fmla="*/ 98 h 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7" h="98">
                  <a:moveTo>
                    <a:pt x="0" y="0"/>
                  </a:moveTo>
                  <a:lnTo>
                    <a:pt x="0" y="98"/>
                  </a:lnTo>
                  <a:lnTo>
                    <a:pt x="557" y="98"/>
                  </a:lnTo>
                  <a:lnTo>
                    <a:pt x="557" y="0"/>
                  </a:lnTo>
                  <a:lnTo>
                    <a:pt x="555" y="11"/>
                  </a:lnTo>
                  <a:lnTo>
                    <a:pt x="555" y="22"/>
                  </a:lnTo>
                  <a:lnTo>
                    <a:pt x="555" y="36"/>
                  </a:lnTo>
                  <a:lnTo>
                    <a:pt x="555" y="47"/>
                  </a:lnTo>
                  <a:lnTo>
                    <a:pt x="555" y="60"/>
                  </a:lnTo>
                  <a:lnTo>
                    <a:pt x="555" y="73"/>
                  </a:lnTo>
                  <a:lnTo>
                    <a:pt x="555" y="86"/>
                  </a:lnTo>
                  <a:lnTo>
                    <a:pt x="557" y="98"/>
                  </a:lnTo>
                  <a:lnTo>
                    <a:pt x="0" y="98"/>
                  </a:lnTo>
                  <a:lnTo>
                    <a:pt x="0" y="86"/>
                  </a:lnTo>
                  <a:lnTo>
                    <a:pt x="1" y="73"/>
                  </a:lnTo>
                  <a:lnTo>
                    <a:pt x="1" y="62"/>
                  </a:lnTo>
                  <a:lnTo>
                    <a:pt x="1" y="49"/>
                  </a:lnTo>
                  <a:lnTo>
                    <a:pt x="1" y="37"/>
                  </a:lnTo>
                  <a:lnTo>
                    <a:pt x="1" y="24"/>
                  </a:lnTo>
                  <a:lnTo>
                    <a:pt x="1" y="11"/>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80" name="Freeform 266"/>
            <p:cNvSpPr/>
            <p:nvPr/>
          </p:nvSpPr>
          <p:spPr bwMode="auto">
            <a:xfrm>
              <a:off x="4756" y="1940"/>
              <a:ext cx="621" cy="21"/>
            </a:xfrm>
            <a:custGeom>
              <a:avLst/>
              <a:gdLst>
                <a:gd name="T0" fmla="*/ 0 w 621"/>
                <a:gd name="T1" fmla="*/ 8 h 21"/>
                <a:gd name="T2" fmla="*/ 0 w 621"/>
                <a:gd name="T3" fmla="*/ 6 h 21"/>
                <a:gd name="T4" fmla="*/ 0 w 621"/>
                <a:gd name="T5" fmla="*/ 4 h 21"/>
                <a:gd name="T6" fmla="*/ 0 w 621"/>
                <a:gd name="T7" fmla="*/ 2 h 21"/>
                <a:gd name="T8" fmla="*/ 2 w 621"/>
                <a:gd name="T9" fmla="*/ 2 h 21"/>
                <a:gd name="T10" fmla="*/ 3 w 621"/>
                <a:gd name="T11" fmla="*/ 0 h 21"/>
                <a:gd name="T12" fmla="*/ 3 w 621"/>
                <a:gd name="T13" fmla="*/ 0 h 21"/>
                <a:gd name="T14" fmla="*/ 5 w 621"/>
                <a:gd name="T15" fmla="*/ 0 h 21"/>
                <a:gd name="T16" fmla="*/ 7 w 621"/>
                <a:gd name="T17" fmla="*/ 0 h 21"/>
                <a:gd name="T18" fmla="*/ 612 w 621"/>
                <a:gd name="T19" fmla="*/ 0 h 21"/>
                <a:gd name="T20" fmla="*/ 614 w 621"/>
                <a:gd name="T21" fmla="*/ 0 h 21"/>
                <a:gd name="T22" fmla="*/ 616 w 621"/>
                <a:gd name="T23" fmla="*/ 0 h 21"/>
                <a:gd name="T24" fmla="*/ 617 w 621"/>
                <a:gd name="T25" fmla="*/ 0 h 21"/>
                <a:gd name="T26" fmla="*/ 619 w 621"/>
                <a:gd name="T27" fmla="*/ 2 h 21"/>
                <a:gd name="T28" fmla="*/ 619 w 621"/>
                <a:gd name="T29" fmla="*/ 2 h 21"/>
                <a:gd name="T30" fmla="*/ 621 w 621"/>
                <a:gd name="T31" fmla="*/ 4 h 21"/>
                <a:gd name="T32" fmla="*/ 621 w 621"/>
                <a:gd name="T33" fmla="*/ 4 h 21"/>
                <a:gd name="T34" fmla="*/ 621 w 621"/>
                <a:gd name="T35" fmla="*/ 6 h 21"/>
                <a:gd name="T36" fmla="*/ 621 w 621"/>
                <a:gd name="T37" fmla="*/ 14 h 21"/>
                <a:gd name="T38" fmla="*/ 621 w 621"/>
                <a:gd name="T39" fmla="*/ 15 h 21"/>
                <a:gd name="T40" fmla="*/ 619 w 621"/>
                <a:gd name="T41" fmla="*/ 17 h 21"/>
                <a:gd name="T42" fmla="*/ 619 w 621"/>
                <a:gd name="T43" fmla="*/ 19 h 21"/>
                <a:gd name="T44" fmla="*/ 617 w 621"/>
                <a:gd name="T45" fmla="*/ 19 h 21"/>
                <a:gd name="T46" fmla="*/ 616 w 621"/>
                <a:gd name="T47" fmla="*/ 21 h 21"/>
                <a:gd name="T48" fmla="*/ 616 w 621"/>
                <a:gd name="T49" fmla="*/ 21 h 21"/>
                <a:gd name="T50" fmla="*/ 614 w 621"/>
                <a:gd name="T51" fmla="*/ 21 h 21"/>
                <a:gd name="T52" fmla="*/ 614 w 621"/>
                <a:gd name="T53" fmla="*/ 21 h 21"/>
                <a:gd name="T54" fmla="*/ 7 w 621"/>
                <a:gd name="T55" fmla="*/ 21 h 21"/>
                <a:gd name="T56" fmla="*/ 5 w 621"/>
                <a:gd name="T57" fmla="*/ 21 h 21"/>
                <a:gd name="T58" fmla="*/ 3 w 621"/>
                <a:gd name="T59" fmla="*/ 21 h 21"/>
                <a:gd name="T60" fmla="*/ 3 w 621"/>
                <a:gd name="T61" fmla="*/ 19 h 21"/>
                <a:gd name="T62" fmla="*/ 2 w 621"/>
                <a:gd name="T63" fmla="*/ 19 h 21"/>
                <a:gd name="T64" fmla="*/ 2 w 621"/>
                <a:gd name="T65" fmla="*/ 17 h 21"/>
                <a:gd name="T66" fmla="*/ 0 w 621"/>
                <a:gd name="T67" fmla="*/ 17 h 21"/>
                <a:gd name="T68" fmla="*/ 0 w 621"/>
                <a:gd name="T69" fmla="*/ 15 h 21"/>
                <a:gd name="T70" fmla="*/ 0 w 621"/>
                <a:gd name="T71" fmla="*/ 14 h 21"/>
                <a:gd name="T72" fmla="*/ 0 w 621"/>
                <a:gd name="T73" fmla="*/ 8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1"/>
                <a:gd name="T112" fmla="*/ 0 h 21"/>
                <a:gd name="T113" fmla="*/ 621 w 621"/>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1" h="21">
                  <a:moveTo>
                    <a:pt x="0" y="8"/>
                  </a:moveTo>
                  <a:lnTo>
                    <a:pt x="0" y="6"/>
                  </a:lnTo>
                  <a:lnTo>
                    <a:pt x="0" y="4"/>
                  </a:lnTo>
                  <a:lnTo>
                    <a:pt x="0" y="2"/>
                  </a:lnTo>
                  <a:lnTo>
                    <a:pt x="2" y="2"/>
                  </a:lnTo>
                  <a:lnTo>
                    <a:pt x="3" y="0"/>
                  </a:lnTo>
                  <a:lnTo>
                    <a:pt x="5" y="0"/>
                  </a:lnTo>
                  <a:lnTo>
                    <a:pt x="7" y="0"/>
                  </a:lnTo>
                  <a:lnTo>
                    <a:pt x="612" y="0"/>
                  </a:lnTo>
                  <a:lnTo>
                    <a:pt x="614" y="0"/>
                  </a:lnTo>
                  <a:lnTo>
                    <a:pt x="616" y="0"/>
                  </a:lnTo>
                  <a:lnTo>
                    <a:pt x="617" y="0"/>
                  </a:lnTo>
                  <a:lnTo>
                    <a:pt x="619" y="2"/>
                  </a:lnTo>
                  <a:lnTo>
                    <a:pt x="621" y="4"/>
                  </a:lnTo>
                  <a:lnTo>
                    <a:pt x="621" y="6"/>
                  </a:lnTo>
                  <a:lnTo>
                    <a:pt x="621" y="14"/>
                  </a:lnTo>
                  <a:lnTo>
                    <a:pt x="621" y="15"/>
                  </a:lnTo>
                  <a:lnTo>
                    <a:pt x="619" y="17"/>
                  </a:lnTo>
                  <a:lnTo>
                    <a:pt x="619" y="19"/>
                  </a:lnTo>
                  <a:lnTo>
                    <a:pt x="617" y="19"/>
                  </a:lnTo>
                  <a:lnTo>
                    <a:pt x="616" y="21"/>
                  </a:lnTo>
                  <a:lnTo>
                    <a:pt x="614" y="21"/>
                  </a:lnTo>
                  <a:lnTo>
                    <a:pt x="7" y="21"/>
                  </a:lnTo>
                  <a:lnTo>
                    <a:pt x="5" y="21"/>
                  </a:lnTo>
                  <a:lnTo>
                    <a:pt x="3" y="21"/>
                  </a:lnTo>
                  <a:lnTo>
                    <a:pt x="3" y="19"/>
                  </a:lnTo>
                  <a:lnTo>
                    <a:pt x="2" y="19"/>
                  </a:lnTo>
                  <a:lnTo>
                    <a:pt x="2" y="17"/>
                  </a:lnTo>
                  <a:lnTo>
                    <a:pt x="0" y="17"/>
                  </a:lnTo>
                  <a:lnTo>
                    <a:pt x="0" y="15"/>
                  </a:lnTo>
                  <a:lnTo>
                    <a:pt x="0" y="14"/>
                  </a:lnTo>
                  <a:lnTo>
                    <a:pt x="0" y="8"/>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81" name="Freeform 267"/>
            <p:cNvSpPr/>
            <p:nvPr/>
          </p:nvSpPr>
          <p:spPr bwMode="auto">
            <a:xfrm>
              <a:off x="4756" y="1940"/>
              <a:ext cx="621" cy="21"/>
            </a:xfrm>
            <a:custGeom>
              <a:avLst/>
              <a:gdLst>
                <a:gd name="T0" fmla="*/ 0 w 621"/>
                <a:gd name="T1" fmla="*/ 8 h 21"/>
                <a:gd name="T2" fmla="*/ 0 w 621"/>
                <a:gd name="T3" fmla="*/ 6 h 21"/>
                <a:gd name="T4" fmla="*/ 0 w 621"/>
                <a:gd name="T5" fmla="*/ 4 h 21"/>
                <a:gd name="T6" fmla="*/ 0 w 621"/>
                <a:gd name="T7" fmla="*/ 2 h 21"/>
                <a:gd name="T8" fmla="*/ 2 w 621"/>
                <a:gd name="T9" fmla="*/ 2 h 21"/>
                <a:gd name="T10" fmla="*/ 3 w 621"/>
                <a:gd name="T11" fmla="*/ 0 h 21"/>
                <a:gd name="T12" fmla="*/ 3 w 621"/>
                <a:gd name="T13" fmla="*/ 0 h 21"/>
                <a:gd name="T14" fmla="*/ 5 w 621"/>
                <a:gd name="T15" fmla="*/ 0 h 21"/>
                <a:gd name="T16" fmla="*/ 7 w 621"/>
                <a:gd name="T17" fmla="*/ 0 h 21"/>
                <a:gd name="T18" fmla="*/ 612 w 621"/>
                <a:gd name="T19" fmla="*/ 0 h 21"/>
                <a:gd name="T20" fmla="*/ 614 w 621"/>
                <a:gd name="T21" fmla="*/ 0 h 21"/>
                <a:gd name="T22" fmla="*/ 616 w 621"/>
                <a:gd name="T23" fmla="*/ 0 h 21"/>
                <a:gd name="T24" fmla="*/ 617 w 621"/>
                <a:gd name="T25" fmla="*/ 0 h 21"/>
                <a:gd name="T26" fmla="*/ 619 w 621"/>
                <a:gd name="T27" fmla="*/ 2 h 21"/>
                <a:gd name="T28" fmla="*/ 619 w 621"/>
                <a:gd name="T29" fmla="*/ 2 h 21"/>
                <a:gd name="T30" fmla="*/ 621 w 621"/>
                <a:gd name="T31" fmla="*/ 4 h 21"/>
                <a:gd name="T32" fmla="*/ 621 w 621"/>
                <a:gd name="T33" fmla="*/ 4 h 21"/>
                <a:gd name="T34" fmla="*/ 621 w 621"/>
                <a:gd name="T35" fmla="*/ 6 h 21"/>
                <a:gd name="T36" fmla="*/ 621 w 621"/>
                <a:gd name="T37" fmla="*/ 14 h 21"/>
                <a:gd name="T38" fmla="*/ 621 w 621"/>
                <a:gd name="T39" fmla="*/ 15 h 21"/>
                <a:gd name="T40" fmla="*/ 619 w 621"/>
                <a:gd name="T41" fmla="*/ 17 h 21"/>
                <a:gd name="T42" fmla="*/ 619 w 621"/>
                <a:gd name="T43" fmla="*/ 19 h 21"/>
                <a:gd name="T44" fmla="*/ 617 w 621"/>
                <a:gd name="T45" fmla="*/ 19 h 21"/>
                <a:gd name="T46" fmla="*/ 616 w 621"/>
                <a:gd name="T47" fmla="*/ 21 h 21"/>
                <a:gd name="T48" fmla="*/ 616 w 621"/>
                <a:gd name="T49" fmla="*/ 21 h 21"/>
                <a:gd name="T50" fmla="*/ 614 w 621"/>
                <a:gd name="T51" fmla="*/ 21 h 21"/>
                <a:gd name="T52" fmla="*/ 614 w 621"/>
                <a:gd name="T53" fmla="*/ 21 h 21"/>
                <a:gd name="T54" fmla="*/ 7 w 621"/>
                <a:gd name="T55" fmla="*/ 21 h 21"/>
                <a:gd name="T56" fmla="*/ 5 w 621"/>
                <a:gd name="T57" fmla="*/ 21 h 21"/>
                <a:gd name="T58" fmla="*/ 3 w 621"/>
                <a:gd name="T59" fmla="*/ 21 h 21"/>
                <a:gd name="T60" fmla="*/ 3 w 621"/>
                <a:gd name="T61" fmla="*/ 19 h 21"/>
                <a:gd name="T62" fmla="*/ 2 w 621"/>
                <a:gd name="T63" fmla="*/ 19 h 21"/>
                <a:gd name="T64" fmla="*/ 2 w 621"/>
                <a:gd name="T65" fmla="*/ 17 h 21"/>
                <a:gd name="T66" fmla="*/ 0 w 621"/>
                <a:gd name="T67" fmla="*/ 17 h 21"/>
                <a:gd name="T68" fmla="*/ 0 w 621"/>
                <a:gd name="T69" fmla="*/ 15 h 21"/>
                <a:gd name="T70" fmla="*/ 0 w 621"/>
                <a:gd name="T71" fmla="*/ 14 h 21"/>
                <a:gd name="T72" fmla="*/ 0 w 621"/>
                <a:gd name="T73" fmla="*/ 8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1"/>
                <a:gd name="T112" fmla="*/ 0 h 21"/>
                <a:gd name="T113" fmla="*/ 621 w 621"/>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1" h="21">
                  <a:moveTo>
                    <a:pt x="0" y="8"/>
                  </a:moveTo>
                  <a:lnTo>
                    <a:pt x="0" y="6"/>
                  </a:lnTo>
                  <a:lnTo>
                    <a:pt x="0" y="4"/>
                  </a:lnTo>
                  <a:lnTo>
                    <a:pt x="0" y="2"/>
                  </a:lnTo>
                  <a:lnTo>
                    <a:pt x="2" y="2"/>
                  </a:lnTo>
                  <a:lnTo>
                    <a:pt x="3" y="0"/>
                  </a:lnTo>
                  <a:lnTo>
                    <a:pt x="5" y="0"/>
                  </a:lnTo>
                  <a:lnTo>
                    <a:pt x="7" y="0"/>
                  </a:lnTo>
                  <a:lnTo>
                    <a:pt x="612" y="0"/>
                  </a:lnTo>
                  <a:lnTo>
                    <a:pt x="614" y="0"/>
                  </a:lnTo>
                  <a:lnTo>
                    <a:pt x="616" y="0"/>
                  </a:lnTo>
                  <a:lnTo>
                    <a:pt x="617" y="0"/>
                  </a:lnTo>
                  <a:lnTo>
                    <a:pt x="619" y="2"/>
                  </a:lnTo>
                  <a:lnTo>
                    <a:pt x="621" y="4"/>
                  </a:lnTo>
                  <a:lnTo>
                    <a:pt x="621" y="6"/>
                  </a:lnTo>
                  <a:lnTo>
                    <a:pt x="621" y="14"/>
                  </a:lnTo>
                  <a:lnTo>
                    <a:pt x="621" y="15"/>
                  </a:lnTo>
                  <a:lnTo>
                    <a:pt x="619" y="17"/>
                  </a:lnTo>
                  <a:lnTo>
                    <a:pt x="619" y="19"/>
                  </a:lnTo>
                  <a:lnTo>
                    <a:pt x="617" y="19"/>
                  </a:lnTo>
                  <a:lnTo>
                    <a:pt x="616" y="21"/>
                  </a:lnTo>
                  <a:lnTo>
                    <a:pt x="614" y="21"/>
                  </a:lnTo>
                  <a:lnTo>
                    <a:pt x="7" y="21"/>
                  </a:lnTo>
                  <a:lnTo>
                    <a:pt x="5" y="21"/>
                  </a:lnTo>
                  <a:lnTo>
                    <a:pt x="3" y="21"/>
                  </a:lnTo>
                  <a:lnTo>
                    <a:pt x="3" y="19"/>
                  </a:lnTo>
                  <a:lnTo>
                    <a:pt x="2" y="19"/>
                  </a:lnTo>
                  <a:lnTo>
                    <a:pt x="2" y="17"/>
                  </a:lnTo>
                  <a:lnTo>
                    <a:pt x="0" y="17"/>
                  </a:lnTo>
                  <a:lnTo>
                    <a:pt x="0" y="15"/>
                  </a:lnTo>
                  <a:lnTo>
                    <a:pt x="0" y="14"/>
                  </a:lnTo>
                  <a:lnTo>
                    <a:pt x="0" y="8"/>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82" name="Freeform 268"/>
            <p:cNvSpPr/>
            <p:nvPr/>
          </p:nvSpPr>
          <p:spPr bwMode="auto">
            <a:xfrm>
              <a:off x="4758" y="1950"/>
              <a:ext cx="617" cy="7"/>
            </a:xfrm>
            <a:custGeom>
              <a:avLst/>
              <a:gdLst>
                <a:gd name="T0" fmla="*/ 0 w 617"/>
                <a:gd name="T1" fmla="*/ 7 h 7"/>
                <a:gd name="T2" fmla="*/ 5 w 617"/>
                <a:gd name="T3" fmla="*/ 0 h 7"/>
                <a:gd name="T4" fmla="*/ 610 w 617"/>
                <a:gd name="T5" fmla="*/ 0 h 7"/>
                <a:gd name="T6" fmla="*/ 617 w 617"/>
                <a:gd name="T7" fmla="*/ 7 h 7"/>
                <a:gd name="T8" fmla="*/ 0 60000 65536"/>
                <a:gd name="T9" fmla="*/ 0 60000 65536"/>
                <a:gd name="T10" fmla="*/ 0 60000 65536"/>
                <a:gd name="T11" fmla="*/ 0 60000 65536"/>
                <a:gd name="T12" fmla="*/ 0 w 617"/>
                <a:gd name="T13" fmla="*/ 0 h 7"/>
                <a:gd name="T14" fmla="*/ 617 w 617"/>
                <a:gd name="T15" fmla="*/ 7 h 7"/>
              </a:gdLst>
              <a:ahLst/>
              <a:cxnLst>
                <a:cxn ang="T8">
                  <a:pos x="T0" y="T1"/>
                </a:cxn>
                <a:cxn ang="T9">
                  <a:pos x="T2" y="T3"/>
                </a:cxn>
                <a:cxn ang="T10">
                  <a:pos x="T4" y="T5"/>
                </a:cxn>
                <a:cxn ang="T11">
                  <a:pos x="T6" y="T7"/>
                </a:cxn>
              </a:cxnLst>
              <a:rect l="T12" t="T13" r="T14" b="T15"/>
              <a:pathLst>
                <a:path w="617" h="7">
                  <a:moveTo>
                    <a:pt x="0" y="7"/>
                  </a:moveTo>
                  <a:lnTo>
                    <a:pt x="5" y="0"/>
                  </a:lnTo>
                  <a:lnTo>
                    <a:pt x="610" y="0"/>
                  </a:lnTo>
                  <a:lnTo>
                    <a:pt x="617" y="7"/>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83" name="Freeform 269"/>
            <p:cNvSpPr>
              <a:spLocks noEditPoints="1"/>
            </p:cNvSpPr>
            <p:nvPr/>
          </p:nvSpPr>
          <p:spPr bwMode="auto">
            <a:xfrm>
              <a:off x="4797" y="1814"/>
              <a:ext cx="537" cy="104"/>
            </a:xfrm>
            <a:custGeom>
              <a:avLst/>
              <a:gdLst>
                <a:gd name="T0" fmla="*/ 537 w 537"/>
                <a:gd name="T1" fmla="*/ 38 h 104"/>
                <a:gd name="T2" fmla="*/ 537 w 537"/>
                <a:gd name="T3" fmla="*/ 100 h 104"/>
                <a:gd name="T4" fmla="*/ 535 w 537"/>
                <a:gd name="T5" fmla="*/ 104 h 104"/>
                <a:gd name="T6" fmla="*/ 443 w 537"/>
                <a:gd name="T7" fmla="*/ 102 h 104"/>
                <a:gd name="T8" fmla="*/ 441 w 537"/>
                <a:gd name="T9" fmla="*/ 40 h 104"/>
                <a:gd name="T10" fmla="*/ 443 w 537"/>
                <a:gd name="T11" fmla="*/ 38 h 104"/>
                <a:gd name="T12" fmla="*/ 406 w 537"/>
                <a:gd name="T13" fmla="*/ 83 h 104"/>
                <a:gd name="T14" fmla="*/ 430 w 537"/>
                <a:gd name="T15" fmla="*/ 85 h 104"/>
                <a:gd name="T16" fmla="*/ 432 w 537"/>
                <a:gd name="T17" fmla="*/ 102 h 104"/>
                <a:gd name="T18" fmla="*/ 428 w 537"/>
                <a:gd name="T19" fmla="*/ 104 h 104"/>
                <a:gd name="T20" fmla="*/ 359 w 537"/>
                <a:gd name="T21" fmla="*/ 104 h 104"/>
                <a:gd name="T22" fmla="*/ 359 w 537"/>
                <a:gd name="T23" fmla="*/ 85 h 104"/>
                <a:gd name="T24" fmla="*/ 361 w 537"/>
                <a:gd name="T25" fmla="*/ 83 h 104"/>
                <a:gd name="T26" fmla="*/ 430 w 537"/>
                <a:gd name="T27" fmla="*/ 36 h 104"/>
                <a:gd name="T28" fmla="*/ 430 w 537"/>
                <a:gd name="T29" fmla="*/ 64 h 104"/>
                <a:gd name="T30" fmla="*/ 428 w 537"/>
                <a:gd name="T31" fmla="*/ 66 h 104"/>
                <a:gd name="T32" fmla="*/ 361 w 537"/>
                <a:gd name="T33" fmla="*/ 64 h 104"/>
                <a:gd name="T34" fmla="*/ 359 w 537"/>
                <a:gd name="T35" fmla="*/ 38 h 104"/>
                <a:gd name="T36" fmla="*/ 361 w 537"/>
                <a:gd name="T37" fmla="*/ 36 h 104"/>
                <a:gd name="T38" fmla="*/ 430 w 537"/>
                <a:gd name="T39" fmla="*/ 0 h 104"/>
                <a:gd name="T40" fmla="*/ 430 w 537"/>
                <a:gd name="T41" fmla="*/ 17 h 104"/>
                <a:gd name="T42" fmla="*/ 428 w 537"/>
                <a:gd name="T43" fmla="*/ 21 h 104"/>
                <a:gd name="T44" fmla="*/ 359 w 537"/>
                <a:gd name="T45" fmla="*/ 21 h 104"/>
                <a:gd name="T46" fmla="*/ 359 w 537"/>
                <a:gd name="T47" fmla="*/ 2 h 104"/>
                <a:gd name="T48" fmla="*/ 359 w 537"/>
                <a:gd name="T49" fmla="*/ 0 h 104"/>
                <a:gd name="T50" fmla="*/ 351 w 537"/>
                <a:gd name="T51" fmla="*/ 36 h 104"/>
                <a:gd name="T52" fmla="*/ 353 w 537"/>
                <a:gd name="T53" fmla="*/ 38 h 104"/>
                <a:gd name="T54" fmla="*/ 351 w 537"/>
                <a:gd name="T55" fmla="*/ 102 h 104"/>
                <a:gd name="T56" fmla="*/ 289 w 537"/>
                <a:gd name="T57" fmla="*/ 91 h 104"/>
                <a:gd name="T58" fmla="*/ 4 w 537"/>
                <a:gd name="T59" fmla="*/ 104 h 104"/>
                <a:gd name="T60" fmla="*/ 2 w 537"/>
                <a:gd name="T61" fmla="*/ 100 h 104"/>
                <a:gd name="T62" fmla="*/ 2 w 537"/>
                <a:gd name="T63" fmla="*/ 36 h 104"/>
                <a:gd name="T64" fmla="*/ 259 w 537"/>
                <a:gd name="T65" fmla="*/ 0 h 104"/>
                <a:gd name="T66" fmla="*/ 351 w 537"/>
                <a:gd name="T67" fmla="*/ 0 h 104"/>
                <a:gd name="T68" fmla="*/ 351 w 537"/>
                <a:gd name="T69" fmla="*/ 19 h 104"/>
                <a:gd name="T70" fmla="*/ 349 w 537"/>
                <a:gd name="T71" fmla="*/ 21 h 104"/>
                <a:gd name="T72" fmla="*/ 257 w 537"/>
                <a:gd name="T73" fmla="*/ 19 h 104"/>
                <a:gd name="T74" fmla="*/ 257 w 537"/>
                <a:gd name="T75" fmla="*/ 2 h 104"/>
                <a:gd name="T76" fmla="*/ 259 w 537"/>
                <a:gd name="T77" fmla="*/ 0 h 104"/>
                <a:gd name="T78" fmla="*/ 248 w 537"/>
                <a:gd name="T79" fmla="*/ 0 h 104"/>
                <a:gd name="T80" fmla="*/ 248 w 537"/>
                <a:gd name="T81" fmla="*/ 19 h 104"/>
                <a:gd name="T82" fmla="*/ 246 w 537"/>
                <a:gd name="T83" fmla="*/ 21 h 104"/>
                <a:gd name="T84" fmla="*/ 154 w 537"/>
                <a:gd name="T85" fmla="*/ 19 h 104"/>
                <a:gd name="T86" fmla="*/ 154 w 537"/>
                <a:gd name="T87" fmla="*/ 2 h 104"/>
                <a:gd name="T88" fmla="*/ 156 w 537"/>
                <a:gd name="T89" fmla="*/ 0 h 104"/>
                <a:gd name="T90" fmla="*/ 145 w 537"/>
                <a:gd name="T91" fmla="*/ 0 h 104"/>
                <a:gd name="T92" fmla="*/ 146 w 537"/>
                <a:gd name="T93" fmla="*/ 17 h 104"/>
                <a:gd name="T94" fmla="*/ 145 w 537"/>
                <a:gd name="T95" fmla="*/ 21 h 104"/>
                <a:gd name="T96" fmla="*/ 53 w 537"/>
                <a:gd name="T97" fmla="*/ 21 h 104"/>
                <a:gd name="T98" fmla="*/ 51 w 537"/>
                <a:gd name="T99" fmla="*/ 2 h 104"/>
                <a:gd name="T100" fmla="*/ 53 w 537"/>
                <a:gd name="T101" fmla="*/ 0 h 104"/>
                <a:gd name="T102" fmla="*/ 28 w 537"/>
                <a:gd name="T103" fmla="*/ 0 h 104"/>
                <a:gd name="T104" fmla="*/ 28 w 537"/>
                <a:gd name="T105" fmla="*/ 4 h 104"/>
                <a:gd name="T106" fmla="*/ 28 w 537"/>
                <a:gd name="T107" fmla="*/ 21 h 104"/>
                <a:gd name="T108" fmla="*/ 4 w 537"/>
                <a:gd name="T109" fmla="*/ 21 h 104"/>
                <a:gd name="T110" fmla="*/ 2 w 537"/>
                <a:gd name="T111" fmla="*/ 17 h 104"/>
                <a:gd name="T112" fmla="*/ 4 w 537"/>
                <a:gd name="T113" fmla="*/ 0 h 10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7"/>
                <a:gd name="T172" fmla="*/ 0 h 104"/>
                <a:gd name="T173" fmla="*/ 537 w 537"/>
                <a:gd name="T174" fmla="*/ 104 h 10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7" h="104">
                  <a:moveTo>
                    <a:pt x="445" y="38"/>
                  </a:moveTo>
                  <a:lnTo>
                    <a:pt x="533" y="38"/>
                  </a:lnTo>
                  <a:lnTo>
                    <a:pt x="535" y="38"/>
                  </a:lnTo>
                  <a:lnTo>
                    <a:pt x="537" y="38"/>
                  </a:lnTo>
                  <a:lnTo>
                    <a:pt x="537" y="40"/>
                  </a:lnTo>
                  <a:lnTo>
                    <a:pt x="537" y="100"/>
                  </a:lnTo>
                  <a:lnTo>
                    <a:pt x="537" y="102"/>
                  </a:lnTo>
                  <a:lnTo>
                    <a:pt x="535" y="104"/>
                  </a:lnTo>
                  <a:lnTo>
                    <a:pt x="533" y="104"/>
                  </a:lnTo>
                  <a:lnTo>
                    <a:pt x="445" y="104"/>
                  </a:lnTo>
                  <a:lnTo>
                    <a:pt x="443" y="104"/>
                  </a:lnTo>
                  <a:lnTo>
                    <a:pt x="443" y="102"/>
                  </a:lnTo>
                  <a:lnTo>
                    <a:pt x="441" y="102"/>
                  </a:lnTo>
                  <a:lnTo>
                    <a:pt x="441" y="100"/>
                  </a:lnTo>
                  <a:lnTo>
                    <a:pt x="441" y="40"/>
                  </a:lnTo>
                  <a:lnTo>
                    <a:pt x="443" y="38"/>
                  </a:lnTo>
                  <a:lnTo>
                    <a:pt x="445" y="38"/>
                  </a:lnTo>
                  <a:close/>
                  <a:moveTo>
                    <a:pt x="361" y="83"/>
                  </a:moveTo>
                  <a:lnTo>
                    <a:pt x="383" y="83"/>
                  </a:lnTo>
                  <a:lnTo>
                    <a:pt x="383" y="76"/>
                  </a:lnTo>
                  <a:lnTo>
                    <a:pt x="406" y="76"/>
                  </a:lnTo>
                  <a:lnTo>
                    <a:pt x="406" y="83"/>
                  </a:lnTo>
                  <a:lnTo>
                    <a:pt x="428" y="83"/>
                  </a:lnTo>
                  <a:lnTo>
                    <a:pt x="430" y="83"/>
                  </a:lnTo>
                  <a:lnTo>
                    <a:pt x="430" y="85"/>
                  </a:lnTo>
                  <a:lnTo>
                    <a:pt x="432" y="85"/>
                  </a:lnTo>
                  <a:lnTo>
                    <a:pt x="432" y="87"/>
                  </a:lnTo>
                  <a:lnTo>
                    <a:pt x="432" y="102"/>
                  </a:lnTo>
                  <a:lnTo>
                    <a:pt x="430" y="104"/>
                  </a:lnTo>
                  <a:lnTo>
                    <a:pt x="428" y="104"/>
                  </a:lnTo>
                  <a:lnTo>
                    <a:pt x="361" y="104"/>
                  </a:lnTo>
                  <a:lnTo>
                    <a:pt x="359" y="104"/>
                  </a:lnTo>
                  <a:lnTo>
                    <a:pt x="359" y="102"/>
                  </a:lnTo>
                  <a:lnTo>
                    <a:pt x="359" y="87"/>
                  </a:lnTo>
                  <a:lnTo>
                    <a:pt x="359" y="85"/>
                  </a:lnTo>
                  <a:lnTo>
                    <a:pt x="359" y="83"/>
                  </a:lnTo>
                  <a:lnTo>
                    <a:pt x="361" y="83"/>
                  </a:lnTo>
                  <a:close/>
                  <a:moveTo>
                    <a:pt x="362" y="36"/>
                  </a:moveTo>
                  <a:lnTo>
                    <a:pt x="428" y="36"/>
                  </a:lnTo>
                  <a:lnTo>
                    <a:pt x="430" y="36"/>
                  </a:lnTo>
                  <a:lnTo>
                    <a:pt x="430" y="38"/>
                  </a:lnTo>
                  <a:lnTo>
                    <a:pt x="430" y="63"/>
                  </a:lnTo>
                  <a:lnTo>
                    <a:pt x="430" y="64"/>
                  </a:lnTo>
                  <a:lnTo>
                    <a:pt x="430" y="66"/>
                  </a:lnTo>
                  <a:lnTo>
                    <a:pt x="428" y="66"/>
                  </a:lnTo>
                  <a:lnTo>
                    <a:pt x="362" y="66"/>
                  </a:lnTo>
                  <a:lnTo>
                    <a:pt x="361" y="66"/>
                  </a:lnTo>
                  <a:lnTo>
                    <a:pt x="361" y="64"/>
                  </a:lnTo>
                  <a:lnTo>
                    <a:pt x="359" y="64"/>
                  </a:lnTo>
                  <a:lnTo>
                    <a:pt x="359" y="63"/>
                  </a:lnTo>
                  <a:lnTo>
                    <a:pt x="359" y="38"/>
                  </a:lnTo>
                  <a:lnTo>
                    <a:pt x="361" y="36"/>
                  </a:lnTo>
                  <a:lnTo>
                    <a:pt x="362" y="36"/>
                  </a:lnTo>
                  <a:close/>
                  <a:moveTo>
                    <a:pt x="361" y="0"/>
                  </a:moveTo>
                  <a:lnTo>
                    <a:pt x="428" y="0"/>
                  </a:lnTo>
                  <a:lnTo>
                    <a:pt x="430" y="0"/>
                  </a:lnTo>
                  <a:lnTo>
                    <a:pt x="430" y="2"/>
                  </a:lnTo>
                  <a:lnTo>
                    <a:pt x="430" y="17"/>
                  </a:lnTo>
                  <a:lnTo>
                    <a:pt x="430" y="19"/>
                  </a:lnTo>
                  <a:lnTo>
                    <a:pt x="430" y="21"/>
                  </a:lnTo>
                  <a:lnTo>
                    <a:pt x="428" y="21"/>
                  </a:lnTo>
                  <a:lnTo>
                    <a:pt x="361" y="21"/>
                  </a:lnTo>
                  <a:lnTo>
                    <a:pt x="359" y="21"/>
                  </a:lnTo>
                  <a:lnTo>
                    <a:pt x="359" y="19"/>
                  </a:lnTo>
                  <a:lnTo>
                    <a:pt x="359" y="17"/>
                  </a:lnTo>
                  <a:lnTo>
                    <a:pt x="359" y="2"/>
                  </a:lnTo>
                  <a:lnTo>
                    <a:pt x="359" y="0"/>
                  </a:lnTo>
                  <a:lnTo>
                    <a:pt x="361" y="0"/>
                  </a:lnTo>
                  <a:close/>
                  <a:moveTo>
                    <a:pt x="4" y="34"/>
                  </a:moveTo>
                  <a:lnTo>
                    <a:pt x="349" y="34"/>
                  </a:lnTo>
                  <a:lnTo>
                    <a:pt x="351" y="34"/>
                  </a:lnTo>
                  <a:lnTo>
                    <a:pt x="351" y="36"/>
                  </a:lnTo>
                  <a:lnTo>
                    <a:pt x="353" y="36"/>
                  </a:lnTo>
                  <a:lnTo>
                    <a:pt x="353" y="38"/>
                  </a:lnTo>
                  <a:lnTo>
                    <a:pt x="353" y="100"/>
                  </a:lnTo>
                  <a:lnTo>
                    <a:pt x="353" y="102"/>
                  </a:lnTo>
                  <a:lnTo>
                    <a:pt x="351" y="102"/>
                  </a:lnTo>
                  <a:lnTo>
                    <a:pt x="351" y="104"/>
                  </a:lnTo>
                  <a:lnTo>
                    <a:pt x="349" y="104"/>
                  </a:lnTo>
                  <a:lnTo>
                    <a:pt x="315" y="104"/>
                  </a:lnTo>
                  <a:lnTo>
                    <a:pt x="315" y="91"/>
                  </a:lnTo>
                  <a:lnTo>
                    <a:pt x="289" y="91"/>
                  </a:lnTo>
                  <a:lnTo>
                    <a:pt x="289" y="102"/>
                  </a:lnTo>
                  <a:lnTo>
                    <a:pt x="66" y="102"/>
                  </a:lnTo>
                  <a:lnTo>
                    <a:pt x="66" y="91"/>
                  </a:lnTo>
                  <a:lnTo>
                    <a:pt x="41" y="91"/>
                  </a:lnTo>
                  <a:lnTo>
                    <a:pt x="41" y="104"/>
                  </a:lnTo>
                  <a:lnTo>
                    <a:pt x="4" y="104"/>
                  </a:lnTo>
                  <a:lnTo>
                    <a:pt x="2" y="102"/>
                  </a:lnTo>
                  <a:lnTo>
                    <a:pt x="2" y="100"/>
                  </a:lnTo>
                  <a:lnTo>
                    <a:pt x="0" y="100"/>
                  </a:lnTo>
                  <a:lnTo>
                    <a:pt x="0" y="38"/>
                  </a:lnTo>
                  <a:lnTo>
                    <a:pt x="2" y="38"/>
                  </a:lnTo>
                  <a:lnTo>
                    <a:pt x="2" y="36"/>
                  </a:lnTo>
                  <a:lnTo>
                    <a:pt x="4" y="34"/>
                  </a:lnTo>
                  <a:close/>
                  <a:moveTo>
                    <a:pt x="259" y="0"/>
                  </a:moveTo>
                  <a:lnTo>
                    <a:pt x="349" y="0"/>
                  </a:lnTo>
                  <a:lnTo>
                    <a:pt x="351" y="0"/>
                  </a:lnTo>
                  <a:lnTo>
                    <a:pt x="351" y="2"/>
                  </a:lnTo>
                  <a:lnTo>
                    <a:pt x="351" y="17"/>
                  </a:lnTo>
                  <a:lnTo>
                    <a:pt x="351" y="19"/>
                  </a:lnTo>
                  <a:lnTo>
                    <a:pt x="351" y="21"/>
                  </a:lnTo>
                  <a:lnTo>
                    <a:pt x="349" y="21"/>
                  </a:lnTo>
                  <a:lnTo>
                    <a:pt x="259" y="21"/>
                  </a:lnTo>
                  <a:lnTo>
                    <a:pt x="257" y="19"/>
                  </a:lnTo>
                  <a:lnTo>
                    <a:pt x="257" y="17"/>
                  </a:lnTo>
                  <a:lnTo>
                    <a:pt x="257" y="2"/>
                  </a:lnTo>
                  <a:lnTo>
                    <a:pt x="257" y="0"/>
                  </a:lnTo>
                  <a:lnTo>
                    <a:pt x="259" y="0"/>
                  </a:lnTo>
                  <a:close/>
                  <a:moveTo>
                    <a:pt x="156" y="0"/>
                  </a:moveTo>
                  <a:lnTo>
                    <a:pt x="246" y="0"/>
                  </a:lnTo>
                  <a:lnTo>
                    <a:pt x="248" y="0"/>
                  </a:lnTo>
                  <a:lnTo>
                    <a:pt x="248" y="2"/>
                  </a:lnTo>
                  <a:lnTo>
                    <a:pt x="248" y="17"/>
                  </a:lnTo>
                  <a:lnTo>
                    <a:pt x="248" y="19"/>
                  </a:lnTo>
                  <a:lnTo>
                    <a:pt x="246" y="21"/>
                  </a:lnTo>
                  <a:lnTo>
                    <a:pt x="156" y="21"/>
                  </a:lnTo>
                  <a:lnTo>
                    <a:pt x="154" y="21"/>
                  </a:lnTo>
                  <a:lnTo>
                    <a:pt x="154" y="19"/>
                  </a:lnTo>
                  <a:lnTo>
                    <a:pt x="154" y="17"/>
                  </a:lnTo>
                  <a:lnTo>
                    <a:pt x="154" y="2"/>
                  </a:lnTo>
                  <a:lnTo>
                    <a:pt x="154" y="0"/>
                  </a:lnTo>
                  <a:lnTo>
                    <a:pt x="156" y="0"/>
                  </a:lnTo>
                  <a:close/>
                  <a:moveTo>
                    <a:pt x="54" y="0"/>
                  </a:moveTo>
                  <a:lnTo>
                    <a:pt x="143" y="0"/>
                  </a:lnTo>
                  <a:lnTo>
                    <a:pt x="145" y="0"/>
                  </a:lnTo>
                  <a:lnTo>
                    <a:pt x="145" y="2"/>
                  </a:lnTo>
                  <a:lnTo>
                    <a:pt x="146" y="2"/>
                  </a:lnTo>
                  <a:lnTo>
                    <a:pt x="146" y="17"/>
                  </a:lnTo>
                  <a:lnTo>
                    <a:pt x="145" y="19"/>
                  </a:lnTo>
                  <a:lnTo>
                    <a:pt x="145" y="21"/>
                  </a:lnTo>
                  <a:lnTo>
                    <a:pt x="143" y="21"/>
                  </a:lnTo>
                  <a:lnTo>
                    <a:pt x="54" y="21"/>
                  </a:lnTo>
                  <a:lnTo>
                    <a:pt x="53" y="21"/>
                  </a:lnTo>
                  <a:lnTo>
                    <a:pt x="53" y="19"/>
                  </a:lnTo>
                  <a:lnTo>
                    <a:pt x="51" y="19"/>
                  </a:lnTo>
                  <a:lnTo>
                    <a:pt x="51" y="17"/>
                  </a:lnTo>
                  <a:lnTo>
                    <a:pt x="51" y="2"/>
                  </a:lnTo>
                  <a:lnTo>
                    <a:pt x="53" y="0"/>
                  </a:lnTo>
                  <a:lnTo>
                    <a:pt x="54" y="0"/>
                  </a:lnTo>
                  <a:close/>
                  <a:moveTo>
                    <a:pt x="4" y="0"/>
                  </a:moveTo>
                  <a:lnTo>
                    <a:pt x="26" y="0"/>
                  </a:lnTo>
                  <a:lnTo>
                    <a:pt x="28" y="0"/>
                  </a:lnTo>
                  <a:lnTo>
                    <a:pt x="28" y="2"/>
                  </a:lnTo>
                  <a:lnTo>
                    <a:pt x="28" y="4"/>
                  </a:lnTo>
                  <a:lnTo>
                    <a:pt x="28" y="17"/>
                  </a:lnTo>
                  <a:lnTo>
                    <a:pt x="28" y="19"/>
                  </a:lnTo>
                  <a:lnTo>
                    <a:pt x="28" y="21"/>
                  </a:lnTo>
                  <a:lnTo>
                    <a:pt x="26" y="21"/>
                  </a:lnTo>
                  <a:lnTo>
                    <a:pt x="4" y="21"/>
                  </a:lnTo>
                  <a:lnTo>
                    <a:pt x="4" y="19"/>
                  </a:lnTo>
                  <a:lnTo>
                    <a:pt x="2" y="19"/>
                  </a:lnTo>
                  <a:lnTo>
                    <a:pt x="2" y="17"/>
                  </a:lnTo>
                  <a:lnTo>
                    <a:pt x="2" y="4"/>
                  </a:lnTo>
                  <a:lnTo>
                    <a:pt x="2" y="2"/>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84" name="Freeform 270"/>
            <p:cNvSpPr/>
            <p:nvPr/>
          </p:nvSpPr>
          <p:spPr bwMode="auto">
            <a:xfrm>
              <a:off x="5238" y="1852"/>
              <a:ext cx="96" cy="66"/>
            </a:xfrm>
            <a:custGeom>
              <a:avLst/>
              <a:gdLst>
                <a:gd name="T0" fmla="*/ 4 w 96"/>
                <a:gd name="T1" fmla="*/ 0 h 66"/>
                <a:gd name="T2" fmla="*/ 92 w 96"/>
                <a:gd name="T3" fmla="*/ 0 h 66"/>
                <a:gd name="T4" fmla="*/ 94 w 96"/>
                <a:gd name="T5" fmla="*/ 0 h 66"/>
                <a:gd name="T6" fmla="*/ 94 w 96"/>
                <a:gd name="T7" fmla="*/ 0 h 66"/>
                <a:gd name="T8" fmla="*/ 94 w 96"/>
                <a:gd name="T9" fmla="*/ 0 h 66"/>
                <a:gd name="T10" fmla="*/ 96 w 96"/>
                <a:gd name="T11" fmla="*/ 0 h 66"/>
                <a:gd name="T12" fmla="*/ 96 w 96"/>
                <a:gd name="T13" fmla="*/ 2 h 66"/>
                <a:gd name="T14" fmla="*/ 96 w 96"/>
                <a:gd name="T15" fmla="*/ 2 h 66"/>
                <a:gd name="T16" fmla="*/ 96 w 96"/>
                <a:gd name="T17" fmla="*/ 2 h 66"/>
                <a:gd name="T18" fmla="*/ 96 w 96"/>
                <a:gd name="T19" fmla="*/ 2 h 66"/>
                <a:gd name="T20" fmla="*/ 96 w 96"/>
                <a:gd name="T21" fmla="*/ 62 h 66"/>
                <a:gd name="T22" fmla="*/ 96 w 96"/>
                <a:gd name="T23" fmla="*/ 62 h 66"/>
                <a:gd name="T24" fmla="*/ 96 w 96"/>
                <a:gd name="T25" fmla="*/ 64 h 66"/>
                <a:gd name="T26" fmla="*/ 96 w 96"/>
                <a:gd name="T27" fmla="*/ 64 h 66"/>
                <a:gd name="T28" fmla="*/ 96 w 96"/>
                <a:gd name="T29" fmla="*/ 64 h 66"/>
                <a:gd name="T30" fmla="*/ 94 w 96"/>
                <a:gd name="T31" fmla="*/ 66 h 66"/>
                <a:gd name="T32" fmla="*/ 94 w 96"/>
                <a:gd name="T33" fmla="*/ 66 h 66"/>
                <a:gd name="T34" fmla="*/ 94 w 96"/>
                <a:gd name="T35" fmla="*/ 66 h 66"/>
                <a:gd name="T36" fmla="*/ 92 w 96"/>
                <a:gd name="T37" fmla="*/ 66 h 66"/>
                <a:gd name="T38" fmla="*/ 4 w 96"/>
                <a:gd name="T39" fmla="*/ 66 h 66"/>
                <a:gd name="T40" fmla="*/ 2 w 96"/>
                <a:gd name="T41" fmla="*/ 66 h 66"/>
                <a:gd name="T42" fmla="*/ 2 w 96"/>
                <a:gd name="T43" fmla="*/ 66 h 66"/>
                <a:gd name="T44" fmla="*/ 2 w 96"/>
                <a:gd name="T45" fmla="*/ 66 h 66"/>
                <a:gd name="T46" fmla="*/ 2 w 96"/>
                <a:gd name="T47" fmla="*/ 64 h 66"/>
                <a:gd name="T48" fmla="*/ 0 w 96"/>
                <a:gd name="T49" fmla="*/ 64 h 66"/>
                <a:gd name="T50" fmla="*/ 0 w 96"/>
                <a:gd name="T51" fmla="*/ 64 h 66"/>
                <a:gd name="T52" fmla="*/ 0 w 96"/>
                <a:gd name="T53" fmla="*/ 62 h 66"/>
                <a:gd name="T54" fmla="*/ 0 w 96"/>
                <a:gd name="T55" fmla="*/ 62 h 66"/>
                <a:gd name="T56" fmla="*/ 0 w 96"/>
                <a:gd name="T57" fmla="*/ 2 h 66"/>
                <a:gd name="T58" fmla="*/ 0 w 96"/>
                <a:gd name="T59" fmla="*/ 2 h 66"/>
                <a:gd name="T60" fmla="*/ 0 w 96"/>
                <a:gd name="T61" fmla="*/ 2 h 66"/>
                <a:gd name="T62" fmla="*/ 0 w 96"/>
                <a:gd name="T63" fmla="*/ 2 h 66"/>
                <a:gd name="T64" fmla="*/ 2 w 96"/>
                <a:gd name="T65" fmla="*/ 0 h 66"/>
                <a:gd name="T66" fmla="*/ 2 w 96"/>
                <a:gd name="T67" fmla="*/ 0 h 66"/>
                <a:gd name="T68" fmla="*/ 2 w 96"/>
                <a:gd name="T69" fmla="*/ 0 h 66"/>
                <a:gd name="T70" fmla="*/ 2 w 96"/>
                <a:gd name="T71" fmla="*/ 0 h 66"/>
                <a:gd name="T72" fmla="*/ 4 w 96"/>
                <a:gd name="T73" fmla="*/ 0 h 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
                <a:gd name="T112" fmla="*/ 0 h 66"/>
                <a:gd name="T113" fmla="*/ 96 w 96"/>
                <a:gd name="T114" fmla="*/ 66 h 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 h="66">
                  <a:moveTo>
                    <a:pt x="4" y="0"/>
                  </a:moveTo>
                  <a:lnTo>
                    <a:pt x="92" y="0"/>
                  </a:lnTo>
                  <a:lnTo>
                    <a:pt x="94" y="0"/>
                  </a:lnTo>
                  <a:lnTo>
                    <a:pt x="96" y="0"/>
                  </a:lnTo>
                  <a:lnTo>
                    <a:pt x="96" y="2"/>
                  </a:lnTo>
                  <a:lnTo>
                    <a:pt x="96" y="62"/>
                  </a:lnTo>
                  <a:lnTo>
                    <a:pt x="96" y="64"/>
                  </a:lnTo>
                  <a:lnTo>
                    <a:pt x="94" y="66"/>
                  </a:lnTo>
                  <a:lnTo>
                    <a:pt x="92" y="66"/>
                  </a:lnTo>
                  <a:lnTo>
                    <a:pt x="4" y="66"/>
                  </a:lnTo>
                  <a:lnTo>
                    <a:pt x="2" y="66"/>
                  </a:lnTo>
                  <a:lnTo>
                    <a:pt x="2" y="64"/>
                  </a:lnTo>
                  <a:lnTo>
                    <a:pt x="0" y="64"/>
                  </a:lnTo>
                  <a:lnTo>
                    <a:pt x="0" y="62"/>
                  </a:lnTo>
                  <a:lnTo>
                    <a:pt x="0" y="2"/>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85" name="Freeform 271"/>
            <p:cNvSpPr/>
            <p:nvPr/>
          </p:nvSpPr>
          <p:spPr bwMode="auto">
            <a:xfrm>
              <a:off x="5156" y="1890"/>
              <a:ext cx="73" cy="28"/>
            </a:xfrm>
            <a:custGeom>
              <a:avLst/>
              <a:gdLst>
                <a:gd name="T0" fmla="*/ 2 w 73"/>
                <a:gd name="T1" fmla="*/ 7 h 28"/>
                <a:gd name="T2" fmla="*/ 24 w 73"/>
                <a:gd name="T3" fmla="*/ 7 h 28"/>
                <a:gd name="T4" fmla="*/ 24 w 73"/>
                <a:gd name="T5" fmla="*/ 0 h 28"/>
                <a:gd name="T6" fmla="*/ 47 w 73"/>
                <a:gd name="T7" fmla="*/ 0 h 28"/>
                <a:gd name="T8" fmla="*/ 47 w 73"/>
                <a:gd name="T9" fmla="*/ 7 h 28"/>
                <a:gd name="T10" fmla="*/ 69 w 73"/>
                <a:gd name="T11" fmla="*/ 7 h 28"/>
                <a:gd name="T12" fmla="*/ 71 w 73"/>
                <a:gd name="T13" fmla="*/ 7 h 28"/>
                <a:gd name="T14" fmla="*/ 71 w 73"/>
                <a:gd name="T15" fmla="*/ 7 h 28"/>
                <a:gd name="T16" fmla="*/ 71 w 73"/>
                <a:gd name="T17" fmla="*/ 7 h 28"/>
                <a:gd name="T18" fmla="*/ 71 w 73"/>
                <a:gd name="T19" fmla="*/ 9 h 28"/>
                <a:gd name="T20" fmla="*/ 71 w 73"/>
                <a:gd name="T21" fmla="*/ 9 h 28"/>
                <a:gd name="T22" fmla="*/ 73 w 73"/>
                <a:gd name="T23" fmla="*/ 9 h 28"/>
                <a:gd name="T24" fmla="*/ 73 w 73"/>
                <a:gd name="T25" fmla="*/ 9 h 28"/>
                <a:gd name="T26" fmla="*/ 73 w 73"/>
                <a:gd name="T27" fmla="*/ 11 h 28"/>
                <a:gd name="T28" fmla="*/ 73 w 73"/>
                <a:gd name="T29" fmla="*/ 26 h 28"/>
                <a:gd name="T30" fmla="*/ 73 w 73"/>
                <a:gd name="T31" fmla="*/ 26 h 28"/>
                <a:gd name="T32" fmla="*/ 73 w 73"/>
                <a:gd name="T33" fmla="*/ 26 h 28"/>
                <a:gd name="T34" fmla="*/ 71 w 73"/>
                <a:gd name="T35" fmla="*/ 28 h 28"/>
                <a:gd name="T36" fmla="*/ 71 w 73"/>
                <a:gd name="T37" fmla="*/ 28 h 28"/>
                <a:gd name="T38" fmla="*/ 71 w 73"/>
                <a:gd name="T39" fmla="*/ 28 h 28"/>
                <a:gd name="T40" fmla="*/ 71 w 73"/>
                <a:gd name="T41" fmla="*/ 28 h 28"/>
                <a:gd name="T42" fmla="*/ 71 w 73"/>
                <a:gd name="T43" fmla="*/ 28 h 28"/>
                <a:gd name="T44" fmla="*/ 69 w 73"/>
                <a:gd name="T45" fmla="*/ 28 h 28"/>
                <a:gd name="T46" fmla="*/ 2 w 73"/>
                <a:gd name="T47" fmla="*/ 28 h 28"/>
                <a:gd name="T48" fmla="*/ 2 w 73"/>
                <a:gd name="T49" fmla="*/ 28 h 28"/>
                <a:gd name="T50" fmla="*/ 2 w 73"/>
                <a:gd name="T51" fmla="*/ 28 h 28"/>
                <a:gd name="T52" fmla="*/ 0 w 73"/>
                <a:gd name="T53" fmla="*/ 28 h 28"/>
                <a:gd name="T54" fmla="*/ 0 w 73"/>
                <a:gd name="T55" fmla="*/ 28 h 28"/>
                <a:gd name="T56" fmla="*/ 0 w 73"/>
                <a:gd name="T57" fmla="*/ 28 h 28"/>
                <a:gd name="T58" fmla="*/ 0 w 73"/>
                <a:gd name="T59" fmla="*/ 26 h 28"/>
                <a:gd name="T60" fmla="*/ 0 w 73"/>
                <a:gd name="T61" fmla="*/ 26 h 28"/>
                <a:gd name="T62" fmla="*/ 0 w 73"/>
                <a:gd name="T63" fmla="*/ 26 h 28"/>
                <a:gd name="T64" fmla="*/ 0 w 73"/>
                <a:gd name="T65" fmla="*/ 11 h 28"/>
                <a:gd name="T66" fmla="*/ 0 w 73"/>
                <a:gd name="T67" fmla="*/ 9 h 28"/>
                <a:gd name="T68" fmla="*/ 0 w 73"/>
                <a:gd name="T69" fmla="*/ 9 h 28"/>
                <a:gd name="T70" fmla="*/ 0 w 73"/>
                <a:gd name="T71" fmla="*/ 9 h 28"/>
                <a:gd name="T72" fmla="*/ 0 w 73"/>
                <a:gd name="T73" fmla="*/ 9 h 28"/>
                <a:gd name="T74" fmla="*/ 0 w 73"/>
                <a:gd name="T75" fmla="*/ 7 h 28"/>
                <a:gd name="T76" fmla="*/ 2 w 73"/>
                <a:gd name="T77" fmla="*/ 7 h 28"/>
                <a:gd name="T78" fmla="*/ 2 w 73"/>
                <a:gd name="T79" fmla="*/ 7 h 28"/>
                <a:gd name="T80" fmla="*/ 2 w 73"/>
                <a:gd name="T81" fmla="*/ 7 h 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
                <a:gd name="T124" fmla="*/ 0 h 28"/>
                <a:gd name="T125" fmla="*/ 73 w 73"/>
                <a:gd name="T126" fmla="*/ 28 h 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 h="28">
                  <a:moveTo>
                    <a:pt x="2" y="7"/>
                  </a:moveTo>
                  <a:lnTo>
                    <a:pt x="24" y="7"/>
                  </a:lnTo>
                  <a:lnTo>
                    <a:pt x="24" y="0"/>
                  </a:lnTo>
                  <a:lnTo>
                    <a:pt x="47" y="0"/>
                  </a:lnTo>
                  <a:lnTo>
                    <a:pt x="47" y="7"/>
                  </a:lnTo>
                  <a:lnTo>
                    <a:pt x="69" y="7"/>
                  </a:lnTo>
                  <a:lnTo>
                    <a:pt x="71" y="7"/>
                  </a:lnTo>
                  <a:lnTo>
                    <a:pt x="71" y="9"/>
                  </a:lnTo>
                  <a:lnTo>
                    <a:pt x="73" y="9"/>
                  </a:lnTo>
                  <a:lnTo>
                    <a:pt x="73" y="11"/>
                  </a:lnTo>
                  <a:lnTo>
                    <a:pt x="73" y="26"/>
                  </a:lnTo>
                  <a:lnTo>
                    <a:pt x="71" y="28"/>
                  </a:lnTo>
                  <a:lnTo>
                    <a:pt x="69" y="28"/>
                  </a:lnTo>
                  <a:lnTo>
                    <a:pt x="2" y="28"/>
                  </a:lnTo>
                  <a:lnTo>
                    <a:pt x="0" y="28"/>
                  </a:lnTo>
                  <a:lnTo>
                    <a:pt x="0" y="26"/>
                  </a:lnTo>
                  <a:lnTo>
                    <a:pt x="0" y="11"/>
                  </a:lnTo>
                  <a:lnTo>
                    <a:pt x="0" y="9"/>
                  </a:lnTo>
                  <a:lnTo>
                    <a:pt x="0" y="7"/>
                  </a:lnTo>
                  <a:lnTo>
                    <a:pt x="2" y="7"/>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86" name="Freeform 272"/>
            <p:cNvSpPr/>
            <p:nvPr/>
          </p:nvSpPr>
          <p:spPr bwMode="auto">
            <a:xfrm>
              <a:off x="5156" y="1850"/>
              <a:ext cx="71" cy="30"/>
            </a:xfrm>
            <a:custGeom>
              <a:avLst/>
              <a:gdLst>
                <a:gd name="T0" fmla="*/ 3 w 71"/>
                <a:gd name="T1" fmla="*/ 0 h 30"/>
                <a:gd name="T2" fmla="*/ 69 w 71"/>
                <a:gd name="T3" fmla="*/ 0 h 30"/>
                <a:gd name="T4" fmla="*/ 69 w 71"/>
                <a:gd name="T5" fmla="*/ 0 h 30"/>
                <a:gd name="T6" fmla="*/ 69 w 71"/>
                <a:gd name="T7" fmla="*/ 0 h 30"/>
                <a:gd name="T8" fmla="*/ 71 w 71"/>
                <a:gd name="T9" fmla="*/ 0 h 30"/>
                <a:gd name="T10" fmla="*/ 71 w 71"/>
                <a:gd name="T11" fmla="*/ 0 h 30"/>
                <a:gd name="T12" fmla="*/ 71 w 71"/>
                <a:gd name="T13" fmla="*/ 0 h 30"/>
                <a:gd name="T14" fmla="*/ 71 w 71"/>
                <a:gd name="T15" fmla="*/ 2 h 30"/>
                <a:gd name="T16" fmla="*/ 71 w 71"/>
                <a:gd name="T17" fmla="*/ 2 h 30"/>
                <a:gd name="T18" fmla="*/ 71 w 71"/>
                <a:gd name="T19" fmla="*/ 2 h 30"/>
                <a:gd name="T20" fmla="*/ 71 w 71"/>
                <a:gd name="T21" fmla="*/ 27 h 30"/>
                <a:gd name="T22" fmla="*/ 71 w 71"/>
                <a:gd name="T23" fmla="*/ 28 h 30"/>
                <a:gd name="T24" fmla="*/ 71 w 71"/>
                <a:gd name="T25" fmla="*/ 28 h 30"/>
                <a:gd name="T26" fmla="*/ 71 w 71"/>
                <a:gd name="T27" fmla="*/ 28 h 30"/>
                <a:gd name="T28" fmla="*/ 71 w 71"/>
                <a:gd name="T29" fmla="*/ 28 h 30"/>
                <a:gd name="T30" fmla="*/ 71 w 71"/>
                <a:gd name="T31" fmla="*/ 30 h 30"/>
                <a:gd name="T32" fmla="*/ 69 w 71"/>
                <a:gd name="T33" fmla="*/ 30 h 30"/>
                <a:gd name="T34" fmla="*/ 69 w 71"/>
                <a:gd name="T35" fmla="*/ 30 h 30"/>
                <a:gd name="T36" fmla="*/ 69 w 71"/>
                <a:gd name="T37" fmla="*/ 30 h 30"/>
                <a:gd name="T38" fmla="*/ 3 w 71"/>
                <a:gd name="T39" fmla="*/ 30 h 30"/>
                <a:gd name="T40" fmla="*/ 2 w 71"/>
                <a:gd name="T41" fmla="*/ 30 h 30"/>
                <a:gd name="T42" fmla="*/ 2 w 71"/>
                <a:gd name="T43" fmla="*/ 30 h 30"/>
                <a:gd name="T44" fmla="*/ 2 w 71"/>
                <a:gd name="T45" fmla="*/ 30 h 30"/>
                <a:gd name="T46" fmla="*/ 2 w 71"/>
                <a:gd name="T47" fmla="*/ 28 h 30"/>
                <a:gd name="T48" fmla="*/ 2 w 71"/>
                <a:gd name="T49" fmla="*/ 28 h 30"/>
                <a:gd name="T50" fmla="*/ 0 w 71"/>
                <a:gd name="T51" fmla="*/ 28 h 30"/>
                <a:gd name="T52" fmla="*/ 0 w 71"/>
                <a:gd name="T53" fmla="*/ 28 h 30"/>
                <a:gd name="T54" fmla="*/ 0 w 71"/>
                <a:gd name="T55" fmla="*/ 27 h 30"/>
                <a:gd name="T56" fmla="*/ 0 w 71"/>
                <a:gd name="T57" fmla="*/ 2 h 30"/>
                <a:gd name="T58" fmla="*/ 0 w 71"/>
                <a:gd name="T59" fmla="*/ 2 h 30"/>
                <a:gd name="T60" fmla="*/ 0 w 71"/>
                <a:gd name="T61" fmla="*/ 2 h 30"/>
                <a:gd name="T62" fmla="*/ 2 w 71"/>
                <a:gd name="T63" fmla="*/ 0 h 30"/>
                <a:gd name="T64" fmla="*/ 2 w 71"/>
                <a:gd name="T65" fmla="*/ 0 h 30"/>
                <a:gd name="T66" fmla="*/ 2 w 71"/>
                <a:gd name="T67" fmla="*/ 0 h 30"/>
                <a:gd name="T68" fmla="*/ 2 w 71"/>
                <a:gd name="T69" fmla="*/ 0 h 30"/>
                <a:gd name="T70" fmla="*/ 2 w 71"/>
                <a:gd name="T71" fmla="*/ 0 h 30"/>
                <a:gd name="T72" fmla="*/ 3 w 71"/>
                <a:gd name="T73" fmla="*/ 0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
                <a:gd name="T112" fmla="*/ 0 h 30"/>
                <a:gd name="T113" fmla="*/ 71 w 71"/>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 h="30">
                  <a:moveTo>
                    <a:pt x="3" y="0"/>
                  </a:moveTo>
                  <a:lnTo>
                    <a:pt x="69" y="0"/>
                  </a:lnTo>
                  <a:lnTo>
                    <a:pt x="71" y="0"/>
                  </a:lnTo>
                  <a:lnTo>
                    <a:pt x="71" y="2"/>
                  </a:lnTo>
                  <a:lnTo>
                    <a:pt x="71" y="27"/>
                  </a:lnTo>
                  <a:lnTo>
                    <a:pt x="71" y="28"/>
                  </a:lnTo>
                  <a:lnTo>
                    <a:pt x="71" y="30"/>
                  </a:lnTo>
                  <a:lnTo>
                    <a:pt x="69" y="30"/>
                  </a:lnTo>
                  <a:lnTo>
                    <a:pt x="3" y="30"/>
                  </a:lnTo>
                  <a:lnTo>
                    <a:pt x="2" y="30"/>
                  </a:lnTo>
                  <a:lnTo>
                    <a:pt x="2" y="28"/>
                  </a:lnTo>
                  <a:lnTo>
                    <a:pt x="0" y="28"/>
                  </a:lnTo>
                  <a:lnTo>
                    <a:pt x="0" y="27"/>
                  </a:lnTo>
                  <a:lnTo>
                    <a:pt x="0" y="2"/>
                  </a:lnTo>
                  <a:lnTo>
                    <a:pt x="2" y="0"/>
                  </a:lnTo>
                  <a:lnTo>
                    <a:pt x="3"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87" name="Freeform 273"/>
            <p:cNvSpPr/>
            <p:nvPr/>
          </p:nvSpPr>
          <p:spPr bwMode="auto">
            <a:xfrm>
              <a:off x="5156" y="1814"/>
              <a:ext cx="71" cy="21"/>
            </a:xfrm>
            <a:custGeom>
              <a:avLst/>
              <a:gdLst>
                <a:gd name="T0" fmla="*/ 2 w 71"/>
                <a:gd name="T1" fmla="*/ 0 h 21"/>
                <a:gd name="T2" fmla="*/ 69 w 71"/>
                <a:gd name="T3" fmla="*/ 0 h 21"/>
                <a:gd name="T4" fmla="*/ 69 w 71"/>
                <a:gd name="T5" fmla="*/ 0 h 21"/>
                <a:gd name="T6" fmla="*/ 69 w 71"/>
                <a:gd name="T7" fmla="*/ 0 h 21"/>
                <a:gd name="T8" fmla="*/ 71 w 71"/>
                <a:gd name="T9" fmla="*/ 0 h 21"/>
                <a:gd name="T10" fmla="*/ 71 w 71"/>
                <a:gd name="T11" fmla="*/ 0 h 21"/>
                <a:gd name="T12" fmla="*/ 71 w 71"/>
                <a:gd name="T13" fmla="*/ 0 h 21"/>
                <a:gd name="T14" fmla="*/ 71 w 71"/>
                <a:gd name="T15" fmla="*/ 2 h 21"/>
                <a:gd name="T16" fmla="*/ 71 w 71"/>
                <a:gd name="T17" fmla="*/ 2 h 21"/>
                <a:gd name="T18" fmla="*/ 71 w 71"/>
                <a:gd name="T19" fmla="*/ 2 h 21"/>
                <a:gd name="T20" fmla="*/ 71 w 71"/>
                <a:gd name="T21" fmla="*/ 17 h 21"/>
                <a:gd name="T22" fmla="*/ 71 w 71"/>
                <a:gd name="T23" fmla="*/ 19 h 21"/>
                <a:gd name="T24" fmla="*/ 71 w 71"/>
                <a:gd name="T25" fmla="*/ 19 h 21"/>
                <a:gd name="T26" fmla="*/ 71 w 71"/>
                <a:gd name="T27" fmla="*/ 19 h 21"/>
                <a:gd name="T28" fmla="*/ 71 w 71"/>
                <a:gd name="T29" fmla="*/ 19 h 21"/>
                <a:gd name="T30" fmla="*/ 71 w 71"/>
                <a:gd name="T31" fmla="*/ 21 h 21"/>
                <a:gd name="T32" fmla="*/ 69 w 71"/>
                <a:gd name="T33" fmla="*/ 21 h 21"/>
                <a:gd name="T34" fmla="*/ 69 w 71"/>
                <a:gd name="T35" fmla="*/ 21 h 21"/>
                <a:gd name="T36" fmla="*/ 69 w 71"/>
                <a:gd name="T37" fmla="*/ 21 h 21"/>
                <a:gd name="T38" fmla="*/ 2 w 71"/>
                <a:gd name="T39" fmla="*/ 21 h 21"/>
                <a:gd name="T40" fmla="*/ 2 w 71"/>
                <a:gd name="T41" fmla="*/ 21 h 21"/>
                <a:gd name="T42" fmla="*/ 0 w 71"/>
                <a:gd name="T43" fmla="*/ 21 h 21"/>
                <a:gd name="T44" fmla="*/ 0 w 71"/>
                <a:gd name="T45" fmla="*/ 21 h 21"/>
                <a:gd name="T46" fmla="*/ 0 w 71"/>
                <a:gd name="T47" fmla="*/ 19 h 21"/>
                <a:gd name="T48" fmla="*/ 0 w 71"/>
                <a:gd name="T49" fmla="*/ 19 h 21"/>
                <a:gd name="T50" fmla="*/ 0 w 71"/>
                <a:gd name="T51" fmla="*/ 19 h 21"/>
                <a:gd name="T52" fmla="*/ 0 w 71"/>
                <a:gd name="T53" fmla="*/ 19 h 21"/>
                <a:gd name="T54" fmla="*/ 0 w 71"/>
                <a:gd name="T55" fmla="*/ 17 h 21"/>
                <a:gd name="T56" fmla="*/ 0 w 71"/>
                <a:gd name="T57" fmla="*/ 2 h 21"/>
                <a:gd name="T58" fmla="*/ 0 w 71"/>
                <a:gd name="T59" fmla="*/ 2 h 21"/>
                <a:gd name="T60" fmla="*/ 0 w 71"/>
                <a:gd name="T61" fmla="*/ 2 h 21"/>
                <a:gd name="T62" fmla="*/ 0 w 71"/>
                <a:gd name="T63" fmla="*/ 0 h 21"/>
                <a:gd name="T64" fmla="*/ 0 w 71"/>
                <a:gd name="T65" fmla="*/ 0 h 21"/>
                <a:gd name="T66" fmla="*/ 0 w 71"/>
                <a:gd name="T67" fmla="*/ 0 h 21"/>
                <a:gd name="T68" fmla="*/ 0 w 71"/>
                <a:gd name="T69" fmla="*/ 0 h 21"/>
                <a:gd name="T70" fmla="*/ 2 w 71"/>
                <a:gd name="T71" fmla="*/ 0 h 21"/>
                <a:gd name="T72" fmla="*/ 2 w 71"/>
                <a:gd name="T73" fmla="*/ 0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
                <a:gd name="T112" fmla="*/ 0 h 21"/>
                <a:gd name="T113" fmla="*/ 71 w 71"/>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 h="21">
                  <a:moveTo>
                    <a:pt x="2" y="0"/>
                  </a:moveTo>
                  <a:lnTo>
                    <a:pt x="69" y="0"/>
                  </a:lnTo>
                  <a:lnTo>
                    <a:pt x="71" y="0"/>
                  </a:lnTo>
                  <a:lnTo>
                    <a:pt x="71" y="2"/>
                  </a:lnTo>
                  <a:lnTo>
                    <a:pt x="71" y="17"/>
                  </a:lnTo>
                  <a:lnTo>
                    <a:pt x="71" y="19"/>
                  </a:lnTo>
                  <a:lnTo>
                    <a:pt x="71" y="21"/>
                  </a:lnTo>
                  <a:lnTo>
                    <a:pt x="69" y="21"/>
                  </a:lnTo>
                  <a:lnTo>
                    <a:pt x="2" y="21"/>
                  </a:lnTo>
                  <a:lnTo>
                    <a:pt x="0" y="21"/>
                  </a:lnTo>
                  <a:lnTo>
                    <a:pt x="0" y="19"/>
                  </a:lnTo>
                  <a:lnTo>
                    <a:pt x="0" y="17"/>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88" name="Freeform 274"/>
            <p:cNvSpPr/>
            <p:nvPr/>
          </p:nvSpPr>
          <p:spPr bwMode="auto">
            <a:xfrm>
              <a:off x="4797" y="1848"/>
              <a:ext cx="353" cy="70"/>
            </a:xfrm>
            <a:custGeom>
              <a:avLst/>
              <a:gdLst>
                <a:gd name="T0" fmla="*/ 4 w 353"/>
                <a:gd name="T1" fmla="*/ 0 h 70"/>
                <a:gd name="T2" fmla="*/ 349 w 353"/>
                <a:gd name="T3" fmla="*/ 0 h 70"/>
                <a:gd name="T4" fmla="*/ 351 w 353"/>
                <a:gd name="T5" fmla="*/ 0 h 70"/>
                <a:gd name="T6" fmla="*/ 351 w 353"/>
                <a:gd name="T7" fmla="*/ 2 h 70"/>
                <a:gd name="T8" fmla="*/ 351 w 353"/>
                <a:gd name="T9" fmla="*/ 2 h 70"/>
                <a:gd name="T10" fmla="*/ 353 w 353"/>
                <a:gd name="T11" fmla="*/ 2 h 70"/>
                <a:gd name="T12" fmla="*/ 353 w 353"/>
                <a:gd name="T13" fmla="*/ 2 h 70"/>
                <a:gd name="T14" fmla="*/ 353 w 353"/>
                <a:gd name="T15" fmla="*/ 4 h 70"/>
                <a:gd name="T16" fmla="*/ 353 w 353"/>
                <a:gd name="T17" fmla="*/ 4 h 70"/>
                <a:gd name="T18" fmla="*/ 353 w 353"/>
                <a:gd name="T19" fmla="*/ 4 h 70"/>
                <a:gd name="T20" fmla="*/ 353 w 353"/>
                <a:gd name="T21" fmla="*/ 66 h 70"/>
                <a:gd name="T22" fmla="*/ 353 w 353"/>
                <a:gd name="T23" fmla="*/ 66 h 70"/>
                <a:gd name="T24" fmla="*/ 353 w 353"/>
                <a:gd name="T25" fmla="*/ 66 h 70"/>
                <a:gd name="T26" fmla="*/ 353 w 353"/>
                <a:gd name="T27" fmla="*/ 68 h 70"/>
                <a:gd name="T28" fmla="*/ 353 w 353"/>
                <a:gd name="T29" fmla="*/ 68 h 70"/>
                <a:gd name="T30" fmla="*/ 351 w 353"/>
                <a:gd name="T31" fmla="*/ 68 h 70"/>
                <a:gd name="T32" fmla="*/ 351 w 353"/>
                <a:gd name="T33" fmla="*/ 68 h 70"/>
                <a:gd name="T34" fmla="*/ 351 w 353"/>
                <a:gd name="T35" fmla="*/ 70 h 70"/>
                <a:gd name="T36" fmla="*/ 349 w 353"/>
                <a:gd name="T37" fmla="*/ 70 h 70"/>
                <a:gd name="T38" fmla="*/ 315 w 353"/>
                <a:gd name="T39" fmla="*/ 70 h 70"/>
                <a:gd name="T40" fmla="*/ 315 w 353"/>
                <a:gd name="T41" fmla="*/ 57 h 70"/>
                <a:gd name="T42" fmla="*/ 289 w 353"/>
                <a:gd name="T43" fmla="*/ 57 h 70"/>
                <a:gd name="T44" fmla="*/ 289 w 353"/>
                <a:gd name="T45" fmla="*/ 68 h 70"/>
                <a:gd name="T46" fmla="*/ 66 w 353"/>
                <a:gd name="T47" fmla="*/ 68 h 70"/>
                <a:gd name="T48" fmla="*/ 66 w 353"/>
                <a:gd name="T49" fmla="*/ 57 h 70"/>
                <a:gd name="T50" fmla="*/ 41 w 353"/>
                <a:gd name="T51" fmla="*/ 57 h 70"/>
                <a:gd name="T52" fmla="*/ 41 w 353"/>
                <a:gd name="T53" fmla="*/ 70 h 70"/>
                <a:gd name="T54" fmla="*/ 4 w 353"/>
                <a:gd name="T55" fmla="*/ 70 h 70"/>
                <a:gd name="T56" fmla="*/ 4 w 353"/>
                <a:gd name="T57" fmla="*/ 70 h 70"/>
                <a:gd name="T58" fmla="*/ 2 w 353"/>
                <a:gd name="T59" fmla="*/ 68 h 70"/>
                <a:gd name="T60" fmla="*/ 2 w 353"/>
                <a:gd name="T61" fmla="*/ 68 h 70"/>
                <a:gd name="T62" fmla="*/ 2 w 353"/>
                <a:gd name="T63" fmla="*/ 68 h 70"/>
                <a:gd name="T64" fmla="*/ 2 w 353"/>
                <a:gd name="T65" fmla="*/ 68 h 70"/>
                <a:gd name="T66" fmla="*/ 2 w 353"/>
                <a:gd name="T67" fmla="*/ 66 h 70"/>
                <a:gd name="T68" fmla="*/ 0 w 353"/>
                <a:gd name="T69" fmla="*/ 66 h 70"/>
                <a:gd name="T70" fmla="*/ 0 w 353"/>
                <a:gd name="T71" fmla="*/ 66 h 70"/>
                <a:gd name="T72" fmla="*/ 0 w 353"/>
                <a:gd name="T73" fmla="*/ 4 h 70"/>
                <a:gd name="T74" fmla="*/ 0 w 353"/>
                <a:gd name="T75" fmla="*/ 4 h 70"/>
                <a:gd name="T76" fmla="*/ 2 w 353"/>
                <a:gd name="T77" fmla="*/ 4 h 70"/>
                <a:gd name="T78" fmla="*/ 2 w 353"/>
                <a:gd name="T79" fmla="*/ 2 h 70"/>
                <a:gd name="T80" fmla="*/ 2 w 353"/>
                <a:gd name="T81" fmla="*/ 2 h 70"/>
                <a:gd name="T82" fmla="*/ 2 w 353"/>
                <a:gd name="T83" fmla="*/ 2 h 70"/>
                <a:gd name="T84" fmla="*/ 2 w 353"/>
                <a:gd name="T85" fmla="*/ 2 h 70"/>
                <a:gd name="T86" fmla="*/ 4 w 353"/>
                <a:gd name="T87" fmla="*/ 0 h 70"/>
                <a:gd name="T88" fmla="*/ 4 w 353"/>
                <a:gd name="T89" fmla="*/ 0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53"/>
                <a:gd name="T136" fmla="*/ 0 h 70"/>
                <a:gd name="T137" fmla="*/ 353 w 353"/>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53" h="70">
                  <a:moveTo>
                    <a:pt x="4" y="0"/>
                  </a:moveTo>
                  <a:lnTo>
                    <a:pt x="349" y="0"/>
                  </a:lnTo>
                  <a:lnTo>
                    <a:pt x="351" y="0"/>
                  </a:lnTo>
                  <a:lnTo>
                    <a:pt x="351" y="2"/>
                  </a:lnTo>
                  <a:lnTo>
                    <a:pt x="353" y="2"/>
                  </a:lnTo>
                  <a:lnTo>
                    <a:pt x="353" y="4"/>
                  </a:lnTo>
                  <a:lnTo>
                    <a:pt x="353" y="66"/>
                  </a:lnTo>
                  <a:lnTo>
                    <a:pt x="353" y="68"/>
                  </a:lnTo>
                  <a:lnTo>
                    <a:pt x="351" y="68"/>
                  </a:lnTo>
                  <a:lnTo>
                    <a:pt x="351" y="70"/>
                  </a:lnTo>
                  <a:lnTo>
                    <a:pt x="349" y="70"/>
                  </a:lnTo>
                  <a:lnTo>
                    <a:pt x="315" y="70"/>
                  </a:lnTo>
                  <a:lnTo>
                    <a:pt x="315" y="57"/>
                  </a:lnTo>
                  <a:lnTo>
                    <a:pt x="289" y="57"/>
                  </a:lnTo>
                  <a:lnTo>
                    <a:pt x="289" y="68"/>
                  </a:lnTo>
                  <a:lnTo>
                    <a:pt x="66" y="68"/>
                  </a:lnTo>
                  <a:lnTo>
                    <a:pt x="66" y="57"/>
                  </a:lnTo>
                  <a:lnTo>
                    <a:pt x="41" y="57"/>
                  </a:lnTo>
                  <a:lnTo>
                    <a:pt x="41" y="70"/>
                  </a:lnTo>
                  <a:lnTo>
                    <a:pt x="4" y="70"/>
                  </a:lnTo>
                  <a:lnTo>
                    <a:pt x="2" y="68"/>
                  </a:lnTo>
                  <a:lnTo>
                    <a:pt x="2" y="66"/>
                  </a:lnTo>
                  <a:lnTo>
                    <a:pt x="0" y="66"/>
                  </a:lnTo>
                  <a:lnTo>
                    <a:pt x="0" y="4"/>
                  </a:lnTo>
                  <a:lnTo>
                    <a:pt x="2" y="4"/>
                  </a:lnTo>
                  <a:lnTo>
                    <a:pt x="2" y="2"/>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89" name="Freeform 275"/>
            <p:cNvSpPr/>
            <p:nvPr/>
          </p:nvSpPr>
          <p:spPr bwMode="auto">
            <a:xfrm>
              <a:off x="5054" y="1814"/>
              <a:ext cx="94" cy="21"/>
            </a:xfrm>
            <a:custGeom>
              <a:avLst/>
              <a:gdLst>
                <a:gd name="T0" fmla="*/ 2 w 94"/>
                <a:gd name="T1" fmla="*/ 0 h 21"/>
                <a:gd name="T2" fmla="*/ 92 w 94"/>
                <a:gd name="T3" fmla="*/ 0 h 21"/>
                <a:gd name="T4" fmla="*/ 92 w 94"/>
                <a:gd name="T5" fmla="*/ 0 h 21"/>
                <a:gd name="T6" fmla="*/ 94 w 94"/>
                <a:gd name="T7" fmla="*/ 0 h 21"/>
                <a:gd name="T8" fmla="*/ 94 w 94"/>
                <a:gd name="T9" fmla="*/ 0 h 21"/>
                <a:gd name="T10" fmla="*/ 94 w 94"/>
                <a:gd name="T11" fmla="*/ 0 h 21"/>
                <a:gd name="T12" fmla="*/ 94 w 94"/>
                <a:gd name="T13" fmla="*/ 0 h 21"/>
                <a:gd name="T14" fmla="*/ 94 w 94"/>
                <a:gd name="T15" fmla="*/ 2 h 21"/>
                <a:gd name="T16" fmla="*/ 94 w 94"/>
                <a:gd name="T17" fmla="*/ 2 h 21"/>
                <a:gd name="T18" fmla="*/ 94 w 94"/>
                <a:gd name="T19" fmla="*/ 2 h 21"/>
                <a:gd name="T20" fmla="*/ 94 w 94"/>
                <a:gd name="T21" fmla="*/ 17 h 21"/>
                <a:gd name="T22" fmla="*/ 94 w 94"/>
                <a:gd name="T23" fmla="*/ 19 h 21"/>
                <a:gd name="T24" fmla="*/ 94 w 94"/>
                <a:gd name="T25" fmla="*/ 19 h 21"/>
                <a:gd name="T26" fmla="*/ 94 w 94"/>
                <a:gd name="T27" fmla="*/ 19 h 21"/>
                <a:gd name="T28" fmla="*/ 94 w 94"/>
                <a:gd name="T29" fmla="*/ 19 h 21"/>
                <a:gd name="T30" fmla="*/ 94 w 94"/>
                <a:gd name="T31" fmla="*/ 21 h 21"/>
                <a:gd name="T32" fmla="*/ 94 w 94"/>
                <a:gd name="T33" fmla="*/ 21 h 21"/>
                <a:gd name="T34" fmla="*/ 92 w 94"/>
                <a:gd name="T35" fmla="*/ 21 h 21"/>
                <a:gd name="T36" fmla="*/ 92 w 94"/>
                <a:gd name="T37" fmla="*/ 21 h 21"/>
                <a:gd name="T38" fmla="*/ 2 w 94"/>
                <a:gd name="T39" fmla="*/ 21 h 21"/>
                <a:gd name="T40" fmla="*/ 2 w 94"/>
                <a:gd name="T41" fmla="*/ 21 h 21"/>
                <a:gd name="T42" fmla="*/ 2 w 94"/>
                <a:gd name="T43" fmla="*/ 21 h 21"/>
                <a:gd name="T44" fmla="*/ 2 w 94"/>
                <a:gd name="T45" fmla="*/ 21 h 21"/>
                <a:gd name="T46" fmla="*/ 0 w 94"/>
                <a:gd name="T47" fmla="*/ 19 h 21"/>
                <a:gd name="T48" fmla="*/ 0 w 94"/>
                <a:gd name="T49" fmla="*/ 19 h 21"/>
                <a:gd name="T50" fmla="*/ 0 w 94"/>
                <a:gd name="T51" fmla="*/ 19 h 21"/>
                <a:gd name="T52" fmla="*/ 0 w 94"/>
                <a:gd name="T53" fmla="*/ 19 h 21"/>
                <a:gd name="T54" fmla="*/ 0 w 94"/>
                <a:gd name="T55" fmla="*/ 17 h 21"/>
                <a:gd name="T56" fmla="*/ 0 w 94"/>
                <a:gd name="T57" fmla="*/ 2 h 21"/>
                <a:gd name="T58" fmla="*/ 0 w 94"/>
                <a:gd name="T59" fmla="*/ 2 h 21"/>
                <a:gd name="T60" fmla="*/ 0 w 94"/>
                <a:gd name="T61" fmla="*/ 2 h 21"/>
                <a:gd name="T62" fmla="*/ 0 w 94"/>
                <a:gd name="T63" fmla="*/ 0 h 21"/>
                <a:gd name="T64" fmla="*/ 0 w 94"/>
                <a:gd name="T65" fmla="*/ 0 h 21"/>
                <a:gd name="T66" fmla="*/ 2 w 94"/>
                <a:gd name="T67" fmla="*/ 0 h 21"/>
                <a:gd name="T68" fmla="*/ 2 w 94"/>
                <a:gd name="T69" fmla="*/ 0 h 21"/>
                <a:gd name="T70" fmla="*/ 2 w 94"/>
                <a:gd name="T71" fmla="*/ 0 h 21"/>
                <a:gd name="T72" fmla="*/ 2 w 94"/>
                <a:gd name="T73" fmla="*/ 0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21"/>
                <a:gd name="T113" fmla="*/ 94 w 94"/>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21">
                  <a:moveTo>
                    <a:pt x="2" y="0"/>
                  </a:moveTo>
                  <a:lnTo>
                    <a:pt x="92" y="0"/>
                  </a:lnTo>
                  <a:lnTo>
                    <a:pt x="94" y="0"/>
                  </a:lnTo>
                  <a:lnTo>
                    <a:pt x="94" y="2"/>
                  </a:lnTo>
                  <a:lnTo>
                    <a:pt x="94" y="17"/>
                  </a:lnTo>
                  <a:lnTo>
                    <a:pt x="94" y="19"/>
                  </a:lnTo>
                  <a:lnTo>
                    <a:pt x="94" y="21"/>
                  </a:lnTo>
                  <a:lnTo>
                    <a:pt x="92" y="21"/>
                  </a:lnTo>
                  <a:lnTo>
                    <a:pt x="2" y="21"/>
                  </a:lnTo>
                  <a:lnTo>
                    <a:pt x="0" y="19"/>
                  </a:lnTo>
                  <a:lnTo>
                    <a:pt x="0" y="17"/>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90" name="Freeform 276"/>
            <p:cNvSpPr/>
            <p:nvPr/>
          </p:nvSpPr>
          <p:spPr bwMode="auto">
            <a:xfrm>
              <a:off x="4951" y="1814"/>
              <a:ext cx="94" cy="21"/>
            </a:xfrm>
            <a:custGeom>
              <a:avLst/>
              <a:gdLst>
                <a:gd name="T0" fmla="*/ 2 w 94"/>
                <a:gd name="T1" fmla="*/ 0 h 21"/>
                <a:gd name="T2" fmla="*/ 92 w 94"/>
                <a:gd name="T3" fmla="*/ 0 h 21"/>
                <a:gd name="T4" fmla="*/ 92 w 94"/>
                <a:gd name="T5" fmla="*/ 0 h 21"/>
                <a:gd name="T6" fmla="*/ 92 w 94"/>
                <a:gd name="T7" fmla="*/ 0 h 21"/>
                <a:gd name="T8" fmla="*/ 92 w 94"/>
                <a:gd name="T9" fmla="*/ 0 h 21"/>
                <a:gd name="T10" fmla="*/ 94 w 94"/>
                <a:gd name="T11" fmla="*/ 0 h 21"/>
                <a:gd name="T12" fmla="*/ 94 w 94"/>
                <a:gd name="T13" fmla="*/ 0 h 21"/>
                <a:gd name="T14" fmla="*/ 94 w 94"/>
                <a:gd name="T15" fmla="*/ 2 h 21"/>
                <a:gd name="T16" fmla="*/ 94 w 94"/>
                <a:gd name="T17" fmla="*/ 2 h 21"/>
                <a:gd name="T18" fmla="*/ 94 w 94"/>
                <a:gd name="T19" fmla="*/ 2 h 21"/>
                <a:gd name="T20" fmla="*/ 94 w 94"/>
                <a:gd name="T21" fmla="*/ 17 h 21"/>
                <a:gd name="T22" fmla="*/ 94 w 94"/>
                <a:gd name="T23" fmla="*/ 19 h 21"/>
                <a:gd name="T24" fmla="*/ 94 w 94"/>
                <a:gd name="T25" fmla="*/ 19 h 21"/>
                <a:gd name="T26" fmla="*/ 94 w 94"/>
                <a:gd name="T27" fmla="*/ 19 h 21"/>
                <a:gd name="T28" fmla="*/ 94 w 94"/>
                <a:gd name="T29" fmla="*/ 19 h 21"/>
                <a:gd name="T30" fmla="*/ 92 w 94"/>
                <a:gd name="T31" fmla="*/ 21 h 21"/>
                <a:gd name="T32" fmla="*/ 92 w 94"/>
                <a:gd name="T33" fmla="*/ 21 h 21"/>
                <a:gd name="T34" fmla="*/ 92 w 94"/>
                <a:gd name="T35" fmla="*/ 21 h 21"/>
                <a:gd name="T36" fmla="*/ 92 w 94"/>
                <a:gd name="T37" fmla="*/ 21 h 21"/>
                <a:gd name="T38" fmla="*/ 2 w 94"/>
                <a:gd name="T39" fmla="*/ 21 h 21"/>
                <a:gd name="T40" fmla="*/ 2 w 94"/>
                <a:gd name="T41" fmla="*/ 21 h 21"/>
                <a:gd name="T42" fmla="*/ 0 w 94"/>
                <a:gd name="T43" fmla="*/ 21 h 21"/>
                <a:gd name="T44" fmla="*/ 0 w 94"/>
                <a:gd name="T45" fmla="*/ 21 h 21"/>
                <a:gd name="T46" fmla="*/ 0 w 94"/>
                <a:gd name="T47" fmla="*/ 19 h 21"/>
                <a:gd name="T48" fmla="*/ 0 w 94"/>
                <a:gd name="T49" fmla="*/ 19 h 21"/>
                <a:gd name="T50" fmla="*/ 0 w 94"/>
                <a:gd name="T51" fmla="*/ 19 h 21"/>
                <a:gd name="T52" fmla="*/ 0 w 94"/>
                <a:gd name="T53" fmla="*/ 19 h 21"/>
                <a:gd name="T54" fmla="*/ 0 w 94"/>
                <a:gd name="T55" fmla="*/ 17 h 21"/>
                <a:gd name="T56" fmla="*/ 0 w 94"/>
                <a:gd name="T57" fmla="*/ 2 h 21"/>
                <a:gd name="T58" fmla="*/ 0 w 94"/>
                <a:gd name="T59" fmla="*/ 2 h 21"/>
                <a:gd name="T60" fmla="*/ 0 w 94"/>
                <a:gd name="T61" fmla="*/ 2 h 21"/>
                <a:gd name="T62" fmla="*/ 0 w 94"/>
                <a:gd name="T63" fmla="*/ 0 h 21"/>
                <a:gd name="T64" fmla="*/ 0 w 94"/>
                <a:gd name="T65" fmla="*/ 0 h 21"/>
                <a:gd name="T66" fmla="*/ 0 w 94"/>
                <a:gd name="T67" fmla="*/ 0 h 21"/>
                <a:gd name="T68" fmla="*/ 0 w 94"/>
                <a:gd name="T69" fmla="*/ 0 h 21"/>
                <a:gd name="T70" fmla="*/ 2 w 94"/>
                <a:gd name="T71" fmla="*/ 0 h 21"/>
                <a:gd name="T72" fmla="*/ 2 w 94"/>
                <a:gd name="T73" fmla="*/ 0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21"/>
                <a:gd name="T113" fmla="*/ 94 w 94"/>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21">
                  <a:moveTo>
                    <a:pt x="2" y="0"/>
                  </a:moveTo>
                  <a:lnTo>
                    <a:pt x="92" y="0"/>
                  </a:lnTo>
                  <a:lnTo>
                    <a:pt x="94" y="0"/>
                  </a:lnTo>
                  <a:lnTo>
                    <a:pt x="94" y="2"/>
                  </a:lnTo>
                  <a:lnTo>
                    <a:pt x="94" y="17"/>
                  </a:lnTo>
                  <a:lnTo>
                    <a:pt x="94" y="19"/>
                  </a:lnTo>
                  <a:lnTo>
                    <a:pt x="92" y="21"/>
                  </a:lnTo>
                  <a:lnTo>
                    <a:pt x="2" y="21"/>
                  </a:lnTo>
                  <a:lnTo>
                    <a:pt x="0" y="21"/>
                  </a:lnTo>
                  <a:lnTo>
                    <a:pt x="0" y="19"/>
                  </a:lnTo>
                  <a:lnTo>
                    <a:pt x="0" y="17"/>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91" name="Freeform 277"/>
            <p:cNvSpPr/>
            <p:nvPr/>
          </p:nvSpPr>
          <p:spPr bwMode="auto">
            <a:xfrm>
              <a:off x="4848" y="1814"/>
              <a:ext cx="95" cy="21"/>
            </a:xfrm>
            <a:custGeom>
              <a:avLst/>
              <a:gdLst>
                <a:gd name="T0" fmla="*/ 3 w 95"/>
                <a:gd name="T1" fmla="*/ 0 h 21"/>
                <a:gd name="T2" fmla="*/ 92 w 95"/>
                <a:gd name="T3" fmla="*/ 0 h 21"/>
                <a:gd name="T4" fmla="*/ 92 w 95"/>
                <a:gd name="T5" fmla="*/ 0 h 21"/>
                <a:gd name="T6" fmla="*/ 94 w 95"/>
                <a:gd name="T7" fmla="*/ 0 h 21"/>
                <a:gd name="T8" fmla="*/ 94 w 95"/>
                <a:gd name="T9" fmla="*/ 0 h 21"/>
                <a:gd name="T10" fmla="*/ 94 w 95"/>
                <a:gd name="T11" fmla="*/ 0 h 21"/>
                <a:gd name="T12" fmla="*/ 94 w 95"/>
                <a:gd name="T13" fmla="*/ 0 h 21"/>
                <a:gd name="T14" fmla="*/ 94 w 95"/>
                <a:gd name="T15" fmla="*/ 2 h 21"/>
                <a:gd name="T16" fmla="*/ 95 w 95"/>
                <a:gd name="T17" fmla="*/ 2 h 21"/>
                <a:gd name="T18" fmla="*/ 95 w 95"/>
                <a:gd name="T19" fmla="*/ 2 h 21"/>
                <a:gd name="T20" fmla="*/ 95 w 95"/>
                <a:gd name="T21" fmla="*/ 17 h 21"/>
                <a:gd name="T22" fmla="*/ 95 w 95"/>
                <a:gd name="T23" fmla="*/ 17 h 21"/>
                <a:gd name="T24" fmla="*/ 94 w 95"/>
                <a:gd name="T25" fmla="*/ 19 h 21"/>
                <a:gd name="T26" fmla="*/ 94 w 95"/>
                <a:gd name="T27" fmla="*/ 19 h 21"/>
                <a:gd name="T28" fmla="*/ 94 w 95"/>
                <a:gd name="T29" fmla="*/ 19 h 21"/>
                <a:gd name="T30" fmla="*/ 94 w 95"/>
                <a:gd name="T31" fmla="*/ 21 h 21"/>
                <a:gd name="T32" fmla="*/ 94 w 95"/>
                <a:gd name="T33" fmla="*/ 21 h 21"/>
                <a:gd name="T34" fmla="*/ 92 w 95"/>
                <a:gd name="T35" fmla="*/ 21 h 21"/>
                <a:gd name="T36" fmla="*/ 92 w 95"/>
                <a:gd name="T37" fmla="*/ 21 h 21"/>
                <a:gd name="T38" fmla="*/ 3 w 95"/>
                <a:gd name="T39" fmla="*/ 21 h 21"/>
                <a:gd name="T40" fmla="*/ 2 w 95"/>
                <a:gd name="T41" fmla="*/ 21 h 21"/>
                <a:gd name="T42" fmla="*/ 2 w 95"/>
                <a:gd name="T43" fmla="*/ 21 h 21"/>
                <a:gd name="T44" fmla="*/ 2 w 95"/>
                <a:gd name="T45" fmla="*/ 21 h 21"/>
                <a:gd name="T46" fmla="*/ 2 w 95"/>
                <a:gd name="T47" fmla="*/ 19 h 21"/>
                <a:gd name="T48" fmla="*/ 2 w 95"/>
                <a:gd name="T49" fmla="*/ 19 h 21"/>
                <a:gd name="T50" fmla="*/ 0 w 95"/>
                <a:gd name="T51" fmla="*/ 19 h 21"/>
                <a:gd name="T52" fmla="*/ 0 w 95"/>
                <a:gd name="T53" fmla="*/ 17 h 21"/>
                <a:gd name="T54" fmla="*/ 0 w 95"/>
                <a:gd name="T55" fmla="*/ 17 h 21"/>
                <a:gd name="T56" fmla="*/ 0 w 95"/>
                <a:gd name="T57" fmla="*/ 2 h 21"/>
                <a:gd name="T58" fmla="*/ 0 w 95"/>
                <a:gd name="T59" fmla="*/ 2 h 21"/>
                <a:gd name="T60" fmla="*/ 0 w 95"/>
                <a:gd name="T61" fmla="*/ 2 h 21"/>
                <a:gd name="T62" fmla="*/ 2 w 95"/>
                <a:gd name="T63" fmla="*/ 0 h 21"/>
                <a:gd name="T64" fmla="*/ 2 w 95"/>
                <a:gd name="T65" fmla="*/ 0 h 21"/>
                <a:gd name="T66" fmla="*/ 2 w 95"/>
                <a:gd name="T67" fmla="*/ 0 h 21"/>
                <a:gd name="T68" fmla="*/ 2 w 95"/>
                <a:gd name="T69" fmla="*/ 0 h 21"/>
                <a:gd name="T70" fmla="*/ 2 w 95"/>
                <a:gd name="T71" fmla="*/ 0 h 21"/>
                <a:gd name="T72" fmla="*/ 3 w 95"/>
                <a:gd name="T73" fmla="*/ 0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5"/>
                <a:gd name="T112" fmla="*/ 0 h 21"/>
                <a:gd name="T113" fmla="*/ 95 w 95"/>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5" h="21">
                  <a:moveTo>
                    <a:pt x="3" y="0"/>
                  </a:moveTo>
                  <a:lnTo>
                    <a:pt x="92" y="0"/>
                  </a:lnTo>
                  <a:lnTo>
                    <a:pt x="94" y="0"/>
                  </a:lnTo>
                  <a:lnTo>
                    <a:pt x="94" y="2"/>
                  </a:lnTo>
                  <a:lnTo>
                    <a:pt x="95" y="2"/>
                  </a:lnTo>
                  <a:lnTo>
                    <a:pt x="95" y="17"/>
                  </a:lnTo>
                  <a:lnTo>
                    <a:pt x="94" y="19"/>
                  </a:lnTo>
                  <a:lnTo>
                    <a:pt x="94" y="21"/>
                  </a:lnTo>
                  <a:lnTo>
                    <a:pt x="92" y="21"/>
                  </a:lnTo>
                  <a:lnTo>
                    <a:pt x="3" y="21"/>
                  </a:lnTo>
                  <a:lnTo>
                    <a:pt x="2" y="21"/>
                  </a:lnTo>
                  <a:lnTo>
                    <a:pt x="2" y="19"/>
                  </a:lnTo>
                  <a:lnTo>
                    <a:pt x="0" y="19"/>
                  </a:lnTo>
                  <a:lnTo>
                    <a:pt x="0" y="17"/>
                  </a:lnTo>
                  <a:lnTo>
                    <a:pt x="0" y="2"/>
                  </a:lnTo>
                  <a:lnTo>
                    <a:pt x="2" y="0"/>
                  </a:lnTo>
                  <a:lnTo>
                    <a:pt x="3"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92" name="Freeform 278"/>
            <p:cNvSpPr/>
            <p:nvPr/>
          </p:nvSpPr>
          <p:spPr bwMode="auto">
            <a:xfrm>
              <a:off x="4799" y="1814"/>
              <a:ext cx="26" cy="21"/>
            </a:xfrm>
            <a:custGeom>
              <a:avLst/>
              <a:gdLst>
                <a:gd name="T0" fmla="*/ 2 w 26"/>
                <a:gd name="T1" fmla="*/ 0 h 21"/>
                <a:gd name="T2" fmla="*/ 24 w 26"/>
                <a:gd name="T3" fmla="*/ 0 h 21"/>
                <a:gd name="T4" fmla="*/ 24 w 26"/>
                <a:gd name="T5" fmla="*/ 0 h 21"/>
                <a:gd name="T6" fmla="*/ 26 w 26"/>
                <a:gd name="T7" fmla="*/ 0 h 21"/>
                <a:gd name="T8" fmla="*/ 26 w 26"/>
                <a:gd name="T9" fmla="*/ 0 h 21"/>
                <a:gd name="T10" fmla="*/ 26 w 26"/>
                <a:gd name="T11" fmla="*/ 0 h 21"/>
                <a:gd name="T12" fmla="*/ 26 w 26"/>
                <a:gd name="T13" fmla="*/ 2 h 21"/>
                <a:gd name="T14" fmla="*/ 26 w 26"/>
                <a:gd name="T15" fmla="*/ 2 h 21"/>
                <a:gd name="T16" fmla="*/ 26 w 26"/>
                <a:gd name="T17" fmla="*/ 2 h 21"/>
                <a:gd name="T18" fmla="*/ 26 w 26"/>
                <a:gd name="T19" fmla="*/ 4 h 21"/>
                <a:gd name="T20" fmla="*/ 26 w 26"/>
                <a:gd name="T21" fmla="*/ 17 h 21"/>
                <a:gd name="T22" fmla="*/ 26 w 26"/>
                <a:gd name="T23" fmla="*/ 19 h 21"/>
                <a:gd name="T24" fmla="*/ 26 w 26"/>
                <a:gd name="T25" fmla="*/ 19 h 21"/>
                <a:gd name="T26" fmla="*/ 26 w 26"/>
                <a:gd name="T27" fmla="*/ 19 h 21"/>
                <a:gd name="T28" fmla="*/ 26 w 26"/>
                <a:gd name="T29" fmla="*/ 19 h 21"/>
                <a:gd name="T30" fmla="*/ 26 w 26"/>
                <a:gd name="T31" fmla="*/ 21 h 21"/>
                <a:gd name="T32" fmla="*/ 26 w 26"/>
                <a:gd name="T33" fmla="*/ 21 h 21"/>
                <a:gd name="T34" fmla="*/ 24 w 26"/>
                <a:gd name="T35" fmla="*/ 21 h 21"/>
                <a:gd name="T36" fmla="*/ 24 w 26"/>
                <a:gd name="T37" fmla="*/ 21 h 21"/>
                <a:gd name="T38" fmla="*/ 2 w 26"/>
                <a:gd name="T39" fmla="*/ 21 h 21"/>
                <a:gd name="T40" fmla="*/ 2 w 26"/>
                <a:gd name="T41" fmla="*/ 21 h 21"/>
                <a:gd name="T42" fmla="*/ 2 w 26"/>
                <a:gd name="T43" fmla="*/ 21 h 21"/>
                <a:gd name="T44" fmla="*/ 2 w 26"/>
                <a:gd name="T45" fmla="*/ 21 h 21"/>
                <a:gd name="T46" fmla="*/ 2 w 26"/>
                <a:gd name="T47" fmla="*/ 19 h 21"/>
                <a:gd name="T48" fmla="*/ 0 w 26"/>
                <a:gd name="T49" fmla="*/ 19 h 21"/>
                <a:gd name="T50" fmla="*/ 0 w 26"/>
                <a:gd name="T51" fmla="*/ 19 h 21"/>
                <a:gd name="T52" fmla="*/ 0 w 26"/>
                <a:gd name="T53" fmla="*/ 19 h 21"/>
                <a:gd name="T54" fmla="*/ 0 w 26"/>
                <a:gd name="T55" fmla="*/ 17 h 21"/>
                <a:gd name="T56" fmla="*/ 0 w 26"/>
                <a:gd name="T57" fmla="*/ 4 h 21"/>
                <a:gd name="T58" fmla="*/ 0 w 26"/>
                <a:gd name="T59" fmla="*/ 2 h 21"/>
                <a:gd name="T60" fmla="*/ 0 w 26"/>
                <a:gd name="T61" fmla="*/ 2 h 21"/>
                <a:gd name="T62" fmla="*/ 0 w 26"/>
                <a:gd name="T63" fmla="*/ 2 h 21"/>
                <a:gd name="T64" fmla="*/ 2 w 26"/>
                <a:gd name="T65" fmla="*/ 0 h 21"/>
                <a:gd name="T66" fmla="*/ 2 w 26"/>
                <a:gd name="T67" fmla="*/ 0 h 21"/>
                <a:gd name="T68" fmla="*/ 2 w 26"/>
                <a:gd name="T69" fmla="*/ 0 h 21"/>
                <a:gd name="T70" fmla="*/ 2 w 26"/>
                <a:gd name="T71" fmla="*/ 0 h 21"/>
                <a:gd name="T72" fmla="*/ 2 w 26"/>
                <a:gd name="T73" fmla="*/ 0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
                <a:gd name="T112" fmla="*/ 0 h 21"/>
                <a:gd name="T113" fmla="*/ 26 w 26"/>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 h="21">
                  <a:moveTo>
                    <a:pt x="2" y="0"/>
                  </a:moveTo>
                  <a:lnTo>
                    <a:pt x="24" y="0"/>
                  </a:lnTo>
                  <a:lnTo>
                    <a:pt x="26" y="0"/>
                  </a:lnTo>
                  <a:lnTo>
                    <a:pt x="26" y="2"/>
                  </a:lnTo>
                  <a:lnTo>
                    <a:pt x="26" y="4"/>
                  </a:lnTo>
                  <a:lnTo>
                    <a:pt x="26" y="17"/>
                  </a:lnTo>
                  <a:lnTo>
                    <a:pt x="26" y="19"/>
                  </a:lnTo>
                  <a:lnTo>
                    <a:pt x="26" y="21"/>
                  </a:lnTo>
                  <a:lnTo>
                    <a:pt x="24" y="21"/>
                  </a:lnTo>
                  <a:lnTo>
                    <a:pt x="2" y="21"/>
                  </a:lnTo>
                  <a:lnTo>
                    <a:pt x="2" y="19"/>
                  </a:lnTo>
                  <a:lnTo>
                    <a:pt x="0" y="19"/>
                  </a:lnTo>
                  <a:lnTo>
                    <a:pt x="0" y="17"/>
                  </a:lnTo>
                  <a:lnTo>
                    <a:pt x="0" y="4"/>
                  </a:lnTo>
                  <a:lnTo>
                    <a:pt x="0" y="2"/>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93" name="Freeform 279"/>
            <p:cNvSpPr/>
            <p:nvPr/>
          </p:nvSpPr>
          <p:spPr bwMode="auto">
            <a:xfrm>
              <a:off x="5238" y="1811"/>
              <a:ext cx="94" cy="28"/>
            </a:xfrm>
            <a:custGeom>
              <a:avLst/>
              <a:gdLst>
                <a:gd name="T0" fmla="*/ 2 w 94"/>
                <a:gd name="T1" fmla="*/ 0 h 28"/>
                <a:gd name="T2" fmla="*/ 90 w 94"/>
                <a:gd name="T3" fmla="*/ 0 h 28"/>
                <a:gd name="T4" fmla="*/ 90 w 94"/>
                <a:gd name="T5" fmla="*/ 0 h 28"/>
                <a:gd name="T6" fmla="*/ 92 w 94"/>
                <a:gd name="T7" fmla="*/ 0 h 28"/>
                <a:gd name="T8" fmla="*/ 92 w 94"/>
                <a:gd name="T9" fmla="*/ 2 h 28"/>
                <a:gd name="T10" fmla="*/ 92 w 94"/>
                <a:gd name="T11" fmla="*/ 2 h 28"/>
                <a:gd name="T12" fmla="*/ 92 w 94"/>
                <a:gd name="T13" fmla="*/ 2 h 28"/>
                <a:gd name="T14" fmla="*/ 92 w 94"/>
                <a:gd name="T15" fmla="*/ 2 h 28"/>
                <a:gd name="T16" fmla="*/ 92 w 94"/>
                <a:gd name="T17" fmla="*/ 3 h 28"/>
                <a:gd name="T18" fmla="*/ 94 w 94"/>
                <a:gd name="T19" fmla="*/ 3 h 28"/>
                <a:gd name="T20" fmla="*/ 94 w 94"/>
                <a:gd name="T21" fmla="*/ 24 h 28"/>
                <a:gd name="T22" fmla="*/ 92 w 94"/>
                <a:gd name="T23" fmla="*/ 26 h 28"/>
                <a:gd name="T24" fmla="*/ 92 w 94"/>
                <a:gd name="T25" fmla="*/ 26 h 28"/>
                <a:gd name="T26" fmla="*/ 92 w 94"/>
                <a:gd name="T27" fmla="*/ 26 h 28"/>
                <a:gd name="T28" fmla="*/ 92 w 94"/>
                <a:gd name="T29" fmla="*/ 28 h 28"/>
                <a:gd name="T30" fmla="*/ 92 w 94"/>
                <a:gd name="T31" fmla="*/ 28 h 28"/>
                <a:gd name="T32" fmla="*/ 92 w 94"/>
                <a:gd name="T33" fmla="*/ 28 h 28"/>
                <a:gd name="T34" fmla="*/ 90 w 94"/>
                <a:gd name="T35" fmla="*/ 28 h 28"/>
                <a:gd name="T36" fmla="*/ 90 w 94"/>
                <a:gd name="T37" fmla="*/ 28 h 28"/>
                <a:gd name="T38" fmla="*/ 2 w 94"/>
                <a:gd name="T39" fmla="*/ 28 h 28"/>
                <a:gd name="T40" fmla="*/ 2 w 94"/>
                <a:gd name="T41" fmla="*/ 28 h 28"/>
                <a:gd name="T42" fmla="*/ 0 w 94"/>
                <a:gd name="T43" fmla="*/ 28 h 28"/>
                <a:gd name="T44" fmla="*/ 0 w 94"/>
                <a:gd name="T45" fmla="*/ 28 h 28"/>
                <a:gd name="T46" fmla="*/ 0 w 94"/>
                <a:gd name="T47" fmla="*/ 28 h 28"/>
                <a:gd name="T48" fmla="*/ 0 w 94"/>
                <a:gd name="T49" fmla="*/ 26 h 28"/>
                <a:gd name="T50" fmla="*/ 0 w 94"/>
                <a:gd name="T51" fmla="*/ 26 h 28"/>
                <a:gd name="T52" fmla="*/ 0 w 94"/>
                <a:gd name="T53" fmla="*/ 26 h 28"/>
                <a:gd name="T54" fmla="*/ 0 w 94"/>
                <a:gd name="T55" fmla="*/ 24 h 28"/>
                <a:gd name="T56" fmla="*/ 0 w 94"/>
                <a:gd name="T57" fmla="*/ 3 h 28"/>
                <a:gd name="T58" fmla="*/ 0 w 94"/>
                <a:gd name="T59" fmla="*/ 3 h 28"/>
                <a:gd name="T60" fmla="*/ 0 w 94"/>
                <a:gd name="T61" fmla="*/ 2 h 28"/>
                <a:gd name="T62" fmla="*/ 0 w 94"/>
                <a:gd name="T63" fmla="*/ 2 h 28"/>
                <a:gd name="T64" fmla="*/ 0 w 94"/>
                <a:gd name="T65" fmla="*/ 2 h 28"/>
                <a:gd name="T66" fmla="*/ 0 w 94"/>
                <a:gd name="T67" fmla="*/ 2 h 28"/>
                <a:gd name="T68" fmla="*/ 0 w 94"/>
                <a:gd name="T69" fmla="*/ 0 h 28"/>
                <a:gd name="T70" fmla="*/ 2 w 94"/>
                <a:gd name="T71" fmla="*/ 0 h 28"/>
                <a:gd name="T72" fmla="*/ 2 w 94"/>
                <a:gd name="T73" fmla="*/ 0 h 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28"/>
                <a:gd name="T113" fmla="*/ 94 w 94"/>
                <a:gd name="T114" fmla="*/ 28 h 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28">
                  <a:moveTo>
                    <a:pt x="2" y="0"/>
                  </a:moveTo>
                  <a:lnTo>
                    <a:pt x="90" y="0"/>
                  </a:lnTo>
                  <a:lnTo>
                    <a:pt x="92" y="0"/>
                  </a:lnTo>
                  <a:lnTo>
                    <a:pt x="92" y="2"/>
                  </a:lnTo>
                  <a:lnTo>
                    <a:pt x="92" y="3"/>
                  </a:lnTo>
                  <a:lnTo>
                    <a:pt x="94" y="3"/>
                  </a:lnTo>
                  <a:lnTo>
                    <a:pt x="94" y="24"/>
                  </a:lnTo>
                  <a:lnTo>
                    <a:pt x="92" y="26"/>
                  </a:lnTo>
                  <a:lnTo>
                    <a:pt x="92" y="28"/>
                  </a:lnTo>
                  <a:lnTo>
                    <a:pt x="90" y="28"/>
                  </a:lnTo>
                  <a:lnTo>
                    <a:pt x="2" y="28"/>
                  </a:lnTo>
                  <a:lnTo>
                    <a:pt x="0" y="28"/>
                  </a:lnTo>
                  <a:lnTo>
                    <a:pt x="0" y="26"/>
                  </a:lnTo>
                  <a:lnTo>
                    <a:pt x="0" y="24"/>
                  </a:lnTo>
                  <a:lnTo>
                    <a:pt x="0" y="3"/>
                  </a:lnTo>
                  <a:lnTo>
                    <a:pt x="0" y="2"/>
                  </a:lnTo>
                  <a:lnTo>
                    <a:pt x="0" y="0"/>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94" name="Freeform 280"/>
            <p:cNvSpPr/>
            <p:nvPr/>
          </p:nvSpPr>
          <p:spPr bwMode="auto">
            <a:xfrm>
              <a:off x="5238" y="1811"/>
              <a:ext cx="94" cy="28"/>
            </a:xfrm>
            <a:custGeom>
              <a:avLst/>
              <a:gdLst>
                <a:gd name="T0" fmla="*/ 2 w 94"/>
                <a:gd name="T1" fmla="*/ 0 h 28"/>
                <a:gd name="T2" fmla="*/ 90 w 94"/>
                <a:gd name="T3" fmla="*/ 0 h 28"/>
                <a:gd name="T4" fmla="*/ 90 w 94"/>
                <a:gd name="T5" fmla="*/ 0 h 28"/>
                <a:gd name="T6" fmla="*/ 92 w 94"/>
                <a:gd name="T7" fmla="*/ 0 h 28"/>
                <a:gd name="T8" fmla="*/ 92 w 94"/>
                <a:gd name="T9" fmla="*/ 2 h 28"/>
                <a:gd name="T10" fmla="*/ 92 w 94"/>
                <a:gd name="T11" fmla="*/ 2 h 28"/>
                <a:gd name="T12" fmla="*/ 92 w 94"/>
                <a:gd name="T13" fmla="*/ 2 h 28"/>
                <a:gd name="T14" fmla="*/ 92 w 94"/>
                <a:gd name="T15" fmla="*/ 2 h 28"/>
                <a:gd name="T16" fmla="*/ 92 w 94"/>
                <a:gd name="T17" fmla="*/ 3 h 28"/>
                <a:gd name="T18" fmla="*/ 94 w 94"/>
                <a:gd name="T19" fmla="*/ 3 h 28"/>
                <a:gd name="T20" fmla="*/ 94 w 94"/>
                <a:gd name="T21" fmla="*/ 24 h 28"/>
                <a:gd name="T22" fmla="*/ 92 w 94"/>
                <a:gd name="T23" fmla="*/ 26 h 28"/>
                <a:gd name="T24" fmla="*/ 92 w 94"/>
                <a:gd name="T25" fmla="*/ 26 h 28"/>
                <a:gd name="T26" fmla="*/ 92 w 94"/>
                <a:gd name="T27" fmla="*/ 26 h 28"/>
                <a:gd name="T28" fmla="*/ 92 w 94"/>
                <a:gd name="T29" fmla="*/ 28 h 28"/>
                <a:gd name="T30" fmla="*/ 92 w 94"/>
                <a:gd name="T31" fmla="*/ 28 h 28"/>
                <a:gd name="T32" fmla="*/ 92 w 94"/>
                <a:gd name="T33" fmla="*/ 28 h 28"/>
                <a:gd name="T34" fmla="*/ 90 w 94"/>
                <a:gd name="T35" fmla="*/ 28 h 28"/>
                <a:gd name="T36" fmla="*/ 90 w 94"/>
                <a:gd name="T37" fmla="*/ 28 h 28"/>
                <a:gd name="T38" fmla="*/ 2 w 94"/>
                <a:gd name="T39" fmla="*/ 28 h 28"/>
                <a:gd name="T40" fmla="*/ 2 w 94"/>
                <a:gd name="T41" fmla="*/ 28 h 28"/>
                <a:gd name="T42" fmla="*/ 0 w 94"/>
                <a:gd name="T43" fmla="*/ 28 h 28"/>
                <a:gd name="T44" fmla="*/ 0 w 94"/>
                <a:gd name="T45" fmla="*/ 28 h 28"/>
                <a:gd name="T46" fmla="*/ 0 w 94"/>
                <a:gd name="T47" fmla="*/ 28 h 28"/>
                <a:gd name="T48" fmla="*/ 0 w 94"/>
                <a:gd name="T49" fmla="*/ 26 h 28"/>
                <a:gd name="T50" fmla="*/ 0 w 94"/>
                <a:gd name="T51" fmla="*/ 26 h 28"/>
                <a:gd name="T52" fmla="*/ 0 w 94"/>
                <a:gd name="T53" fmla="*/ 26 h 28"/>
                <a:gd name="T54" fmla="*/ 0 w 94"/>
                <a:gd name="T55" fmla="*/ 24 h 28"/>
                <a:gd name="T56" fmla="*/ 0 w 94"/>
                <a:gd name="T57" fmla="*/ 3 h 28"/>
                <a:gd name="T58" fmla="*/ 0 w 94"/>
                <a:gd name="T59" fmla="*/ 3 h 28"/>
                <a:gd name="T60" fmla="*/ 0 w 94"/>
                <a:gd name="T61" fmla="*/ 2 h 28"/>
                <a:gd name="T62" fmla="*/ 0 w 94"/>
                <a:gd name="T63" fmla="*/ 2 h 28"/>
                <a:gd name="T64" fmla="*/ 0 w 94"/>
                <a:gd name="T65" fmla="*/ 2 h 28"/>
                <a:gd name="T66" fmla="*/ 0 w 94"/>
                <a:gd name="T67" fmla="*/ 2 h 28"/>
                <a:gd name="T68" fmla="*/ 0 w 94"/>
                <a:gd name="T69" fmla="*/ 0 h 28"/>
                <a:gd name="T70" fmla="*/ 2 w 94"/>
                <a:gd name="T71" fmla="*/ 0 h 28"/>
                <a:gd name="T72" fmla="*/ 2 w 94"/>
                <a:gd name="T73" fmla="*/ 0 h 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28"/>
                <a:gd name="T113" fmla="*/ 94 w 94"/>
                <a:gd name="T114" fmla="*/ 28 h 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28">
                  <a:moveTo>
                    <a:pt x="2" y="0"/>
                  </a:moveTo>
                  <a:lnTo>
                    <a:pt x="90" y="0"/>
                  </a:lnTo>
                  <a:lnTo>
                    <a:pt x="92" y="0"/>
                  </a:lnTo>
                  <a:lnTo>
                    <a:pt x="92" y="2"/>
                  </a:lnTo>
                  <a:lnTo>
                    <a:pt x="92" y="3"/>
                  </a:lnTo>
                  <a:lnTo>
                    <a:pt x="94" y="3"/>
                  </a:lnTo>
                  <a:lnTo>
                    <a:pt x="94" y="24"/>
                  </a:lnTo>
                  <a:lnTo>
                    <a:pt x="92" y="26"/>
                  </a:lnTo>
                  <a:lnTo>
                    <a:pt x="92" y="28"/>
                  </a:lnTo>
                  <a:lnTo>
                    <a:pt x="90" y="28"/>
                  </a:lnTo>
                  <a:lnTo>
                    <a:pt x="2" y="28"/>
                  </a:lnTo>
                  <a:lnTo>
                    <a:pt x="0" y="28"/>
                  </a:lnTo>
                  <a:lnTo>
                    <a:pt x="0" y="26"/>
                  </a:lnTo>
                  <a:lnTo>
                    <a:pt x="0" y="24"/>
                  </a:lnTo>
                  <a:lnTo>
                    <a:pt x="0" y="3"/>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95" name="Freeform 281"/>
            <p:cNvSpPr>
              <a:spLocks noEditPoints="1"/>
            </p:cNvSpPr>
            <p:nvPr/>
          </p:nvSpPr>
          <p:spPr bwMode="auto">
            <a:xfrm>
              <a:off x="5238" y="1813"/>
              <a:ext cx="90" cy="26"/>
            </a:xfrm>
            <a:custGeom>
              <a:avLst/>
              <a:gdLst>
                <a:gd name="T0" fmla="*/ 89 w 90"/>
                <a:gd name="T1" fmla="*/ 0 h 26"/>
                <a:gd name="T2" fmla="*/ 90 w 90"/>
                <a:gd name="T3" fmla="*/ 0 h 26"/>
                <a:gd name="T4" fmla="*/ 90 w 90"/>
                <a:gd name="T5" fmla="*/ 1 h 26"/>
                <a:gd name="T6" fmla="*/ 90 w 90"/>
                <a:gd name="T7" fmla="*/ 1 h 26"/>
                <a:gd name="T8" fmla="*/ 90 w 90"/>
                <a:gd name="T9" fmla="*/ 1 h 26"/>
                <a:gd name="T10" fmla="*/ 90 w 90"/>
                <a:gd name="T11" fmla="*/ 24 h 26"/>
                <a:gd name="T12" fmla="*/ 90 w 90"/>
                <a:gd name="T13" fmla="*/ 26 h 26"/>
                <a:gd name="T14" fmla="*/ 90 w 90"/>
                <a:gd name="T15" fmla="*/ 26 h 26"/>
                <a:gd name="T16" fmla="*/ 89 w 90"/>
                <a:gd name="T17" fmla="*/ 26 h 26"/>
                <a:gd name="T18" fmla="*/ 64 w 90"/>
                <a:gd name="T19" fmla="*/ 26 h 26"/>
                <a:gd name="T20" fmla="*/ 62 w 90"/>
                <a:gd name="T21" fmla="*/ 26 h 26"/>
                <a:gd name="T22" fmla="*/ 62 w 90"/>
                <a:gd name="T23" fmla="*/ 26 h 26"/>
                <a:gd name="T24" fmla="*/ 62 w 90"/>
                <a:gd name="T25" fmla="*/ 24 h 26"/>
                <a:gd name="T26" fmla="*/ 62 w 90"/>
                <a:gd name="T27" fmla="*/ 24 h 26"/>
                <a:gd name="T28" fmla="*/ 62 w 90"/>
                <a:gd name="T29" fmla="*/ 1 h 26"/>
                <a:gd name="T30" fmla="*/ 62 w 90"/>
                <a:gd name="T31" fmla="*/ 1 h 26"/>
                <a:gd name="T32" fmla="*/ 62 w 90"/>
                <a:gd name="T33" fmla="*/ 0 h 26"/>
                <a:gd name="T34" fmla="*/ 62 w 90"/>
                <a:gd name="T35" fmla="*/ 0 h 26"/>
                <a:gd name="T36" fmla="*/ 34 w 90"/>
                <a:gd name="T37" fmla="*/ 0 h 26"/>
                <a:gd name="T38" fmla="*/ 58 w 90"/>
                <a:gd name="T39" fmla="*/ 0 h 26"/>
                <a:gd name="T40" fmla="*/ 60 w 90"/>
                <a:gd name="T41" fmla="*/ 0 h 26"/>
                <a:gd name="T42" fmla="*/ 60 w 90"/>
                <a:gd name="T43" fmla="*/ 1 h 26"/>
                <a:gd name="T44" fmla="*/ 60 w 90"/>
                <a:gd name="T45" fmla="*/ 1 h 26"/>
                <a:gd name="T46" fmla="*/ 60 w 90"/>
                <a:gd name="T47" fmla="*/ 24 h 26"/>
                <a:gd name="T48" fmla="*/ 60 w 90"/>
                <a:gd name="T49" fmla="*/ 24 h 26"/>
                <a:gd name="T50" fmla="*/ 60 w 90"/>
                <a:gd name="T51" fmla="*/ 26 h 26"/>
                <a:gd name="T52" fmla="*/ 58 w 90"/>
                <a:gd name="T53" fmla="*/ 26 h 26"/>
                <a:gd name="T54" fmla="*/ 58 w 90"/>
                <a:gd name="T55" fmla="*/ 26 h 26"/>
                <a:gd name="T56" fmla="*/ 32 w 90"/>
                <a:gd name="T57" fmla="*/ 26 h 26"/>
                <a:gd name="T58" fmla="*/ 32 w 90"/>
                <a:gd name="T59" fmla="*/ 26 h 26"/>
                <a:gd name="T60" fmla="*/ 32 w 90"/>
                <a:gd name="T61" fmla="*/ 26 h 26"/>
                <a:gd name="T62" fmla="*/ 32 w 90"/>
                <a:gd name="T63" fmla="*/ 24 h 26"/>
                <a:gd name="T64" fmla="*/ 32 w 90"/>
                <a:gd name="T65" fmla="*/ 1 h 26"/>
                <a:gd name="T66" fmla="*/ 32 w 90"/>
                <a:gd name="T67" fmla="*/ 1 h 26"/>
                <a:gd name="T68" fmla="*/ 32 w 90"/>
                <a:gd name="T69" fmla="*/ 1 h 26"/>
                <a:gd name="T70" fmla="*/ 32 w 90"/>
                <a:gd name="T71" fmla="*/ 0 h 26"/>
                <a:gd name="T72" fmla="*/ 34 w 90"/>
                <a:gd name="T73" fmla="*/ 0 h 26"/>
                <a:gd name="T74" fmla="*/ 28 w 90"/>
                <a:gd name="T75" fmla="*/ 0 h 26"/>
                <a:gd name="T76" fmla="*/ 28 w 90"/>
                <a:gd name="T77" fmla="*/ 0 h 26"/>
                <a:gd name="T78" fmla="*/ 28 w 90"/>
                <a:gd name="T79" fmla="*/ 1 h 26"/>
                <a:gd name="T80" fmla="*/ 30 w 90"/>
                <a:gd name="T81" fmla="*/ 1 h 26"/>
                <a:gd name="T82" fmla="*/ 30 w 90"/>
                <a:gd name="T83" fmla="*/ 1 h 26"/>
                <a:gd name="T84" fmla="*/ 30 w 90"/>
                <a:gd name="T85" fmla="*/ 24 h 26"/>
                <a:gd name="T86" fmla="*/ 28 w 90"/>
                <a:gd name="T87" fmla="*/ 26 h 26"/>
                <a:gd name="T88" fmla="*/ 28 w 90"/>
                <a:gd name="T89" fmla="*/ 26 h 26"/>
                <a:gd name="T90" fmla="*/ 28 w 90"/>
                <a:gd name="T91" fmla="*/ 26 h 26"/>
                <a:gd name="T92" fmla="*/ 2 w 90"/>
                <a:gd name="T93" fmla="*/ 26 h 26"/>
                <a:gd name="T94" fmla="*/ 2 w 90"/>
                <a:gd name="T95" fmla="*/ 26 h 26"/>
                <a:gd name="T96" fmla="*/ 2 w 90"/>
                <a:gd name="T97" fmla="*/ 26 h 26"/>
                <a:gd name="T98" fmla="*/ 0 w 90"/>
                <a:gd name="T99" fmla="*/ 24 h 26"/>
                <a:gd name="T100" fmla="*/ 0 w 90"/>
                <a:gd name="T101" fmla="*/ 24 h 26"/>
                <a:gd name="T102" fmla="*/ 0 w 90"/>
                <a:gd name="T103" fmla="*/ 1 h 26"/>
                <a:gd name="T104" fmla="*/ 2 w 90"/>
                <a:gd name="T105" fmla="*/ 1 h 26"/>
                <a:gd name="T106" fmla="*/ 2 w 90"/>
                <a:gd name="T107" fmla="*/ 0 h 26"/>
                <a:gd name="T108" fmla="*/ 2 w 90"/>
                <a:gd name="T109" fmla="*/ 0 h 2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0"/>
                <a:gd name="T166" fmla="*/ 0 h 26"/>
                <a:gd name="T167" fmla="*/ 90 w 90"/>
                <a:gd name="T168" fmla="*/ 26 h 2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0" h="26">
                  <a:moveTo>
                    <a:pt x="64" y="0"/>
                  </a:moveTo>
                  <a:lnTo>
                    <a:pt x="89" y="0"/>
                  </a:lnTo>
                  <a:lnTo>
                    <a:pt x="90" y="0"/>
                  </a:lnTo>
                  <a:lnTo>
                    <a:pt x="90" y="1"/>
                  </a:lnTo>
                  <a:lnTo>
                    <a:pt x="90" y="24"/>
                  </a:lnTo>
                  <a:lnTo>
                    <a:pt x="90" y="26"/>
                  </a:lnTo>
                  <a:lnTo>
                    <a:pt x="89" y="26"/>
                  </a:lnTo>
                  <a:lnTo>
                    <a:pt x="64" y="26"/>
                  </a:lnTo>
                  <a:lnTo>
                    <a:pt x="62" y="26"/>
                  </a:lnTo>
                  <a:lnTo>
                    <a:pt x="62" y="24"/>
                  </a:lnTo>
                  <a:lnTo>
                    <a:pt x="62" y="1"/>
                  </a:lnTo>
                  <a:lnTo>
                    <a:pt x="62" y="0"/>
                  </a:lnTo>
                  <a:lnTo>
                    <a:pt x="64" y="0"/>
                  </a:lnTo>
                  <a:close/>
                  <a:moveTo>
                    <a:pt x="34" y="0"/>
                  </a:moveTo>
                  <a:lnTo>
                    <a:pt x="58" y="0"/>
                  </a:lnTo>
                  <a:lnTo>
                    <a:pt x="60" y="0"/>
                  </a:lnTo>
                  <a:lnTo>
                    <a:pt x="60" y="1"/>
                  </a:lnTo>
                  <a:lnTo>
                    <a:pt x="60" y="24"/>
                  </a:lnTo>
                  <a:lnTo>
                    <a:pt x="60" y="26"/>
                  </a:lnTo>
                  <a:lnTo>
                    <a:pt x="58" y="26"/>
                  </a:lnTo>
                  <a:lnTo>
                    <a:pt x="34" y="26"/>
                  </a:lnTo>
                  <a:lnTo>
                    <a:pt x="32" y="26"/>
                  </a:lnTo>
                  <a:lnTo>
                    <a:pt x="32" y="24"/>
                  </a:lnTo>
                  <a:lnTo>
                    <a:pt x="32" y="1"/>
                  </a:lnTo>
                  <a:lnTo>
                    <a:pt x="32" y="0"/>
                  </a:lnTo>
                  <a:lnTo>
                    <a:pt x="34" y="0"/>
                  </a:lnTo>
                  <a:close/>
                  <a:moveTo>
                    <a:pt x="2" y="0"/>
                  </a:moveTo>
                  <a:lnTo>
                    <a:pt x="28" y="0"/>
                  </a:lnTo>
                  <a:lnTo>
                    <a:pt x="28" y="1"/>
                  </a:lnTo>
                  <a:lnTo>
                    <a:pt x="30" y="1"/>
                  </a:lnTo>
                  <a:lnTo>
                    <a:pt x="30" y="24"/>
                  </a:lnTo>
                  <a:lnTo>
                    <a:pt x="28" y="26"/>
                  </a:lnTo>
                  <a:lnTo>
                    <a:pt x="2" y="26"/>
                  </a:lnTo>
                  <a:lnTo>
                    <a:pt x="0" y="24"/>
                  </a:lnTo>
                  <a:lnTo>
                    <a:pt x="0" y="1"/>
                  </a:lnTo>
                  <a:lnTo>
                    <a:pt x="2" y="1"/>
                  </a:lnTo>
                  <a:lnTo>
                    <a:pt x="2" y="0"/>
                  </a:ln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96" name="Freeform 282"/>
            <p:cNvSpPr/>
            <p:nvPr/>
          </p:nvSpPr>
          <p:spPr bwMode="auto">
            <a:xfrm>
              <a:off x="5300" y="1813"/>
              <a:ext cx="28" cy="26"/>
            </a:xfrm>
            <a:custGeom>
              <a:avLst/>
              <a:gdLst>
                <a:gd name="T0" fmla="*/ 2 w 28"/>
                <a:gd name="T1" fmla="*/ 0 h 26"/>
                <a:gd name="T2" fmla="*/ 27 w 28"/>
                <a:gd name="T3" fmla="*/ 0 h 26"/>
                <a:gd name="T4" fmla="*/ 27 w 28"/>
                <a:gd name="T5" fmla="*/ 0 h 26"/>
                <a:gd name="T6" fmla="*/ 28 w 28"/>
                <a:gd name="T7" fmla="*/ 0 h 26"/>
                <a:gd name="T8" fmla="*/ 28 w 28"/>
                <a:gd name="T9" fmla="*/ 0 h 26"/>
                <a:gd name="T10" fmla="*/ 28 w 28"/>
                <a:gd name="T11" fmla="*/ 1 h 26"/>
                <a:gd name="T12" fmla="*/ 28 w 28"/>
                <a:gd name="T13" fmla="*/ 1 h 26"/>
                <a:gd name="T14" fmla="*/ 28 w 28"/>
                <a:gd name="T15" fmla="*/ 1 h 26"/>
                <a:gd name="T16" fmla="*/ 28 w 28"/>
                <a:gd name="T17" fmla="*/ 1 h 26"/>
                <a:gd name="T18" fmla="*/ 28 w 28"/>
                <a:gd name="T19" fmla="*/ 1 h 26"/>
                <a:gd name="T20" fmla="*/ 28 w 28"/>
                <a:gd name="T21" fmla="*/ 24 h 26"/>
                <a:gd name="T22" fmla="*/ 28 w 28"/>
                <a:gd name="T23" fmla="*/ 24 h 26"/>
                <a:gd name="T24" fmla="*/ 28 w 28"/>
                <a:gd name="T25" fmla="*/ 24 h 26"/>
                <a:gd name="T26" fmla="*/ 28 w 28"/>
                <a:gd name="T27" fmla="*/ 26 h 26"/>
                <a:gd name="T28" fmla="*/ 28 w 28"/>
                <a:gd name="T29" fmla="*/ 26 h 26"/>
                <a:gd name="T30" fmla="*/ 28 w 28"/>
                <a:gd name="T31" fmla="*/ 26 h 26"/>
                <a:gd name="T32" fmla="*/ 28 w 28"/>
                <a:gd name="T33" fmla="*/ 26 h 26"/>
                <a:gd name="T34" fmla="*/ 27 w 28"/>
                <a:gd name="T35" fmla="*/ 26 h 26"/>
                <a:gd name="T36" fmla="*/ 27 w 28"/>
                <a:gd name="T37" fmla="*/ 26 h 26"/>
                <a:gd name="T38" fmla="*/ 2 w 28"/>
                <a:gd name="T39" fmla="*/ 26 h 26"/>
                <a:gd name="T40" fmla="*/ 0 w 28"/>
                <a:gd name="T41" fmla="*/ 26 h 26"/>
                <a:gd name="T42" fmla="*/ 0 w 28"/>
                <a:gd name="T43" fmla="*/ 26 h 26"/>
                <a:gd name="T44" fmla="*/ 0 w 28"/>
                <a:gd name="T45" fmla="*/ 26 h 26"/>
                <a:gd name="T46" fmla="*/ 0 w 28"/>
                <a:gd name="T47" fmla="*/ 26 h 26"/>
                <a:gd name="T48" fmla="*/ 0 w 28"/>
                <a:gd name="T49" fmla="*/ 26 h 26"/>
                <a:gd name="T50" fmla="*/ 0 w 28"/>
                <a:gd name="T51" fmla="*/ 24 h 26"/>
                <a:gd name="T52" fmla="*/ 0 w 28"/>
                <a:gd name="T53" fmla="*/ 24 h 26"/>
                <a:gd name="T54" fmla="*/ 0 w 28"/>
                <a:gd name="T55" fmla="*/ 24 h 26"/>
                <a:gd name="T56" fmla="*/ 0 w 28"/>
                <a:gd name="T57" fmla="*/ 1 h 26"/>
                <a:gd name="T58" fmla="*/ 0 w 28"/>
                <a:gd name="T59" fmla="*/ 1 h 26"/>
                <a:gd name="T60" fmla="*/ 0 w 28"/>
                <a:gd name="T61" fmla="*/ 1 h 26"/>
                <a:gd name="T62" fmla="*/ 0 w 28"/>
                <a:gd name="T63" fmla="*/ 1 h 26"/>
                <a:gd name="T64" fmla="*/ 0 w 28"/>
                <a:gd name="T65" fmla="*/ 1 h 26"/>
                <a:gd name="T66" fmla="*/ 0 w 28"/>
                <a:gd name="T67" fmla="*/ 0 h 26"/>
                <a:gd name="T68" fmla="*/ 0 w 28"/>
                <a:gd name="T69" fmla="*/ 0 h 26"/>
                <a:gd name="T70" fmla="*/ 0 w 28"/>
                <a:gd name="T71" fmla="*/ 0 h 26"/>
                <a:gd name="T72" fmla="*/ 2 w 28"/>
                <a:gd name="T73" fmla="*/ 0 h 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
                <a:gd name="T112" fmla="*/ 0 h 26"/>
                <a:gd name="T113" fmla="*/ 28 w 28"/>
                <a:gd name="T114" fmla="*/ 26 h 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 h="26">
                  <a:moveTo>
                    <a:pt x="2" y="0"/>
                  </a:moveTo>
                  <a:lnTo>
                    <a:pt x="27" y="0"/>
                  </a:lnTo>
                  <a:lnTo>
                    <a:pt x="28" y="0"/>
                  </a:lnTo>
                  <a:lnTo>
                    <a:pt x="28" y="1"/>
                  </a:lnTo>
                  <a:lnTo>
                    <a:pt x="28" y="24"/>
                  </a:lnTo>
                  <a:lnTo>
                    <a:pt x="28" y="26"/>
                  </a:lnTo>
                  <a:lnTo>
                    <a:pt x="27" y="26"/>
                  </a:lnTo>
                  <a:lnTo>
                    <a:pt x="2" y="26"/>
                  </a:lnTo>
                  <a:lnTo>
                    <a:pt x="0" y="26"/>
                  </a:lnTo>
                  <a:lnTo>
                    <a:pt x="0" y="24"/>
                  </a:lnTo>
                  <a:lnTo>
                    <a:pt x="0" y="1"/>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97" name="Freeform 283"/>
            <p:cNvSpPr/>
            <p:nvPr/>
          </p:nvSpPr>
          <p:spPr bwMode="auto">
            <a:xfrm>
              <a:off x="5270" y="1813"/>
              <a:ext cx="28" cy="26"/>
            </a:xfrm>
            <a:custGeom>
              <a:avLst/>
              <a:gdLst>
                <a:gd name="T0" fmla="*/ 2 w 28"/>
                <a:gd name="T1" fmla="*/ 0 h 26"/>
                <a:gd name="T2" fmla="*/ 26 w 28"/>
                <a:gd name="T3" fmla="*/ 0 h 26"/>
                <a:gd name="T4" fmla="*/ 26 w 28"/>
                <a:gd name="T5" fmla="*/ 0 h 26"/>
                <a:gd name="T6" fmla="*/ 26 w 28"/>
                <a:gd name="T7" fmla="*/ 0 h 26"/>
                <a:gd name="T8" fmla="*/ 28 w 28"/>
                <a:gd name="T9" fmla="*/ 0 h 26"/>
                <a:gd name="T10" fmla="*/ 28 w 28"/>
                <a:gd name="T11" fmla="*/ 1 h 26"/>
                <a:gd name="T12" fmla="*/ 28 w 28"/>
                <a:gd name="T13" fmla="*/ 1 h 26"/>
                <a:gd name="T14" fmla="*/ 28 w 28"/>
                <a:gd name="T15" fmla="*/ 1 h 26"/>
                <a:gd name="T16" fmla="*/ 28 w 28"/>
                <a:gd name="T17" fmla="*/ 1 h 26"/>
                <a:gd name="T18" fmla="*/ 28 w 28"/>
                <a:gd name="T19" fmla="*/ 1 h 26"/>
                <a:gd name="T20" fmla="*/ 28 w 28"/>
                <a:gd name="T21" fmla="*/ 24 h 26"/>
                <a:gd name="T22" fmla="*/ 28 w 28"/>
                <a:gd name="T23" fmla="*/ 24 h 26"/>
                <a:gd name="T24" fmla="*/ 28 w 28"/>
                <a:gd name="T25" fmla="*/ 24 h 26"/>
                <a:gd name="T26" fmla="*/ 28 w 28"/>
                <a:gd name="T27" fmla="*/ 26 h 26"/>
                <a:gd name="T28" fmla="*/ 28 w 28"/>
                <a:gd name="T29" fmla="*/ 26 h 26"/>
                <a:gd name="T30" fmla="*/ 28 w 28"/>
                <a:gd name="T31" fmla="*/ 26 h 26"/>
                <a:gd name="T32" fmla="*/ 26 w 28"/>
                <a:gd name="T33" fmla="*/ 26 h 26"/>
                <a:gd name="T34" fmla="*/ 26 w 28"/>
                <a:gd name="T35" fmla="*/ 26 h 26"/>
                <a:gd name="T36" fmla="*/ 26 w 28"/>
                <a:gd name="T37" fmla="*/ 26 h 26"/>
                <a:gd name="T38" fmla="*/ 2 w 28"/>
                <a:gd name="T39" fmla="*/ 26 h 26"/>
                <a:gd name="T40" fmla="*/ 0 w 28"/>
                <a:gd name="T41" fmla="*/ 26 h 26"/>
                <a:gd name="T42" fmla="*/ 0 w 28"/>
                <a:gd name="T43" fmla="*/ 26 h 26"/>
                <a:gd name="T44" fmla="*/ 0 w 28"/>
                <a:gd name="T45" fmla="*/ 26 h 26"/>
                <a:gd name="T46" fmla="*/ 0 w 28"/>
                <a:gd name="T47" fmla="*/ 26 h 26"/>
                <a:gd name="T48" fmla="*/ 0 w 28"/>
                <a:gd name="T49" fmla="*/ 26 h 26"/>
                <a:gd name="T50" fmla="*/ 0 w 28"/>
                <a:gd name="T51" fmla="*/ 24 h 26"/>
                <a:gd name="T52" fmla="*/ 0 w 28"/>
                <a:gd name="T53" fmla="*/ 24 h 26"/>
                <a:gd name="T54" fmla="*/ 0 w 28"/>
                <a:gd name="T55" fmla="*/ 24 h 26"/>
                <a:gd name="T56" fmla="*/ 0 w 28"/>
                <a:gd name="T57" fmla="*/ 1 h 26"/>
                <a:gd name="T58" fmla="*/ 0 w 28"/>
                <a:gd name="T59" fmla="*/ 1 h 26"/>
                <a:gd name="T60" fmla="*/ 0 w 28"/>
                <a:gd name="T61" fmla="*/ 1 h 26"/>
                <a:gd name="T62" fmla="*/ 0 w 28"/>
                <a:gd name="T63" fmla="*/ 1 h 26"/>
                <a:gd name="T64" fmla="*/ 0 w 28"/>
                <a:gd name="T65" fmla="*/ 1 h 26"/>
                <a:gd name="T66" fmla="*/ 0 w 28"/>
                <a:gd name="T67" fmla="*/ 0 h 26"/>
                <a:gd name="T68" fmla="*/ 0 w 28"/>
                <a:gd name="T69" fmla="*/ 0 h 26"/>
                <a:gd name="T70" fmla="*/ 0 w 28"/>
                <a:gd name="T71" fmla="*/ 0 h 26"/>
                <a:gd name="T72" fmla="*/ 2 w 28"/>
                <a:gd name="T73" fmla="*/ 0 h 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
                <a:gd name="T112" fmla="*/ 0 h 26"/>
                <a:gd name="T113" fmla="*/ 28 w 28"/>
                <a:gd name="T114" fmla="*/ 26 h 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 h="26">
                  <a:moveTo>
                    <a:pt x="2" y="0"/>
                  </a:moveTo>
                  <a:lnTo>
                    <a:pt x="26" y="0"/>
                  </a:lnTo>
                  <a:lnTo>
                    <a:pt x="28" y="0"/>
                  </a:lnTo>
                  <a:lnTo>
                    <a:pt x="28" y="1"/>
                  </a:lnTo>
                  <a:lnTo>
                    <a:pt x="28" y="24"/>
                  </a:lnTo>
                  <a:lnTo>
                    <a:pt x="28" y="26"/>
                  </a:lnTo>
                  <a:lnTo>
                    <a:pt x="26" y="26"/>
                  </a:lnTo>
                  <a:lnTo>
                    <a:pt x="2" y="26"/>
                  </a:lnTo>
                  <a:lnTo>
                    <a:pt x="0" y="26"/>
                  </a:lnTo>
                  <a:lnTo>
                    <a:pt x="0" y="24"/>
                  </a:lnTo>
                  <a:lnTo>
                    <a:pt x="0" y="1"/>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98" name="Freeform 284"/>
            <p:cNvSpPr/>
            <p:nvPr/>
          </p:nvSpPr>
          <p:spPr bwMode="auto">
            <a:xfrm>
              <a:off x="5238" y="1813"/>
              <a:ext cx="30" cy="26"/>
            </a:xfrm>
            <a:custGeom>
              <a:avLst/>
              <a:gdLst>
                <a:gd name="T0" fmla="*/ 2 w 30"/>
                <a:gd name="T1" fmla="*/ 0 h 26"/>
                <a:gd name="T2" fmla="*/ 28 w 30"/>
                <a:gd name="T3" fmla="*/ 0 h 26"/>
                <a:gd name="T4" fmla="*/ 28 w 30"/>
                <a:gd name="T5" fmla="*/ 0 h 26"/>
                <a:gd name="T6" fmla="*/ 28 w 30"/>
                <a:gd name="T7" fmla="*/ 0 h 26"/>
                <a:gd name="T8" fmla="*/ 28 w 30"/>
                <a:gd name="T9" fmla="*/ 0 h 26"/>
                <a:gd name="T10" fmla="*/ 28 w 30"/>
                <a:gd name="T11" fmla="*/ 1 h 26"/>
                <a:gd name="T12" fmla="*/ 28 w 30"/>
                <a:gd name="T13" fmla="*/ 1 h 26"/>
                <a:gd name="T14" fmla="*/ 30 w 30"/>
                <a:gd name="T15" fmla="*/ 1 h 26"/>
                <a:gd name="T16" fmla="*/ 30 w 30"/>
                <a:gd name="T17" fmla="*/ 1 h 26"/>
                <a:gd name="T18" fmla="*/ 30 w 30"/>
                <a:gd name="T19" fmla="*/ 1 h 26"/>
                <a:gd name="T20" fmla="*/ 30 w 30"/>
                <a:gd name="T21" fmla="*/ 24 h 26"/>
                <a:gd name="T22" fmla="*/ 30 w 30"/>
                <a:gd name="T23" fmla="*/ 24 h 26"/>
                <a:gd name="T24" fmla="*/ 30 w 30"/>
                <a:gd name="T25" fmla="*/ 24 h 26"/>
                <a:gd name="T26" fmla="*/ 28 w 30"/>
                <a:gd name="T27" fmla="*/ 26 h 26"/>
                <a:gd name="T28" fmla="*/ 28 w 30"/>
                <a:gd name="T29" fmla="*/ 26 h 26"/>
                <a:gd name="T30" fmla="*/ 28 w 30"/>
                <a:gd name="T31" fmla="*/ 26 h 26"/>
                <a:gd name="T32" fmla="*/ 28 w 30"/>
                <a:gd name="T33" fmla="*/ 26 h 26"/>
                <a:gd name="T34" fmla="*/ 28 w 30"/>
                <a:gd name="T35" fmla="*/ 26 h 26"/>
                <a:gd name="T36" fmla="*/ 28 w 30"/>
                <a:gd name="T37" fmla="*/ 26 h 26"/>
                <a:gd name="T38" fmla="*/ 2 w 30"/>
                <a:gd name="T39" fmla="*/ 26 h 26"/>
                <a:gd name="T40" fmla="*/ 2 w 30"/>
                <a:gd name="T41" fmla="*/ 26 h 26"/>
                <a:gd name="T42" fmla="*/ 2 w 30"/>
                <a:gd name="T43" fmla="*/ 26 h 26"/>
                <a:gd name="T44" fmla="*/ 2 w 30"/>
                <a:gd name="T45" fmla="*/ 26 h 26"/>
                <a:gd name="T46" fmla="*/ 2 w 30"/>
                <a:gd name="T47" fmla="*/ 26 h 26"/>
                <a:gd name="T48" fmla="*/ 2 w 30"/>
                <a:gd name="T49" fmla="*/ 26 h 26"/>
                <a:gd name="T50" fmla="*/ 0 w 30"/>
                <a:gd name="T51" fmla="*/ 24 h 26"/>
                <a:gd name="T52" fmla="*/ 0 w 30"/>
                <a:gd name="T53" fmla="*/ 24 h 26"/>
                <a:gd name="T54" fmla="*/ 0 w 30"/>
                <a:gd name="T55" fmla="*/ 24 h 26"/>
                <a:gd name="T56" fmla="*/ 0 w 30"/>
                <a:gd name="T57" fmla="*/ 1 h 26"/>
                <a:gd name="T58" fmla="*/ 0 w 30"/>
                <a:gd name="T59" fmla="*/ 1 h 26"/>
                <a:gd name="T60" fmla="*/ 0 w 30"/>
                <a:gd name="T61" fmla="*/ 1 h 26"/>
                <a:gd name="T62" fmla="*/ 2 w 30"/>
                <a:gd name="T63" fmla="*/ 1 h 26"/>
                <a:gd name="T64" fmla="*/ 2 w 30"/>
                <a:gd name="T65" fmla="*/ 1 h 26"/>
                <a:gd name="T66" fmla="*/ 2 w 30"/>
                <a:gd name="T67" fmla="*/ 0 h 26"/>
                <a:gd name="T68" fmla="*/ 2 w 30"/>
                <a:gd name="T69" fmla="*/ 0 h 26"/>
                <a:gd name="T70" fmla="*/ 2 w 30"/>
                <a:gd name="T71" fmla="*/ 0 h 26"/>
                <a:gd name="T72" fmla="*/ 2 w 30"/>
                <a:gd name="T73" fmla="*/ 0 h 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0"/>
                <a:gd name="T112" fmla="*/ 0 h 26"/>
                <a:gd name="T113" fmla="*/ 30 w 30"/>
                <a:gd name="T114" fmla="*/ 26 h 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0" h="26">
                  <a:moveTo>
                    <a:pt x="2" y="0"/>
                  </a:moveTo>
                  <a:lnTo>
                    <a:pt x="28" y="0"/>
                  </a:lnTo>
                  <a:lnTo>
                    <a:pt x="28" y="1"/>
                  </a:lnTo>
                  <a:lnTo>
                    <a:pt x="30" y="1"/>
                  </a:lnTo>
                  <a:lnTo>
                    <a:pt x="30" y="24"/>
                  </a:lnTo>
                  <a:lnTo>
                    <a:pt x="28" y="26"/>
                  </a:lnTo>
                  <a:lnTo>
                    <a:pt x="2" y="26"/>
                  </a:lnTo>
                  <a:lnTo>
                    <a:pt x="0" y="24"/>
                  </a:lnTo>
                  <a:lnTo>
                    <a:pt x="0" y="1"/>
                  </a:lnTo>
                  <a:lnTo>
                    <a:pt x="2" y="1"/>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399" name="Freeform 285"/>
            <p:cNvSpPr>
              <a:spLocks noEditPoints="1"/>
            </p:cNvSpPr>
            <p:nvPr/>
          </p:nvSpPr>
          <p:spPr bwMode="auto">
            <a:xfrm>
              <a:off x="5242" y="1818"/>
              <a:ext cx="69" cy="2"/>
            </a:xfrm>
            <a:custGeom>
              <a:avLst/>
              <a:gdLst>
                <a:gd name="T0" fmla="*/ 60 w 69"/>
                <a:gd name="T1" fmla="*/ 0 h 2"/>
                <a:gd name="T2" fmla="*/ 69 w 69"/>
                <a:gd name="T3" fmla="*/ 0 h 2"/>
                <a:gd name="T4" fmla="*/ 69 w 69"/>
                <a:gd name="T5" fmla="*/ 2 h 2"/>
                <a:gd name="T6" fmla="*/ 60 w 69"/>
                <a:gd name="T7" fmla="*/ 2 h 2"/>
                <a:gd name="T8" fmla="*/ 60 w 69"/>
                <a:gd name="T9" fmla="*/ 0 h 2"/>
                <a:gd name="T10" fmla="*/ 0 w 69"/>
                <a:gd name="T11" fmla="*/ 0 h 2"/>
                <a:gd name="T12" fmla="*/ 8 w 69"/>
                <a:gd name="T13" fmla="*/ 0 h 2"/>
                <a:gd name="T14" fmla="*/ 8 w 69"/>
                <a:gd name="T15" fmla="*/ 0 h 2"/>
                <a:gd name="T16" fmla="*/ 0 w 69"/>
                <a:gd name="T17" fmla="*/ 0 h 2"/>
                <a:gd name="T18" fmla="*/ 0 w 69"/>
                <a:gd name="T19" fmla="*/ 0 h 2"/>
                <a:gd name="T20" fmla="*/ 30 w 69"/>
                <a:gd name="T21" fmla="*/ 0 h 2"/>
                <a:gd name="T22" fmla="*/ 38 w 69"/>
                <a:gd name="T23" fmla="*/ 0 h 2"/>
                <a:gd name="T24" fmla="*/ 38 w 69"/>
                <a:gd name="T25" fmla="*/ 2 h 2"/>
                <a:gd name="T26" fmla="*/ 30 w 69"/>
                <a:gd name="T27" fmla="*/ 2 h 2"/>
                <a:gd name="T28" fmla="*/ 30 w 69"/>
                <a:gd name="T29" fmla="*/ 0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9"/>
                <a:gd name="T46" fmla="*/ 0 h 2"/>
                <a:gd name="T47" fmla="*/ 69 w 69"/>
                <a:gd name="T48" fmla="*/ 2 h 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9" h="2">
                  <a:moveTo>
                    <a:pt x="60" y="0"/>
                  </a:moveTo>
                  <a:lnTo>
                    <a:pt x="69" y="0"/>
                  </a:lnTo>
                  <a:lnTo>
                    <a:pt x="69" y="2"/>
                  </a:lnTo>
                  <a:lnTo>
                    <a:pt x="60" y="2"/>
                  </a:lnTo>
                  <a:lnTo>
                    <a:pt x="60" y="0"/>
                  </a:lnTo>
                  <a:close/>
                  <a:moveTo>
                    <a:pt x="0" y="0"/>
                  </a:moveTo>
                  <a:lnTo>
                    <a:pt x="8" y="0"/>
                  </a:lnTo>
                  <a:lnTo>
                    <a:pt x="0" y="0"/>
                  </a:lnTo>
                  <a:close/>
                  <a:moveTo>
                    <a:pt x="30" y="0"/>
                  </a:moveTo>
                  <a:lnTo>
                    <a:pt x="38" y="0"/>
                  </a:lnTo>
                  <a:lnTo>
                    <a:pt x="38" y="2"/>
                  </a:lnTo>
                  <a:lnTo>
                    <a:pt x="30" y="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00" name="Rectangle 286"/>
            <p:cNvSpPr>
              <a:spLocks noChangeArrowheads="1"/>
            </p:cNvSpPr>
            <p:nvPr/>
          </p:nvSpPr>
          <p:spPr bwMode="auto">
            <a:xfrm>
              <a:off x="5302" y="1818"/>
              <a:ext cx="9" cy="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01" name="Rectangle 287"/>
            <p:cNvSpPr>
              <a:spLocks noChangeArrowheads="1"/>
            </p:cNvSpPr>
            <p:nvPr/>
          </p:nvSpPr>
          <p:spPr bwMode="auto">
            <a:xfrm>
              <a:off x="5242" y="1818"/>
              <a:ext cx="8" cy="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02" name="Rectangle 288"/>
            <p:cNvSpPr>
              <a:spLocks noChangeArrowheads="1"/>
            </p:cNvSpPr>
            <p:nvPr/>
          </p:nvSpPr>
          <p:spPr bwMode="auto">
            <a:xfrm>
              <a:off x="5272" y="1818"/>
              <a:ext cx="8" cy="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03" name="Freeform 289"/>
            <p:cNvSpPr>
              <a:spLocks noEditPoints="1"/>
            </p:cNvSpPr>
            <p:nvPr/>
          </p:nvSpPr>
          <p:spPr bwMode="auto">
            <a:xfrm>
              <a:off x="3336" y="1234"/>
              <a:ext cx="451" cy="449"/>
            </a:xfrm>
            <a:custGeom>
              <a:avLst/>
              <a:gdLst>
                <a:gd name="T0" fmla="*/ 413 w 451"/>
                <a:gd name="T1" fmla="*/ 440 h 449"/>
                <a:gd name="T2" fmla="*/ 38 w 451"/>
                <a:gd name="T3" fmla="*/ 449 h 449"/>
                <a:gd name="T4" fmla="*/ 13 w 451"/>
                <a:gd name="T5" fmla="*/ 0 h 449"/>
                <a:gd name="T6" fmla="*/ 441 w 451"/>
                <a:gd name="T7" fmla="*/ 0 h 449"/>
                <a:gd name="T8" fmla="*/ 445 w 451"/>
                <a:gd name="T9" fmla="*/ 2 h 449"/>
                <a:gd name="T10" fmla="*/ 449 w 451"/>
                <a:gd name="T11" fmla="*/ 5 h 449"/>
                <a:gd name="T12" fmla="*/ 451 w 451"/>
                <a:gd name="T13" fmla="*/ 9 h 449"/>
                <a:gd name="T14" fmla="*/ 451 w 451"/>
                <a:gd name="T15" fmla="*/ 353 h 449"/>
                <a:gd name="T16" fmla="*/ 449 w 451"/>
                <a:gd name="T17" fmla="*/ 357 h 449"/>
                <a:gd name="T18" fmla="*/ 447 w 451"/>
                <a:gd name="T19" fmla="*/ 361 h 449"/>
                <a:gd name="T20" fmla="*/ 443 w 451"/>
                <a:gd name="T21" fmla="*/ 364 h 449"/>
                <a:gd name="T22" fmla="*/ 440 w 451"/>
                <a:gd name="T23" fmla="*/ 364 h 449"/>
                <a:gd name="T24" fmla="*/ 10 w 451"/>
                <a:gd name="T25" fmla="*/ 364 h 449"/>
                <a:gd name="T26" fmla="*/ 6 w 451"/>
                <a:gd name="T27" fmla="*/ 362 h 449"/>
                <a:gd name="T28" fmla="*/ 2 w 451"/>
                <a:gd name="T29" fmla="*/ 359 h 449"/>
                <a:gd name="T30" fmla="*/ 0 w 451"/>
                <a:gd name="T31" fmla="*/ 355 h 449"/>
                <a:gd name="T32" fmla="*/ 0 w 451"/>
                <a:gd name="T33" fmla="*/ 13 h 449"/>
                <a:gd name="T34" fmla="*/ 0 w 451"/>
                <a:gd name="T35" fmla="*/ 7 h 449"/>
                <a:gd name="T36" fmla="*/ 4 w 451"/>
                <a:gd name="T37" fmla="*/ 3 h 449"/>
                <a:gd name="T38" fmla="*/ 8 w 451"/>
                <a:gd name="T39" fmla="*/ 0 h 449"/>
                <a:gd name="T40" fmla="*/ 13 w 451"/>
                <a:gd name="T41" fmla="*/ 0 h 449"/>
                <a:gd name="T42" fmla="*/ 432 w 451"/>
                <a:gd name="T43" fmla="*/ 364 h 449"/>
                <a:gd name="T44" fmla="*/ 434 w 451"/>
                <a:gd name="T45" fmla="*/ 364 h 449"/>
                <a:gd name="T46" fmla="*/ 436 w 451"/>
                <a:gd name="T47" fmla="*/ 366 h 449"/>
                <a:gd name="T48" fmla="*/ 436 w 451"/>
                <a:gd name="T49" fmla="*/ 366 h 449"/>
                <a:gd name="T50" fmla="*/ 438 w 451"/>
                <a:gd name="T51" fmla="*/ 370 h 449"/>
                <a:gd name="T52" fmla="*/ 436 w 451"/>
                <a:gd name="T53" fmla="*/ 411 h 449"/>
                <a:gd name="T54" fmla="*/ 436 w 451"/>
                <a:gd name="T55" fmla="*/ 413 h 449"/>
                <a:gd name="T56" fmla="*/ 434 w 451"/>
                <a:gd name="T57" fmla="*/ 413 h 449"/>
                <a:gd name="T58" fmla="*/ 434 w 451"/>
                <a:gd name="T59" fmla="*/ 415 h 449"/>
                <a:gd name="T60" fmla="*/ 21 w 451"/>
                <a:gd name="T61" fmla="*/ 415 h 449"/>
                <a:gd name="T62" fmla="*/ 19 w 451"/>
                <a:gd name="T63" fmla="*/ 413 h 449"/>
                <a:gd name="T64" fmla="*/ 17 w 451"/>
                <a:gd name="T65" fmla="*/ 413 h 449"/>
                <a:gd name="T66" fmla="*/ 17 w 451"/>
                <a:gd name="T67" fmla="*/ 411 h 449"/>
                <a:gd name="T68" fmla="*/ 15 w 451"/>
                <a:gd name="T69" fmla="*/ 409 h 449"/>
                <a:gd name="T70" fmla="*/ 17 w 451"/>
                <a:gd name="T71" fmla="*/ 368 h 449"/>
                <a:gd name="T72" fmla="*/ 17 w 451"/>
                <a:gd name="T73" fmla="*/ 366 h 449"/>
                <a:gd name="T74" fmla="*/ 19 w 451"/>
                <a:gd name="T75" fmla="*/ 364 h 449"/>
                <a:gd name="T76" fmla="*/ 19 w 451"/>
                <a:gd name="T77" fmla="*/ 364 h 4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51"/>
                <a:gd name="T118" fmla="*/ 0 h 449"/>
                <a:gd name="T119" fmla="*/ 451 w 451"/>
                <a:gd name="T120" fmla="*/ 449 h 449"/>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51" h="449">
                  <a:moveTo>
                    <a:pt x="38" y="440"/>
                  </a:moveTo>
                  <a:lnTo>
                    <a:pt x="413" y="440"/>
                  </a:lnTo>
                  <a:lnTo>
                    <a:pt x="413" y="449"/>
                  </a:lnTo>
                  <a:lnTo>
                    <a:pt x="38" y="449"/>
                  </a:lnTo>
                  <a:lnTo>
                    <a:pt x="38" y="440"/>
                  </a:lnTo>
                  <a:close/>
                  <a:moveTo>
                    <a:pt x="13" y="0"/>
                  </a:moveTo>
                  <a:lnTo>
                    <a:pt x="440" y="0"/>
                  </a:lnTo>
                  <a:lnTo>
                    <a:pt x="441" y="0"/>
                  </a:lnTo>
                  <a:lnTo>
                    <a:pt x="443" y="0"/>
                  </a:lnTo>
                  <a:lnTo>
                    <a:pt x="445" y="2"/>
                  </a:lnTo>
                  <a:lnTo>
                    <a:pt x="447" y="3"/>
                  </a:lnTo>
                  <a:lnTo>
                    <a:pt x="449" y="5"/>
                  </a:lnTo>
                  <a:lnTo>
                    <a:pt x="449" y="7"/>
                  </a:lnTo>
                  <a:lnTo>
                    <a:pt x="451" y="9"/>
                  </a:lnTo>
                  <a:lnTo>
                    <a:pt x="451" y="13"/>
                  </a:lnTo>
                  <a:lnTo>
                    <a:pt x="451" y="353"/>
                  </a:lnTo>
                  <a:lnTo>
                    <a:pt x="451" y="355"/>
                  </a:lnTo>
                  <a:lnTo>
                    <a:pt x="449" y="357"/>
                  </a:lnTo>
                  <a:lnTo>
                    <a:pt x="449" y="359"/>
                  </a:lnTo>
                  <a:lnTo>
                    <a:pt x="447" y="361"/>
                  </a:lnTo>
                  <a:lnTo>
                    <a:pt x="445" y="362"/>
                  </a:lnTo>
                  <a:lnTo>
                    <a:pt x="443" y="364"/>
                  </a:lnTo>
                  <a:lnTo>
                    <a:pt x="441" y="364"/>
                  </a:lnTo>
                  <a:lnTo>
                    <a:pt x="440" y="364"/>
                  </a:lnTo>
                  <a:lnTo>
                    <a:pt x="13" y="364"/>
                  </a:lnTo>
                  <a:lnTo>
                    <a:pt x="10" y="364"/>
                  </a:lnTo>
                  <a:lnTo>
                    <a:pt x="8" y="364"/>
                  </a:lnTo>
                  <a:lnTo>
                    <a:pt x="6" y="362"/>
                  </a:lnTo>
                  <a:lnTo>
                    <a:pt x="4" y="361"/>
                  </a:lnTo>
                  <a:lnTo>
                    <a:pt x="2" y="359"/>
                  </a:lnTo>
                  <a:lnTo>
                    <a:pt x="0" y="357"/>
                  </a:lnTo>
                  <a:lnTo>
                    <a:pt x="0" y="355"/>
                  </a:lnTo>
                  <a:lnTo>
                    <a:pt x="0" y="353"/>
                  </a:lnTo>
                  <a:lnTo>
                    <a:pt x="0" y="13"/>
                  </a:lnTo>
                  <a:lnTo>
                    <a:pt x="0" y="9"/>
                  </a:lnTo>
                  <a:lnTo>
                    <a:pt x="0" y="7"/>
                  </a:lnTo>
                  <a:lnTo>
                    <a:pt x="2" y="5"/>
                  </a:lnTo>
                  <a:lnTo>
                    <a:pt x="4" y="3"/>
                  </a:lnTo>
                  <a:lnTo>
                    <a:pt x="6" y="2"/>
                  </a:lnTo>
                  <a:lnTo>
                    <a:pt x="8" y="0"/>
                  </a:lnTo>
                  <a:lnTo>
                    <a:pt x="10" y="0"/>
                  </a:lnTo>
                  <a:lnTo>
                    <a:pt x="13" y="0"/>
                  </a:lnTo>
                  <a:close/>
                  <a:moveTo>
                    <a:pt x="21" y="364"/>
                  </a:moveTo>
                  <a:lnTo>
                    <a:pt x="432" y="364"/>
                  </a:lnTo>
                  <a:lnTo>
                    <a:pt x="434" y="364"/>
                  </a:lnTo>
                  <a:lnTo>
                    <a:pt x="436" y="366"/>
                  </a:lnTo>
                  <a:lnTo>
                    <a:pt x="436" y="368"/>
                  </a:lnTo>
                  <a:lnTo>
                    <a:pt x="438" y="370"/>
                  </a:lnTo>
                  <a:lnTo>
                    <a:pt x="438" y="409"/>
                  </a:lnTo>
                  <a:lnTo>
                    <a:pt x="436" y="411"/>
                  </a:lnTo>
                  <a:lnTo>
                    <a:pt x="436" y="413"/>
                  </a:lnTo>
                  <a:lnTo>
                    <a:pt x="434" y="413"/>
                  </a:lnTo>
                  <a:lnTo>
                    <a:pt x="434" y="415"/>
                  </a:lnTo>
                  <a:lnTo>
                    <a:pt x="432" y="415"/>
                  </a:lnTo>
                  <a:lnTo>
                    <a:pt x="21" y="415"/>
                  </a:lnTo>
                  <a:lnTo>
                    <a:pt x="19" y="415"/>
                  </a:lnTo>
                  <a:lnTo>
                    <a:pt x="19" y="413"/>
                  </a:lnTo>
                  <a:lnTo>
                    <a:pt x="17" y="413"/>
                  </a:lnTo>
                  <a:lnTo>
                    <a:pt x="17" y="411"/>
                  </a:lnTo>
                  <a:lnTo>
                    <a:pt x="15" y="409"/>
                  </a:lnTo>
                  <a:lnTo>
                    <a:pt x="15" y="370"/>
                  </a:lnTo>
                  <a:lnTo>
                    <a:pt x="17" y="368"/>
                  </a:lnTo>
                  <a:lnTo>
                    <a:pt x="17" y="366"/>
                  </a:lnTo>
                  <a:lnTo>
                    <a:pt x="19" y="364"/>
                  </a:lnTo>
                  <a:lnTo>
                    <a:pt x="21" y="364"/>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04" name="Rectangle 290"/>
            <p:cNvSpPr>
              <a:spLocks noChangeArrowheads="1"/>
            </p:cNvSpPr>
            <p:nvPr/>
          </p:nvSpPr>
          <p:spPr bwMode="auto">
            <a:xfrm>
              <a:off x="3374" y="1674"/>
              <a:ext cx="375" cy="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05" name="Freeform 291"/>
            <p:cNvSpPr/>
            <p:nvPr/>
          </p:nvSpPr>
          <p:spPr bwMode="auto">
            <a:xfrm>
              <a:off x="3336" y="1234"/>
              <a:ext cx="451" cy="364"/>
            </a:xfrm>
            <a:custGeom>
              <a:avLst/>
              <a:gdLst>
                <a:gd name="T0" fmla="*/ 13 w 451"/>
                <a:gd name="T1" fmla="*/ 0 h 364"/>
                <a:gd name="T2" fmla="*/ 440 w 451"/>
                <a:gd name="T3" fmla="*/ 0 h 364"/>
                <a:gd name="T4" fmla="*/ 441 w 451"/>
                <a:gd name="T5" fmla="*/ 0 h 364"/>
                <a:gd name="T6" fmla="*/ 443 w 451"/>
                <a:gd name="T7" fmla="*/ 0 h 364"/>
                <a:gd name="T8" fmla="*/ 445 w 451"/>
                <a:gd name="T9" fmla="*/ 2 h 364"/>
                <a:gd name="T10" fmla="*/ 447 w 451"/>
                <a:gd name="T11" fmla="*/ 3 h 364"/>
                <a:gd name="T12" fmla="*/ 449 w 451"/>
                <a:gd name="T13" fmla="*/ 5 h 364"/>
                <a:gd name="T14" fmla="*/ 449 w 451"/>
                <a:gd name="T15" fmla="*/ 7 h 364"/>
                <a:gd name="T16" fmla="*/ 451 w 451"/>
                <a:gd name="T17" fmla="*/ 9 h 364"/>
                <a:gd name="T18" fmla="*/ 451 w 451"/>
                <a:gd name="T19" fmla="*/ 13 h 364"/>
                <a:gd name="T20" fmla="*/ 451 w 451"/>
                <a:gd name="T21" fmla="*/ 353 h 364"/>
                <a:gd name="T22" fmla="*/ 451 w 451"/>
                <a:gd name="T23" fmla="*/ 355 h 364"/>
                <a:gd name="T24" fmla="*/ 449 w 451"/>
                <a:gd name="T25" fmla="*/ 357 h 364"/>
                <a:gd name="T26" fmla="*/ 449 w 451"/>
                <a:gd name="T27" fmla="*/ 359 h 364"/>
                <a:gd name="T28" fmla="*/ 447 w 451"/>
                <a:gd name="T29" fmla="*/ 361 h 364"/>
                <a:gd name="T30" fmla="*/ 445 w 451"/>
                <a:gd name="T31" fmla="*/ 362 h 364"/>
                <a:gd name="T32" fmla="*/ 443 w 451"/>
                <a:gd name="T33" fmla="*/ 364 h 364"/>
                <a:gd name="T34" fmla="*/ 441 w 451"/>
                <a:gd name="T35" fmla="*/ 364 h 364"/>
                <a:gd name="T36" fmla="*/ 440 w 451"/>
                <a:gd name="T37" fmla="*/ 364 h 364"/>
                <a:gd name="T38" fmla="*/ 13 w 451"/>
                <a:gd name="T39" fmla="*/ 364 h 364"/>
                <a:gd name="T40" fmla="*/ 10 w 451"/>
                <a:gd name="T41" fmla="*/ 364 h 364"/>
                <a:gd name="T42" fmla="*/ 8 w 451"/>
                <a:gd name="T43" fmla="*/ 364 h 364"/>
                <a:gd name="T44" fmla="*/ 6 w 451"/>
                <a:gd name="T45" fmla="*/ 362 h 364"/>
                <a:gd name="T46" fmla="*/ 4 w 451"/>
                <a:gd name="T47" fmla="*/ 361 h 364"/>
                <a:gd name="T48" fmla="*/ 2 w 451"/>
                <a:gd name="T49" fmla="*/ 359 h 364"/>
                <a:gd name="T50" fmla="*/ 0 w 451"/>
                <a:gd name="T51" fmla="*/ 357 h 364"/>
                <a:gd name="T52" fmla="*/ 0 w 451"/>
                <a:gd name="T53" fmla="*/ 355 h 364"/>
                <a:gd name="T54" fmla="*/ 0 w 451"/>
                <a:gd name="T55" fmla="*/ 353 h 364"/>
                <a:gd name="T56" fmla="*/ 0 w 451"/>
                <a:gd name="T57" fmla="*/ 13 h 364"/>
                <a:gd name="T58" fmla="*/ 0 w 451"/>
                <a:gd name="T59" fmla="*/ 9 h 364"/>
                <a:gd name="T60" fmla="*/ 0 w 451"/>
                <a:gd name="T61" fmla="*/ 7 h 364"/>
                <a:gd name="T62" fmla="*/ 2 w 451"/>
                <a:gd name="T63" fmla="*/ 5 h 364"/>
                <a:gd name="T64" fmla="*/ 4 w 451"/>
                <a:gd name="T65" fmla="*/ 3 h 364"/>
                <a:gd name="T66" fmla="*/ 6 w 451"/>
                <a:gd name="T67" fmla="*/ 2 h 364"/>
                <a:gd name="T68" fmla="*/ 8 w 451"/>
                <a:gd name="T69" fmla="*/ 0 h 364"/>
                <a:gd name="T70" fmla="*/ 10 w 451"/>
                <a:gd name="T71" fmla="*/ 0 h 364"/>
                <a:gd name="T72" fmla="*/ 13 w 451"/>
                <a:gd name="T73" fmla="*/ 0 h 36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1"/>
                <a:gd name="T112" fmla="*/ 0 h 364"/>
                <a:gd name="T113" fmla="*/ 451 w 451"/>
                <a:gd name="T114" fmla="*/ 364 h 36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1" h="364">
                  <a:moveTo>
                    <a:pt x="13" y="0"/>
                  </a:moveTo>
                  <a:lnTo>
                    <a:pt x="440" y="0"/>
                  </a:lnTo>
                  <a:lnTo>
                    <a:pt x="441" y="0"/>
                  </a:lnTo>
                  <a:lnTo>
                    <a:pt x="443" y="0"/>
                  </a:lnTo>
                  <a:lnTo>
                    <a:pt x="445" y="2"/>
                  </a:lnTo>
                  <a:lnTo>
                    <a:pt x="447" y="3"/>
                  </a:lnTo>
                  <a:lnTo>
                    <a:pt x="449" y="5"/>
                  </a:lnTo>
                  <a:lnTo>
                    <a:pt x="449" y="7"/>
                  </a:lnTo>
                  <a:lnTo>
                    <a:pt x="451" y="9"/>
                  </a:lnTo>
                  <a:lnTo>
                    <a:pt x="451" y="13"/>
                  </a:lnTo>
                  <a:lnTo>
                    <a:pt x="451" y="353"/>
                  </a:lnTo>
                  <a:lnTo>
                    <a:pt x="451" y="355"/>
                  </a:lnTo>
                  <a:lnTo>
                    <a:pt x="449" y="357"/>
                  </a:lnTo>
                  <a:lnTo>
                    <a:pt x="449" y="359"/>
                  </a:lnTo>
                  <a:lnTo>
                    <a:pt x="447" y="361"/>
                  </a:lnTo>
                  <a:lnTo>
                    <a:pt x="445" y="362"/>
                  </a:lnTo>
                  <a:lnTo>
                    <a:pt x="443" y="364"/>
                  </a:lnTo>
                  <a:lnTo>
                    <a:pt x="441" y="364"/>
                  </a:lnTo>
                  <a:lnTo>
                    <a:pt x="440" y="364"/>
                  </a:lnTo>
                  <a:lnTo>
                    <a:pt x="13" y="364"/>
                  </a:lnTo>
                  <a:lnTo>
                    <a:pt x="10" y="364"/>
                  </a:lnTo>
                  <a:lnTo>
                    <a:pt x="8" y="364"/>
                  </a:lnTo>
                  <a:lnTo>
                    <a:pt x="6" y="362"/>
                  </a:lnTo>
                  <a:lnTo>
                    <a:pt x="4" y="361"/>
                  </a:lnTo>
                  <a:lnTo>
                    <a:pt x="2" y="359"/>
                  </a:lnTo>
                  <a:lnTo>
                    <a:pt x="0" y="357"/>
                  </a:lnTo>
                  <a:lnTo>
                    <a:pt x="0" y="355"/>
                  </a:lnTo>
                  <a:lnTo>
                    <a:pt x="0" y="353"/>
                  </a:lnTo>
                  <a:lnTo>
                    <a:pt x="0" y="13"/>
                  </a:lnTo>
                  <a:lnTo>
                    <a:pt x="0" y="9"/>
                  </a:lnTo>
                  <a:lnTo>
                    <a:pt x="0" y="7"/>
                  </a:lnTo>
                  <a:lnTo>
                    <a:pt x="2" y="5"/>
                  </a:lnTo>
                  <a:lnTo>
                    <a:pt x="4" y="3"/>
                  </a:lnTo>
                  <a:lnTo>
                    <a:pt x="6" y="2"/>
                  </a:lnTo>
                  <a:lnTo>
                    <a:pt x="8" y="0"/>
                  </a:lnTo>
                  <a:lnTo>
                    <a:pt x="10" y="0"/>
                  </a:lnTo>
                  <a:lnTo>
                    <a:pt x="13"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06" name="Freeform 292"/>
            <p:cNvSpPr/>
            <p:nvPr/>
          </p:nvSpPr>
          <p:spPr bwMode="auto">
            <a:xfrm>
              <a:off x="3351" y="1598"/>
              <a:ext cx="423" cy="51"/>
            </a:xfrm>
            <a:custGeom>
              <a:avLst/>
              <a:gdLst>
                <a:gd name="T0" fmla="*/ 6 w 423"/>
                <a:gd name="T1" fmla="*/ 0 h 51"/>
                <a:gd name="T2" fmla="*/ 417 w 423"/>
                <a:gd name="T3" fmla="*/ 0 h 51"/>
                <a:gd name="T4" fmla="*/ 419 w 423"/>
                <a:gd name="T5" fmla="*/ 0 h 51"/>
                <a:gd name="T6" fmla="*/ 419 w 423"/>
                <a:gd name="T7" fmla="*/ 0 h 51"/>
                <a:gd name="T8" fmla="*/ 419 w 423"/>
                <a:gd name="T9" fmla="*/ 0 h 51"/>
                <a:gd name="T10" fmla="*/ 421 w 423"/>
                <a:gd name="T11" fmla="*/ 2 h 51"/>
                <a:gd name="T12" fmla="*/ 421 w 423"/>
                <a:gd name="T13" fmla="*/ 2 h 51"/>
                <a:gd name="T14" fmla="*/ 421 w 423"/>
                <a:gd name="T15" fmla="*/ 2 h 51"/>
                <a:gd name="T16" fmla="*/ 421 w 423"/>
                <a:gd name="T17" fmla="*/ 4 h 51"/>
                <a:gd name="T18" fmla="*/ 423 w 423"/>
                <a:gd name="T19" fmla="*/ 6 h 51"/>
                <a:gd name="T20" fmla="*/ 423 w 423"/>
                <a:gd name="T21" fmla="*/ 45 h 51"/>
                <a:gd name="T22" fmla="*/ 421 w 423"/>
                <a:gd name="T23" fmla="*/ 47 h 51"/>
                <a:gd name="T24" fmla="*/ 421 w 423"/>
                <a:gd name="T25" fmla="*/ 47 h 51"/>
                <a:gd name="T26" fmla="*/ 421 w 423"/>
                <a:gd name="T27" fmla="*/ 49 h 51"/>
                <a:gd name="T28" fmla="*/ 421 w 423"/>
                <a:gd name="T29" fmla="*/ 49 h 51"/>
                <a:gd name="T30" fmla="*/ 419 w 423"/>
                <a:gd name="T31" fmla="*/ 49 h 51"/>
                <a:gd name="T32" fmla="*/ 419 w 423"/>
                <a:gd name="T33" fmla="*/ 49 h 51"/>
                <a:gd name="T34" fmla="*/ 419 w 423"/>
                <a:gd name="T35" fmla="*/ 51 h 51"/>
                <a:gd name="T36" fmla="*/ 417 w 423"/>
                <a:gd name="T37" fmla="*/ 51 h 51"/>
                <a:gd name="T38" fmla="*/ 6 w 423"/>
                <a:gd name="T39" fmla="*/ 51 h 51"/>
                <a:gd name="T40" fmla="*/ 4 w 423"/>
                <a:gd name="T41" fmla="*/ 51 h 51"/>
                <a:gd name="T42" fmla="*/ 4 w 423"/>
                <a:gd name="T43" fmla="*/ 49 h 51"/>
                <a:gd name="T44" fmla="*/ 4 w 423"/>
                <a:gd name="T45" fmla="*/ 49 h 51"/>
                <a:gd name="T46" fmla="*/ 2 w 423"/>
                <a:gd name="T47" fmla="*/ 49 h 51"/>
                <a:gd name="T48" fmla="*/ 2 w 423"/>
                <a:gd name="T49" fmla="*/ 49 h 51"/>
                <a:gd name="T50" fmla="*/ 2 w 423"/>
                <a:gd name="T51" fmla="*/ 47 h 51"/>
                <a:gd name="T52" fmla="*/ 2 w 423"/>
                <a:gd name="T53" fmla="*/ 47 h 51"/>
                <a:gd name="T54" fmla="*/ 0 w 423"/>
                <a:gd name="T55" fmla="*/ 45 h 51"/>
                <a:gd name="T56" fmla="*/ 0 w 423"/>
                <a:gd name="T57" fmla="*/ 6 h 51"/>
                <a:gd name="T58" fmla="*/ 2 w 423"/>
                <a:gd name="T59" fmla="*/ 4 h 51"/>
                <a:gd name="T60" fmla="*/ 2 w 423"/>
                <a:gd name="T61" fmla="*/ 2 h 51"/>
                <a:gd name="T62" fmla="*/ 2 w 423"/>
                <a:gd name="T63" fmla="*/ 2 h 51"/>
                <a:gd name="T64" fmla="*/ 2 w 423"/>
                <a:gd name="T65" fmla="*/ 2 h 51"/>
                <a:gd name="T66" fmla="*/ 4 w 423"/>
                <a:gd name="T67" fmla="*/ 0 h 51"/>
                <a:gd name="T68" fmla="*/ 4 w 423"/>
                <a:gd name="T69" fmla="*/ 0 h 51"/>
                <a:gd name="T70" fmla="*/ 4 w 423"/>
                <a:gd name="T71" fmla="*/ 0 h 51"/>
                <a:gd name="T72" fmla="*/ 6 w 423"/>
                <a:gd name="T73" fmla="*/ 0 h 5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23"/>
                <a:gd name="T112" fmla="*/ 0 h 51"/>
                <a:gd name="T113" fmla="*/ 423 w 423"/>
                <a:gd name="T114" fmla="*/ 51 h 5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23" h="51">
                  <a:moveTo>
                    <a:pt x="6" y="0"/>
                  </a:moveTo>
                  <a:lnTo>
                    <a:pt x="417" y="0"/>
                  </a:lnTo>
                  <a:lnTo>
                    <a:pt x="419" y="0"/>
                  </a:lnTo>
                  <a:lnTo>
                    <a:pt x="421" y="2"/>
                  </a:lnTo>
                  <a:lnTo>
                    <a:pt x="421" y="4"/>
                  </a:lnTo>
                  <a:lnTo>
                    <a:pt x="423" y="6"/>
                  </a:lnTo>
                  <a:lnTo>
                    <a:pt x="423" y="45"/>
                  </a:lnTo>
                  <a:lnTo>
                    <a:pt x="421" y="47"/>
                  </a:lnTo>
                  <a:lnTo>
                    <a:pt x="421" y="49"/>
                  </a:lnTo>
                  <a:lnTo>
                    <a:pt x="419" y="49"/>
                  </a:lnTo>
                  <a:lnTo>
                    <a:pt x="419" y="51"/>
                  </a:lnTo>
                  <a:lnTo>
                    <a:pt x="417" y="51"/>
                  </a:lnTo>
                  <a:lnTo>
                    <a:pt x="6" y="51"/>
                  </a:lnTo>
                  <a:lnTo>
                    <a:pt x="4" y="51"/>
                  </a:lnTo>
                  <a:lnTo>
                    <a:pt x="4" y="49"/>
                  </a:lnTo>
                  <a:lnTo>
                    <a:pt x="2" y="49"/>
                  </a:lnTo>
                  <a:lnTo>
                    <a:pt x="2" y="47"/>
                  </a:lnTo>
                  <a:lnTo>
                    <a:pt x="0" y="45"/>
                  </a:lnTo>
                  <a:lnTo>
                    <a:pt x="0" y="6"/>
                  </a:lnTo>
                  <a:lnTo>
                    <a:pt x="2" y="4"/>
                  </a:lnTo>
                  <a:lnTo>
                    <a:pt x="2" y="2"/>
                  </a:lnTo>
                  <a:lnTo>
                    <a:pt x="4" y="0"/>
                  </a:lnTo>
                  <a:lnTo>
                    <a:pt x="6"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07" name="Freeform 293"/>
            <p:cNvSpPr>
              <a:spLocks noEditPoints="1"/>
            </p:cNvSpPr>
            <p:nvPr/>
          </p:nvSpPr>
          <p:spPr bwMode="auto">
            <a:xfrm>
              <a:off x="3342" y="1239"/>
              <a:ext cx="439" cy="354"/>
            </a:xfrm>
            <a:custGeom>
              <a:avLst/>
              <a:gdLst>
                <a:gd name="T0" fmla="*/ 398 w 439"/>
                <a:gd name="T1" fmla="*/ 36 h 354"/>
                <a:gd name="T2" fmla="*/ 402 w 439"/>
                <a:gd name="T3" fmla="*/ 38 h 354"/>
                <a:gd name="T4" fmla="*/ 405 w 439"/>
                <a:gd name="T5" fmla="*/ 40 h 354"/>
                <a:gd name="T6" fmla="*/ 407 w 439"/>
                <a:gd name="T7" fmla="*/ 42 h 354"/>
                <a:gd name="T8" fmla="*/ 407 w 439"/>
                <a:gd name="T9" fmla="*/ 45 h 354"/>
                <a:gd name="T10" fmla="*/ 407 w 439"/>
                <a:gd name="T11" fmla="*/ 310 h 354"/>
                <a:gd name="T12" fmla="*/ 407 w 439"/>
                <a:gd name="T13" fmla="*/ 314 h 354"/>
                <a:gd name="T14" fmla="*/ 404 w 439"/>
                <a:gd name="T15" fmla="*/ 316 h 354"/>
                <a:gd name="T16" fmla="*/ 400 w 439"/>
                <a:gd name="T17" fmla="*/ 318 h 354"/>
                <a:gd name="T18" fmla="*/ 39 w 439"/>
                <a:gd name="T19" fmla="*/ 318 h 354"/>
                <a:gd name="T20" fmla="*/ 37 w 439"/>
                <a:gd name="T21" fmla="*/ 318 h 354"/>
                <a:gd name="T22" fmla="*/ 34 w 439"/>
                <a:gd name="T23" fmla="*/ 316 h 354"/>
                <a:gd name="T24" fmla="*/ 32 w 439"/>
                <a:gd name="T25" fmla="*/ 312 h 354"/>
                <a:gd name="T26" fmla="*/ 32 w 439"/>
                <a:gd name="T27" fmla="*/ 309 h 354"/>
                <a:gd name="T28" fmla="*/ 32 w 439"/>
                <a:gd name="T29" fmla="*/ 44 h 354"/>
                <a:gd name="T30" fmla="*/ 34 w 439"/>
                <a:gd name="T31" fmla="*/ 40 h 354"/>
                <a:gd name="T32" fmla="*/ 35 w 439"/>
                <a:gd name="T33" fmla="*/ 38 h 354"/>
                <a:gd name="T34" fmla="*/ 37 w 439"/>
                <a:gd name="T35" fmla="*/ 36 h 354"/>
                <a:gd name="T36" fmla="*/ 7 w 439"/>
                <a:gd name="T37" fmla="*/ 0 h 354"/>
                <a:gd name="T38" fmla="*/ 434 w 439"/>
                <a:gd name="T39" fmla="*/ 0 h 354"/>
                <a:gd name="T40" fmla="*/ 435 w 439"/>
                <a:gd name="T41" fmla="*/ 0 h 354"/>
                <a:gd name="T42" fmla="*/ 437 w 439"/>
                <a:gd name="T43" fmla="*/ 2 h 354"/>
                <a:gd name="T44" fmla="*/ 439 w 439"/>
                <a:gd name="T45" fmla="*/ 6 h 354"/>
                <a:gd name="T46" fmla="*/ 439 w 439"/>
                <a:gd name="T47" fmla="*/ 348 h 354"/>
                <a:gd name="T48" fmla="*/ 439 w 439"/>
                <a:gd name="T49" fmla="*/ 350 h 354"/>
                <a:gd name="T50" fmla="*/ 437 w 439"/>
                <a:gd name="T51" fmla="*/ 352 h 354"/>
                <a:gd name="T52" fmla="*/ 435 w 439"/>
                <a:gd name="T53" fmla="*/ 354 h 354"/>
                <a:gd name="T54" fmla="*/ 432 w 439"/>
                <a:gd name="T55" fmla="*/ 354 h 354"/>
                <a:gd name="T56" fmla="*/ 5 w 439"/>
                <a:gd name="T57" fmla="*/ 354 h 354"/>
                <a:gd name="T58" fmla="*/ 4 w 439"/>
                <a:gd name="T59" fmla="*/ 352 h 354"/>
                <a:gd name="T60" fmla="*/ 2 w 439"/>
                <a:gd name="T61" fmla="*/ 352 h 354"/>
                <a:gd name="T62" fmla="*/ 0 w 439"/>
                <a:gd name="T63" fmla="*/ 348 h 354"/>
                <a:gd name="T64" fmla="*/ 0 w 439"/>
                <a:gd name="T65" fmla="*/ 8 h 354"/>
                <a:gd name="T66" fmla="*/ 0 w 439"/>
                <a:gd name="T67" fmla="*/ 4 h 354"/>
                <a:gd name="T68" fmla="*/ 2 w 439"/>
                <a:gd name="T69" fmla="*/ 2 h 354"/>
                <a:gd name="T70" fmla="*/ 4 w 439"/>
                <a:gd name="T71" fmla="*/ 0 h 354"/>
                <a:gd name="T72" fmla="*/ 7 w 439"/>
                <a:gd name="T73" fmla="*/ 0 h 3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9"/>
                <a:gd name="T112" fmla="*/ 0 h 354"/>
                <a:gd name="T113" fmla="*/ 439 w 439"/>
                <a:gd name="T114" fmla="*/ 354 h 3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9" h="354">
                  <a:moveTo>
                    <a:pt x="39" y="36"/>
                  </a:moveTo>
                  <a:lnTo>
                    <a:pt x="398" y="36"/>
                  </a:lnTo>
                  <a:lnTo>
                    <a:pt x="400" y="36"/>
                  </a:lnTo>
                  <a:lnTo>
                    <a:pt x="402" y="38"/>
                  </a:lnTo>
                  <a:lnTo>
                    <a:pt x="404" y="38"/>
                  </a:lnTo>
                  <a:lnTo>
                    <a:pt x="405" y="40"/>
                  </a:lnTo>
                  <a:lnTo>
                    <a:pt x="407" y="40"/>
                  </a:lnTo>
                  <a:lnTo>
                    <a:pt x="407" y="42"/>
                  </a:lnTo>
                  <a:lnTo>
                    <a:pt x="407" y="44"/>
                  </a:lnTo>
                  <a:lnTo>
                    <a:pt x="407" y="45"/>
                  </a:lnTo>
                  <a:lnTo>
                    <a:pt x="407" y="309"/>
                  </a:lnTo>
                  <a:lnTo>
                    <a:pt x="407" y="310"/>
                  </a:lnTo>
                  <a:lnTo>
                    <a:pt x="407" y="312"/>
                  </a:lnTo>
                  <a:lnTo>
                    <a:pt x="407" y="314"/>
                  </a:lnTo>
                  <a:lnTo>
                    <a:pt x="405" y="316"/>
                  </a:lnTo>
                  <a:lnTo>
                    <a:pt x="404" y="316"/>
                  </a:lnTo>
                  <a:lnTo>
                    <a:pt x="402" y="318"/>
                  </a:lnTo>
                  <a:lnTo>
                    <a:pt x="400" y="318"/>
                  </a:lnTo>
                  <a:lnTo>
                    <a:pt x="398" y="318"/>
                  </a:lnTo>
                  <a:lnTo>
                    <a:pt x="39" y="318"/>
                  </a:lnTo>
                  <a:lnTo>
                    <a:pt x="37" y="318"/>
                  </a:lnTo>
                  <a:lnTo>
                    <a:pt x="35" y="316"/>
                  </a:lnTo>
                  <a:lnTo>
                    <a:pt x="34" y="316"/>
                  </a:lnTo>
                  <a:lnTo>
                    <a:pt x="34" y="314"/>
                  </a:lnTo>
                  <a:lnTo>
                    <a:pt x="32" y="312"/>
                  </a:lnTo>
                  <a:lnTo>
                    <a:pt x="32" y="310"/>
                  </a:lnTo>
                  <a:lnTo>
                    <a:pt x="32" y="309"/>
                  </a:lnTo>
                  <a:lnTo>
                    <a:pt x="32" y="45"/>
                  </a:lnTo>
                  <a:lnTo>
                    <a:pt x="32" y="44"/>
                  </a:lnTo>
                  <a:lnTo>
                    <a:pt x="32" y="42"/>
                  </a:lnTo>
                  <a:lnTo>
                    <a:pt x="34" y="40"/>
                  </a:lnTo>
                  <a:lnTo>
                    <a:pt x="35" y="38"/>
                  </a:lnTo>
                  <a:lnTo>
                    <a:pt x="37" y="38"/>
                  </a:lnTo>
                  <a:lnTo>
                    <a:pt x="37" y="36"/>
                  </a:lnTo>
                  <a:lnTo>
                    <a:pt x="39" y="36"/>
                  </a:lnTo>
                  <a:close/>
                  <a:moveTo>
                    <a:pt x="7" y="0"/>
                  </a:moveTo>
                  <a:lnTo>
                    <a:pt x="432" y="0"/>
                  </a:lnTo>
                  <a:lnTo>
                    <a:pt x="434" y="0"/>
                  </a:lnTo>
                  <a:lnTo>
                    <a:pt x="435" y="0"/>
                  </a:lnTo>
                  <a:lnTo>
                    <a:pt x="437" y="2"/>
                  </a:lnTo>
                  <a:lnTo>
                    <a:pt x="439" y="4"/>
                  </a:lnTo>
                  <a:lnTo>
                    <a:pt x="439" y="6"/>
                  </a:lnTo>
                  <a:lnTo>
                    <a:pt x="439" y="8"/>
                  </a:lnTo>
                  <a:lnTo>
                    <a:pt x="439" y="348"/>
                  </a:lnTo>
                  <a:lnTo>
                    <a:pt x="439" y="350"/>
                  </a:lnTo>
                  <a:lnTo>
                    <a:pt x="437" y="352"/>
                  </a:lnTo>
                  <a:lnTo>
                    <a:pt x="435" y="352"/>
                  </a:lnTo>
                  <a:lnTo>
                    <a:pt x="435" y="354"/>
                  </a:lnTo>
                  <a:lnTo>
                    <a:pt x="434" y="354"/>
                  </a:lnTo>
                  <a:lnTo>
                    <a:pt x="432" y="354"/>
                  </a:lnTo>
                  <a:lnTo>
                    <a:pt x="7" y="354"/>
                  </a:lnTo>
                  <a:lnTo>
                    <a:pt x="5" y="354"/>
                  </a:lnTo>
                  <a:lnTo>
                    <a:pt x="4" y="354"/>
                  </a:lnTo>
                  <a:lnTo>
                    <a:pt x="4" y="352"/>
                  </a:lnTo>
                  <a:lnTo>
                    <a:pt x="2" y="352"/>
                  </a:lnTo>
                  <a:lnTo>
                    <a:pt x="0" y="350"/>
                  </a:lnTo>
                  <a:lnTo>
                    <a:pt x="0" y="348"/>
                  </a:lnTo>
                  <a:lnTo>
                    <a:pt x="0" y="8"/>
                  </a:lnTo>
                  <a:lnTo>
                    <a:pt x="0" y="6"/>
                  </a:lnTo>
                  <a:lnTo>
                    <a:pt x="0" y="4"/>
                  </a:lnTo>
                  <a:lnTo>
                    <a:pt x="2" y="2"/>
                  </a:lnTo>
                  <a:lnTo>
                    <a:pt x="4" y="0"/>
                  </a:lnTo>
                  <a:lnTo>
                    <a:pt x="5" y="0"/>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08" name="Freeform 294"/>
            <p:cNvSpPr/>
            <p:nvPr/>
          </p:nvSpPr>
          <p:spPr bwMode="auto">
            <a:xfrm>
              <a:off x="3374" y="1275"/>
              <a:ext cx="375" cy="282"/>
            </a:xfrm>
            <a:custGeom>
              <a:avLst/>
              <a:gdLst>
                <a:gd name="T0" fmla="*/ 7 w 375"/>
                <a:gd name="T1" fmla="*/ 0 h 282"/>
                <a:gd name="T2" fmla="*/ 366 w 375"/>
                <a:gd name="T3" fmla="*/ 0 h 282"/>
                <a:gd name="T4" fmla="*/ 368 w 375"/>
                <a:gd name="T5" fmla="*/ 0 h 282"/>
                <a:gd name="T6" fmla="*/ 370 w 375"/>
                <a:gd name="T7" fmla="*/ 2 h 282"/>
                <a:gd name="T8" fmla="*/ 372 w 375"/>
                <a:gd name="T9" fmla="*/ 2 h 282"/>
                <a:gd name="T10" fmla="*/ 373 w 375"/>
                <a:gd name="T11" fmla="*/ 4 h 282"/>
                <a:gd name="T12" fmla="*/ 375 w 375"/>
                <a:gd name="T13" fmla="*/ 4 h 282"/>
                <a:gd name="T14" fmla="*/ 375 w 375"/>
                <a:gd name="T15" fmla="*/ 6 h 282"/>
                <a:gd name="T16" fmla="*/ 375 w 375"/>
                <a:gd name="T17" fmla="*/ 8 h 282"/>
                <a:gd name="T18" fmla="*/ 375 w 375"/>
                <a:gd name="T19" fmla="*/ 9 h 282"/>
                <a:gd name="T20" fmla="*/ 375 w 375"/>
                <a:gd name="T21" fmla="*/ 273 h 282"/>
                <a:gd name="T22" fmla="*/ 375 w 375"/>
                <a:gd name="T23" fmla="*/ 274 h 282"/>
                <a:gd name="T24" fmla="*/ 375 w 375"/>
                <a:gd name="T25" fmla="*/ 276 h 282"/>
                <a:gd name="T26" fmla="*/ 375 w 375"/>
                <a:gd name="T27" fmla="*/ 278 h 282"/>
                <a:gd name="T28" fmla="*/ 373 w 375"/>
                <a:gd name="T29" fmla="*/ 280 h 282"/>
                <a:gd name="T30" fmla="*/ 372 w 375"/>
                <a:gd name="T31" fmla="*/ 280 h 282"/>
                <a:gd name="T32" fmla="*/ 370 w 375"/>
                <a:gd name="T33" fmla="*/ 282 h 282"/>
                <a:gd name="T34" fmla="*/ 368 w 375"/>
                <a:gd name="T35" fmla="*/ 282 h 282"/>
                <a:gd name="T36" fmla="*/ 366 w 375"/>
                <a:gd name="T37" fmla="*/ 282 h 282"/>
                <a:gd name="T38" fmla="*/ 7 w 375"/>
                <a:gd name="T39" fmla="*/ 282 h 282"/>
                <a:gd name="T40" fmla="*/ 5 w 375"/>
                <a:gd name="T41" fmla="*/ 282 h 282"/>
                <a:gd name="T42" fmla="*/ 5 w 375"/>
                <a:gd name="T43" fmla="*/ 282 h 282"/>
                <a:gd name="T44" fmla="*/ 3 w 375"/>
                <a:gd name="T45" fmla="*/ 280 h 282"/>
                <a:gd name="T46" fmla="*/ 2 w 375"/>
                <a:gd name="T47" fmla="*/ 280 h 282"/>
                <a:gd name="T48" fmla="*/ 2 w 375"/>
                <a:gd name="T49" fmla="*/ 278 h 282"/>
                <a:gd name="T50" fmla="*/ 0 w 375"/>
                <a:gd name="T51" fmla="*/ 276 h 282"/>
                <a:gd name="T52" fmla="*/ 0 w 375"/>
                <a:gd name="T53" fmla="*/ 274 h 282"/>
                <a:gd name="T54" fmla="*/ 0 w 375"/>
                <a:gd name="T55" fmla="*/ 273 h 282"/>
                <a:gd name="T56" fmla="*/ 0 w 375"/>
                <a:gd name="T57" fmla="*/ 9 h 282"/>
                <a:gd name="T58" fmla="*/ 0 w 375"/>
                <a:gd name="T59" fmla="*/ 8 h 282"/>
                <a:gd name="T60" fmla="*/ 0 w 375"/>
                <a:gd name="T61" fmla="*/ 6 h 282"/>
                <a:gd name="T62" fmla="*/ 2 w 375"/>
                <a:gd name="T63" fmla="*/ 4 h 282"/>
                <a:gd name="T64" fmla="*/ 2 w 375"/>
                <a:gd name="T65" fmla="*/ 4 h 282"/>
                <a:gd name="T66" fmla="*/ 3 w 375"/>
                <a:gd name="T67" fmla="*/ 2 h 282"/>
                <a:gd name="T68" fmla="*/ 5 w 375"/>
                <a:gd name="T69" fmla="*/ 2 h 282"/>
                <a:gd name="T70" fmla="*/ 5 w 375"/>
                <a:gd name="T71" fmla="*/ 0 h 282"/>
                <a:gd name="T72" fmla="*/ 7 w 375"/>
                <a:gd name="T73" fmla="*/ 0 h 28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75"/>
                <a:gd name="T112" fmla="*/ 0 h 282"/>
                <a:gd name="T113" fmla="*/ 375 w 375"/>
                <a:gd name="T114" fmla="*/ 282 h 28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75" h="282">
                  <a:moveTo>
                    <a:pt x="7" y="0"/>
                  </a:moveTo>
                  <a:lnTo>
                    <a:pt x="366" y="0"/>
                  </a:lnTo>
                  <a:lnTo>
                    <a:pt x="368" y="0"/>
                  </a:lnTo>
                  <a:lnTo>
                    <a:pt x="370" y="2"/>
                  </a:lnTo>
                  <a:lnTo>
                    <a:pt x="372" y="2"/>
                  </a:lnTo>
                  <a:lnTo>
                    <a:pt x="373" y="4"/>
                  </a:lnTo>
                  <a:lnTo>
                    <a:pt x="375" y="4"/>
                  </a:lnTo>
                  <a:lnTo>
                    <a:pt x="375" y="6"/>
                  </a:lnTo>
                  <a:lnTo>
                    <a:pt x="375" y="8"/>
                  </a:lnTo>
                  <a:lnTo>
                    <a:pt x="375" y="9"/>
                  </a:lnTo>
                  <a:lnTo>
                    <a:pt x="375" y="273"/>
                  </a:lnTo>
                  <a:lnTo>
                    <a:pt x="375" y="274"/>
                  </a:lnTo>
                  <a:lnTo>
                    <a:pt x="375" y="276"/>
                  </a:lnTo>
                  <a:lnTo>
                    <a:pt x="375" y="278"/>
                  </a:lnTo>
                  <a:lnTo>
                    <a:pt x="373" y="280"/>
                  </a:lnTo>
                  <a:lnTo>
                    <a:pt x="372" y="280"/>
                  </a:lnTo>
                  <a:lnTo>
                    <a:pt x="370" y="282"/>
                  </a:lnTo>
                  <a:lnTo>
                    <a:pt x="368" y="282"/>
                  </a:lnTo>
                  <a:lnTo>
                    <a:pt x="366" y="282"/>
                  </a:lnTo>
                  <a:lnTo>
                    <a:pt x="7" y="282"/>
                  </a:lnTo>
                  <a:lnTo>
                    <a:pt x="5" y="282"/>
                  </a:lnTo>
                  <a:lnTo>
                    <a:pt x="3" y="280"/>
                  </a:lnTo>
                  <a:lnTo>
                    <a:pt x="2" y="280"/>
                  </a:lnTo>
                  <a:lnTo>
                    <a:pt x="2" y="278"/>
                  </a:lnTo>
                  <a:lnTo>
                    <a:pt x="0" y="276"/>
                  </a:lnTo>
                  <a:lnTo>
                    <a:pt x="0" y="274"/>
                  </a:lnTo>
                  <a:lnTo>
                    <a:pt x="0" y="273"/>
                  </a:lnTo>
                  <a:lnTo>
                    <a:pt x="0" y="9"/>
                  </a:lnTo>
                  <a:lnTo>
                    <a:pt x="0" y="8"/>
                  </a:lnTo>
                  <a:lnTo>
                    <a:pt x="0" y="6"/>
                  </a:lnTo>
                  <a:lnTo>
                    <a:pt x="2" y="4"/>
                  </a:lnTo>
                  <a:lnTo>
                    <a:pt x="3" y="2"/>
                  </a:lnTo>
                  <a:lnTo>
                    <a:pt x="5" y="2"/>
                  </a:lnTo>
                  <a:lnTo>
                    <a:pt x="5" y="0"/>
                  </a:lnTo>
                  <a:lnTo>
                    <a:pt x="7"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09" name="Freeform 295"/>
            <p:cNvSpPr/>
            <p:nvPr/>
          </p:nvSpPr>
          <p:spPr bwMode="auto">
            <a:xfrm>
              <a:off x="3342" y="1239"/>
              <a:ext cx="439" cy="354"/>
            </a:xfrm>
            <a:custGeom>
              <a:avLst/>
              <a:gdLst>
                <a:gd name="T0" fmla="*/ 7 w 439"/>
                <a:gd name="T1" fmla="*/ 0 h 354"/>
                <a:gd name="T2" fmla="*/ 432 w 439"/>
                <a:gd name="T3" fmla="*/ 0 h 354"/>
                <a:gd name="T4" fmla="*/ 434 w 439"/>
                <a:gd name="T5" fmla="*/ 0 h 354"/>
                <a:gd name="T6" fmla="*/ 435 w 439"/>
                <a:gd name="T7" fmla="*/ 0 h 354"/>
                <a:gd name="T8" fmla="*/ 435 w 439"/>
                <a:gd name="T9" fmla="*/ 0 h 354"/>
                <a:gd name="T10" fmla="*/ 437 w 439"/>
                <a:gd name="T11" fmla="*/ 2 h 354"/>
                <a:gd name="T12" fmla="*/ 437 w 439"/>
                <a:gd name="T13" fmla="*/ 2 h 354"/>
                <a:gd name="T14" fmla="*/ 439 w 439"/>
                <a:gd name="T15" fmla="*/ 4 h 354"/>
                <a:gd name="T16" fmla="*/ 439 w 439"/>
                <a:gd name="T17" fmla="*/ 6 h 354"/>
                <a:gd name="T18" fmla="*/ 439 w 439"/>
                <a:gd name="T19" fmla="*/ 8 h 354"/>
                <a:gd name="T20" fmla="*/ 439 w 439"/>
                <a:gd name="T21" fmla="*/ 348 h 354"/>
                <a:gd name="T22" fmla="*/ 439 w 439"/>
                <a:gd name="T23" fmla="*/ 348 h 354"/>
                <a:gd name="T24" fmla="*/ 439 w 439"/>
                <a:gd name="T25" fmla="*/ 350 h 354"/>
                <a:gd name="T26" fmla="*/ 437 w 439"/>
                <a:gd name="T27" fmla="*/ 352 h 354"/>
                <a:gd name="T28" fmla="*/ 437 w 439"/>
                <a:gd name="T29" fmla="*/ 352 h 354"/>
                <a:gd name="T30" fmla="*/ 435 w 439"/>
                <a:gd name="T31" fmla="*/ 352 h 354"/>
                <a:gd name="T32" fmla="*/ 435 w 439"/>
                <a:gd name="T33" fmla="*/ 354 h 354"/>
                <a:gd name="T34" fmla="*/ 434 w 439"/>
                <a:gd name="T35" fmla="*/ 354 h 354"/>
                <a:gd name="T36" fmla="*/ 432 w 439"/>
                <a:gd name="T37" fmla="*/ 354 h 354"/>
                <a:gd name="T38" fmla="*/ 7 w 439"/>
                <a:gd name="T39" fmla="*/ 354 h 354"/>
                <a:gd name="T40" fmla="*/ 5 w 439"/>
                <a:gd name="T41" fmla="*/ 354 h 354"/>
                <a:gd name="T42" fmla="*/ 4 w 439"/>
                <a:gd name="T43" fmla="*/ 354 h 354"/>
                <a:gd name="T44" fmla="*/ 4 w 439"/>
                <a:gd name="T45" fmla="*/ 352 h 354"/>
                <a:gd name="T46" fmla="*/ 2 w 439"/>
                <a:gd name="T47" fmla="*/ 352 h 354"/>
                <a:gd name="T48" fmla="*/ 2 w 439"/>
                <a:gd name="T49" fmla="*/ 352 h 354"/>
                <a:gd name="T50" fmla="*/ 0 w 439"/>
                <a:gd name="T51" fmla="*/ 350 h 354"/>
                <a:gd name="T52" fmla="*/ 0 w 439"/>
                <a:gd name="T53" fmla="*/ 348 h 354"/>
                <a:gd name="T54" fmla="*/ 0 w 439"/>
                <a:gd name="T55" fmla="*/ 348 h 354"/>
                <a:gd name="T56" fmla="*/ 0 w 439"/>
                <a:gd name="T57" fmla="*/ 8 h 354"/>
                <a:gd name="T58" fmla="*/ 0 w 439"/>
                <a:gd name="T59" fmla="*/ 6 h 354"/>
                <a:gd name="T60" fmla="*/ 0 w 439"/>
                <a:gd name="T61" fmla="*/ 4 h 354"/>
                <a:gd name="T62" fmla="*/ 2 w 439"/>
                <a:gd name="T63" fmla="*/ 2 h 354"/>
                <a:gd name="T64" fmla="*/ 2 w 439"/>
                <a:gd name="T65" fmla="*/ 2 h 354"/>
                <a:gd name="T66" fmla="*/ 4 w 439"/>
                <a:gd name="T67" fmla="*/ 0 h 354"/>
                <a:gd name="T68" fmla="*/ 4 w 439"/>
                <a:gd name="T69" fmla="*/ 0 h 354"/>
                <a:gd name="T70" fmla="*/ 5 w 439"/>
                <a:gd name="T71" fmla="*/ 0 h 354"/>
                <a:gd name="T72" fmla="*/ 7 w 439"/>
                <a:gd name="T73" fmla="*/ 0 h 35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39"/>
                <a:gd name="T112" fmla="*/ 0 h 354"/>
                <a:gd name="T113" fmla="*/ 439 w 439"/>
                <a:gd name="T114" fmla="*/ 354 h 35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39" h="354">
                  <a:moveTo>
                    <a:pt x="7" y="0"/>
                  </a:moveTo>
                  <a:lnTo>
                    <a:pt x="432" y="0"/>
                  </a:lnTo>
                  <a:lnTo>
                    <a:pt x="434" y="0"/>
                  </a:lnTo>
                  <a:lnTo>
                    <a:pt x="435" y="0"/>
                  </a:lnTo>
                  <a:lnTo>
                    <a:pt x="437" y="2"/>
                  </a:lnTo>
                  <a:lnTo>
                    <a:pt x="439" y="4"/>
                  </a:lnTo>
                  <a:lnTo>
                    <a:pt x="439" y="6"/>
                  </a:lnTo>
                  <a:lnTo>
                    <a:pt x="439" y="8"/>
                  </a:lnTo>
                  <a:lnTo>
                    <a:pt x="439" y="348"/>
                  </a:lnTo>
                  <a:lnTo>
                    <a:pt x="439" y="350"/>
                  </a:lnTo>
                  <a:lnTo>
                    <a:pt x="437" y="352"/>
                  </a:lnTo>
                  <a:lnTo>
                    <a:pt x="435" y="352"/>
                  </a:lnTo>
                  <a:lnTo>
                    <a:pt x="435" y="354"/>
                  </a:lnTo>
                  <a:lnTo>
                    <a:pt x="434" y="354"/>
                  </a:lnTo>
                  <a:lnTo>
                    <a:pt x="432" y="354"/>
                  </a:lnTo>
                  <a:lnTo>
                    <a:pt x="7" y="354"/>
                  </a:lnTo>
                  <a:lnTo>
                    <a:pt x="5" y="354"/>
                  </a:lnTo>
                  <a:lnTo>
                    <a:pt x="4" y="354"/>
                  </a:lnTo>
                  <a:lnTo>
                    <a:pt x="4" y="352"/>
                  </a:lnTo>
                  <a:lnTo>
                    <a:pt x="2" y="352"/>
                  </a:lnTo>
                  <a:lnTo>
                    <a:pt x="0" y="350"/>
                  </a:lnTo>
                  <a:lnTo>
                    <a:pt x="0" y="348"/>
                  </a:lnTo>
                  <a:lnTo>
                    <a:pt x="0" y="8"/>
                  </a:lnTo>
                  <a:lnTo>
                    <a:pt x="0" y="6"/>
                  </a:lnTo>
                  <a:lnTo>
                    <a:pt x="0" y="4"/>
                  </a:lnTo>
                  <a:lnTo>
                    <a:pt x="2" y="2"/>
                  </a:lnTo>
                  <a:lnTo>
                    <a:pt x="4" y="0"/>
                  </a:lnTo>
                  <a:lnTo>
                    <a:pt x="5" y="0"/>
                  </a:lnTo>
                  <a:lnTo>
                    <a:pt x="7"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0" name="Freeform 296"/>
            <p:cNvSpPr>
              <a:spLocks noEditPoints="1"/>
            </p:cNvSpPr>
            <p:nvPr/>
          </p:nvSpPr>
          <p:spPr bwMode="auto">
            <a:xfrm>
              <a:off x="3389" y="1290"/>
              <a:ext cx="353" cy="384"/>
            </a:xfrm>
            <a:custGeom>
              <a:avLst/>
              <a:gdLst>
                <a:gd name="T0" fmla="*/ 49 w 353"/>
                <a:gd name="T1" fmla="*/ 0 h 384"/>
                <a:gd name="T2" fmla="*/ 131 w 353"/>
                <a:gd name="T3" fmla="*/ 0 h 384"/>
                <a:gd name="T4" fmla="*/ 214 w 353"/>
                <a:gd name="T5" fmla="*/ 0 h 384"/>
                <a:gd name="T6" fmla="*/ 296 w 353"/>
                <a:gd name="T7" fmla="*/ 0 h 384"/>
                <a:gd name="T8" fmla="*/ 340 w 353"/>
                <a:gd name="T9" fmla="*/ 2 h 384"/>
                <a:gd name="T10" fmla="*/ 340 w 353"/>
                <a:gd name="T11" fmla="*/ 2 h 384"/>
                <a:gd name="T12" fmla="*/ 341 w 353"/>
                <a:gd name="T13" fmla="*/ 4 h 384"/>
                <a:gd name="T14" fmla="*/ 341 w 353"/>
                <a:gd name="T15" fmla="*/ 6 h 384"/>
                <a:gd name="T16" fmla="*/ 343 w 353"/>
                <a:gd name="T17" fmla="*/ 36 h 384"/>
                <a:gd name="T18" fmla="*/ 345 w 353"/>
                <a:gd name="T19" fmla="*/ 96 h 384"/>
                <a:gd name="T20" fmla="*/ 345 w 353"/>
                <a:gd name="T21" fmla="*/ 156 h 384"/>
                <a:gd name="T22" fmla="*/ 343 w 353"/>
                <a:gd name="T23" fmla="*/ 216 h 384"/>
                <a:gd name="T24" fmla="*/ 341 w 353"/>
                <a:gd name="T25" fmla="*/ 246 h 384"/>
                <a:gd name="T26" fmla="*/ 341 w 353"/>
                <a:gd name="T27" fmla="*/ 248 h 384"/>
                <a:gd name="T28" fmla="*/ 340 w 353"/>
                <a:gd name="T29" fmla="*/ 250 h 384"/>
                <a:gd name="T30" fmla="*/ 340 w 353"/>
                <a:gd name="T31" fmla="*/ 250 h 384"/>
                <a:gd name="T32" fmla="*/ 296 w 353"/>
                <a:gd name="T33" fmla="*/ 252 h 384"/>
                <a:gd name="T34" fmla="*/ 214 w 353"/>
                <a:gd name="T35" fmla="*/ 254 h 384"/>
                <a:gd name="T36" fmla="*/ 131 w 353"/>
                <a:gd name="T37" fmla="*/ 252 h 384"/>
                <a:gd name="T38" fmla="*/ 49 w 353"/>
                <a:gd name="T39" fmla="*/ 252 h 384"/>
                <a:gd name="T40" fmla="*/ 7 w 353"/>
                <a:gd name="T41" fmla="*/ 250 h 384"/>
                <a:gd name="T42" fmla="*/ 5 w 353"/>
                <a:gd name="T43" fmla="*/ 250 h 384"/>
                <a:gd name="T44" fmla="*/ 4 w 353"/>
                <a:gd name="T45" fmla="*/ 250 h 384"/>
                <a:gd name="T46" fmla="*/ 4 w 353"/>
                <a:gd name="T47" fmla="*/ 248 h 384"/>
                <a:gd name="T48" fmla="*/ 2 w 353"/>
                <a:gd name="T49" fmla="*/ 216 h 384"/>
                <a:gd name="T50" fmla="*/ 0 w 353"/>
                <a:gd name="T51" fmla="*/ 156 h 384"/>
                <a:gd name="T52" fmla="*/ 0 w 353"/>
                <a:gd name="T53" fmla="*/ 96 h 384"/>
                <a:gd name="T54" fmla="*/ 2 w 353"/>
                <a:gd name="T55" fmla="*/ 36 h 384"/>
                <a:gd name="T56" fmla="*/ 4 w 353"/>
                <a:gd name="T57" fmla="*/ 6 h 384"/>
                <a:gd name="T58" fmla="*/ 4 w 353"/>
                <a:gd name="T59" fmla="*/ 4 h 384"/>
                <a:gd name="T60" fmla="*/ 4 w 353"/>
                <a:gd name="T61" fmla="*/ 2 h 384"/>
                <a:gd name="T62" fmla="*/ 5 w 353"/>
                <a:gd name="T63" fmla="*/ 2 h 384"/>
                <a:gd name="T64" fmla="*/ 67 w 353"/>
                <a:gd name="T65" fmla="*/ 359 h 384"/>
                <a:gd name="T66" fmla="*/ 272 w 353"/>
                <a:gd name="T67" fmla="*/ 384 h 384"/>
                <a:gd name="T68" fmla="*/ 67 w 353"/>
                <a:gd name="T69" fmla="*/ 359 h 384"/>
                <a:gd name="T70" fmla="*/ 349 w 353"/>
                <a:gd name="T71" fmla="*/ 314 h 384"/>
                <a:gd name="T72" fmla="*/ 351 w 353"/>
                <a:gd name="T73" fmla="*/ 314 h 384"/>
                <a:gd name="T74" fmla="*/ 351 w 353"/>
                <a:gd name="T75" fmla="*/ 316 h 384"/>
                <a:gd name="T76" fmla="*/ 353 w 353"/>
                <a:gd name="T77" fmla="*/ 316 h 384"/>
                <a:gd name="T78" fmla="*/ 353 w 353"/>
                <a:gd name="T79" fmla="*/ 318 h 384"/>
                <a:gd name="T80" fmla="*/ 353 w 353"/>
                <a:gd name="T81" fmla="*/ 350 h 384"/>
                <a:gd name="T82" fmla="*/ 353 w 353"/>
                <a:gd name="T83" fmla="*/ 350 h 384"/>
                <a:gd name="T84" fmla="*/ 351 w 353"/>
                <a:gd name="T85" fmla="*/ 352 h 384"/>
                <a:gd name="T86" fmla="*/ 351 w 353"/>
                <a:gd name="T87" fmla="*/ 352 h 384"/>
                <a:gd name="T88" fmla="*/ 302 w 353"/>
                <a:gd name="T89" fmla="*/ 352 h 384"/>
                <a:gd name="T90" fmla="*/ 300 w 353"/>
                <a:gd name="T91" fmla="*/ 352 h 384"/>
                <a:gd name="T92" fmla="*/ 300 w 353"/>
                <a:gd name="T93" fmla="*/ 352 h 384"/>
                <a:gd name="T94" fmla="*/ 298 w 353"/>
                <a:gd name="T95" fmla="*/ 350 h 384"/>
                <a:gd name="T96" fmla="*/ 298 w 353"/>
                <a:gd name="T97" fmla="*/ 350 h 384"/>
                <a:gd name="T98" fmla="*/ 298 w 353"/>
                <a:gd name="T99" fmla="*/ 318 h 384"/>
                <a:gd name="T100" fmla="*/ 300 w 353"/>
                <a:gd name="T101" fmla="*/ 316 h 384"/>
                <a:gd name="T102" fmla="*/ 300 w 353"/>
                <a:gd name="T103" fmla="*/ 316 h 384"/>
                <a:gd name="T104" fmla="*/ 302 w 353"/>
                <a:gd name="T105" fmla="*/ 314 h 38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53"/>
                <a:gd name="T160" fmla="*/ 0 h 384"/>
                <a:gd name="T161" fmla="*/ 353 w 353"/>
                <a:gd name="T162" fmla="*/ 384 h 38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53" h="384">
                  <a:moveTo>
                    <a:pt x="7" y="2"/>
                  </a:moveTo>
                  <a:lnTo>
                    <a:pt x="49" y="0"/>
                  </a:lnTo>
                  <a:lnTo>
                    <a:pt x="90" y="0"/>
                  </a:lnTo>
                  <a:lnTo>
                    <a:pt x="131" y="0"/>
                  </a:lnTo>
                  <a:lnTo>
                    <a:pt x="172" y="0"/>
                  </a:lnTo>
                  <a:lnTo>
                    <a:pt x="214" y="0"/>
                  </a:lnTo>
                  <a:lnTo>
                    <a:pt x="255" y="0"/>
                  </a:lnTo>
                  <a:lnTo>
                    <a:pt x="296" y="0"/>
                  </a:lnTo>
                  <a:lnTo>
                    <a:pt x="338" y="2"/>
                  </a:lnTo>
                  <a:lnTo>
                    <a:pt x="340" y="2"/>
                  </a:lnTo>
                  <a:lnTo>
                    <a:pt x="341" y="4"/>
                  </a:lnTo>
                  <a:lnTo>
                    <a:pt x="341" y="6"/>
                  </a:lnTo>
                  <a:lnTo>
                    <a:pt x="343" y="36"/>
                  </a:lnTo>
                  <a:lnTo>
                    <a:pt x="345" y="66"/>
                  </a:lnTo>
                  <a:lnTo>
                    <a:pt x="345" y="96"/>
                  </a:lnTo>
                  <a:lnTo>
                    <a:pt x="347" y="126"/>
                  </a:lnTo>
                  <a:lnTo>
                    <a:pt x="345" y="156"/>
                  </a:lnTo>
                  <a:lnTo>
                    <a:pt x="345" y="186"/>
                  </a:lnTo>
                  <a:lnTo>
                    <a:pt x="343" y="216"/>
                  </a:lnTo>
                  <a:lnTo>
                    <a:pt x="341" y="244"/>
                  </a:lnTo>
                  <a:lnTo>
                    <a:pt x="341" y="246"/>
                  </a:lnTo>
                  <a:lnTo>
                    <a:pt x="341" y="248"/>
                  </a:lnTo>
                  <a:lnTo>
                    <a:pt x="340" y="250"/>
                  </a:lnTo>
                  <a:lnTo>
                    <a:pt x="338" y="250"/>
                  </a:lnTo>
                  <a:lnTo>
                    <a:pt x="296" y="252"/>
                  </a:lnTo>
                  <a:lnTo>
                    <a:pt x="255" y="252"/>
                  </a:lnTo>
                  <a:lnTo>
                    <a:pt x="214" y="254"/>
                  </a:lnTo>
                  <a:lnTo>
                    <a:pt x="172" y="254"/>
                  </a:lnTo>
                  <a:lnTo>
                    <a:pt x="131" y="252"/>
                  </a:lnTo>
                  <a:lnTo>
                    <a:pt x="90" y="252"/>
                  </a:lnTo>
                  <a:lnTo>
                    <a:pt x="49" y="252"/>
                  </a:lnTo>
                  <a:lnTo>
                    <a:pt x="7" y="250"/>
                  </a:lnTo>
                  <a:lnTo>
                    <a:pt x="5" y="250"/>
                  </a:lnTo>
                  <a:lnTo>
                    <a:pt x="4" y="250"/>
                  </a:lnTo>
                  <a:lnTo>
                    <a:pt x="4" y="248"/>
                  </a:lnTo>
                  <a:lnTo>
                    <a:pt x="4" y="246"/>
                  </a:lnTo>
                  <a:lnTo>
                    <a:pt x="2" y="216"/>
                  </a:lnTo>
                  <a:lnTo>
                    <a:pt x="0" y="186"/>
                  </a:lnTo>
                  <a:lnTo>
                    <a:pt x="0" y="156"/>
                  </a:lnTo>
                  <a:lnTo>
                    <a:pt x="0" y="126"/>
                  </a:lnTo>
                  <a:lnTo>
                    <a:pt x="0" y="96"/>
                  </a:lnTo>
                  <a:lnTo>
                    <a:pt x="0" y="66"/>
                  </a:lnTo>
                  <a:lnTo>
                    <a:pt x="2" y="36"/>
                  </a:lnTo>
                  <a:lnTo>
                    <a:pt x="4" y="6"/>
                  </a:lnTo>
                  <a:lnTo>
                    <a:pt x="4" y="4"/>
                  </a:lnTo>
                  <a:lnTo>
                    <a:pt x="4" y="2"/>
                  </a:lnTo>
                  <a:lnTo>
                    <a:pt x="5" y="2"/>
                  </a:lnTo>
                  <a:lnTo>
                    <a:pt x="7" y="2"/>
                  </a:lnTo>
                  <a:close/>
                  <a:moveTo>
                    <a:pt x="67" y="359"/>
                  </a:moveTo>
                  <a:lnTo>
                    <a:pt x="272" y="359"/>
                  </a:lnTo>
                  <a:lnTo>
                    <a:pt x="272" y="384"/>
                  </a:lnTo>
                  <a:lnTo>
                    <a:pt x="67" y="384"/>
                  </a:lnTo>
                  <a:lnTo>
                    <a:pt x="67" y="359"/>
                  </a:lnTo>
                  <a:close/>
                  <a:moveTo>
                    <a:pt x="302" y="314"/>
                  </a:moveTo>
                  <a:lnTo>
                    <a:pt x="349" y="314"/>
                  </a:lnTo>
                  <a:lnTo>
                    <a:pt x="351" y="314"/>
                  </a:lnTo>
                  <a:lnTo>
                    <a:pt x="351" y="316"/>
                  </a:lnTo>
                  <a:lnTo>
                    <a:pt x="353" y="316"/>
                  </a:lnTo>
                  <a:lnTo>
                    <a:pt x="353" y="318"/>
                  </a:lnTo>
                  <a:lnTo>
                    <a:pt x="353" y="350"/>
                  </a:lnTo>
                  <a:lnTo>
                    <a:pt x="351" y="352"/>
                  </a:lnTo>
                  <a:lnTo>
                    <a:pt x="349" y="352"/>
                  </a:lnTo>
                  <a:lnTo>
                    <a:pt x="302" y="352"/>
                  </a:lnTo>
                  <a:lnTo>
                    <a:pt x="300" y="352"/>
                  </a:lnTo>
                  <a:lnTo>
                    <a:pt x="300" y="350"/>
                  </a:lnTo>
                  <a:lnTo>
                    <a:pt x="298" y="350"/>
                  </a:lnTo>
                  <a:lnTo>
                    <a:pt x="298" y="318"/>
                  </a:lnTo>
                  <a:lnTo>
                    <a:pt x="298" y="316"/>
                  </a:lnTo>
                  <a:lnTo>
                    <a:pt x="300" y="316"/>
                  </a:lnTo>
                  <a:lnTo>
                    <a:pt x="300" y="314"/>
                  </a:lnTo>
                  <a:lnTo>
                    <a:pt x="302" y="3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11" name="Freeform 297"/>
            <p:cNvSpPr/>
            <p:nvPr/>
          </p:nvSpPr>
          <p:spPr bwMode="auto">
            <a:xfrm>
              <a:off x="3389" y="1290"/>
              <a:ext cx="347" cy="254"/>
            </a:xfrm>
            <a:custGeom>
              <a:avLst/>
              <a:gdLst>
                <a:gd name="T0" fmla="*/ 49 w 347"/>
                <a:gd name="T1" fmla="*/ 0 h 254"/>
                <a:gd name="T2" fmla="*/ 131 w 347"/>
                <a:gd name="T3" fmla="*/ 0 h 254"/>
                <a:gd name="T4" fmla="*/ 214 w 347"/>
                <a:gd name="T5" fmla="*/ 0 h 254"/>
                <a:gd name="T6" fmla="*/ 296 w 347"/>
                <a:gd name="T7" fmla="*/ 0 h 254"/>
                <a:gd name="T8" fmla="*/ 340 w 347"/>
                <a:gd name="T9" fmla="*/ 2 h 254"/>
                <a:gd name="T10" fmla="*/ 340 w 347"/>
                <a:gd name="T11" fmla="*/ 2 h 254"/>
                <a:gd name="T12" fmla="*/ 341 w 347"/>
                <a:gd name="T13" fmla="*/ 4 h 254"/>
                <a:gd name="T14" fmla="*/ 341 w 347"/>
                <a:gd name="T15" fmla="*/ 6 h 254"/>
                <a:gd name="T16" fmla="*/ 343 w 347"/>
                <a:gd name="T17" fmla="*/ 36 h 254"/>
                <a:gd name="T18" fmla="*/ 345 w 347"/>
                <a:gd name="T19" fmla="*/ 96 h 254"/>
                <a:gd name="T20" fmla="*/ 345 w 347"/>
                <a:gd name="T21" fmla="*/ 156 h 254"/>
                <a:gd name="T22" fmla="*/ 343 w 347"/>
                <a:gd name="T23" fmla="*/ 216 h 254"/>
                <a:gd name="T24" fmla="*/ 341 w 347"/>
                <a:gd name="T25" fmla="*/ 246 h 254"/>
                <a:gd name="T26" fmla="*/ 341 w 347"/>
                <a:gd name="T27" fmla="*/ 248 h 254"/>
                <a:gd name="T28" fmla="*/ 340 w 347"/>
                <a:gd name="T29" fmla="*/ 250 h 254"/>
                <a:gd name="T30" fmla="*/ 340 w 347"/>
                <a:gd name="T31" fmla="*/ 250 h 254"/>
                <a:gd name="T32" fmla="*/ 296 w 347"/>
                <a:gd name="T33" fmla="*/ 252 h 254"/>
                <a:gd name="T34" fmla="*/ 214 w 347"/>
                <a:gd name="T35" fmla="*/ 254 h 254"/>
                <a:gd name="T36" fmla="*/ 131 w 347"/>
                <a:gd name="T37" fmla="*/ 252 h 254"/>
                <a:gd name="T38" fmla="*/ 49 w 347"/>
                <a:gd name="T39" fmla="*/ 252 h 254"/>
                <a:gd name="T40" fmla="*/ 7 w 347"/>
                <a:gd name="T41" fmla="*/ 250 h 254"/>
                <a:gd name="T42" fmla="*/ 5 w 347"/>
                <a:gd name="T43" fmla="*/ 250 h 254"/>
                <a:gd name="T44" fmla="*/ 4 w 347"/>
                <a:gd name="T45" fmla="*/ 250 h 254"/>
                <a:gd name="T46" fmla="*/ 4 w 347"/>
                <a:gd name="T47" fmla="*/ 248 h 254"/>
                <a:gd name="T48" fmla="*/ 2 w 347"/>
                <a:gd name="T49" fmla="*/ 216 h 254"/>
                <a:gd name="T50" fmla="*/ 0 w 347"/>
                <a:gd name="T51" fmla="*/ 156 h 254"/>
                <a:gd name="T52" fmla="*/ 0 w 347"/>
                <a:gd name="T53" fmla="*/ 96 h 254"/>
                <a:gd name="T54" fmla="*/ 2 w 347"/>
                <a:gd name="T55" fmla="*/ 36 h 254"/>
                <a:gd name="T56" fmla="*/ 4 w 347"/>
                <a:gd name="T57" fmla="*/ 6 h 254"/>
                <a:gd name="T58" fmla="*/ 4 w 347"/>
                <a:gd name="T59" fmla="*/ 4 h 254"/>
                <a:gd name="T60" fmla="*/ 4 w 347"/>
                <a:gd name="T61" fmla="*/ 2 h 254"/>
                <a:gd name="T62" fmla="*/ 5 w 347"/>
                <a:gd name="T63" fmla="*/ 2 h 2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7"/>
                <a:gd name="T97" fmla="*/ 0 h 254"/>
                <a:gd name="T98" fmla="*/ 347 w 347"/>
                <a:gd name="T99" fmla="*/ 254 h 25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7" h="254">
                  <a:moveTo>
                    <a:pt x="7" y="2"/>
                  </a:moveTo>
                  <a:lnTo>
                    <a:pt x="49" y="0"/>
                  </a:lnTo>
                  <a:lnTo>
                    <a:pt x="90" y="0"/>
                  </a:lnTo>
                  <a:lnTo>
                    <a:pt x="131" y="0"/>
                  </a:lnTo>
                  <a:lnTo>
                    <a:pt x="172" y="0"/>
                  </a:lnTo>
                  <a:lnTo>
                    <a:pt x="214" y="0"/>
                  </a:lnTo>
                  <a:lnTo>
                    <a:pt x="255" y="0"/>
                  </a:lnTo>
                  <a:lnTo>
                    <a:pt x="296" y="0"/>
                  </a:lnTo>
                  <a:lnTo>
                    <a:pt x="338" y="2"/>
                  </a:lnTo>
                  <a:lnTo>
                    <a:pt x="340" y="2"/>
                  </a:lnTo>
                  <a:lnTo>
                    <a:pt x="341" y="4"/>
                  </a:lnTo>
                  <a:lnTo>
                    <a:pt x="341" y="6"/>
                  </a:lnTo>
                  <a:lnTo>
                    <a:pt x="343" y="36"/>
                  </a:lnTo>
                  <a:lnTo>
                    <a:pt x="345" y="66"/>
                  </a:lnTo>
                  <a:lnTo>
                    <a:pt x="345" y="96"/>
                  </a:lnTo>
                  <a:lnTo>
                    <a:pt x="347" y="126"/>
                  </a:lnTo>
                  <a:lnTo>
                    <a:pt x="345" y="156"/>
                  </a:lnTo>
                  <a:lnTo>
                    <a:pt x="345" y="186"/>
                  </a:lnTo>
                  <a:lnTo>
                    <a:pt x="343" y="216"/>
                  </a:lnTo>
                  <a:lnTo>
                    <a:pt x="341" y="244"/>
                  </a:lnTo>
                  <a:lnTo>
                    <a:pt x="341" y="246"/>
                  </a:lnTo>
                  <a:lnTo>
                    <a:pt x="341" y="248"/>
                  </a:lnTo>
                  <a:lnTo>
                    <a:pt x="340" y="250"/>
                  </a:lnTo>
                  <a:lnTo>
                    <a:pt x="338" y="250"/>
                  </a:lnTo>
                  <a:lnTo>
                    <a:pt x="296" y="252"/>
                  </a:lnTo>
                  <a:lnTo>
                    <a:pt x="255" y="252"/>
                  </a:lnTo>
                  <a:lnTo>
                    <a:pt x="214" y="254"/>
                  </a:lnTo>
                  <a:lnTo>
                    <a:pt x="172" y="254"/>
                  </a:lnTo>
                  <a:lnTo>
                    <a:pt x="131" y="252"/>
                  </a:lnTo>
                  <a:lnTo>
                    <a:pt x="90" y="252"/>
                  </a:lnTo>
                  <a:lnTo>
                    <a:pt x="49" y="252"/>
                  </a:lnTo>
                  <a:lnTo>
                    <a:pt x="7" y="250"/>
                  </a:lnTo>
                  <a:lnTo>
                    <a:pt x="5" y="250"/>
                  </a:lnTo>
                  <a:lnTo>
                    <a:pt x="4" y="250"/>
                  </a:lnTo>
                  <a:lnTo>
                    <a:pt x="4" y="248"/>
                  </a:lnTo>
                  <a:lnTo>
                    <a:pt x="4" y="246"/>
                  </a:lnTo>
                  <a:lnTo>
                    <a:pt x="2" y="216"/>
                  </a:lnTo>
                  <a:lnTo>
                    <a:pt x="0" y="186"/>
                  </a:lnTo>
                  <a:lnTo>
                    <a:pt x="0" y="156"/>
                  </a:lnTo>
                  <a:lnTo>
                    <a:pt x="0" y="126"/>
                  </a:lnTo>
                  <a:lnTo>
                    <a:pt x="0" y="96"/>
                  </a:lnTo>
                  <a:lnTo>
                    <a:pt x="0" y="66"/>
                  </a:lnTo>
                  <a:lnTo>
                    <a:pt x="2" y="36"/>
                  </a:lnTo>
                  <a:lnTo>
                    <a:pt x="4" y="6"/>
                  </a:lnTo>
                  <a:lnTo>
                    <a:pt x="4" y="4"/>
                  </a:lnTo>
                  <a:lnTo>
                    <a:pt x="4" y="2"/>
                  </a:lnTo>
                  <a:lnTo>
                    <a:pt x="5" y="2"/>
                  </a:lnTo>
                  <a:lnTo>
                    <a:pt x="7" y="2"/>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2" name="Rectangle 298"/>
            <p:cNvSpPr>
              <a:spLocks noChangeArrowheads="1"/>
            </p:cNvSpPr>
            <p:nvPr/>
          </p:nvSpPr>
          <p:spPr bwMode="auto">
            <a:xfrm>
              <a:off x="3456" y="1649"/>
              <a:ext cx="205" cy="2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13" name="Freeform 299"/>
            <p:cNvSpPr/>
            <p:nvPr/>
          </p:nvSpPr>
          <p:spPr bwMode="auto">
            <a:xfrm>
              <a:off x="3687" y="1604"/>
              <a:ext cx="55" cy="38"/>
            </a:xfrm>
            <a:custGeom>
              <a:avLst/>
              <a:gdLst>
                <a:gd name="T0" fmla="*/ 4 w 55"/>
                <a:gd name="T1" fmla="*/ 0 h 38"/>
                <a:gd name="T2" fmla="*/ 51 w 55"/>
                <a:gd name="T3" fmla="*/ 0 h 38"/>
                <a:gd name="T4" fmla="*/ 53 w 55"/>
                <a:gd name="T5" fmla="*/ 0 h 38"/>
                <a:gd name="T6" fmla="*/ 53 w 55"/>
                <a:gd name="T7" fmla="*/ 0 h 38"/>
                <a:gd name="T8" fmla="*/ 53 w 55"/>
                <a:gd name="T9" fmla="*/ 2 h 38"/>
                <a:gd name="T10" fmla="*/ 53 w 55"/>
                <a:gd name="T11" fmla="*/ 2 h 38"/>
                <a:gd name="T12" fmla="*/ 55 w 55"/>
                <a:gd name="T13" fmla="*/ 2 h 38"/>
                <a:gd name="T14" fmla="*/ 55 w 55"/>
                <a:gd name="T15" fmla="*/ 2 h 38"/>
                <a:gd name="T16" fmla="*/ 55 w 55"/>
                <a:gd name="T17" fmla="*/ 4 h 38"/>
                <a:gd name="T18" fmla="*/ 55 w 55"/>
                <a:gd name="T19" fmla="*/ 4 h 38"/>
                <a:gd name="T20" fmla="*/ 55 w 55"/>
                <a:gd name="T21" fmla="*/ 36 h 38"/>
                <a:gd name="T22" fmla="*/ 55 w 55"/>
                <a:gd name="T23" fmla="*/ 36 h 38"/>
                <a:gd name="T24" fmla="*/ 55 w 55"/>
                <a:gd name="T25" fmla="*/ 36 h 38"/>
                <a:gd name="T26" fmla="*/ 55 w 55"/>
                <a:gd name="T27" fmla="*/ 36 h 38"/>
                <a:gd name="T28" fmla="*/ 53 w 55"/>
                <a:gd name="T29" fmla="*/ 38 h 38"/>
                <a:gd name="T30" fmla="*/ 53 w 55"/>
                <a:gd name="T31" fmla="*/ 38 h 38"/>
                <a:gd name="T32" fmla="*/ 53 w 55"/>
                <a:gd name="T33" fmla="*/ 38 h 38"/>
                <a:gd name="T34" fmla="*/ 53 w 55"/>
                <a:gd name="T35" fmla="*/ 38 h 38"/>
                <a:gd name="T36" fmla="*/ 51 w 55"/>
                <a:gd name="T37" fmla="*/ 38 h 38"/>
                <a:gd name="T38" fmla="*/ 4 w 55"/>
                <a:gd name="T39" fmla="*/ 38 h 38"/>
                <a:gd name="T40" fmla="*/ 4 w 55"/>
                <a:gd name="T41" fmla="*/ 38 h 38"/>
                <a:gd name="T42" fmla="*/ 2 w 55"/>
                <a:gd name="T43" fmla="*/ 38 h 38"/>
                <a:gd name="T44" fmla="*/ 2 w 55"/>
                <a:gd name="T45" fmla="*/ 38 h 38"/>
                <a:gd name="T46" fmla="*/ 2 w 55"/>
                <a:gd name="T47" fmla="*/ 38 h 38"/>
                <a:gd name="T48" fmla="*/ 2 w 55"/>
                <a:gd name="T49" fmla="*/ 36 h 38"/>
                <a:gd name="T50" fmla="*/ 0 w 55"/>
                <a:gd name="T51" fmla="*/ 36 h 38"/>
                <a:gd name="T52" fmla="*/ 0 w 55"/>
                <a:gd name="T53" fmla="*/ 36 h 38"/>
                <a:gd name="T54" fmla="*/ 0 w 55"/>
                <a:gd name="T55" fmla="*/ 36 h 38"/>
                <a:gd name="T56" fmla="*/ 0 w 55"/>
                <a:gd name="T57" fmla="*/ 4 h 38"/>
                <a:gd name="T58" fmla="*/ 0 w 55"/>
                <a:gd name="T59" fmla="*/ 4 h 38"/>
                <a:gd name="T60" fmla="*/ 0 w 55"/>
                <a:gd name="T61" fmla="*/ 2 h 38"/>
                <a:gd name="T62" fmla="*/ 2 w 55"/>
                <a:gd name="T63" fmla="*/ 2 h 38"/>
                <a:gd name="T64" fmla="*/ 2 w 55"/>
                <a:gd name="T65" fmla="*/ 2 h 38"/>
                <a:gd name="T66" fmla="*/ 2 w 55"/>
                <a:gd name="T67" fmla="*/ 2 h 38"/>
                <a:gd name="T68" fmla="*/ 2 w 55"/>
                <a:gd name="T69" fmla="*/ 0 h 38"/>
                <a:gd name="T70" fmla="*/ 4 w 55"/>
                <a:gd name="T71" fmla="*/ 0 h 38"/>
                <a:gd name="T72" fmla="*/ 4 w 55"/>
                <a:gd name="T73" fmla="*/ 0 h 3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5"/>
                <a:gd name="T112" fmla="*/ 0 h 38"/>
                <a:gd name="T113" fmla="*/ 55 w 55"/>
                <a:gd name="T114" fmla="*/ 38 h 3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5" h="38">
                  <a:moveTo>
                    <a:pt x="4" y="0"/>
                  </a:moveTo>
                  <a:lnTo>
                    <a:pt x="51" y="0"/>
                  </a:lnTo>
                  <a:lnTo>
                    <a:pt x="53" y="0"/>
                  </a:lnTo>
                  <a:lnTo>
                    <a:pt x="53" y="2"/>
                  </a:lnTo>
                  <a:lnTo>
                    <a:pt x="55" y="2"/>
                  </a:lnTo>
                  <a:lnTo>
                    <a:pt x="55" y="4"/>
                  </a:lnTo>
                  <a:lnTo>
                    <a:pt x="55" y="36"/>
                  </a:lnTo>
                  <a:lnTo>
                    <a:pt x="53" y="38"/>
                  </a:lnTo>
                  <a:lnTo>
                    <a:pt x="51" y="38"/>
                  </a:lnTo>
                  <a:lnTo>
                    <a:pt x="4" y="38"/>
                  </a:lnTo>
                  <a:lnTo>
                    <a:pt x="2" y="38"/>
                  </a:lnTo>
                  <a:lnTo>
                    <a:pt x="2" y="36"/>
                  </a:lnTo>
                  <a:lnTo>
                    <a:pt x="0" y="36"/>
                  </a:lnTo>
                  <a:lnTo>
                    <a:pt x="0" y="4"/>
                  </a:lnTo>
                  <a:lnTo>
                    <a:pt x="0" y="2"/>
                  </a:lnTo>
                  <a:lnTo>
                    <a:pt x="2" y="2"/>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4" name="Rectangle 300"/>
            <p:cNvSpPr>
              <a:spLocks noChangeArrowheads="1"/>
            </p:cNvSpPr>
            <p:nvPr/>
          </p:nvSpPr>
          <p:spPr bwMode="auto">
            <a:xfrm>
              <a:off x="3379" y="1600"/>
              <a:ext cx="186" cy="4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15" name="Freeform 301"/>
            <p:cNvSpPr/>
            <p:nvPr/>
          </p:nvSpPr>
          <p:spPr bwMode="auto">
            <a:xfrm>
              <a:off x="3689" y="1619"/>
              <a:ext cx="51" cy="21"/>
            </a:xfrm>
            <a:custGeom>
              <a:avLst/>
              <a:gdLst>
                <a:gd name="T0" fmla="*/ 2 w 51"/>
                <a:gd name="T1" fmla="*/ 0 h 21"/>
                <a:gd name="T2" fmla="*/ 49 w 51"/>
                <a:gd name="T3" fmla="*/ 0 h 21"/>
                <a:gd name="T4" fmla="*/ 49 w 51"/>
                <a:gd name="T5" fmla="*/ 2 h 21"/>
                <a:gd name="T6" fmla="*/ 51 w 51"/>
                <a:gd name="T7" fmla="*/ 2 h 21"/>
                <a:gd name="T8" fmla="*/ 51 w 51"/>
                <a:gd name="T9" fmla="*/ 2 h 21"/>
                <a:gd name="T10" fmla="*/ 51 w 51"/>
                <a:gd name="T11" fmla="*/ 2 h 21"/>
                <a:gd name="T12" fmla="*/ 51 w 51"/>
                <a:gd name="T13" fmla="*/ 2 h 21"/>
                <a:gd name="T14" fmla="*/ 51 w 51"/>
                <a:gd name="T15" fmla="*/ 2 h 21"/>
                <a:gd name="T16" fmla="*/ 51 w 51"/>
                <a:gd name="T17" fmla="*/ 4 h 21"/>
                <a:gd name="T18" fmla="*/ 51 w 51"/>
                <a:gd name="T19" fmla="*/ 4 h 21"/>
                <a:gd name="T20" fmla="*/ 51 w 51"/>
                <a:gd name="T21" fmla="*/ 19 h 21"/>
                <a:gd name="T22" fmla="*/ 51 w 51"/>
                <a:gd name="T23" fmla="*/ 21 h 21"/>
                <a:gd name="T24" fmla="*/ 51 w 51"/>
                <a:gd name="T25" fmla="*/ 21 h 21"/>
                <a:gd name="T26" fmla="*/ 51 w 51"/>
                <a:gd name="T27" fmla="*/ 21 h 21"/>
                <a:gd name="T28" fmla="*/ 51 w 51"/>
                <a:gd name="T29" fmla="*/ 21 h 21"/>
                <a:gd name="T30" fmla="*/ 51 w 51"/>
                <a:gd name="T31" fmla="*/ 21 h 21"/>
                <a:gd name="T32" fmla="*/ 51 w 51"/>
                <a:gd name="T33" fmla="*/ 21 h 21"/>
                <a:gd name="T34" fmla="*/ 49 w 51"/>
                <a:gd name="T35" fmla="*/ 21 h 21"/>
                <a:gd name="T36" fmla="*/ 49 w 51"/>
                <a:gd name="T37" fmla="*/ 21 h 21"/>
                <a:gd name="T38" fmla="*/ 2 w 51"/>
                <a:gd name="T39" fmla="*/ 21 h 21"/>
                <a:gd name="T40" fmla="*/ 2 w 51"/>
                <a:gd name="T41" fmla="*/ 21 h 21"/>
                <a:gd name="T42" fmla="*/ 2 w 51"/>
                <a:gd name="T43" fmla="*/ 21 h 21"/>
                <a:gd name="T44" fmla="*/ 2 w 51"/>
                <a:gd name="T45" fmla="*/ 21 h 21"/>
                <a:gd name="T46" fmla="*/ 0 w 51"/>
                <a:gd name="T47" fmla="*/ 21 h 21"/>
                <a:gd name="T48" fmla="*/ 0 w 51"/>
                <a:gd name="T49" fmla="*/ 21 h 21"/>
                <a:gd name="T50" fmla="*/ 0 w 51"/>
                <a:gd name="T51" fmla="*/ 21 h 21"/>
                <a:gd name="T52" fmla="*/ 0 w 51"/>
                <a:gd name="T53" fmla="*/ 21 h 21"/>
                <a:gd name="T54" fmla="*/ 0 w 51"/>
                <a:gd name="T55" fmla="*/ 19 h 21"/>
                <a:gd name="T56" fmla="*/ 0 w 51"/>
                <a:gd name="T57" fmla="*/ 4 h 21"/>
                <a:gd name="T58" fmla="*/ 0 w 51"/>
                <a:gd name="T59" fmla="*/ 4 h 21"/>
                <a:gd name="T60" fmla="*/ 0 w 51"/>
                <a:gd name="T61" fmla="*/ 2 h 21"/>
                <a:gd name="T62" fmla="*/ 0 w 51"/>
                <a:gd name="T63" fmla="*/ 2 h 21"/>
                <a:gd name="T64" fmla="*/ 0 w 51"/>
                <a:gd name="T65" fmla="*/ 2 h 21"/>
                <a:gd name="T66" fmla="*/ 2 w 51"/>
                <a:gd name="T67" fmla="*/ 2 h 21"/>
                <a:gd name="T68" fmla="*/ 2 w 51"/>
                <a:gd name="T69" fmla="*/ 2 h 21"/>
                <a:gd name="T70" fmla="*/ 2 w 51"/>
                <a:gd name="T71" fmla="*/ 2 h 21"/>
                <a:gd name="T72" fmla="*/ 2 w 51"/>
                <a:gd name="T73" fmla="*/ 0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
                <a:gd name="T112" fmla="*/ 0 h 21"/>
                <a:gd name="T113" fmla="*/ 51 w 51"/>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 h="21">
                  <a:moveTo>
                    <a:pt x="2" y="0"/>
                  </a:moveTo>
                  <a:lnTo>
                    <a:pt x="49" y="0"/>
                  </a:lnTo>
                  <a:lnTo>
                    <a:pt x="49" y="2"/>
                  </a:lnTo>
                  <a:lnTo>
                    <a:pt x="51" y="2"/>
                  </a:lnTo>
                  <a:lnTo>
                    <a:pt x="51" y="4"/>
                  </a:lnTo>
                  <a:lnTo>
                    <a:pt x="51" y="19"/>
                  </a:lnTo>
                  <a:lnTo>
                    <a:pt x="51" y="21"/>
                  </a:lnTo>
                  <a:lnTo>
                    <a:pt x="49" y="21"/>
                  </a:lnTo>
                  <a:lnTo>
                    <a:pt x="2" y="21"/>
                  </a:lnTo>
                  <a:lnTo>
                    <a:pt x="0" y="21"/>
                  </a:lnTo>
                  <a:lnTo>
                    <a:pt x="0" y="19"/>
                  </a:lnTo>
                  <a:lnTo>
                    <a:pt x="0" y="4"/>
                  </a:lnTo>
                  <a:lnTo>
                    <a:pt x="0" y="2"/>
                  </a:lnTo>
                  <a:lnTo>
                    <a:pt x="2" y="2"/>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16" name="Freeform 302"/>
            <p:cNvSpPr/>
            <p:nvPr/>
          </p:nvSpPr>
          <p:spPr bwMode="auto">
            <a:xfrm>
              <a:off x="3689" y="1619"/>
              <a:ext cx="51" cy="21"/>
            </a:xfrm>
            <a:custGeom>
              <a:avLst/>
              <a:gdLst>
                <a:gd name="T0" fmla="*/ 2 w 51"/>
                <a:gd name="T1" fmla="*/ 0 h 21"/>
                <a:gd name="T2" fmla="*/ 49 w 51"/>
                <a:gd name="T3" fmla="*/ 0 h 21"/>
                <a:gd name="T4" fmla="*/ 49 w 51"/>
                <a:gd name="T5" fmla="*/ 2 h 21"/>
                <a:gd name="T6" fmla="*/ 51 w 51"/>
                <a:gd name="T7" fmla="*/ 2 h 21"/>
                <a:gd name="T8" fmla="*/ 51 w 51"/>
                <a:gd name="T9" fmla="*/ 2 h 21"/>
                <a:gd name="T10" fmla="*/ 51 w 51"/>
                <a:gd name="T11" fmla="*/ 2 h 21"/>
                <a:gd name="T12" fmla="*/ 51 w 51"/>
                <a:gd name="T13" fmla="*/ 2 h 21"/>
                <a:gd name="T14" fmla="*/ 51 w 51"/>
                <a:gd name="T15" fmla="*/ 2 h 21"/>
                <a:gd name="T16" fmla="*/ 51 w 51"/>
                <a:gd name="T17" fmla="*/ 4 h 21"/>
                <a:gd name="T18" fmla="*/ 51 w 51"/>
                <a:gd name="T19" fmla="*/ 4 h 21"/>
                <a:gd name="T20" fmla="*/ 51 w 51"/>
                <a:gd name="T21" fmla="*/ 19 h 21"/>
                <a:gd name="T22" fmla="*/ 51 w 51"/>
                <a:gd name="T23" fmla="*/ 21 h 21"/>
                <a:gd name="T24" fmla="*/ 51 w 51"/>
                <a:gd name="T25" fmla="*/ 21 h 21"/>
                <a:gd name="T26" fmla="*/ 51 w 51"/>
                <a:gd name="T27" fmla="*/ 21 h 21"/>
                <a:gd name="T28" fmla="*/ 51 w 51"/>
                <a:gd name="T29" fmla="*/ 21 h 21"/>
                <a:gd name="T30" fmla="*/ 51 w 51"/>
                <a:gd name="T31" fmla="*/ 21 h 21"/>
                <a:gd name="T32" fmla="*/ 51 w 51"/>
                <a:gd name="T33" fmla="*/ 21 h 21"/>
                <a:gd name="T34" fmla="*/ 49 w 51"/>
                <a:gd name="T35" fmla="*/ 21 h 21"/>
                <a:gd name="T36" fmla="*/ 49 w 51"/>
                <a:gd name="T37" fmla="*/ 21 h 21"/>
                <a:gd name="T38" fmla="*/ 2 w 51"/>
                <a:gd name="T39" fmla="*/ 21 h 21"/>
                <a:gd name="T40" fmla="*/ 2 w 51"/>
                <a:gd name="T41" fmla="*/ 21 h 21"/>
                <a:gd name="T42" fmla="*/ 2 w 51"/>
                <a:gd name="T43" fmla="*/ 21 h 21"/>
                <a:gd name="T44" fmla="*/ 2 w 51"/>
                <a:gd name="T45" fmla="*/ 21 h 21"/>
                <a:gd name="T46" fmla="*/ 0 w 51"/>
                <a:gd name="T47" fmla="*/ 21 h 21"/>
                <a:gd name="T48" fmla="*/ 0 w 51"/>
                <a:gd name="T49" fmla="*/ 21 h 21"/>
                <a:gd name="T50" fmla="*/ 0 w 51"/>
                <a:gd name="T51" fmla="*/ 21 h 21"/>
                <a:gd name="T52" fmla="*/ 0 w 51"/>
                <a:gd name="T53" fmla="*/ 21 h 21"/>
                <a:gd name="T54" fmla="*/ 0 w 51"/>
                <a:gd name="T55" fmla="*/ 19 h 21"/>
                <a:gd name="T56" fmla="*/ 0 w 51"/>
                <a:gd name="T57" fmla="*/ 4 h 21"/>
                <a:gd name="T58" fmla="*/ 0 w 51"/>
                <a:gd name="T59" fmla="*/ 4 h 21"/>
                <a:gd name="T60" fmla="*/ 0 w 51"/>
                <a:gd name="T61" fmla="*/ 2 h 21"/>
                <a:gd name="T62" fmla="*/ 0 w 51"/>
                <a:gd name="T63" fmla="*/ 2 h 21"/>
                <a:gd name="T64" fmla="*/ 0 w 51"/>
                <a:gd name="T65" fmla="*/ 2 h 21"/>
                <a:gd name="T66" fmla="*/ 2 w 51"/>
                <a:gd name="T67" fmla="*/ 2 h 21"/>
                <a:gd name="T68" fmla="*/ 2 w 51"/>
                <a:gd name="T69" fmla="*/ 2 h 21"/>
                <a:gd name="T70" fmla="*/ 2 w 51"/>
                <a:gd name="T71" fmla="*/ 2 h 21"/>
                <a:gd name="T72" fmla="*/ 2 w 51"/>
                <a:gd name="T73" fmla="*/ 0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
                <a:gd name="T112" fmla="*/ 0 h 21"/>
                <a:gd name="T113" fmla="*/ 51 w 51"/>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 h="21">
                  <a:moveTo>
                    <a:pt x="2" y="0"/>
                  </a:moveTo>
                  <a:lnTo>
                    <a:pt x="49" y="0"/>
                  </a:lnTo>
                  <a:lnTo>
                    <a:pt x="49" y="2"/>
                  </a:lnTo>
                  <a:lnTo>
                    <a:pt x="51" y="2"/>
                  </a:lnTo>
                  <a:lnTo>
                    <a:pt x="51" y="4"/>
                  </a:lnTo>
                  <a:lnTo>
                    <a:pt x="51" y="19"/>
                  </a:lnTo>
                  <a:lnTo>
                    <a:pt x="51" y="21"/>
                  </a:lnTo>
                  <a:lnTo>
                    <a:pt x="49" y="21"/>
                  </a:lnTo>
                  <a:lnTo>
                    <a:pt x="2" y="21"/>
                  </a:lnTo>
                  <a:lnTo>
                    <a:pt x="0" y="21"/>
                  </a:lnTo>
                  <a:lnTo>
                    <a:pt x="0" y="19"/>
                  </a:lnTo>
                  <a:lnTo>
                    <a:pt x="0" y="4"/>
                  </a:lnTo>
                  <a:lnTo>
                    <a:pt x="0" y="2"/>
                  </a:lnTo>
                  <a:lnTo>
                    <a:pt x="2" y="2"/>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7" name="Freeform 303"/>
            <p:cNvSpPr/>
            <p:nvPr/>
          </p:nvSpPr>
          <p:spPr bwMode="auto">
            <a:xfrm>
              <a:off x="3689" y="1606"/>
              <a:ext cx="51" cy="13"/>
            </a:xfrm>
            <a:custGeom>
              <a:avLst/>
              <a:gdLst>
                <a:gd name="T0" fmla="*/ 4 w 51"/>
                <a:gd name="T1" fmla="*/ 0 h 13"/>
                <a:gd name="T2" fmla="*/ 49 w 51"/>
                <a:gd name="T3" fmla="*/ 0 h 13"/>
                <a:gd name="T4" fmla="*/ 49 w 51"/>
                <a:gd name="T5" fmla="*/ 0 h 13"/>
                <a:gd name="T6" fmla="*/ 51 w 51"/>
                <a:gd name="T7" fmla="*/ 0 h 13"/>
                <a:gd name="T8" fmla="*/ 51 w 51"/>
                <a:gd name="T9" fmla="*/ 0 h 13"/>
                <a:gd name="T10" fmla="*/ 51 w 51"/>
                <a:gd name="T11" fmla="*/ 0 h 13"/>
                <a:gd name="T12" fmla="*/ 51 w 51"/>
                <a:gd name="T13" fmla="*/ 2 h 13"/>
                <a:gd name="T14" fmla="*/ 51 w 51"/>
                <a:gd name="T15" fmla="*/ 2 h 13"/>
                <a:gd name="T16" fmla="*/ 51 w 51"/>
                <a:gd name="T17" fmla="*/ 2 h 13"/>
                <a:gd name="T18" fmla="*/ 51 w 51"/>
                <a:gd name="T19" fmla="*/ 2 h 13"/>
                <a:gd name="T20" fmla="*/ 51 w 51"/>
                <a:gd name="T21" fmla="*/ 11 h 13"/>
                <a:gd name="T22" fmla="*/ 51 w 51"/>
                <a:gd name="T23" fmla="*/ 11 h 13"/>
                <a:gd name="T24" fmla="*/ 51 w 51"/>
                <a:gd name="T25" fmla="*/ 13 h 13"/>
                <a:gd name="T26" fmla="*/ 51 w 51"/>
                <a:gd name="T27" fmla="*/ 13 h 13"/>
                <a:gd name="T28" fmla="*/ 51 w 51"/>
                <a:gd name="T29" fmla="*/ 13 h 13"/>
                <a:gd name="T30" fmla="*/ 51 w 51"/>
                <a:gd name="T31" fmla="*/ 13 h 13"/>
                <a:gd name="T32" fmla="*/ 51 w 51"/>
                <a:gd name="T33" fmla="*/ 13 h 13"/>
                <a:gd name="T34" fmla="*/ 49 w 51"/>
                <a:gd name="T35" fmla="*/ 13 h 13"/>
                <a:gd name="T36" fmla="*/ 49 w 51"/>
                <a:gd name="T37" fmla="*/ 13 h 13"/>
                <a:gd name="T38" fmla="*/ 4 w 51"/>
                <a:gd name="T39" fmla="*/ 13 h 13"/>
                <a:gd name="T40" fmla="*/ 2 w 51"/>
                <a:gd name="T41" fmla="*/ 13 h 13"/>
                <a:gd name="T42" fmla="*/ 2 w 51"/>
                <a:gd name="T43" fmla="*/ 13 h 13"/>
                <a:gd name="T44" fmla="*/ 2 w 51"/>
                <a:gd name="T45" fmla="*/ 13 h 13"/>
                <a:gd name="T46" fmla="*/ 2 w 51"/>
                <a:gd name="T47" fmla="*/ 13 h 13"/>
                <a:gd name="T48" fmla="*/ 0 w 51"/>
                <a:gd name="T49" fmla="*/ 13 h 13"/>
                <a:gd name="T50" fmla="*/ 0 w 51"/>
                <a:gd name="T51" fmla="*/ 13 h 13"/>
                <a:gd name="T52" fmla="*/ 0 w 51"/>
                <a:gd name="T53" fmla="*/ 11 h 13"/>
                <a:gd name="T54" fmla="*/ 0 w 51"/>
                <a:gd name="T55" fmla="*/ 11 h 13"/>
                <a:gd name="T56" fmla="*/ 0 w 51"/>
                <a:gd name="T57" fmla="*/ 2 h 13"/>
                <a:gd name="T58" fmla="*/ 0 w 51"/>
                <a:gd name="T59" fmla="*/ 2 h 13"/>
                <a:gd name="T60" fmla="*/ 0 w 51"/>
                <a:gd name="T61" fmla="*/ 2 h 13"/>
                <a:gd name="T62" fmla="*/ 0 w 51"/>
                <a:gd name="T63" fmla="*/ 2 h 13"/>
                <a:gd name="T64" fmla="*/ 2 w 51"/>
                <a:gd name="T65" fmla="*/ 0 h 13"/>
                <a:gd name="T66" fmla="*/ 2 w 51"/>
                <a:gd name="T67" fmla="*/ 0 h 13"/>
                <a:gd name="T68" fmla="*/ 2 w 51"/>
                <a:gd name="T69" fmla="*/ 0 h 13"/>
                <a:gd name="T70" fmla="*/ 2 w 51"/>
                <a:gd name="T71" fmla="*/ 0 h 13"/>
                <a:gd name="T72" fmla="*/ 4 w 51"/>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
                <a:gd name="T112" fmla="*/ 0 h 13"/>
                <a:gd name="T113" fmla="*/ 51 w 51"/>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 h="13">
                  <a:moveTo>
                    <a:pt x="4" y="0"/>
                  </a:moveTo>
                  <a:lnTo>
                    <a:pt x="49" y="0"/>
                  </a:lnTo>
                  <a:lnTo>
                    <a:pt x="51" y="0"/>
                  </a:lnTo>
                  <a:lnTo>
                    <a:pt x="51" y="2"/>
                  </a:lnTo>
                  <a:lnTo>
                    <a:pt x="51" y="11"/>
                  </a:lnTo>
                  <a:lnTo>
                    <a:pt x="51" y="13"/>
                  </a:lnTo>
                  <a:lnTo>
                    <a:pt x="49" y="13"/>
                  </a:lnTo>
                  <a:lnTo>
                    <a:pt x="4" y="13"/>
                  </a:lnTo>
                  <a:lnTo>
                    <a:pt x="2" y="13"/>
                  </a:lnTo>
                  <a:lnTo>
                    <a:pt x="0" y="13"/>
                  </a:lnTo>
                  <a:lnTo>
                    <a:pt x="0" y="11"/>
                  </a:lnTo>
                  <a:lnTo>
                    <a:pt x="0" y="2"/>
                  </a:lnTo>
                  <a:lnTo>
                    <a:pt x="2" y="0"/>
                  </a:lnTo>
                  <a:lnTo>
                    <a:pt x="4" y="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18" name="Freeform 304"/>
            <p:cNvSpPr/>
            <p:nvPr/>
          </p:nvSpPr>
          <p:spPr bwMode="auto">
            <a:xfrm>
              <a:off x="3689" y="1606"/>
              <a:ext cx="51" cy="13"/>
            </a:xfrm>
            <a:custGeom>
              <a:avLst/>
              <a:gdLst>
                <a:gd name="T0" fmla="*/ 4 w 51"/>
                <a:gd name="T1" fmla="*/ 0 h 13"/>
                <a:gd name="T2" fmla="*/ 49 w 51"/>
                <a:gd name="T3" fmla="*/ 0 h 13"/>
                <a:gd name="T4" fmla="*/ 49 w 51"/>
                <a:gd name="T5" fmla="*/ 0 h 13"/>
                <a:gd name="T6" fmla="*/ 51 w 51"/>
                <a:gd name="T7" fmla="*/ 0 h 13"/>
                <a:gd name="T8" fmla="*/ 51 w 51"/>
                <a:gd name="T9" fmla="*/ 0 h 13"/>
                <a:gd name="T10" fmla="*/ 51 w 51"/>
                <a:gd name="T11" fmla="*/ 0 h 13"/>
                <a:gd name="T12" fmla="*/ 51 w 51"/>
                <a:gd name="T13" fmla="*/ 2 h 13"/>
                <a:gd name="T14" fmla="*/ 51 w 51"/>
                <a:gd name="T15" fmla="*/ 2 h 13"/>
                <a:gd name="T16" fmla="*/ 51 w 51"/>
                <a:gd name="T17" fmla="*/ 2 h 13"/>
                <a:gd name="T18" fmla="*/ 51 w 51"/>
                <a:gd name="T19" fmla="*/ 2 h 13"/>
                <a:gd name="T20" fmla="*/ 51 w 51"/>
                <a:gd name="T21" fmla="*/ 11 h 13"/>
                <a:gd name="T22" fmla="*/ 51 w 51"/>
                <a:gd name="T23" fmla="*/ 11 h 13"/>
                <a:gd name="T24" fmla="*/ 51 w 51"/>
                <a:gd name="T25" fmla="*/ 13 h 13"/>
                <a:gd name="T26" fmla="*/ 51 w 51"/>
                <a:gd name="T27" fmla="*/ 13 h 13"/>
                <a:gd name="T28" fmla="*/ 51 w 51"/>
                <a:gd name="T29" fmla="*/ 13 h 13"/>
                <a:gd name="T30" fmla="*/ 51 w 51"/>
                <a:gd name="T31" fmla="*/ 13 h 13"/>
                <a:gd name="T32" fmla="*/ 51 w 51"/>
                <a:gd name="T33" fmla="*/ 13 h 13"/>
                <a:gd name="T34" fmla="*/ 49 w 51"/>
                <a:gd name="T35" fmla="*/ 13 h 13"/>
                <a:gd name="T36" fmla="*/ 49 w 51"/>
                <a:gd name="T37" fmla="*/ 13 h 13"/>
                <a:gd name="T38" fmla="*/ 4 w 51"/>
                <a:gd name="T39" fmla="*/ 13 h 13"/>
                <a:gd name="T40" fmla="*/ 2 w 51"/>
                <a:gd name="T41" fmla="*/ 13 h 13"/>
                <a:gd name="T42" fmla="*/ 2 w 51"/>
                <a:gd name="T43" fmla="*/ 13 h 13"/>
                <a:gd name="T44" fmla="*/ 2 w 51"/>
                <a:gd name="T45" fmla="*/ 13 h 13"/>
                <a:gd name="T46" fmla="*/ 2 w 51"/>
                <a:gd name="T47" fmla="*/ 13 h 13"/>
                <a:gd name="T48" fmla="*/ 0 w 51"/>
                <a:gd name="T49" fmla="*/ 13 h 13"/>
                <a:gd name="T50" fmla="*/ 0 w 51"/>
                <a:gd name="T51" fmla="*/ 13 h 13"/>
                <a:gd name="T52" fmla="*/ 0 w 51"/>
                <a:gd name="T53" fmla="*/ 11 h 13"/>
                <a:gd name="T54" fmla="*/ 0 w 51"/>
                <a:gd name="T55" fmla="*/ 11 h 13"/>
                <a:gd name="T56" fmla="*/ 0 w 51"/>
                <a:gd name="T57" fmla="*/ 2 h 13"/>
                <a:gd name="T58" fmla="*/ 0 w 51"/>
                <a:gd name="T59" fmla="*/ 2 h 13"/>
                <a:gd name="T60" fmla="*/ 0 w 51"/>
                <a:gd name="T61" fmla="*/ 2 h 13"/>
                <a:gd name="T62" fmla="*/ 0 w 51"/>
                <a:gd name="T63" fmla="*/ 2 h 13"/>
                <a:gd name="T64" fmla="*/ 2 w 51"/>
                <a:gd name="T65" fmla="*/ 0 h 13"/>
                <a:gd name="T66" fmla="*/ 2 w 51"/>
                <a:gd name="T67" fmla="*/ 0 h 13"/>
                <a:gd name="T68" fmla="*/ 2 w 51"/>
                <a:gd name="T69" fmla="*/ 0 h 13"/>
                <a:gd name="T70" fmla="*/ 2 w 51"/>
                <a:gd name="T71" fmla="*/ 0 h 13"/>
                <a:gd name="T72" fmla="*/ 4 w 51"/>
                <a:gd name="T73" fmla="*/ 0 h 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1"/>
                <a:gd name="T112" fmla="*/ 0 h 13"/>
                <a:gd name="T113" fmla="*/ 51 w 51"/>
                <a:gd name="T114" fmla="*/ 13 h 1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1" h="13">
                  <a:moveTo>
                    <a:pt x="4" y="0"/>
                  </a:moveTo>
                  <a:lnTo>
                    <a:pt x="49" y="0"/>
                  </a:lnTo>
                  <a:lnTo>
                    <a:pt x="51" y="0"/>
                  </a:lnTo>
                  <a:lnTo>
                    <a:pt x="51" y="2"/>
                  </a:lnTo>
                  <a:lnTo>
                    <a:pt x="51" y="11"/>
                  </a:lnTo>
                  <a:lnTo>
                    <a:pt x="51" y="13"/>
                  </a:lnTo>
                  <a:lnTo>
                    <a:pt x="49" y="13"/>
                  </a:lnTo>
                  <a:lnTo>
                    <a:pt x="4" y="13"/>
                  </a:lnTo>
                  <a:lnTo>
                    <a:pt x="2" y="13"/>
                  </a:lnTo>
                  <a:lnTo>
                    <a:pt x="0" y="13"/>
                  </a:lnTo>
                  <a:lnTo>
                    <a:pt x="0" y="11"/>
                  </a:lnTo>
                  <a:lnTo>
                    <a:pt x="0" y="2"/>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19" name="Freeform 305"/>
            <p:cNvSpPr/>
            <p:nvPr/>
          </p:nvSpPr>
          <p:spPr bwMode="auto">
            <a:xfrm>
              <a:off x="3393" y="1292"/>
              <a:ext cx="140" cy="126"/>
            </a:xfrm>
            <a:custGeom>
              <a:avLst/>
              <a:gdLst>
                <a:gd name="T0" fmla="*/ 13 w 140"/>
                <a:gd name="T1" fmla="*/ 2 h 126"/>
                <a:gd name="T2" fmla="*/ 9 w 140"/>
                <a:gd name="T3" fmla="*/ 4 h 126"/>
                <a:gd name="T4" fmla="*/ 7 w 140"/>
                <a:gd name="T5" fmla="*/ 4 h 126"/>
                <a:gd name="T6" fmla="*/ 5 w 140"/>
                <a:gd name="T7" fmla="*/ 4 h 126"/>
                <a:gd name="T8" fmla="*/ 3 w 140"/>
                <a:gd name="T9" fmla="*/ 6 h 126"/>
                <a:gd name="T10" fmla="*/ 3 w 140"/>
                <a:gd name="T11" fmla="*/ 7 h 126"/>
                <a:gd name="T12" fmla="*/ 1 w 140"/>
                <a:gd name="T13" fmla="*/ 7 h 126"/>
                <a:gd name="T14" fmla="*/ 1 w 140"/>
                <a:gd name="T15" fmla="*/ 9 h 126"/>
                <a:gd name="T16" fmla="*/ 1 w 140"/>
                <a:gd name="T17" fmla="*/ 11 h 126"/>
                <a:gd name="T18" fmla="*/ 0 w 140"/>
                <a:gd name="T19" fmla="*/ 126 h 126"/>
                <a:gd name="T20" fmla="*/ 5 w 140"/>
                <a:gd name="T21" fmla="*/ 100 h 126"/>
                <a:gd name="T22" fmla="*/ 16 w 140"/>
                <a:gd name="T23" fmla="*/ 75 h 126"/>
                <a:gd name="T24" fmla="*/ 22 w 140"/>
                <a:gd name="T25" fmla="*/ 66 h 126"/>
                <a:gd name="T26" fmla="*/ 28 w 140"/>
                <a:gd name="T27" fmla="*/ 56 h 126"/>
                <a:gd name="T28" fmla="*/ 35 w 140"/>
                <a:gd name="T29" fmla="*/ 47 h 126"/>
                <a:gd name="T30" fmla="*/ 43 w 140"/>
                <a:gd name="T31" fmla="*/ 39 h 126"/>
                <a:gd name="T32" fmla="*/ 61 w 140"/>
                <a:gd name="T33" fmla="*/ 28 h 126"/>
                <a:gd name="T34" fmla="*/ 84 w 140"/>
                <a:gd name="T35" fmla="*/ 17 h 126"/>
                <a:gd name="T36" fmla="*/ 110 w 140"/>
                <a:gd name="T37" fmla="*/ 7 h 126"/>
                <a:gd name="T38" fmla="*/ 140 w 140"/>
                <a:gd name="T39" fmla="*/ 0 h 126"/>
                <a:gd name="T40" fmla="*/ 13 w 140"/>
                <a:gd name="T41" fmla="*/ 2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0"/>
                <a:gd name="T64" fmla="*/ 0 h 126"/>
                <a:gd name="T65" fmla="*/ 140 w 14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0" h="126">
                  <a:moveTo>
                    <a:pt x="13" y="2"/>
                  </a:moveTo>
                  <a:lnTo>
                    <a:pt x="9" y="4"/>
                  </a:lnTo>
                  <a:lnTo>
                    <a:pt x="7" y="4"/>
                  </a:lnTo>
                  <a:lnTo>
                    <a:pt x="5" y="4"/>
                  </a:lnTo>
                  <a:lnTo>
                    <a:pt x="3" y="6"/>
                  </a:lnTo>
                  <a:lnTo>
                    <a:pt x="3" y="7"/>
                  </a:lnTo>
                  <a:lnTo>
                    <a:pt x="1" y="7"/>
                  </a:lnTo>
                  <a:lnTo>
                    <a:pt x="1" y="9"/>
                  </a:lnTo>
                  <a:lnTo>
                    <a:pt x="1" y="11"/>
                  </a:lnTo>
                  <a:lnTo>
                    <a:pt x="0" y="126"/>
                  </a:lnTo>
                  <a:lnTo>
                    <a:pt x="5" y="100"/>
                  </a:lnTo>
                  <a:lnTo>
                    <a:pt x="16" y="75"/>
                  </a:lnTo>
                  <a:lnTo>
                    <a:pt x="22" y="66"/>
                  </a:lnTo>
                  <a:lnTo>
                    <a:pt x="28" y="56"/>
                  </a:lnTo>
                  <a:lnTo>
                    <a:pt x="35" y="47"/>
                  </a:lnTo>
                  <a:lnTo>
                    <a:pt x="43" y="39"/>
                  </a:lnTo>
                  <a:lnTo>
                    <a:pt x="61" y="28"/>
                  </a:lnTo>
                  <a:lnTo>
                    <a:pt x="84" y="17"/>
                  </a:lnTo>
                  <a:lnTo>
                    <a:pt x="110" y="7"/>
                  </a:lnTo>
                  <a:lnTo>
                    <a:pt x="140" y="0"/>
                  </a:lnTo>
                  <a:lnTo>
                    <a:pt x="13"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20" name="Freeform 306"/>
            <p:cNvSpPr/>
            <p:nvPr/>
          </p:nvSpPr>
          <p:spPr bwMode="auto">
            <a:xfrm>
              <a:off x="3393" y="1292"/>
              <a:ext cx="140" cy="126"/>
            </a:xfrm>
            <a:custGeom>
              <a:avLst/>
              <a:gdLst>
                <a:gd name="T0" fmla="*/ 13 w 140"/>
                <a:gd name="T1" fmla="*/ 2 h 126"/>
                <a:gd name="T2" fmla="*/ 9 w 140"/>
                <a:gd name="T3" fmla="*/ 4 h 126"/>
                <a:gd name="T4" fmla="*/ 7 w 140"/>
                <a:gd name="T5" fmla="*/ 4 h 126"/>
                <a:gd name="T6" fmla="*/ 5 w 140"/>
                <a:gd name="T7" fmla="*/ 4 h 126"/>
                <a:gd name="T8" fmla="*/ 3 w 140"/>
                <a:gd name="T9" fmla="*/ 6 h 126"/>
                <a:gd name="T10" fmla="*/ 3 w 140"/>
                <a:gd name="T11" fmla="*/ 7 h 126"/>
                <a:gd name="T12" fmla="*/ 1 w 140"/>
                <a:gd name="T13" fmla="*/ 7 h 126"/>
                <a:gd name="T14" fmla="*/ 1 w 140"/>
                <a:gd name="T15" fmla="*/ 9 h 126"/>
                <a:gd name="T16" fmla="*/ 1 w 140"/>
                <a:gd name="T17" fmla="*/ 11 h 126"/>
                <a:gd name="T18" fmla="*/ 0 w 140"/>
                <a:gd name="T19" fmla="*/ 126 h 126"/>
                <a:gd name="T20" fmla="*/ 5 w 140"/>
                <a:gd name="T21" fmla="*/ 100 h 126"/>
                <a:gd name="T22" fmla="*/ 16 w 140"/>
                <a:gd name="T23" fmla="*/ 75 h 126"/>
                <a:gd name="T24" fmla="*/ 22 w 140"/>
                <a:gd name="T25" fmla="*/ 66 h 126"/>
                <a:gd name="T26" fmla="*/ 28 w 140"/>
                <a:gd name="T27" fmla="*/ 56 h 126"/>
                <a:gd name="T28" fmla="*/ 35 w 140"/>
                <a:gd name="T29" fmla="*/ 47 h 126"/>
                <a:gd name="T30" fmla="*/ 43 w 140"/>
                <a:gd name="T31" fmla="*/ 39 h 126"/>
                <a:gd name="T32" fmla="*/ 61 w 140"/>
                <a:gd name="T33" fmla="*/ 28 h 126"/>
                <a:gd name="T34" fmla="*/ 84 w 140"/>
                <a:gd name="T35" fmla="*/ 17 h 126"/>
                <a:gd name="T36" fmla="*/ 110 w 140"/>
                <a:gd name="T37" fmla="*/ 7 h 126"/>
                <a:gd name="T38" fmla="*/ 140 w 140"/>
                <a:gd name="T39" fmla="*/ 0 h 126"/>
                <a:gd name="T40" fmla="*/ 13 w 140"/>
                <a:gd name="T41" fmla="*/ 2 h 12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0"/>
                <a:gd name="T64" fmla="*/ 0 h 126"/>
                <a:gd name="T65" fmla="*/ 140 w 140"/>
                <a:gd name="T66" fmla="*/ 126 h 12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0" h="126">
                  <a:moveTo>
                    <a:pt x="13" y="2"/>
                  </a:moveTo>
                  <a:lnTo>
                    <a:pt x="9" y="4"/>
                  </a:lnTo>
                  <a:lnTo>
                    <a:pt x="7" y="4"/>
                  </a:lnTo>
                  <a:lnTo>
                    <a:pt x="5" y="4"/>
                  </a:lnTo>
                  <a:lnTo>
                    <a:pt x="3" y="6"/>
                  </a:lnTo>
                  <a:lnTo>
                    <a:pt x="3" y="7"/>
                  </a:lnTo>
                  <a:lnTo>
                    <a:pt x="1" y="7"/>
                  </a:lnTo>
                  <a:lnTo>
                    <a:pt x="1" y="9"/>
                  </a:lnTo>
                  <a:lnTo>
                    <a:pt x="1" y="11"/>
                  </a:lnTo>
                  <a:lnTo>
                    <a:pt x="0" y="126"/>
                  </a:lnTo>
                  <a:lnTo>
                    <a:pt x="5" y="100"/>
                  </a:lnTo>
                  <a:lnTo>
                    <a:pt x="16" y="75"/>
                  </a:lnTo>
                  <a:lnTo>
                    <a:pt x="22" y="66"/>
                  </a:lnTo>
                  <a:lnTo>
                    <a:pt x="28" y="56"/>
                  </a:lnTo>
                  <a:lnTo>
                    <a:pt x="35" y="47"/>
                  </a:lnTo>
                  <a:lnTo>
                    <a:pt x="43" y="39"/>
                  </a:lnTo>
                  <a:lnTo>
                    <a:pt x="61" y="28"/>
                  </a:lnTo>
                  <a:lnTo>
                    <a:pt x="84" y="17"/>
                  </a:lnTo>
                  <a:lnTo>
                    <a:pt x="110" y="7"/>
                  </a:lnTo>
                  <a:lnTo>
                    <a:pt x="140" y="0"/>
                  </a:lnTo>
                  <a:lnTo>
                    <a:pt x="13" y="2"/>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21" name="Rectangle 307"/>
            <p:cNvSpPr>
              <a:spLocks noChangeArrowheads="1"/>
            </p:cNvSpPr>
            <p:nvPr/>
          </p:nvSpPr>
          <p:spPr bwMode="auto">
            <a:xfrm>
              <a:off x="3225" y="1845"/>
              <a:ext cx="674" cy="15"/>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22" name="Rectangle 308"/>
            <p:cNvSpPr>
              <a:spLocks noChangeArrowheads="1"/>
            </p:cNvSpPr>
            <p:nvPr/>
          </p:nvSpPr>
          <p:spPr bwMode="auto">
            <a:xfrm>
              <a:off x="3225" y="1845"/>
              <a:ext cx="674" cy="1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23" name="Freeform 309"/>
            <p:cNvSpPr/>
            <p:nvPr/>
          </p:nvSpPr>
          <p:spPr bwMode="auto">
            <a:xfrm>
              <a:off x="3216" y="1683"/>
              <a:ext cx="689" cy="162"/>
            </a:xfrm>
            <a:custGeom>
              <a:avLst/>
              <a:gdLst>
                <a:gd name="T0" fmla="*/ 8 w 689"/>
                <a:gd name="T1" fmla="*/ 0 h 162"/>
                <a:gd name="T2" fmla="*/ 683 w 689"/>
                <a:gd name="T3" fmla="*/ 0 h 162"/>
                <a:gd name="T4" fmla="*/ 683 w 689"/>
                <a:gd name="T5" fmla="*/ 0 h 162"/>
                <a:gd name="T6" fmla="*/ 685 w 689"/>
                <a:gd name="T7" fmla="*/ 2 h 162"/>
                <a:gd name="T8" fmla="*/ 687 w 689"/>
                <a:gd name="T9" fmla="*/ 2 h 162"/>
                <a:gd name="T10" fmla="*/ 687 w 689"/>
                <a:gd name="T11" fmla="*/ 2 h 162"/>
                <a:gd name="T12" fmla="*/ 689 w 689"/>
                <a:gd name="T13" fmla="*/ 4 h 162"/>
                <a:gd name="T14" fmla="*/ 689 w 689"/>
                <a:gd name="T15" fmla="*/ 4 h 162"/>
                <a:gd name="T16" fmla="*/ 689 w 689"/>
                <a:gd name="T17" fmla="*/ 6 h 162"/>
                <a:gd name="T18" fmla="*/ 689 w 689"/>
                <a:gd name="T19" fmla="*/ 6 h 162"/>
                <a:gd name="T20" fmla="*/ 689 w 689"/>
                <a:gd name="T21" fmla="*/ 156 h 162"/>
                <a:gd name="T22" fmla="*/ 689 w 689"/>
                <a:gd name="T23" fmla="*/ 158 h 162"/>
                <a:gd name="T24" fmla="*/ 689 w 689"/>
                <a:gd name="T25" fmla="*/ 158 h 162"/>
                <a:gd name="T26" fmla="*/ 689 w 689"/>
                <a:gd name="T27" fmla="*/ 160 h 162"/>
                <a:gd name="T28" fmla="*/ 687 w 689"/>
                <a:gd name="T29" fmla="*/ 160 h 162"/>
                <a:gd name="T30" fmla="*/ 687 w 689"/>
                <a:gd name="T31" fmla="*/ 162 h 162"/>
                <a:gd name="T32" fmla="*/ 685 w 689"/>
                <a:gd name="T33" fmla="*/ 162 h 162"/>
                <a:gd name="T34" fmla="*/ 683 w 689"/>
                <a:gd name="T35" fmla="*/ 162 h 162"/>
                <a:gd name="T36" fmla="*/ 683 w 689"/>
                <a:gd name="T37" fmla="*/ 162 h 162"/>
                <a:gd name="T38" fmla="*/ 8 w 689"/>
                <a:gd name="T39" fmla="*/ 162 h 162"/>
                <a:gd name="T40" fmla="*/ 6 w 689"/>
                <a:gd name="T41" fmla="*/ 162 h 162"/>
                <a:gd name="T42" fmla="*/ 6 w 689"/>
                <a:gd name="T43" fmla="*/ 162 h 162"/>
                <a:gd name="T44" fmla="*/ 4 w 689"/>
                <a:gd name="T45" fmla="*/ 162 h 162"/>
                <a:gd name="T46" fmla="*/ 2 w 689"/>
                <a:gd name="T47" fmla="*/ 160 h 162"/>
                <a:gd name="T48" fmla="*/ 2 w 689"/>
                <a:gd name="T49" fmla="*/ 160 h 162"/>
                <a:gd name="T50" fmla="*/ 0 w 689"/>
                <a:gd name="T51" fmla="*/ 158 h 162"/>
                <a:gd name="T52" fmla="*/ 0 w 689"/>
                <a:gd name="T53" fmla="*/ 158 h 162"/>
                <a:gd name="T54" fmla="*/ 0 w 689"/>
                <a:gd name="T55" fmla="*/ 156 h 162"/>
                <a:gd name="T56" fmla="*/ 0 w 689"/>
                <a:gd name="T57" fmla="*/ 6 h 162"/>
                <a:gd name="T58" fmla="*/ 0 w 689"/>
                <a:gd name="T59" fmla="*/ 6 h 162"/>
                <a:gd name="T60" fmla="*/ 0 w 689"/>
                <a:gd name="T61" fmla="*/ 4 h 162"/>
                <a:gd name="T62" fmla="*/ 2 w 689"/>
                <a:gd name="T63" fmla="*/ 4 h 162"/>
                <a:gd name="T64" fmla="*/ 2 w 689"/>
                <a:gd name="T65" fmla="*/ 2 h 162"/>
                <a:gd name="T66" fmla="*/ 4 w 689"/>
                <a:gd name="T67" fmla="*/ 2 h 162"/>
                <a:gd name="T68" fmla="*/ 6 w 689"/>
                <a:gd name="T69" fmla="*/ 2 h 162"/>
                <a:gd name="T70" fmla="*/ 6 w 689"/>
                <a:gd name="T71" fmla="*/ 0 h 162"/>
                <a:gd name="T72" fmla="*/ 8 w 689"/>
                <a:gd name="T73" fmla="*/ 0 h 1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89"/>
                <a:gd name="T112" fmla="*/ 0 h 162"/>
                <a:gd name="T113" fmla="*/ 689 w 689"/>
                <a:gd name="T114" fmla="*/ 162 h 1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89" h="162">
                  <a:moveTo>
                    <a:pt x="8" y="0"/>
                  </a:moveTo>
                  <a:lnTo>
                    <a:pt x="683" y="0"/>
                  </a:lnTo>
                  <a:lnTo>
                    <a:pt x="685" y="2"/>
                  </a:lnTo>
                  <a:lnTo>
                    <a:pt x="687" y="2"/>
                  </a:lnTo>
                  <a:lnTo>
                    <a:pt x="689" y="4"/>
                  </a:lnTo>
                  <a:lnTo>
                    <a:pt x="689" y="6"/>
                  </a:lnTo>
                  <a:lnTo>
                    <a:pt x="689" y="156"/>
                  </a:lnTo>
                  <a:lnTo>
                    <a:pt x="689" y="158"/>
                  </a:lnTo>
                  <a:lnTo>
                    <a:pt x="689" y="160"/>
                  </a:lnTo>
                  <a:lnTo>
                    <a:pt x="687" y="160"/>
                  </a:lnTo>
                  <a:lnTo>
                    <a:pt x="687" y="162"/>
                  </a:lnTo>
                  <a:lnTo>
                    <a:pt x="685" y="162"/>
                  </a:lnTo>
                  <a:lnTo>
                    <a:pt x="683" y="162"/>
                  </a:lnTo>
                  <a:lnTo>
                    <a:pt x="8" y="162"/>
                  </a:lnTo>
                  <a:lnTo>
                    <a:pt x="6" y="162"/>
                  </a:lnTo>
                  <a:lnTo>
                    <a:pt x="4" y="162"/>
                  </a:lnTo>
                  <a:lnTo>
                    <a:pt x="2" y="160"/>
                  </a:lnTo>
                  <a:lnTo>
                    <a:pt x="0" y="158"/>
                  </a:lnTo>
                  <a:lnTo>
                    <a:pt x="0" y="156"/>
                  </a:lnTo>
                  <a:lnTo>
                    <a:pt x="0" y="6"/>
                  </a:lnTo>
                  <a:lnTo>
                    <a:pt x="0" y="4"/>
                  </a:lnTo>
                  <a:lnTo>
                    <a:pt x="2" y="4"/>
                  </a:lnTo>
                  <a:lnTo>
                    <a:pt x="2" y="2"/>
                  </a:lnTo>
                  <a:lnTo>
                    <a:pt x="4" y="2"/>
                  </a:lnTo>
                  <a:lnTo>
                    <a:pt x="6" y="2"/>
                  </a:lnTo>
                  <a:lnTo>
                    <a:pt x="6" y="0"/>
                  </a:lnTo>
                  <a:lnTo>
                    <a:pt x="8" y="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24" name="Freeform 310"/>
            <p:cNvSpPr/>
            <p:nvPr/>
          </p:nvSpPr>
          <p:spPr bwMode="auto">
            <a:xfrm>
              <a:off x="3216" y="1683"/>
              <a:ext cx="689" cy="162"/>
            </a:xfrm>
            <a:custGeom>
              <a:avLst/>
              <a:gdLst>
                <a:gd name="T0" fmla="*/ 8 w 689"/>
                <a:gd name="T1" fmla="*/ 0 h 162"/>
                <a:gd name="T2" fmla="*/ 683 w 689"/>
                <a:gd name="T3" fmla="*/ 0 h 162"/>
                <a:gd name="T4" fmla="*/ 683 w 689"/>
                <a:gd name="T5" fmla="*/ 0 h 162"/>
                <a:gd name="T6" fmla="*/ 685 w 689"/>
                <a:gd name="T7" fmla="*/ 2 h 162"/>
                <a:gd name="T8" fmla="*/ 687 w 689"/>
                <a:gd name="T9" fmla="*/ 2 h 162"/>
                <a:gd name="T10" fmla="*/ 687 w 689"/>
                <a:gd name="T11" fmla="*/ 2 h 162"/>
                <a:gd name="T12" fmla="*/ 689 w 689"/>
                <a:gd name="T13" fmla="*/ 4 h 162"/>
                <a:gd name="T14" fmla="*/ 689 w 689"/>
                <a:gd name="T15" fmla="*/ 4 h 162"/>
                <a:gd name="T16" fmla="*/ 689 w 689"/>
                <a:gd name="T17" fmla="*/ 6 h 162"/>
                <a:gd name="T18" fmla="*/ 689 w 689"/>
                <a:gd name="T19" fmla="*/ 6 h 162"/>
                <a:gd name="T20" fmla="*/ 689 w 689"/>
                <a:gd name="T21" fmla="*/ 156 h 162"/>
                <a:gd name="T22" fmla="*/ 689 w 689"/>
                <a:gd name="T23" fmla="*/ 158 h 162"/>
                <a:gd name="T24" fmla="*/ 689 w 689"/>
                <a:gd name="T25" fmla="*/ 158 h 162"/>
                <a:gd name="T26" fmla="*/ 689 w 689"/>
                <a:gd name="T27" fmla="*/ 160 h 162"/>
                <a:gd name="T28" fmla="*/ 687 w 689"/>
                <a:gd name="T29" fmla="*/ 160 h 162"/>
                <a:gd name="T30" fmla="*/ 687 w 689"/>
                <a:gd name="T31" fmla="*/ 162 h 162"/>
                <a:gd name="T32" fmla="*/ 685 w 689"/>
                <a:gd name="T33" fmla="*/ 162 h 162"/>
                <a:gd name="T34" fmla="*/ 683 w 689"/>
                <a:gd name="T35" fmla="*/ 162 h 162"/>
                <a:gd name="T36" fmla="*/ 683 w 689"/>
                <a:gd name="T37" fmla="*/ 162 h 162"/>
                <a:gd name="T38" fmla="*/ 8 w 689"/>
                <a:gd name="T39" fmla="*/ 162 h 162"/>
                <a:gd name="T40" fmla="*/ 6 w 689"/>
                <a:gd name="T41" fmla="*/ 162 h 162"/>
                <a:gd name="T42" fmla="*/ 6 w 689"/>
                <a:gd name="T43" fmla="*/ 162 h 162"/>
                <a:gd name="T44" fmla="*/ 4 w 689"/>
                <a:gd name="T45" fmla="*/ 162 h 162"/>
                <a:gd name="T46" fmla="*/ 2 w 689"/>
                <a:gd name="T47" fmla="*/ 160 h 162"/>
                <a:gd name="T48" fmla="*/ 2 w 689"/>
                <a:gd name="T49" fmla="*/ 160 h 162"/>
                <a:gd name="T50" fmla="*/ 0 w 689"/>
                <a:gd name="T51" fmla="*/ 158 h 162"/>
                <a:gd name="T52" fmla="*/ 0 w 689"/>
                <a:gd name="T53" fmla="*/ 158 h 162"/>
                <a:gd name="T54" fmla="*/ 0 w 689"/>
                <a:gd name="T55" fmla="*/ 156 h 162"/>
                <a:gd name="T56" fmla="*/ 0 w 689"/>
                <a:gd name="T57" fmla="*/ 6 h 162"/>
                <a:gd name="T58" fmla="*/ 0 w 689"/>
                <a:gd name="T59" fmla="*/ 6 h 162"/>
                <a:gd name="T60" fmla="*/ 0 w 689"/>
                <a:gd name="T61" fmla="*/ 4 h 162"/>
                <a:gd name="T62" fmla="*/ 2 w 689"/>
                <a:gd name="T63" fmla="*/ 4 h 162"/>
                <a:gd name="T64" fmla="*/ 2 w 689"/>
                <a:gd name="T65" fmla="*/ 2 h 162"/>
                <a:gd name="T66" fmla="*/ 4 w 689"/>
                <a:gd name="T67" fmla="*/ 2 h 162"/>
                <a:gd name="T68" fmla="*/ 6 w 689"/>
                <a:gd name="T69" fmla="*/ 2 h 162"/>
                <a:gd name="T70" fmla="*/ 6 w 689"/>
                <a:gd name="T71" fmla="*/ 0 h 162"/>
                <a:gd name="T72" fmla="*/ 8 w 689"/>
                <a:gd name="T73" fmla="*/ 0 h 16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89"/>
                <a:gd name="T112" fmla="*/ 0 h 162"/>
                <a:gd name="T113" fmla="*/ 689 w 689"/>
                <a:gd name="T114" fmla="*/ 162 h 162"/>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89" h="162">
                  <a:moveTo>
                    <a:pt x="8" y="0"/>
                  </a:moveTo>
                  <a:lnTo>
                    <a:pt x="683" y="0"/>
                  </a:lnTo>
                  <a:lnTo>
                    <a:pt x="685" y="2"/>
                  </a:lnTo>
                  <a:lnTo>
                    <a:pt x="687" y="2"/>
                  </a:lnTo>
                  <a:lnTo>
                    <a:pt x="689" y="4"/>
                  </a:lnTo>
                  <a:lnTo>
                    <a:pt x="689" y="6"/>
                  </a:lnTo>
                  <a:lnTo>
                    <a:pt x="689" y="156"/>
                  </a:lnTo>
                  <a:lnTo>
                    <a:pt x="689" y="158"/>
                  </a:lnTo>
                  <a:lnTo>
                    <a:pt x="689" y="160"/>
                  </a:lnTo>
                  <a:lnTo>
                    <a:pt x="687" y="160"/>
                  </a:lnTo>
                  <a:lnTo>
                    <a:pt x="687" y="162"/>
                  </a:lnTo>
                  <a:lnTo>
                    <a:pt x="685" y="162"/>
                  </a:lnTo>
                  <a:lnTo>
                    <a:pt x="683" y="162"/>
                  </a:lnTo>
                  <a:lnTo>
                    <a:pt x="8" y="162"/>
                  </a:lnTo>
                  <a:lnTo>
                    <a:pt x="6" y="162"/>
                  </a:lnTo>
                  <a:lnTo>
                    <a:pt x="4" y="162"/>
                  </a:lnTo>
                  <a:lnTo>
                    <a:pt x="2" y="160"/>
                  </a:lnTo>
                  <a:lnTo>
                    <a:pt x="0" y="158"/>
                  </a:lnTo>
                  <a:lnTo>
                    <a:pt x="0" y="156"/>
                  </a:lnTo>
                  <a:lnTo>
                    <a:pt x="0" y="6"/>
                  </a:lnTo>
                  <a:lnTo>
                    <a:pt x="0" y="4"/>
                  </a:lnTo>
                  <a:lnTo>
                    <a:pt x="2" y="4"/>
                  </a:lnTo>
                  <a:lnTo>
                    <a:pt x="2" y="2"/>
                  </a:lnTo>
                  <a:lnTo>
                    <a:pt x="4" y="2"/>
                  </a:lnTo>
                  <a:lnTo>
                    <a:pt x="6" y="2"/>
                  </a:lnTo>
                  <a:lnTo>
                    <a:pt x="6" y="0"/>
                  </a:lnTo>
                  <a:lnTo>
                    <a:pt x="8"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25" name="Freeform 311"/>
            <p:cNvSpPr/>
            <p:nvPr/>
          </p:nvSpPr>
          <p:spPr bwMode="auto">
            <a:xfrm>
              <a:off x="3224" y="1685"/>
              <a:ext cx="675" cy="158"/>
            </a:xfrm>
            <a:custGeom>
              <a:avLst/>
              <a:gdLst>
                <a:gd name="T0" fmla="*/ 7 w 675"/>
                <a:gd name="T1" fmla="*/ 0 h 158"/>
                <a:gd name="T2" fmla="*/ 668 w 675"/>
                <a:gd name="T3" fmla="*/ 0 h 158"/>
                <a:gd name="T4" fmla="*/ 668 w 675"/>
                <a:gd name="T5" fmla="*/ 0 h 158"/>
                <a:gd name="T6" fmla="*/ 670 w 675"/>
                <a:gd name="T7" fmla="*/ 0 h 158"/>
                <a:gd name="T8" fmla="*/ 672 w 675"/>
                <a:gd name="T9" fmla="*/ 2 h 158"/>
                <a:gd name="T10" fmla="*/ 672 w 675"/>
                <a:gd name="T11" fmla="*/ 2 h 158"/>
                <a:gd name="T12" fmla="*/ 674 w 675"/>
                <a:gd name="T13" fmla="*/ 4 h 158"/>
                <a:gd name="T14" fmla="*/ 674 w 675"/>
                <a:gd name="T15" fmla="*/ 4 h 158"/>
                <a:gd name="T16" fmla="*/ 674 w 675"/>
                <a:gd name="T17" fmla="*/ 5 h 158"/>
                <a:gd name="T18" fmla="*/ 675 w 675"/>
                <a:gd name="T19" fmla="*/ 5 h 158"/>
                <a:gd name="T20" fmla="*/ 675 w 675"/>
                <a:gd name="T21" fmla="*/ 154 h 158"/>
                <a:gd name="T22" fmla="*/ 674 w 675"/>
                <a:gd name="T23" fmla="*/ 154 h 158"/>
                <a:gd name="T24" fmla="*/ 674 w 675"/>
                <a:gd name="T25" fmla="*/ 156 h 158"/>
                <a:gd name="T26" fmla="*/ 674 w 675"/>
                <a:gd name="T27" fmla="*/ 156 h 158"/>
                <a:gd name="T28" fmla="*/ 672 w 675"/>
                <a:gd name="T29" fmla="*/ 156 h 158"/>
                <a:gd name="T30" fmla="*/ 672 w 675"/>
                <a:gd name="T31" fmla="*/ 158 h 158"/>
                <a:gd name="T32" fmla="*/ 670 w 675"/>
                <a:gd name="T33" fmla="*/ 158 h 158"/>
                <a:gd name="T34" fmla="*/ 668 w 675"/>
                <a:gd name="T35" fmla="*/ 158 h 158"/>
                <a:gd name="T36" fmla="*/ 668 w 675"/>
                <a:gd name="T37" fmla="*/ 158 h 158"/>
                <a:gd name="T38" fmla="*/ 7 w 675"/>
                <a:gd name="T39" fmla="*/ 158 h 158"/>
                <a:gd name="T40" fmla="*/ 5 w 675"/>
                <a:gd name="T41" fmla="*/ 158 h 158"/>
                <a:gd name="T42" fmla="*/ 5 w 675"/>
                <a:gd name="T43" fmla="*/ 158 h 158"/>
                <a:gd name="T44" fmla="*/ 3 w 675"/>
                <a:gd name="T45" fmla="*/ 158 h 158"/>
                <a:gd name="T46" fmla="*/ 1 w 675"/>
                <a:gd name="T47" fmla="*/ 156 h 158"/>
                <a:gd name="T48" fmla="*/ 1 w 675"/>
                <a:gd name="T49" fmla="*/ 156 h 158"/>
                <a:gd name="T50" fmla="*/ 0 w 675"/>
                <a:gd name="T51" fmla="*/ 156 h 158"/>
                <a:gd name="T52" fmla="*/ 0 w 675"/>
                <a:gd name="T53" fmla="*/ 154 h 158"/>
                <a:gd name="T54" fmla="*/ 0 w 675"/>
                <a:gd name="T55" fmla="*/ 154 h 158"/>
                <a:gd name="T56" fmla="*/ 0 w 675"/>
                <a:gd name="T57" fmla="*/ 5 h 158"/>
                <a:gd name="T58" fmla="*/ 0 w 675"/>
                <a:gd name="T59" fmla="*/ 5 h 158"/>
                <a:gd name="T60" fmla="*/ 0 w 675"/>
                <a:gd name="T61" fmla="*/ 4 h 158"/>
                <a:gd name="T62" fmla="*/ 1 w 675"/>
                <a:gd name="T63" fmla="*/ 4 h 158"/>
                <a:gd name="T64" fmla="*/ 1 w 675"/>
                <a:gd name="T65" fmla="*/ 2 h 158"/>
                <a:gd name="T66" fmla="*/ 3 w 675"/>
                <a:gd name="T67" fmla="*/ 2 h 158"/>
                <a:gd name="T68" fmla="*/ 5 w 675"/>
                <a:gd name="T69" fmla="*/ 0 h 158"/>
                <a:gd name="T70" fmla="*/ 5 w 675"/>
                <a:gd name="T71" fmla="*/ 0 h 158"/>
                <a:gd name="T72" fmla="*/ 7 w 675"/>
                <a:gd name="T73" fmla="*/ 0 h 1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5"/>
                <a:gd name="T112" fmla="*/ 0 h 158"/>
                <a:gd name="T113" fmla="*/ 675 w 675"/>
                <a:gd name="T114" fmla="*/ 158 h 1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5" h="158">
                  <a:moveTo>
                    <a:pt x="7" y="0"/>
                  </a:moveTo>
                  <a:lnTo>
                    <a:pt x="668" y="0"/>
                  </a:lnTo>
                  <a:lnTo>
                    <a:pt x="670" y="0"/>
                  </a:lnTo>
                  <a:lnTo>
                    <a:pt x="672" y="2"/>
                  </a:lnTo>
                  <a:lnTo>
                    <a:pt x="674" y="4"/>
                  </a:lnTo>
                  <a:lnTo>
                    <a:pt x="674" y="5"/>
                  </a:lnTo>
                  <a:lnTo>
                    <a:pt x="675" y="5"/>
                  </a:lnTo>
                  <a:lnTo>
                    <a:pt x="675" y="154"/>
                  </a:lnTo>
                  <a:lnTo>
                    <a:pt x="674" y="154"/>
                  </a:lnTo>
                  <a:lnTo>
                    <a:pt x="674" y="156"/>
                  </a:lnTo>
                  <a:lnTo>
                    <a:pt x="672" y="156"/>
                  </a:lnTo>
                  <a:lnTo>
                    <a:pt x="672" y="158"/>
                  </a:lnTo>
                  <a:lnTo>
                    <a:pt x="670" y="158"/>
                  </a:lnTo>
                  <a:lnTo>
                    <a:pt x="668" y="158"/>
                  </a:lnTo>
                  <a:lnTo>
                    <a:pt x="7" y="158"/>
                  </a:lnTo>
                  <a:lnTo>
                    <a:pt x="5" y="158"/>
                  </a:lnTo>
                  <a:lnTo>
                    <a:pt x="3" y="158"/>
                  </a:lnTo>
                  <a:lnTo>
                    <a:pt x="1" y="156"/>
                  </a:lnTo>
                  <a:lnTo>
                    <a:pt x="0" y="156"/>
                  </a:lnTo>
                  <a:lnTo>
                    <a:pt x="0" y="154"/>
                  </a:lnTo>
                  <a:lnTo>
                    <a:pt x="0" y="5"/>
                  </a:lnTo>
                  <a:lnTo>
                    <a:pt x="0" y="4"/>
                  </a:lnTo>
                  <a:lnTo>
                    <a:pt x="1" y="4"/>
                  </a:lnTo>
                  <a:lnTo>
                    <a:pt x="1" y="2"/>
                  </a:lnTo>
                  <a:lnTo>
                    <a:pt x="3" y="2"/>
                  </a:lnTo>
                  <a:lnTo>
                    <a:pt x="5" y="0"/>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26" name="Freeform 312"/>
            <p:cNvSpPr/>
            <p:nvPr/>
          </p:nvSpPr>
          <p:spPr bwMode="auto">
            <a:xfrm>
              <a:off x="3224" y="1685"/>
              <a:ext cx="675" cy="158"/>
            </a:xfrm>
            <a:custGeom>
              <a:avLst/>
              <a:gdLst>
                <a:gd name="T0" fmla="*/ 7 w 675"/>
                <a:gd name="T1" fmla="*/ 0 h 158"/>
                <a:gd name="T2" fmla="*/ 668 w 675"/>
                <a:gd name="T3" fmla="*/ 0 h 158"/>
                <a:gd name="T4" fmla="*/ 668 w 675"/>
                <a:gd name="T5" fmla="*/ 0 h 158"/>
                <a:gd name="T6" fmla="*/ 670 w 675"/>
                <a:gd name="T7" fmla="*/ 0 h 158"/>
                <a:gd name="T8" fmla="*/ 672 w 675"/>
                <a:gd name="T9" fmla="*/ 2 h 158"/>
                <a:gd name="T10" fmla="*/ 672 w 675"/>
                <a:gd name="T11" fmla="*/ 2 h 158"/>
                <a:gd name="T12" fmla="*/ 674 w 675"/>
                <a:gd name="T13" fmla="*/ 4 h 158"/>
                <a:gd name="T14" fmla="*/ 674 w 675"/>
                <a:gd name="T15" fmla="*/ 4 h 158"/>
                <a:gd name="T16" fmla="*/ 674 w 675"/>
                <a:gd name="T17" fmla="*/ 5 h 158"/>
                <a:gd name="T18" fmla="*/ 675 w 675"/>
                <a:gd name="T19" fmla="*/ 5 h 158"/>
                <a:gd name="T20" fmla="*/ 675 w 675"/>
                <a:gd name="T21" fmla="*/ 154 h 158"/>
                <a:gd name="T22" fmla="*/ 674 w 675"/>
                <a:gd name="T23" fmla="*/ 154 h 158"/>
                <a:gd name="T24" fmla="*/ 674 w 675"/>
                <a:gd name="T25" fmla="*/ 156 h 158"/>
                <a:gd name="T26" fmla="*/ 674 w 675"/>
                <a:gd name="T27" fmla="*/ 156 h 158"/>
                <a:gd name="T28" fmla="*/ 672 w 675"/>
                <a:gd name="T29" fmla="*/ 156 h 158"/>
                <a:gd name="T30" fmla="*/ 672 w 675"/>
                <a:gd name="T31" fmla="*/ 158 h 158"/>
                <a:gd name="T32" fmla="*/ 670 w 675"/>
                <a:gd name="T33" fmla="*/ 158 h 158"/>
                <a:gd name="T34" fmla="*/ 668 w 675"/>
                <a:gd name="T35" fmla="*/ 158 h 158"/>
                <a:gd name="T36" fmla="*/ 668 w 675"/>
                <a:gd name="T37" fmla="*/ 158 h 158"/>
                <a:gd name="T38" fmla="*/ 7 w 675"/>
                <a:gd name="T39" fmla="*/ 158 h 158"/>
                <a:gd name="T40" fmla="*/ 5 w 675"/>
                <a:gd name="T41" fmla="*/ 158 h 158"/>
                <a:gd name="T42" fmla="*/ 5 w 675"/>
                <a:gd name="T43" fmla="*/ 158 h 158"/>
                <a:gd name="T44" fmla="*/ 3 w 675"/>
                <a:gd name="T45" fmla="*/ 158 h 158"/>
                <a:gd name="T46" fmla="*/ 1 w 675"/>
                <a:gd name="T47" fmla="*/ 156 h 158"/>
                <a:gd name="T48" fmla="*/ 1 w 675"/>
                <a:gd name="T49" fmla="*/ 156 h 158"/>
                <a:gd name="T50" fmla="*/ 0 w 675"/>
                <a:gd name="T51" fmla="*/ 156 h 158"/>
                <a:gd name="T52" fmla="*/ 0 w 675"/>
                <a:gd name="T53" fmla="*/ 154 h 158"/>
                <a:gd name="T54" fmla="*/ 0 w 675"/>
                <a:gd name="T55" fmla="*/ 154 h 158"/>
                <a:gd name="T56" fmla="*/ 0 w 675"/>
                <a:gd name="T57" fmla="*/ 5 h 158"/>
                <a:gd name="T58" fmla="*/ 0 w 675"/>
                <a:gd name="T59" fmla="*/ 5 h 158"/>
                <a:gd name="T60" fmla="*/ 0 w 675"/>
                <a:gd name="T61" fmla="*/ 4 h 158"/>
                <a:gd name="T62" fmla="*/ 1 w 675"/>
                <a:gd name="T63" fmla="*/ 4 h 158"/>
                <a:gd name="T64" fmla="*/ 1 w 675"/>
                <a:gd name="T65" fmla="*/ 2 h 158"/>
                <a:gd name="T66" fmla="*/ 3 w 675"/>
                <a:gd name="T67" fmla="*/ 2 h 158"/>
                <a:gd name="T68" fmla="*/ 5 w 675"/>
                <a:gd name="T69" fmla="*/ 0 h 158"/>
                <a:gd name="T70" fmla="*/ 5 w 675"/>
                <a:gd name="T71" fmla="*/ 0 h 158"/>
                <a:gd name="T72" fmla="*/ 7 w 675"/>
                <a:gd name="T73" fmla="*/ 0 h 1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5"/>
                <a:gd name="T112" fmla="*/ 0 h 158"/>
                <a:gd name="T113" fmla="*/ 675 w 675"/>
                <a:gd name="T114" fmla="*/ 158 h 1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5" h="158">
                  <a:moveTo>
                    <a:pt x="7" y="0"/>
                  </a:moveTo>
                  <a:lnTo>
                    <a:pt x="668" y="0"/>
                  </a:lnTo>
                  <a:lnTo>
                    <a:pt x="670" y="0"/>
                  </a:lnTo>
                  <a:lnTo>
                    <a:pt x="672" y="2"/>
                  </a:lnTo>
                  <a:lnTo>
                    <a:pt x="674" y="4"/>
                  </a:lnTo>
                  <a:lnTo>
                    <a:pt x="674" y="5"/>
                  </a:lnTo>
                  <a:lnTo>
                    <a:pt x="675" y="5"/>
                  </a:lnTo>
                  <a:lnTo>
                    <a:pt x="675" y="154"/>
                  </a:lnTo>
                  <a:lnTo>
                    <a:pt x="674" y="154"/>
                  </a:lnTo>
                  <a:lnTo>
                    <a:pt x="674" y="156"/>
                  </a:lnTo>
                  <a:lnTo>
                    <a:pt x="672" y="156"/>
                  </a:lnTo>
                  <a:lnTo>
                    <a:pt x="672" y="158"/>
                  </a:lnTo>
                  <a:lnTo>
                    <a:pt x="670" y="158"/>
                  </a:lnTo>
                  <a:lnTo>
                    <a:pt x="668" y="158"/>
                  </a:lnTo>
                  <a:lnTo>
                    <a:pt x="7" y="158"/>
                  </a:lnTo>
                  <a:lnTo>
                    <a:pt x="5" y="158"/>
                  </a:lnTo>
                  <a:lnTo>
                    <a:pt x="3" y="158"/>
                  </a:lnTo>
                  <a:lnTo>
                    <a:pt x="1" y="156"/>
                  </a:lnTo>
                  <a:lnTo>
                    <a:pt x="0" y="156"/>
                  </a:lnTo>
                  <a:lnTo>
                    <a:pt x="0" y="154"/>
                  </a:lnTo>
                  <a:lnTo>
                    <a:pt x="0" y="5"/>
                  </a:lnTo>
                  <a:lnTo>
                    <a:pt x="0" y="4"/>
                  </a:lnTo>
                  <a:lnTo>
                    <a:pt x="1" y="4"/>
                  </a:lnTo>
                  <a:lnTo>
                    <a:pt x="1" y="2"/>
                  </a:lnTo>
                  <a:lnTo>
                    <a:pt x="3" y="2"/>
                  </a:lnTo>
                  <a:lnTo>
                    <a:pt x="5" y="0"/>
                  </a:lnTo>
                  <a:lnTo>
                    <a:pt x="7"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27" name="Rectangle 313"/>
            <p:cNvSpPr>
              <a:spLocks noChangeArrowheads="1"/>
            </p:cNvSpPr>
            <p:nvPr/>
          </p:nvSpPr>
          <p:spPr bwMode="auto">
            <a:xfrm>
              <a:off x="3704" y="1696"/>
              <a:ext cx="162" cy="122"/>
            </a:xfrm>
            <a:prstGeom prst="rect">
              <a:avLst/>
            </a:prstGeom>
            <a:solidFill>
              <a:srgbClr val="BFBFB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28" name="Rectangle 314"/>
            <p:cNvSpPr>
              <a:spLocks noChangeArrowheads="1"/>
            </p:cNvSpPr>
            <p:nvPr/>
          </p:nvSpPr>
          <p:spPr bwMode="auto">
            <a:xfrm>
              <a:off x="3704" y="1696"/>
              <a:ext cx="162" cy="12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29" name="Rectangle 315"/>
            <p:cNvSpPr>
              <a:spLocks noChangeArrowheads="1"/>
            </p:cNvSpPr>
            <p:nvPr/>
          </p:nvSpPr>
          <p:spPr bwMode="auto">
            <a:xfrm>
              <a:off x="3706" y="1700"/>
              <a:ext cx="156" cy="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30" name="Rectangle 316"/>
            <p:cNvSpPr>
              <a:spLocks noChangeArrowheads="1"/>
            </p:cNvSpPr>
            <p:nvPr/>
          </p:nvSpPr>
          <p:spPr bwMode="auto">
            <a:xfrm>
              <a:off x="3706" y="1700"/>
              <a:ext cx="156" cy="5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31" name="Rectangle 317"/>
            <p:cNvSpPr>
              <a:spLocks noChangeArrowheads="1"/>
            </p:cNvSpPr>
            <p:nvPr/>
          </p:nvSpPr>
          <p:spPr bwMode="auto">
            <a:xfrm>
              <a:off x="3727" y="1707"/>
              <a:ext cx="9"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32" name="Rectangle 318"/>
            <p:cNvSpPr>
              <a:spLocks noChangeArrowheads="1"/>
            </p:cNvSpPr>
            <p:nvPr/>
          </p:nvSpPr>
          <p:spPr bwMode="auto">
            <a:xfrm>
              <a:off x="3727" y="1707"/>
              <a:ext cx="9" cy="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33" name="Freeform 319"/>
            <p:cNvSpPr/>
            <p:nvPr/>
          </p:nvSpPr>
          <p:spPr bwMode="auto">
            <a:xfrm>
              <a:off x="3714" y="1709"/>
              <a:ext cx="140" cy="30"/>
            </a:xfrm>
            <a:custGeom>
              <a:avLst/>
              <a:gdLst>
                <a:gd name="T0" fmla="*/ 0 w 140"/>
                <a:gd name="T1" fmla="*/ 10 h 30"/>
                <a:gd name="T2" fmla="*/ 52 w 140"/>
                <a:gd name="T3" fmla="*/ 10 h 30"/>
                <a:gd name="T4" fmla="*/ 52 w 140"/>
                <a:gd name="T5" fmla="*/ 2 h 30"/>
                <a:gd name="T6" fmla="*/ 52 w 140"/>
                <a:gd name="T7" fmla="*/ 2 h 30"/>
                <a:gd name="T8" fmla="*/ 52 w 140"/>
                <a:gd name="T9" fmla="*/ 2 h 30"/>
                <a:gd name="T10" fmla="*/ 52 w 140"/>
                <a:gd name="T11" fmla="*/ 2 h 30"/>
                <a:gd name="T12" fmla="*/ 52 w 140"/>
                <a:gd name="T13" fmla="*/ 0 h 30"/>
                <a:gd name="T14" fmla="*/ 52 w 140"/>
                <a:gd name="T15" fmla="*/ 0 h 30"/>
                <a:gd name="T16" fmla="*/ 52 w 140"/>
                <a:gd name="T17" fmla="*/ 0 h 30"/>
                <a:gd name="T18" fmla="*/ 52 w 140"/>
                <a:gd name="T19" fmla="*/ 0 h 30"/>
                <a:gd name="T20" fmla="*/ 52 w 140"/>
                <a:gd name="T21" fmla="*/ 0 h 30"/>
                <a:gd name="T22" fmla="*/ 122 w 140"/>
                <a:gd name="T23" fmla="*/ 0 h 30"/>
                <a:gd name="T24" fmla="*/ 122 w 140"/>
                <a:gd name="T25" fmla="*/ 0 h 30"/>
                <a:gd name="T26" fmla="*/ 122 w 140"/>
                <a:gd name="T27" fmla="*/ 0 h 30"/>
                <a:gd name="T28" fmla="*/ 122 w 140"/>
                <a:gd name="T29" fmla="*/ 0 h 30"/>
                <a:gd name="T30" fmla="*/ 122 w 140"/>
                <a:gd name="T31" fmla="*/ 0 h 30"/>
                <a:gd name="T32" fmla="*/ 122 w 140"/>
                <a:gd name="T33" fmla="*/ 2 h 30"/>
                <a:gd name="T34" fmla="*/ 122 w 140"/>
                <a:gd name="T35" fmla="*/ 2 h 30"/>
                <a:gd name="T36" fmla="*/ 122 w 140"/>
                <a:gd name="T37" fmla="*/ 2 h 30"/>
                <a:gd name="T38" fmla="*/ 122 w 140"/>
                <a:gd name="T39" fmla="*/ 2 h 30"/>
                <a:gd name="T40" fmla="*/ 122 w 140"/>
                <a:gd name="T41" fmla="*/ 10 h 30"/>
                <a:gd name="T42" fmla="*/ 140 w 140"/>
                <a:gd name="T43" fmla="*/ 10 h 30"/>
                <a:gd name="T44" fmla="*/ 140 w 140"/>
                <a:gd name="T45" fmla="*/ 21 h 30"/>
                <a:gd name="T46" fmla="*/ 122 w 140"/>
                <a:gd name="T47" fmla="*/ 21 h 30"/>
                <a:gd name="T48" fmla="*/ 122 w 140"/>
                <a:gd name="T49" fmla="*/ 28 h 30"/>
                <a:gd name="T50" fmla="*/ 122 w 140"/>
                <a:gd name="T51" fmla="*/ 28 h 30"/>
                <a:gd name="T52" fmla="*/ 122 w 140"/>
                <a:gd name="T53" fmla="*/ 28 h 30"/>
                <a:gd name="T54" fmla="*/ 122 w 140"/>
                <a:gd name="T55" fmla="*/ 30 h 30"/>
                <a:gd name="T56" fmla="*/ 122 w 140"/>
                <a:gd name="T57" fmla="*/ 30 h 30"/>
                <a:gd name="T58" fmla="*/ 122 w 140"/>
                <a:gd name="T59" fmla="*/ 30 h 30"/>
                <a:gd name="T60" fmla="*/ 122 w 140"/>
                <a:gd name="T61" fmla="*/ 30 h 30"/>
                <a:gd name="T62" fmla="*/ 122 w 140"/>
                <a:gd name="T63" fmla="*/ 30 h 30"/>
                <a:gd name="T64" fmla="*/ 122 w 140"/>
                <a:gd name="T65" fmla="*/ 30 h 30"/>
                <a:gd name="T66" fmla="*/ 52 w 140"/>
                <a:gd name="T67" fmla="*/ 30 h 30"/>
                <a:gd name="T68" fmla="*/ 52 w 140"/>
                <a:gd name="T69" fmla="*/ 30 h 30"/>
                <a:gd name="T70" fmla="*/ 52 w 140"/>
                <a:gd name="T71" fmla="*/ 30 h 30"/>
                <a:gd name="T72" fmla="*/ 52 w 140"/>
                <a:gd name="T73" fmla="*/ 30 h 30"/>
                <a:gd name="T74" fmla="*/ 52 w 140"/>
                <a:gd name="T75" fmla="*/ 30 h 30"/>
                <a:gd name="T76" fmla="*/ 52 w 140"/>
                <a:gd name="T77" fmla="*/ 30 h 30"/>
                <a:gd name="T78" fmla="*/ 52 w 140"/>
                <a:gd name="T79" fmla="*/ 28 h 30"/>
                <a:gd name="T80" fmla="*/ 52 w 140"/>
                <a:gd name="T81" fmla="*/ 28 h 30"/>
                <a:gd name="T82" fmla="*/ 52 w 140"/>
                <a:gd name="T83" fmla="*/ 28 h 30"/>
                <a:gd name="T84" fmla="*/ 52 w 140"/>
                <a:gd name="T85" fmla="*/ 21 h 30"/>
                <a:gd name="T86" fmla="*/ 0 w 140"/>
                <a:gd name="T87" fmla="*/ 21 h 30"/>
                <a:gd name="T88" fmla="*/ 0 w 140"/>
                <a:gd name="T89" fmla="*/ 10 h 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0"/>
                <a:gd name="T136" fmla="*/ 0 h 30"/>
                <a:gd name="T137" fmla="*/ 140 w 140"/>
                <a:gd name="T138" fmla="*/ 30 h 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0" h="30">
                  <a:moveTo>
                    <a:pt x="0" y="10"/>
                  </a:moveTo>
                  <a:lnTo>
                    <a:pt x="52" y="10"/>
                  </a:lnTo>
                  <a:lnTo>
                    <a:pt x="52" y="2"/>
                  </a:lnTo>
                  <a:lnTo>
                    <a:pt x="52" y="0"/>
                  </a:lnTo>
                  <a:lnTo>
                    <a:pt x="122" y="0"/>
                  </a:lnTo>
                  <a:lnTo>
                    <a:pt x="122" y="2"/>
                  </a:lnTo>
                  <a:lnTo>
                    <a:pt x="122" y="10"/>
                  </a:lnTo>
                  <a:lnTo>
                    <a:pt x="140" y="10"/>
                  </a:lnTo>
                  <a:lnTo>
                    <a:pt x="140" y="21"/>
                  </a:lnTo>
                  <a:lnTo>
                    <a:pt x="122" y="21"/>
                  </a:lnTo>
                  <a:lnTo>
                    <a:pt x="122" y="28"/>
                  </a:lnTo>
                  <a:lnTo>
                    <a:pt x="122" y="30"/>
                  </a:lnTo>
                  <a:lnTo>
                    <a:pt x="52" y="30"/>
                  </a:lnTo>
                  <a:lnTo>
                    <a:pt x="52" y="28"/>
                  </a:lnTo>
                  <a:lnTo>
                    <a:pt x="52" y="21"/>
                  </a:lnTo>
                  <a:lnTo>
                    <a:pt x="0" y="21"/>
                  </a:lnTo>
                  <a:lnTo>
                    <a:pt x="0" y="1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34" name="Freeform 320"/>
            <p:cNvSpPr/>
            <p:nvPr/>
          </p:nvSpPr>
          <p:spPr bwMode="auto">
            <a:xfrm>
              <a:off x="3714" y="1709"/>
              <a:ext cx="140" cy="30"/>
            </a:xfrm>
            <a:custGeom>
              <a:avLst/>
              <a:gdLst>
                <a:gd name="T0" fmla="*/ 0 w 140"/>
                <a:gd name="T1" fmla="*/ 10 h 30"/>
                <a:gd name="T2" fmla="*/ 52 w 140"/>
                <a:gd name="T3" fmla="*/ 10 h 30"/>
                <a:gd name="T4" fmla="*/ 52 w 140"/>
                <a:gd name="T5" fmla="*/ 2 h 30"/>
                <a:gd name="T6" fmla="*/ 52 w 140"/>
                <a:gd name="T7" fmla="*/ 2 h 30"/>
                <a:gd name="T8" fmla="*/ 52 w 140"/>
                <a:gd name="T9" fmla="*/ 2 h 30"/>
                <a:gd name="T10" fmla="*/ 52 w 140"/>
                <a:gd name="T11" fmla="*/ 2 h 30"/>
                <a:gd name="T12" fmla="*/ 52 w 140"/>
                <a:gd name="T13" fmla="*/ 0 h 30"/>
                <a:gd name="T14" fmla="*/ 52 w 140"/>
                <a:gd name="T15" fmla="*/ 0 h 30"/>
                <a:gd name="T16" fmla="*/ 52 w 140"/>
                <a:gd name="T17" fmla="*/ 0 h 30"/>
                <a:gd name="T18" fmla="*/ 52 w 140"/>
                <a:gd name="T19" fmla="*/ 0 h 30"/>
                <a:gd name="T20" fmla="*/ 52 w 140"/>
                <a:gd name="T21" fmla="*/ 0 h 30"/>
                <a:gd name="T22" fmla="*/ 122 w 140"/>
                <a:gd name="T23" fmla="*/ 0 h 30"/>
                <a:gd name="T24" fmla="*/ 122 w 140"/>
                <a:gd name="T25" fmla="*/ 0 h 30"/>
                <a:gd name="T26" fmla="*/ 122 w 140"/>
                <a:gd name="T27" fmla="*/ 0 h 30"/>
                <a:gd name="T28" fmla="*/ 122 w 140"/>
                <a:gd name="T29" fmla="*/ 0 h 30"/>
                <a:gd name="T30" fmla="*/ 122 w 140"/>
                <a:gd name="T31" fmla="*/ 0 h 30"/>
                <a:gd name="T32" fmla="*/ 122 w 140"/>
                <a:gd name="T33" fmla="*/ 2 h 30"/>
                <a:gd name="T34" fmla="*/ 122 w 140"/>
                <a:gd name="T35" fmla="*/ 2 h 30"/>
                <a:gd name="T36" fmla="*/ 122 w 140"/>
                <a:gd name="T37" fmla="*/ 2 h 30"/>
                <a:gd name="T38" fmla="*/ 122 w 140"/>
                <a:gd name="T39" fmla="*/ 2 h 30"/>
                <a:gd name="T40" fmla="*/ 122 w 140"/>
                <a:gd name="T41" fmla="*/ 10 h 30"/>
                <a:gd name="T42" fmla="*/ 140 w 140"/>
                <a:gd name="T43" fmla="*/ 10 h 30"/>
                <a:gd name="T44" fmla="*/ 140 w 140"/>
                <a:gd name="T45" fmla="*/ 21 h 30"/>
                <a:gd name="T46" fmla="*/ 122 w 140"/>
                <a:gd name="T47" fmla="*/ 21 h 30"/>
                <a:gd name="T48" fmla="*/ 122 w 140"/>
                <a:gd name="T49" fmla="*/ 28 h 30"/>
                <a:gd name="T50" fmla="*/ 122 w 140"/>
                <a:gd name="T51" fmla="*/ 28 h 30"/>
                <a:gd name="T52" fmla="*/ 122 w 140"/>
                <a:gd name="T53" fmla="*/ 28 h 30"/>
                <a:gd name="T54" fmla="*/ 122 w 140"/>
                <a:gd name="T55" fmla="*/ 30 h 30"/>
                <a:gd name="T56" fmla="*/ 122 w 140"/>
                <a:gd name="T57" fmla="*/ 30 h 30"/>
                <a:gd name="T58" fmla="*/ 122 w 140"/>
                <a:gd name="T59" fmla="*/ 30 h 30"/>
                <a:gd name="T60" fmla="*/ 122 w 140"/>
                <a:gd name="T61" fmla="*/ 30 h 30"/>
                <a:gd name="T62" fmla="*/ 122 w 140"/>
                <a:gd name="T63" fmla="*/ 30 h 30"/>
                <a:gd name="T64" fmla="*/ 122 w 140"/>
                <a:gd name="T65" fmla="*/ 30 h 30"/>
                <a:gd name="T66" fmla="*/ 52 w 140"/>
                <a:gd name="T67" fmla="*/ 30 h 30"/>
                <a:gd name="T68" fmla="*/ 52 w 140"/>
                <a:gd name="T69" fmla="*/ 30 h 30"/>
                <a:gd name="T70" fmla="*/ 52 w 140"/>
                <a:gd name="T71" fmla="*/ 30 h 30"/>
                <a:gd name="T72" fmla="*/ 52 w 140"/>
                <a:gd name="T73" fmla="*/ 30 h 30"/>
                <a:gd name="T74" fmla="*/ 52 w 140"/>
                <a:gd name="T75" fmla="*/ 30 h 30"/>
                <a:gd name="T76" fmla="*/ 52 w 140"/>
                <a:gd name="T77" fmla="*/ 30 h 30"/>
                <a:gd name="T78" fmla="*/ 52 w 140"/>
                <a:gd name="T79" fmla="*/ 28 h 30"/>
                <a:gd name="T80" fmla="*/ 52 w 140"/>
                <a:gd name="T81" fmla="*/ 28 h 30"/>
                <a:gd name="T82" fmla="*/ 52 w 140"/>
                <a:gd name="T83" fmla="*/ 28 h 30"/>
                <a:gd name="T84" fmla="*/ 52 w 140"/>
                <a:gd name="T85" fmla="*/ 21 h 30"/>
                <a:gd name="T86" fmla="*/ 0 w 140"/>
                <a:gd name="T87" fmla="*/ 21 h 30"/>
                <a:gd name="T88" fmla="*/ 0 w 140"/>
                <a:gd name="T89" fmla="*/ 10 h 3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0"/>
                <a:gd name="T136" fmla="*/ 0 h 30"/>
                <a:gd name="T137" fmla="*/ 140 w 140"/>
                <a:gd name="T138" fmla="*/ 30 h 3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0" h="30">
                  <a:moveTo>
                    <a:pt x="0" y="10"/>
                  </a:moveTo>
                  <a:lnTo>
                    <a:pt x="52" y="10"/>
                  </a:lnTo>
                  <a:lnTo>
                    <a:pt x="52" y="2"/>
                  </a:lnTo>
                  <a:lnTo>
                    <a:pt x="52" y="0"/>
                  </a:lnTo>
                  <a:lnTo>
                    <a:pt x="122" y="0"/>
                  </a:lnTo>
                  <a:lnTo>
                    <a:pt x="122" y="2"/>
                  </a:lnTo>
                  <a:lnTo>
                    <a:pt x="122" y="10"/>
                  </a:lnTo>
                  <a:lnTo>
                    <a:pt x="140" y="10"/>
                  </a:lnTo>
                  <a:lnTo>
                    <a:pt x="140" y="21"/>
                  </a:lnTo>
                  <a:lnTo>
                    <a:pt x="122" y="21"/>
                  </a:lnTo>
                  <a:lnTo>
                    <a:pt x="122" y="28"/>
                  </a:lnTo>
                  <a:lnTo>
                    <a:pt x="122" y="30"/>
                  </a:lnTo>
                  <a:lnTo>
                    <a:pt x="52" y="30"/>
                  </a:lnTo>
                  <a:lnTo>
                    <a:pt x="52" y="28"/>
                  </a:lnTo>
                  <a:lnTo>
                    <a:pt x="52" y="21"/>
                  </a:lnTo>
                  <a:lnTo>
                    <a:pt x="0" y="21"/>
                  </a:lnTo>
                  <a:lnTo>
                    <a:pt x="0" y="1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35" name="Line 321"/>
            <p:cNvSpPr>
              <a:spLocks noChangeShapeType="1"/>
            </p:cNvSpPr>
            <p:nvPr/>
          </p:nvSpPr>
          <p:spPr bwMode="auto">
            <a:xfrm>
              <a:off x="3714" y="1719"/>
              <a:ext cx="1" cy="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36" name="Line 322"/>
            <p:cNvSpPr>
              <a:spLocks noChangeShapeType="1"/>
            </p:cNvSpPr>
            <p:nvPr/>
          </p:nvSpPr>
          <p:spPr bwMode="auto">
            <a:xfrm flipV="1">
              <a:off x="3714" y="1728"/>
              <a:ext cx="1"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37" name="Line 323"/>
            <p:cNvSpPr>
              <a:spLocks noChangeShapeType="1"/>
            </p:cNvSpPr>
            <p:nvPr/>
          </p:nvSpPr>
          <p:spPr bwMode="auto">
            <a:xfrm flipV="1">
              <a:off x="3849" y="1719"/>
              <a:ext cx="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38" name="Line 324"/>
            <p:cNvSpPr>
              <a:spLocks noChangeShapeType="1"/>
            </p:cNvSpPr>
            <p:nvPr/>
          </p:nvSpPr>
          <p:spPr bwMode="auto">
            <a:xfrm>
              <a:off x="3849" y="1728"/>
              <a:ext cx="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39" name="Rectangle 325"/>
            <p:cNvSpPr>
              <a:spLocks noChangeArrowheads="1"/>
            </p:cNvSpPr>
            <p:nvPr/>
          </p:nvSpPr>
          <p:spPr bwMode="auto">
            <a:xfrm>
              <a:off x="3715" y="1721"/>
              <a:ext cx="13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40" name="Rectangle 326"/>
            <p:cNvSpPr>
              <a:spLocks noChangeArrowheads="1"/>
            </p:cNvSpPr>
            <p:nvPr/>
          </p:nvSpPr>
          <p:spPr bwMode="auto">
            <a:xfrm>
              <a:off x="3715" y="1721"/>
              <a:ext cx="134" cy="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41" name="Freeform 327"/>
            <p:cNvSpPr/>
            <p:nvPr/>
          </p:nvSpPr>
          <p:spPr bwMode="auto">
            <a:xfrm>
              <a:off x="3800" y="1707"/>
              <a:ext cx="32" cy="14"/>
            </a:xfrm>
            <a:custGeom>
              <a:avLst/>
              <a:gdLst>
                <a:gd name="T0" fmla="*/ 6 w 32"/>
                <a:gd name="T1" fmla="*/ 0 h 14"/>
                <a:gd name="T2" fmla="*/ 32 w 32"/>
                <a:gd name="T3" fmla="*/ 0 h 14"/>
                <a:gd name="T4" fmla="*/ 32 w 32"/>
                <a:gd name="T5" fmla="*/ 0 h 14"/>
                <a:gd name="T6" fmla="*/ 32 w 32"/>
                <a:gd name="T7" fmla="*/ 2 h 14"/>
                <a:gd name="T8" fmla="*/ 32 w 32"/>
                <a:gd name="T9" fmla="*/ 2 h 14"/>
                <a:gd name="T10" fmla="*/ 32 w 32"/>
                <a:gd name="T11" fmla="*/ 2 h 14"/>
                <a:gd name="T12" fmla="*/ 32 w 32"/>
                <a:gd name="T13" fmla="*/ 4 h 14"/>
                <a:gd name="T14" fmla="*/ 32 w 32"/>
                <a:gd name="T15" fmla="*/ 4 h 14"/>
                <a:gd name="T16" fmla="*/ 32 w 32"/>
                <a:gd name="T17" fmla="*/ 6 h 14"/>
                <a:gd name="T18" fmla="*/ 32 w 32"/>
                <a:gd name="T19" fmla="*/ 6 h 14"/>
                <a:gd name="T20" fmla="*/ 28 w 32"/>
                <a:gd name="T21" fmla="*/ 6 h 14"/>
                <a:gd name="T22" fmla="*/ 24 w 32"/>
                <a:gd name="T23" fmla="*/ 8 h 14"/>
                <a:gd name="T24" fmla="*/ 21 w 32"/>
                <a:gd name="T25" fmla="*/ 8 h 14"/>
                <a:gd name="T26" fmla="*/ 19 w 32"/>
                <a:gd name="T27" fmla="*/ 10 h 14"/>
                <a:gd name="T28" fmla="*/ 15 w 32"/>
                <a:gd name="T29" fmla="*/ 10 h 14"/>
                <a:gd name="T30" fmla="*/ 11 w 32"/>
                <a:gd name="T31" fmla="*/ 12 h 14"/>
                <a:gd name="T32" fmla="*/ 9 w 32"/>
                <a:gd name="T33" fmla="*/ 12 h 14"/>
                <a:gd name="T34" fmla="*/ 6 w 32"/>
                <a:gd name="T35" fmla="*/ 14 h 14"/>
                <a:gd name="T36" fmla="*/ 2 w 32"/>
                <a:gd name="T37" fmla="*/ 12 h 14"/>
                <a:gd name="T38" fmla="*/ 2 w 32"/>
                <a:gd name="T39" fmla="*/ 12 h 14"/>
                <a:gd name="T40" fmla="*/ 0 w 32"/>
                <a:gd name="T41" fmla="*/ 10 h 14"/>
                <a:gd name="T42" fmla="*/ 0 w 32"/>
                <a:gd name="T43" fmla="*/ 8 h 14"/>
                <a:gd name="T44" fmla="*/ 0 w 32"/>
                <a:gd name="T45" fmla="*/ 4 h 14"/>
                <a:gd name="T46" fmla="*/ 2 w 32"/>
                <a:gd name="T47" fmla="*/ 2 h 14"/>
                <a:gd name="T48" fmla="*/ 4 w 32"/>
                <a:gd name="T49" fmla="*/ 2 h 14"/>
                <a:gd name="T50" fmla="*/ 6 w 32"/>
                <a:gd name="T51" fmla="*/ 0 h 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2"/>
                <a:gd name="T79" fmla="*/ 0 h 14"/>
                <a:gd name="T80" fmla="*/ 32 w 32"/>
                <a:gd name="T81" fmla="*/ 14 h 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2" h="14">
                  <a:moveTo>
                    <a:pt x="6" y="0"/>
                  </a:moveTo>
                  <a:lnTo>
                    <a:pt x="32" y="0"/>
                  </a:lnTo>
                  <a:lnTo>
                    <a:pt x="32" y="2"/>
                  </a:lnTo>
                  <a:lnTo>
                    <a:pt x="32" y="4"/>
                  </a:lnTo>
                  <a:lnTo>
                    <a:pt x="32" y="6"/>
                  </a:lnTo>
                  <a:lnTo>
                    <a:pt x="28" y="6"/>
                  </a:lnTo>
                  <a:lnTo>
                    <a:pt x="24" y="8"/>
                  </a:lnTo>
                  <a:lnTo>
                    <a:pt x="21" y="8"/>
                  </a:lnTo>
                  <a:lnTo>
                    <a:pt x="19" y="10"/>
                  </a:lnTo>
                  <a:lnTo>
                    <a:pt x="15" y="10"/>
                  </a:lnTo>
                  <a:lnTo>
                    <a:pt x="11" y="12"/>
                  </a:lnTo>
                  <a:lnTo>
                    <a:pt x="9" y="12"/>
                  </a:lnTo>
                  <a:lnTo>
                    <a:pt x="6" y="14"/>
                  </a:lnTo>
                  <a:lnTo>
                    <a:pt x="2" y="12"/>
                  </a:lnTo>
                  <a:lnTo>
                    <a:pt x="0" y="10"/>
                  </a:lnTo>
                  <a:lnTo>
                    <a:pt x="0" y="8"/>
                  </a:lnTo>
                  <a:lnTo>
                    <a:pt x="0" y="4"/>
                  </a:lnTo>
                  <a:lnTo>
                    <a:pt x="2" y="2"/>
                  </a:lnTo>
                  <a:lnTo>
                    <a:pt x="4" y="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42" name="Freeform 328"/>
            <p:cNvSpPr/>
            <p:nvPr/>
          </p:nvSpPr>
          <p:spPr bwMode="auto">
            <a:xfrm>
              <a:off x="3800" y="1707"/>
              <a:ext cx="32" cy="14"/>
            </a:xfrm>
            <a:custGeom>
              <a:avLst/>
              <a:gdLst>
                <a:gd name="T0" fmla="*/ 6 w 32"/>
                <a:gd name="T1" fmla="*/ 0 h 14"/>
                <a:gd name="T2" fmla="*/ 32 w 32"/>
                <a:gd name="T3" fmla="*/ 0 h 14"/>
                <a:gd name="T4" fmla="*/ 32 w 32"/>
                <a:gd name="T5" fmla="*/ 0 h 14"/>
                <a:gd name="T6" fmla="*/ 32 w 32"/>
                <a:gd name="T7" fmla="*/ 2 h 14"/>
                <a:gd name="T8" fmla="*/ 32 w 32"/>
                <a:gd name="T9" fmla="*/ 2 h 14"/>
                <a:gd name="T10" fmla="*/ 32 w 32"/>
                <a:gd name="T11" fmla="*/ 2 h 14"/>
                <a:gd name="T12" fmla="*/ 32 w 32"/>
                <a:gd name="T13" fmla="*/ 4 h 14"/>
                <a:gd name="T14" fmla="*/ 32 w 32"/>
                <a:gd name="T15" fmla="*/ 4 h 14"/>
                <a:gd name="T16" fmla="*/ 32 w 32"/>
                <a:gd name="T17" fmla="*/ 6 h 14"/>
                <a:gd name="T18" fmla="*/ 32 w 32"/>
                <a:gd name="T19" fmla="*/ 6 h 14"/>
                <a:gd name="T20" fmla="*/ 28 w 32"/>
                <a:gd name="T21" fmla="*/ 6 h 14"/>
                <a:gd name="T22" fmla="*/ 24 w 32"/>
                <a:gd name="T23" fmla="*/ 8 h 14"/>
                <a:gd name="T24" fmla="*/ 21 w 32"/>
                <a:gd name="T25" fmla="*/ 8 h 14"/>
                <a:gd name="T26" fmla="*/ 19 w 32"/>
                <a:gd name="T27" fmla="*/ 10 h 14"/>
                <a:gd name="T28" fmla="*/ 15 w 32"/>
                <a:gd name="T29" fmla="*/ 10 h 14"/>
                <a:gd name="T30" fmla="*/ 11 w 32"/>
                <a:gd name="T31" fmla="*/ 12 h 14"/>
                <a:gd name="T32" fmla="*/ 9 w 32"/>
                <a:gd name="T33" fmla="*/ 12 h 14"/>
                <a:gd name="T34" fmla="*/ 6 w 32"/>
                <a:gd name="T35" fmla="*/ 14 h 14"/>
                <a:gd name="T36" fmla="*/ 2 w 32"/>
                <a:gd name="T37" fmla="*/ 12 h 14"/>
                <a:gd name="T38" fmla="*/ 2 w 32"/>
                <a:gd name="T39" fmla="*/ 12 h 14"/>
                <a:gd name="T40" fmla="*/ 0 w 32"/>
                <a:gd name="T41" fmla="*/ 10 h 14"/>
                <a:gd name="T42" fmla="*/ 0 w 32"/>
                <a:gd name="T43" fmla="*/ 8 h 14"/>
                <a:gd name="T44" fmla="*/ 0 w 32"/>
                <a:gd name="T45" fmla="*/ 4 h 14"/>
                <a:gd name="T46" fmla="*/ 2 w 32"/>
                <a:gd name="T47" fmla="*/ 2 h 14"/>
                <a:gd name="T48" fmla="*/ 4 w 32"/>
                <a:gd name="T49" fmla="*/ 2 h 14"/>
                <a:gd name="T50" fmla="*/ 6 w 32"/>
                <a:gd name="T51" fmla="*/ 0 h 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2"/>
                <a:gd name="T79" fmla="*/ 0 h 14"/>
                <a:gd name="T80" fmla="*/ 32 w 32"/>
                <a:gd name="T81" fmla="*/ 14 h 1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2" h="14">
                  <a:moveTo>
                    <a:pt x="6" y="0"/>
                  </a:moveTo>
                  <a:lnTo>
                    <a:pt x="32" y="0"/>
                  </a:lnTo>
                  <a:lnTo>
                    <a:pt x="32" y="2"/>
                  </a:lnTo>
                  <a:lnTo>
                    <a:pt x="32" y="4"/>
                  </a:lnTo>
                  <a:lnTo>
                    <a:pt x="32" y="6"/>
                  </a:lnTo>
                  <a:lnTo>
                    <a:pt x="28" y="6"/>
                  </a:lnTo>
                  <a:lnTo>
                    <a:pt x="24" y="8"/>
                  </a:lnTo>
                  <a:lnTo>
                    <a:pt x="21" y="8"/>
                  </a:lnTo>
                  <a:lnTo>
                    <a:pt x="19" y="10"/>
                  </a:lnTo>
                  <a:lnTo>
                    <a:pt x="15" y="10"/>
                  </a:lnTo>
                  <a:lnTo>
                    <a:pt x="11" y="12"/>
                  </a:lnTo>
                  <a:lnTo>
                    <a:pt x="9" y="12"/>
                  </a:lnTo>
                  <a:lnTo>
                    <a:pt x="6" y="14"/>
                  </a:lnTo>
                  <a:lnTo>
                    <a:pt x="2" y="12"/>
                  </a:lnTo>
                  <a:lnTo>
                    <a:pt x="0" y="10"/>
                  </a:lnTo>
                  <a:lnTo>
                    <a:pt x="0" y="8"/>
                  </a:lnTo>
                  <a:lnTo>
                    <a:pt x="0" y="4"/>
                  </a:lnTo>
                  <a:lnTo>
                    <a:pt x="2" y="2"/>
                  </a:lnTo>
                  <a:lnTo>
                    <a:pt x="4" y="2"/>
                  </a:lnTo>
                  <a:lnTo>
                    <a:pt x="6"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43" name="Rectangle 329"/>
            <p:cNvSpPr>
              <a:spLocks noChangeArrowheads="1"/>
            </p:cNvSpPr>
            <p:nvPr/>
          </p:nvSpPr>
          <p:spPr bwMode="auto">
            <a:xfrm>
              <a:off x="3706" y="1758"/>
              <a:ext cx="156" cy="56"/>
            </a:xfrm>
            <a:prstGeom prst="rect">
              <a:avLst/>
            </a:prstGeom>
            <a:solidFill>
              <a:srgbClr val="E5E5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44" name="Rectangle 330"/>
            <p:cNvSpPr>
              <a:spLocks noChangeArrowheads="1"/>
            </p:cNvSpPr>
            <p:nvPr/>
          </p:nvSpPr>
          <p:spPr bwMode="auto">
            <a:xfrm>
              <a:off x="3706" y="1758"/>
              <a:ext cx="156" cy="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45" name="Rectangle 331"/>
            <p:cNvSpPr>
              <a:spLocks noChangeArrowheads="1"/>
            </p:cNvSpPr>
            <p:nvPr/>
          </p:nvSpPr>
          <p:spPr bwMode="auto">
            <a:xfrm>
              <a:off x="3744" y="1788"/>
              <a:ext cx="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46" name="Rectangle 332"/>
            <p:cNvSpPr>
              <a:spLocks noChangeArrowheads="1"/>
            </p:cNvSpPr>
            <p:nvPr/>
          </p:nvSpPr>
          <p:spPr bwMode="auto">
            <a:xfrm>
              <a:off x="3744" y="1788"/>
              <a:ext cx="5" cy="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47" name="Freeform 333"/>
            <p:cNvSpPr/>
            <p:nvPr/>
          </p:nvSpPr>
          <p:spPr bwMode="auto">
            <a:xfrm>
              <a:off x="3727" y="1769"/>
              <a:ext cx="116" cy="27"/>
            </a:xfrm>
            <a:custGeom>
              <a:avLst/>
              <a:gdLst>
                <a:gd name="T0" fmla="*/ 0 w 116"/>
                <a:gd name="T1" fmla="*/ 6 h 27"/>
                <a:gd name="T2" fmla="*/ 39 w 116"/>
                <a:gd name="T3" fmla="*/ 6 h 27"/>
                <a:gd name="T4" fmla="*/ 39 w 116"/>
                <a:gd name="T5" fmla="*/ 0 h 27"/>
                <a:gd name="T6" fmla="*/ 77 w 116"/>
                <a:gd name="T7" fmla="*/ 0 h 27"/>
                <a:gd name="T8" fmla="*/ 77 w 116"/>
                <a:gd name="T9" fmla="*/ 6 h 27"/>
                <a:gd name="T10" fmla="*/ 116 w 116"/>
                <a:gd name="T11" fmla="*/ 6 h 27"/>
                <a:gd name="T12" fmla="*/ 116 w 116"/>
                <a:gd name="T13" fmla="*/ 15 h 27"/>
                <a:gd name="T14" fmla="*/ 77 w 116"/>
                <a:gd name="T15" fmla="*/ 15 h 27"/>
                <a:gd name="T16" fmla="*/ 77 w 116"/>
                <a:gd name="T17" fmla="*/ 27 h 27"/>
                <a:gd name="T18" fmla="*/ 39 w 116"/>
                <a:gd name="T19" fmla="*/ 27 h 27"/>
                <a:gd name="T20" fmla="*/ 39 w 116"/>
                <a:gd name="T21" fmla="*/ 15 h 27"/>
                <a:gd name="T22" fmla="*/ 0 w 116"/>
                <a:gd name="T23" fmla="*/ 15 h 27"/>
                <a:gd name="T24" fmla="*/ 0 w 116"/>
                <a:gd name="T25" fmla="*/ 6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27"/>
                <a:gd name="T41" fmla="*/ 116 w 116"/>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27">
                  <a:moveTo>
                    <a:pt x="0" y="6"/>
                  </a:moveTo>
                  <a:lnTo>
                    <a:pt x="39" y="6"/>
                  </a:lnTo>
                  <a:lnTo>
                    <a:pt x="39" y="0"/>
                  </a:lnTo>
                  <a:lnTo>
                    <a:pt x="77" y="0"/>
                  </a:lnTo>
                  <a:lnTo>
                    <a:pt x="77" y="6"/>
                  </a:lnTo>
                  <a:lnTo>
                    <a:pt x="116" y="6"/>
                  </a:lnTo>
                  <a:lnTo>
                    <a:pt x="116" y="15"/>
                  </a:lnTo>
                  <a:lnTo>
                    <a:pt x="77" y="15"/>
                  </a:lnTo>
                  <a:lnTo>
                    <a:pt x="77" y="27"/>
                  </a:lnTo>
                  <a:lnTo>
                    <a:pt x="39" y="27"/>
                  </a:lnTo>
                  <a:lnTo>
                    <a:pt x="39" y="15"/>
                  </a:lnTo>
                  <a:lnTo>
                    <a:pt x="0" y="15"/>
                  </a:lnTo>
                  <a:lnTo>
                    <a:pt x="0" y="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48" name="Freeform 334"/>
            <p:cNvSpPr/>
            <p:nvPr/>
          </p:nvSpPr>
          <p:spPr bwMode="auto">
            <a:xfrm>
              <a:off x="3727" y="1769"/>
              <a:ext cx="116" cy="27"/>
            </a:xfrm>
            <a:custGeom>
              <a:avLst/>
              <a:gdLst>
                <a:gd name="T0" fmla="*/ 0 w 116"/>
                <a:gd name="T1" fmla="*/ 6 h 27"/>
                <a:gd name="T2" fmla="*/ 39 w 116"/>
                <a:gd name="T3" fmla="*/ 6 h 27"/>
                <a:gd name="T4" fmla="*/ 39 w 116"/>
                <a:gd name="T5" fmla="*/ 0 h 27"/>
                <a:gd name="T6" fmla="*/ 77 w 116"/>
                <a:gd name="T7" fmla="*/ 0 h 27"/>
                <a:gd name="T8" fmla="*/ 77 w 116"/>
                <a:gd name="T9" fmla="*/ 6 h 27"/>
                <a:gd name="T10" fmla="*/ 116 w 116"/>
                <a:gd name="T11" fmla="*/ 6 h 27"/>
                <a:gd name="T12" fmla="*/ 116 w 116"/>
                <a:gd name="T13" fmla="*/ 15 h 27"/>
                <a:gd name="T14" fmla="*/ 77 w 116"/>
                <a:gd name="T15" fmla="*/ 15 h 27"/>
                <a:gd name="T16" fmla="*/ 77 w 116"/>
                <a:gd name="T17" fmla="*/ 27 h 27"/>
                <a:gd name="T18" fmla="*/ 39 w 116"/>
                <a:gd name="T19" fmla="*/ 27 h 27"/>
                <a:gd name="T20" fmla="*/ 39 w 116"/>
                <a:gd name="T21" fmla="*/ 15 h 27"/>
                <a:gd name="T22" fmla="*/ 0 w 116"/>
                <a:gd name="T23" fmla="*/ 15 h 27"/>
                <a:gd name="T24" fmla="*/ 0 w 116"/>
                <a:gd name="T25" fmla="*/ 6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6"/>
                <a:gd name="T40" fmla="*/ 0 h 27"/>
                <a:gd name="T41" fmla="*/ 116 w 116"/>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6" h="27">
                  <a:moveTo>
                    <a:pt x="0" y="6"/>
                  </a:moveTo>
                  <a:lnTo>
                    <a:pt x="39" y="6"/>
                  </a:lnTo>
                  <a:lnTo>
                    <a:pt x="39" y="0"/>
                  </a:lnTo>
                  <a:lnTo>
                    <a:pt x="77" y="0"/>
                  </a:lnTo>
                  <a:lnTo>
                    <a:pt x="77" y="6"/>
                  </a:lnTo>
                  <a:lnTo>
                    <a:pt x="116" y="6"/>
                  </a:lnTo>
                  <a:lnTo>
                    <a:pt x="116" y="15"/>
                  </a:lnTo>
                  <a:lnTo>
                    <a:pt x="77" y="15"/>
                  </a:lnTo>
                  <a:lnTo>
                    <a:pt x="77" y="27"/>
                  </a:lnTo>
                  <a:lnTo>
                    <a:pt x="39" y="27"/>
                  </a:lnTo>
                  <a:lnTo>
                    <a:pt x="39" y="15"/>
                  </a:lnTo>
                  <a:lnTo>
                    <a:pt x="0" y="15"/>
                  </a:lnTo>
                  <a:lnTo>
                    <a:pt x="0" y="6"/>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49" name="Freeform 335"/>
            <p:cNvSpPr/>
            <p:nvPr/>
          </p:nvSpPr>
          <p:spPr bwMode="auto">
            <a:xfrm>
              <a:off x="3729" y="1769"/>
              <a:ext cx="112" cy="23"/>
            </a:xfrm>
            <a:custGeom>
              <a:avLst/>
              <a:gdLst>
                <a:gd name="T0" fmla="*/ 0 w 112"/>
                <a:gd name="T1" fmla="*/ 6 h 23"/>
                <a:gd name="T2" fmla="*/ 37 w 112"/>
                <a:gd name="T3" fmla="*/ 6 h 23"/>
                <a:gd name="T4" fmla="*/ 37 w 112"/>
                <a:gd name="T5" fmla="*/ 0 h 23"/>
                <a:gd name="T6" fmla="*/ 75 w 112"/>
                <a:gd name="T7" fmla="*/ 0 h 23"/>
                <a:gd name="T8" fmla="*/ 75 w 112"/>
                <a:gd name="T9" fmla="*/ 6 h 23"/>
                <a:gd name="T10" fmla="*/ 112 w 112"/>
                <a:gd name="T11" fmla="*/ 6 h 23"/>
                <a:gd name="T12" fmla="*/ 112 w 112"/>
                <a:gd name="T13" fmla="*/ 14 h 23"/>
                <a:gd name="T14" fmla="*/ 75 w 112"/>
                <a:gd name="T15" fmla="*/ 14 h 23"/>
                <a:gd name="T16" fmla="*/ 75 w 112"/>
                <a:gd name="T17" fmla="*/ 23 h 23"/>
                <a:gd name="T18" fmla="*/ 37 w 112"/>
                <a:gd name="T19" fmla="*/ 23 h 23"/>
                <a:gd name="T20" fmla="*/ 37 w 112"/>
                <a:gd name="T21" fmla="*/ 14 h 23"/>
                <a:gd name="T22" fmla="*/ 0 w 112"/>
                <a:gd name="T23" fmla="*/ 14 h 23"/>
                <a:gd name="T24" fmla="*/ 0 w 112"/>
                <a:gd name="T25" fmla="*/ 6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2"/>
                <a:gd name="T40" fmla="*/ 0 h 23"/>
                <a:gd name="T41" fmla="*/ 112 w 112"/>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2" h="23">
                  <a:moveTo>
                    <a:pt x="0" y="6"/>
                  </a:moveTo>
                  <a:lnTo>
                    <a:pt x="37" y="6"/>
                  </a:lnTo>
                  <a:lnTo>
                    <a:pt x="37" y="0"/>
                  </a:lnTo>
                  <a:lnTo>
                    <a:pt x="75" y="0"/>
                  </a:lnTo>
                  <a:lnTo>
                    <a:pt x="75" y="6"/>
                  </a:lnTo>
                  <a:lnTo>
                    <a:pt x="112" y="6"/>
                  </a:lnTo>
                  <a:lnTo>
                    <a:pt x="112" y="14"/>
                  </a:lnTo>
                  <a:lnTo>
                    <a:pt x="75" y="14"/>
                  </a:lnTo>
                  <a:lnTo>
                    <a:pt x="75" y="23"/>
                  </a:lnTo>
                  <a:lnTo>
                    <a:pt x="37" y="23"/>
                  </a:lnTo>
                  <a:lnTo>
                    <a:pt x="37" y="14"/>
                  </a:lnTo>
                  <a:lnTo>
                    <a:pt x="0" y="14"/>
                  </a:lnTo>
                  <a:lnTo>
                    <a:pt x="0" y="6"/>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50" name="Freeform 336"/>
            <p:cNvSpPr/>
            <p:nvPr/>
          </p:nvSpPr>
          <p:spPr bwMode="auto">
            <a:xfrm>
              <a:off x="3729" y="1769"/>
              <a:ext cx="112" cy="23"/>
            </a:xfrm>
            <a:custGeom>
              <a:avLst/>
              <a:gdLst>
                <a:gd name="T0" fmla="*/ 0 w 112"/>
                <a:gd name="T1" fmla="*/ 6 h 23"/>
                <a:gd name="T2" fmla="*/ 37 w 112"/>
                <a:gd name="T3" fmla="*/ 6 h 23"/>
                <a:gd name="T4" fmla="*/ 37 w 112"/>
                <a:gd name="T5" fmla="*/ 0 h 23"/>
                <a:gd name="T6" fmla="*/ 75 w 112"/>
                <a:gd name="T7" fmla="*/ 0 h 23"/>
                <a:gd name="T8" fmla="*/ 75 w 112"/>
                <a:gd name="T9" fmla="*/ 6 h 23"/>
                <a:gd name="T10" fmla="*/ 112 w 112"/>
                <a:gd name="T11" fmla="*/ 6 h 23"/>
                <a:gd name="T12" fmla="*/ 112 w 112"/>
                <a:gd name="T13" fmla="*/ 14 h 23"/>
                <a:gd name="T14" fmla="*/ 75 w 112"/>
                <a:gd name="T15" fmla="*/ 14 h 23"/>
                <a:gd name="T16" fmla="*/ 75 w 112"/>
                <a:gd name="T17" fmla="*/ 23 h 23"/>
                <a:gd name="T18" fmla="*/ 37 w 112"/>
                <a:gd name="T19" fmla="*/ 23 h 23"/>
                <a:gd name="T20" fmla="*/ 37 w 112"/>
                <a:gd name="T21" fmla="*/ 14 h 23"/>
                <a:gd name="T22" fmla="*/ 0 w 112"/>
                <a:gd name="T23" fmla="*/ 14 h 23"/>
                <a:gd name="T24" fmla="*/ 0 w 112"/>
                <a:gd name="T25" fmla="*/ 6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12"/>
                <a:gd name="T40" fmla="*/ 0 h 23"/>
                <a:gd name="T41" fmla="*/ 112 w 112"/>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12" h="23">
                  <a:moveTo>
                    <a:pt x="0" y="6"/>
                  </a:moveTo>
                  <a:lnTo>
                    <a:pt x="37" y="6"/>
                  </a:lnTo>
                  <a:lnTo>
                    <a:pt x="37" y="0"/>
                  </a:lnTo>
                  <a:lnTo>
                    <a:pt x="75" y="0"/>
                  </a:lnTo>
                  <a:lnTo>
                    <a:pt x="75" y="6"/>
                  </a:lnTo>
                  <a:lnTo>
                    <a:pt x="112" y="6"/>
                  </a:lnTo>
                  <a:lnTo>
                    <a:pt x="112" y="14"/>
                  </a:lnTo>
                  <a:lnTo>
                    <a:pt x="75" y="14"/>
                  </a:lnTo>
                  <a:lnTo>
                    <a:pt x="75" y="23"/>
                  </a:lnTo>
                  <a:lnTo>
                    <a:pt x="37" y="23"/>
                  </a:lnTo>
                  <a:lnTo>
                    <a:pt x="37" y="14"/>
                  </a:lnTo>
                  <a:lnTo>
                    <a:pt x="0" y="14"/>
                  </a:lnTo>
                  <a:lnTo>
                    <a:pt x="0" y="6"/>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51" name="Line 337"/>
            <p:cNvSpPr>
              <a:spLocks noChangeShapeType="1"/>
            </p:cNvSpPr>
            <p:nvPr/>
          </p:nvSpPr>
          <p:spPr bwMode="auto">
            <a:xfrm>
              <a:off x="3766" y="1773"/>
              <a:ext cx="38"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52" name="Line 338"/>
            <p:cNvSpPr>
              <a:spLocks noChangeShapeType="1"/>
            </p:cNvSpPr>
            <p:nvPr/>
          </p:nvSpPr>
          <p:spPr bwMode="auto">
            <a:xfrm>
              <a:off x="3766" y="1786"/>
              <a:ext cx="38"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453" name="Freeform 339"/>
            <p:cNvSpPr>
              <a:spLocks noEditPoints="1"/>
            </p:cNvSpPr>
            <p:nvPr/>
          </p:nvSpPr>
          <p:spPr bwMode="auto">
            <a:xfrm>
              <a:off x="3225" y="1692"/>
              <a:ext cx="674" cy="143"/>
            </a:xfrm>
            <a:custGeom>
              <a:avLst/>
              <a:gdLst>
                <a:gd name="T0" fmla="*/ 293 w 674"/>
                <a:gd name="T1" fmla="*/ 4 h 143"/>
                <a:gd name="T2" fmla="*/ 455 w 674"/>
                <a:gd name="T3" fmla="*/ 4 h 143"/>
                <a:gd name="T4" fmla="*/ 455 w 674"/>
                <a:gd name="T5" fmla="*/ 126 h 143"/>
                <a:gd name="T6" fmla="*/ 293 w 674"/>
                <a:gd name="T7" fmla="*/ 126 h 143"/>
                <a:gd name="T8" fmla="*/ 293 w 674"/>
                <a:gd name="T9" fmla="*/ 4 h 143"/>
                <a:gd name="T10" fmla="*/ 0 w 674"/>
                <a:gd name="T11" fmla="*/ 4 h 143"/>
                <a:gd name="T12" fmla="*/ 674 w 674"/>
                <a:gd name="T13" fmla="*/ 4 h 143"/>
                <a:gd name="T14" fmla="*/ 674 w 674"/>
                <a:gd name="T15" fmla="*/ 0 h 143"/>
                <a:gd name="T16" fmla="*/ 0 w 674"/>
                <a:gd name="T17" fmla="*/ 0 h 143"/>
                <a:gd name="T18" fmla="*/ 0 w 674"/>
                <a:gd name="T19" fmla="*/ 4 h 143"/>
                <a:gd name="T20" fmla="*/ 0 w 674"/>
                <a:gd name="T21" fmla="*/ 132 h 143"/>
                <a:gd name="T22" fmla="*/ 674 w 674"/>
                <a:gd name="T23" fmla="*/ 132 h 143"/>
                <a:gd name="T24" fmla="*/ 674 w 674"/>
                <a:gd name="T25" fmla="*/ 126 h 143"/>
                <a:gd name="T26" fmla="*/ 0 w 674"/>
                <a:gd name="T27" fmla="*/ 126 h 143"/>
                <a:gd name="T28" fmla="*/ 0 w 674"/>
                <a:gd name="T29" fmla="*/ 132 h 143"/>
                <a:gd name="T30" fmla="*/ 0 w 674"/>
                <a:gd name="T31" fmla="*/ 143 h 143"/>
                <a:gd name="T32" fmla="*/ 674 w 674"/>
                <a:gd name="T33" fmla="*/ 143 h 143"/>
                <a:gd name="T34" fmla="*/ 674 w 674"/>
                <a:gd name="T35" fmla="*/ 136 h 143"/>
                <a:gd name="T36" fmla="*/ 0 w 674"/>
                <a:gd name="T37" fmla="*/ 136 h 143"/>
                <a:gd name="T38" fmla="*/ 0 w 674"/>
                <a:gd name="T39" fmla="*/ 143 h 14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74"/>
                <a:gd name="T61" fmla="*/ 0 h 143"/>
                <a:gd name="T62" fmla="*/ 674 w 674"/>
                <a:gd name="T63" fmla="*/ 143 h 14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74" h="143">
                  <a:moveTo>
                    <a:pt x="293" y="4"/>
                  </a:moveTo>
                  <a:lnTo>
                    <a:pt x="455" y="4"/>
                  </a:lnTo>
                  <a:lnTo>
                    <a:pt x="455" y="126"/>
                  </a:lnTo>
                  <a:lnTo>
                    <a:pt x="293" y="126"/>
                  </a:lnTo>
                  <a:lnTo>
                    <a:pt x="293" y="4"/>
                  </a:lnTo>
                  <a:close/>
                  <a:moveTo>
                    <a:pt x="0" y="4"/>
                  </a:moveTo>
                  <a:lnTo>
                    <a:pt x="674" y="4"/>
                  </a:lnTo>
                  <a:lnTo>
                    <a:pt x="674" y="0"/>
                  </a:lnTo>
                  <a:lnTo>
                    <a:pt x="0" y="0"/>
                  </a:lnTo>
                  <a:lnTo>
                    <a:pt x="0" y="4"/>
                  </a:lnTo>
                  <a:close/>
                  <a:moveTo>
                    <a:pt x="0" y="132"/>
                  </a:moveTo>
                  <a:lnTo>
                    <a:pt x="674" y="132"/>
                  </a:lnTo>
                  <a:lnTo>
                    <a:pt x="674" y="126"/>
                  </a:lnTo>
                  <a:lnTo>
                    <a:pt x="0" y="126"/>
                  </a:lnTo>
                  <a:lnTo>
                    <a:pt x="0" y="132"/>
                  </a:lnTo>
                  <a:close/>
                  <a:moveTo>
                    <a:pt x="0" y="143"/>
                  </a:moveTo>
                  <a:lnTo>
                    <a:pt x="674" y="143"/>
                  </a:lnTo>
                  <a:lnTo>
                    <a:pt x="674" y="136"/>
                  </a:lnTo>
                  <a:lnTo>
                    <a:pt x="0" y="136"/>
                  </a:lnTo>
                  <a:lnTo>
                    <a:pt x="0" y="143"/>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54" name="Rectangle 340"/>
            <p:cNvSpPr>
              <a:spLocks noChangeArrowheads="1"/>
            </p:cNvSpPr>
            <p:nvPr/>
          </p:nvSpPr>
          <p:spPr bwMode="auto">
            <a:xfrm>
              <a:off x="3518" y="1696"/>
              <a:ext cx="162" cy="12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55" name="Rectangle 341"/>
            <p:cNvSpPr>
              <a:spLocks noChangeArrowheads="1"/>
            </p:cNvSpPr>
            <p:nvPr/>
          </p:nvSpPr>
          <p:spPr bwMode="auto">
            <a:xfrm>
              <a:off x="3225" y="1692"/>
              <a:ext cx="674" cy="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56" name="Rectangle 342"/>
            <p:cNvSpPr>
              <a:spLocks noChangeArrowheads="1"/>
            </p:cNvSpPr>
            <p:nvPr/>
          </p:nvSpPr>
          <p:spPr bwMode="auto">
            <a:xfrm>
              <a:off x="3225" y="1818"/>
              <a:ext cx="674" cy="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57" name="Rectangle 343"/>
            <p:cNvSpPr>
              <a:spLocks noChangeArrowheads="1"/>
            </p:cNvSpPr>
            <p:nvPr/>
          </p:nvSpPr>
          <p:spPr bwMode="auto">
            <a:xfrm>
              <a:off x="3225" y="1828"/>
              <a:ext cx="674" cy="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58" name="Rectangle 344"/>
            <p:cNvSpPr>
              <a:spLocks noChangeArrowheads="1"/>
            </p:cNvSpPr>
            <p:nvPr/>
          </p:nvSpPr>
          <p:spPr bwMode="auto">
            <a:xfrm>
              <a:off x="3522" y="1700"/>
              <a:ext cx="15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59" name="Rectangle 345"/>
            <p:cNvSpPr>
              <a:spLocks noChangeArrowheads="1"/>
            </p:cNvSpPr>
            <p:nvPr/>
          </p:nvSpPr>
          <p:spPr bwMode="auto">
            <a:xfrm>
              <a:off x="3522" y="1700"/>
              <a:ext cx="154" cy="114"/>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60" name="Freeform 346"/>
            <p:cNvSpPr/>
            <p:nvPr/>
          </p:nvSpPr>
          <p:spPr bwMode="auto">
            <a:xfrm>
              <a:off x="3246" y="1732"/>
              <a:ext cx="147" cy="49"/>
            </a:xfrm>
            <a:custGeom>
              <a:avLst/>
              <a:gdLst>
                <a:gd name="T0" fmla="*/ 4 w 147"/>
                <a:gd name="T1" fmla="*/ 0 h 49"/>
                <a:gd name="T2" fmla="*/ 145 w 147"/>
                <a:gd name="T3" fmla="*/ 0 h 49"/>
                <a:gd name="T4" fmla="*/ 145 w 147"/>
                <a:gd name="T5" fmla="*/ 2 h 49"/>
                <a:gd name="T6" fmla="*/ 145 w 147"/>
                <a:gd name="T7" fmla="*/ 2 h 49"/>
                <a:gd name="T8" fmla="*/ 147 w 147"/>
                <a:gd name="T9" fmla="*/ 2 h 49"/>
                <a:gd name="T10" fmla="*/ 147 w 147"/>
                <a:gd name="T11" fmla="*/ 2 h 49"/>
                <a:gd name="T12" fmla="*/ 147 w 147"/>
                <a:gd name="T13" fmla="*/ 2 h 49"/>
                <a:gd name="T14" fmla="*/ 147 w 147"/>
                <a:gd name="T15" fmla="*/ 4 h 49"/>
                <a:gd name="T16" fmla="*/ 147 w 147"/>
                <a:gd name="T17" fmla="*/ 4 h 49"/>
                <a:gd name="T18" fmla="*/ 147 w 147"/>
                <a:gd name="T19" fmla="*/ 4 h 49"/>
                <a:gd name="T20" fmla="*/ 147 w 147"/>
                <a:gd name="T21" fmla="*/ 45 h 49"/>
                <a:gd name="T22" fmla="*/ 147 w 147"/>
                <a:gd name="T23" fmla="*/ 45 h 49"/>
                <a:gd name="T24" fmla="*/ 147 w 147"/>
                <a:gd name="T25" fmla="*/ 47 h 49"/>
                <a:gd name="T26" fmla="*/ 147 w 147"/>
                <a:gd name="T27" fmla="*/ 47 h 49"/>
                <a:gd name="T28" fmla="*/ 147 w 147"/>
                <a:gd name="T29" fmla="*/ 47 h 49"/>
                <a:gd name="T30" fmla="*/ 147 w 147"/>
                <a:gd name="T31" fmla="*/ 47 h 49"/>
                <a:gd name="T32" fmla="*/ 145 w 147"/>
                <a:gd name="T33" fmla="*/ 49 h 49"/>
                <a:gd name="T34" fmla="*/ 145 w 147"/>
                <a:gd name="T35" fmla="*/ 49 h 49"/>
                <a:gd name="T36" fmla="*/ 145 w 147"/>
                <a:gd name="T37" fmla="*/ 49 h 49"/>
                <a:gd name="T38" fmla="*/ 4 w 147"/>
                <a:gd name="T39" fmla="*/ 49 h 49"/>
                <a:gd name="T40" fmla="*/ 2 w 147"/>
                <a:gd name="T41" fmla="*/ 49 h 49"/>
                <a:gd name="T42" fmla="*/ 2 w 147"/>
                <a:gd name="T43" fmla="*/ 49 h 49"/>
                <a:gd name="T44" fmla="*/ 2 w 147"/>
                <a:gd name="T45" fmla="*/ 47 h 49"/>
                <a:gd name="T46" fmla="*/ 0 w 147"/>
                <a:gd name="T47" fmla="*/ 47 h 49"/>
                <a:gd name="T48" fmla="*/ 0 w 147"/>
                <a:gd name="T49" fmla="*/ 47 h 49"/>
                <a:gd name="T50" fmla="*/ 0 w 147"/>
                <a:gd name="T51" fmla="*/ 47 h 49"/>
                <a:gd name="T52" fmla="*/ 0 w 147"/>
                <a:gd name="T53" fmla="*/ 45 h 49"/>
                <a:gd name="T54" fmla="*/ 0 w 147"/>
                <a:gd name="T55" fmla="*/ 45 h 49"/>
                <a:gd name="T56" fmla="*/ 0 w 147"/>
                <a:gd name="T57" fmla="*/ 4 h 49"/>
                <a:gd name="T58" fmla="*/ 0 w 147"/>
                <a:gd name="T59" fmla="*/ 4 h 49"/>
                <a:gd name="T60" fmla="*/ 0 w 147"/>
                <a:gd name="T61" fmla="*/ 4 h 49"/>
                <a:gd name="T62" fmla="*/ 0 w 147"/>
                <a:gd name="T63" fmla="*/ 2 h 49"/>
                <a:gd name="T64" fmla="*/ 0 w 147"/>
                <a:gd name="T65" fmla="*/ 2 h 49"/>
                <a:gd name="T66" fmla="*/ 2 w 147"/>
                <a:gd name="T67" fmla="*/ 2 h 49"/>
                <a:gd name="T68" fmla="*/ 2 w 147"/>
                <a:gd name="T69" fmla="*/ 2 h 49"/>
                <a:gd name="T70" fmla="*/ 2 w 147"/>
                <a:gd name="T71" fmla="*/ 2 h 49"/>
                <a:gd name="T72" fmla="*/ 4 w 147"/>
                <a:gd name="T73" fmla="*/ 0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7"/>
                <a:gd name="T112" fmla="*/ 0 h 49"/>
                <a:gd name="T113" fmla="*/ 147 w 147"/>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7" h="49">
                  <a:moveTo>
                    <a:pt x="4" y="0"/>
                  </a:moveTo>
                  <a:lnTo>
                    <a:pt x="145" y="0"/>
                  </a:lnTo>
                  <a:lnTo>
                    <a:pt x="145" y="2"/>
                  </a:lnTo>
                  <a:lnTo>
                    <a:pt x="147" y="2"/>
                  </a:lnTo>
                  <a:lnTo>
                    <a:pt x="147" y="4"/>
                  </a:lnTo>
                  <a:lnTo>
                    <a:pt x="147" y="45"/>
                  </a:lnTo>
                  <a:lnTo>
                    <a:pt x="147" y="47"/>
                  </a:lnTo>
                  <a:lnTo>
                    <a:pt x="145" y="49"/>
                  </a:lnTo>
                  <a:lnTo>
                    <a:pt x="4" y="49"/>
                  </a:lnTo>
                  <a:lnTo>
                    <a:pt x="2" y="49"/>
                  </a:lnTo>
                  <a:lnTo>
                    <a:pt x="2" y="47"/>
                  </a:lnTo>
                  <a:lnTo>
                    <a:pt x="0" y="47"/>
                  </a:lnTo>
                  <a:lnTo>
                    <a:pt x="0" y="45"/>
                  </a:lnTo>
                  <a:lnTo>
                    <a:pt x="0" y="4"/>
                  </a:lnTo>
                  <a:lnTo>
                    <a:pt x="0" y="2"/>
                  </a:lnTo>
                  <a:lnTo>
                    <a:pt x="2" y="2"/>
                  </a:lnTo>
                  <a:lnTo>
                    <a:pt x="4" y="0"/>
                  </a:lnTo>
                  <a:close/>
                </a:path>
              </a:pathLst>
            </a:custGeom>
            <a:solidFill>
              <a:srgbClr val="FFE5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61" name="Freeform 347"/>
            <p:cNvSpPr/>
            <p:nvPr/>
          </p:nvSpPr>
          <p:spPr bwMode="auto">
            <a:xfrm>
              <a:off x="3246" y="1732"/>
              <a:ext cx="147" cy="49"/>
            </a:xfrm>
            <a:custGeom>
              <a:avLst/>
              <a:gdLst>
                <a:gd name="T0" fmla="*/ 4 w 147"/>
                <a:gd name="T1" fmla="*/ 0 h 49"/>
                <a:gd name="T2" fmla="*/ 145 w 147"/>
                <a:gd name="T3" fmla="*/ 0 h 49"/>
                <a:gd name="T4" fmla="*/ 145 w 147"/>
                <a:gd name="T5" fmla="*/ 2 h 49"/>
                <a:gd name="T6" fmla="*/ 145 w 147"/>
                <a:gd name="T7" fmla="*/ 2 h 49"/>
                <a:gd name="T8" fmla="*/ 147 w 147"/>
                <a:gd name="T9" fmla="*/ 2 h 49"/>
                <a:gd name="T10" fmla="*/ 147 w 147"/>
                <a:gd name="T11" fmla="*/ 2 h 49"/>
                <a:gd name="T12" fmla="*/ 147 w 147"/>
                <a:gd name="T13" fmla="*/ 2 h 49"/>
                <a:gd name="T14" fmla="*/ 147 w 147"/>
                <a:gd name="T15" fmla="*/ 4 h 49"/>
                <a:gd name="T16" fmla="*/ 147 w 147"/>
                <a:gd name="T17" fmla="*/ 4 h 49"/>
                <a:gd name="T18" fmla="*/ 147 w 147"/>
                <a:gd name="T19" fmla="*/ 4 h 49"/>
                <a:gd name="T20" fmla="*/ 147 w 147"/>
                <a:gd name="T21" fmla="*/ 45 h 49"/>
                <a:gd name="T22" fmla="*/ 147 w 147"/>
                <a:gd name="T23" fmla="*/ 45 h 49"/>
                <a:gd name="T24" fmla="*/ 147 w 147"/>
                <a:gd name="T25" fmla="*/ 47 h 49"/>
                <a:gd name="T26" fmla="*/ 147 w 147"/>
                <a:gd name="T27" fmla="*/ 47 h 49"/>
                <a:gd name="T28" fmla="*/ 147 w 147"/>
                <a:gd name="T29" fmla="*/ 47 h 49"/>
                <a:gd name="T30" fmla="*/ 147 w 147"/>
                <a:gd name="T31" fmla="*/ 47 h 49"/>
                <a:gd name="T32" fmla="*/ 145 w 147"/>
                <a:gd name="T33" fmla="*/ 49 h 49"/>
                <a:gd name="T34" fmla="*/ 145 w 147"/>
                <a:gd name="T35" fmla="*/ 49 h 49"/>
                <a:gd name="T36" fmla="*/ 145 w 147"/>
                <a:gd name="T37" fmla="*/ 49 h 49"/>
                <a:gd name="T38" fmla="*/ 4 w 147"/>
                <a:gd name="T39" fmla="*/ 49 h 49"/>
                <a:gd name="T40" fmla="*/ 2 w 147"/>
                <a:gd name="T41" fmla="*/ 49 h 49"/>
                <a:gd name="T42" fmla="*/ 2 w 147"/>
                <a:gd name="T43" fmla="*/ 49 h 49"/>
                <a:gd name="T44" fmla="*/ 2 w 147"/>
                <a:gd name="T45" fmla="*/ 47 h 49"/>
                <a:gd name="T46" fmla="*/ 0 w 147"/>
                <a:gd name="T47" fmla="*/ 47 h 49"/>
                <a:gd name="T48" fmla="*/ 0 w 147"/>
                <a:gd name="T49" fmla="*/ 47 h 49"/>
                <a:gd name="T50" fmla="*/ 0 w 147"/>
                <a:gd name="T51" fmla="*/ 47 h 49"/>
                <a:gd name="T52" fmla="*/ 0 w 147"/>
                <a:gd name="T53" fmla="*/ 45 h 49"/>
                <a:gd name="T54" fmla="*/ 0 w 147"/>
                <a:gd name="T55" fmla="*/ 45 h 49"/>
                <a:gd name="T56" fmla="*/ 0 w 147"/>
                <a:gd name="T57" fmla="*/ 4 h 49"/>
                <a:gd name="T58" fmla="*/ 0 w 147"/>
                <a:gd name="T59" fmla="*/ 4 h 49"/>
                <a:gd name="T60" fmla="*/ 0 w 147"/>
                <a:gd name="T61" fmla="*/ 4 h 49"/>
                <a:gd name="T62" fmla="*/ 0 w 147"/>
                <a:gd name="T63" fmla="*/ 2 h 49"/>
                <a:gd name="T64" fmla="*/ 0 w 147"/>
                <a:gd name="T65" fmla="*/ 2 h 49"/>
                <a:gd name="T66" fmla="*/ 2 w 147"/>
                <a:gd name="T67" fmla="*/ 2 h 49"/>
                <a:gd name="T68" fmla="*/ 2 w 147"/>
                <a:gd name="T69" fmla="*/ 2 h 49"/>
                <a:gd name="T70" fmla="*/ 2 w 147"/>
                <a:gd name="T71" fmla="*/ 2 h 49"/>
                <a:gd name="T72" fmla="*/ 4 w 147"/>
                <a:gd name="T73" fmla="*/ 0 h 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7"/>
                <a:gd name="T112" fmla="*/ 0 h 49"/>
                <a:gd name="T113" fmla="*/ 147 w 147"/>
                <a:gd name="T114" fmla="*/ 49 h 4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7" h="49">
                  <a:moveTo>
                    <a:pt x="4" y="0"/>
                  </a:moveTo>
                  <a:lnTo>
                    <a:pt x="145" y="0"/>
                  </a:lnTo>
                  <a:lnTo>
                    <a:pt x="145" y="2"/>
                  </a:lnTo>
                  <a:lnTo>
                    <a:pt x="147" y="2"/>
                  </a:lnTo>
                  <a:lnTo>
                    <a:pt x="147" y="4"/>
                  </a:lnTo>
                  <a:lnTo>
                    <a:pt x="147" y="45"/>
                  </a:lnTo>
                  <a:lnTo>
                    <a:pt x="147" y="47"/>
                  </a:lnTo>
                  <a:lnTo>
                    <a:pt x="145" y="49"/>
                  </a:lnTo>
                  <a:lnTo>
                    <a:pt x="4" y="49"/>
                  </a:lnTo>
                  <a:lnTo>
                    <a:pt x="2" y="49"/>
                  </a:lnTo>
                  <a:lnTo>
                    <a:pt x="2" y="47"/>
                  </a:lnTo>
                  <a:lnTo>
                    <a:pt x="0" y="47"/>
                  </a:lnTo>
                  <a:lnTo>
                    <a:pt x="0" y="45"/>
                  </a:lnTo>
                  <a:lnTo>
                    <a:pt x="0" y="4"/>
                  </a:lnTo>
                  <a:lnTo>
                    <a:pt x="0" y="2"/>
                  </a:lnTo>
                  <a:lnTo>
                    <a:pt x="2" y="2"/>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62" name="Freeform 348"/>
            <p:cNvSpPr/>
            <p:nvPr/>
          </p:nvSpPr>
          <p:spPr bwMode="auto">
            <a:xfrm>
              <a:off x="3250" y="1734"/>
              <a:ext cx="141" cy="45"/>
            </a:xfrm>
            <a:custGeom>
              <a:avLst/>
              <a:gdLst>
                <a:gd name="T0" fmla="*/ 2 w 141"/>
                <a:gd name="T1" fmla="*/ 0 h 45"/>
                <a:gd name="T2" fmla="*/ 137 w 141"/>
                <a:gd name="T3" fmla="*/ 0 h 45"/>
                <a:gd name="T4" fmla="*/ 137 w 141"/>
                <a:gd name="T5" fmla="*/ 0 h 45"/>
                <a:gd name="T6" fmla="*/ 139 w 141"/>
                <a:gd name="T7" fmla="*/ 0 h 45"/>
                <a:gd name="T8" fmla="*/ 139 w 141"/>
                <a:gd name="T9" fmla="*/ 0 h 45"/>
                <a:gd name="T10" fmla="*/ 139 w 141"/>
                <a:gd name="T11" fmla="*/ 2 h 45"/>
                <a:gd name="T12" fmla="*/ 139 w 141"/>
                <a:gd name="T13" fmla="*/ 2 h 45"/>
                <a:gd name="T14" fmla="*/ 141 w 141"/>
                <a:gd name="T15" fmla="*/ 2 h 45"/>
                <a:gd name="T16" fmla="*/ 141 w 141"/>
                <a:gd name="T17" fmla="*/ 2 h 45"/>
                <a:gd name="T18" fmla="*/ 141 w 141"/>
                <a:gd name="T19" fmla="*/ 3 h 45"/>
                <a:gd name="T20" fmla="*/ 141 w 141"/>
                <a:gd name="T21" fmla="*/ 41 h 45"/>
                <a:gd name="T22" fmla="*/ 141 w 141"/>
                <a:gd name="T23" fmla="*/ 43 h 45"/>
                <a:gd name="T24" fmla="*/ 141 w 141"/>
                <a:gd name="T25" fmla="*/ 43 h 45"/>
                <a:gd name="T26" fmla="*/ 139 w 141"/>
                <a:gd name="T27" fmla="*/ 43 h 45"/>
                <a:gd name="T28" fmla="*/ 139 w 141"/>
                <a:gd name="T29" fmla="*/ 45 h 45"/>
                <a:gd name="T30" fmla="*/ 139 w 141"/>
                <a:gd name="T31" fmla="*/ 45 h 45"/>
                <a:gd name="T32" fmla="*/ 139 w 141"/>
                <a:gd name="T33" fmla="*/ 45 h 45"/>
                <a:gd name="T34" fmla="*/ 137 w 141"/>
                <a:gd name="T35" fmla="*/ 45 h 45"/>
                <a:gd name="T36" fmla="*/ 137 w 141"/>
                <a:gd name="T37" fmla="*/ 45 h 45"/>
                <a:gd name="T38" fmla="*/ 2 w 141"/>
                <a:gd name="T39" fmla="*/ 45 h 45"/>
                <a:gd name="T40" fmla="*/ 2 w 141"/>
                <a:gd name="T41" fmla="*/ 45 h 45"/>
                <a:gd name="T42" fmla="*/ 2 w 141"/>
                <a:gd name="T43" fmla="*/ 45 h 45"/>
                <a:gd name="T44" fmla="*/ 0 w 141"/>
                <a:gd name="T45" fmla="*/ 45 h 45"/>
                <a:gd name="T46" fmla="*/ 0 w 141"/>
                <a:gd name="T47" fmla="*/ 45 h 45"/>
                <a:gd name="T48" fmla="*/ 0 w 141"/>
                <a:gd name="T49" fmla="*/ 43 h 45"/>
                <a:gd name="T50" fmla="*/ 0 w 141"/>
                <a:gd name="T51" fmla="*/ 43 h 45"/>
                <a:gd name="T52" fmla="*/ 0 w 141"/>
                <a:gd name="T53" fmla="*/ 43 h 45"/>
                <a:gd name="T54" fmla="*/ 0 w 141"/>
                <a:gd name="T55" fmla="*/ 41 h 45"/>
                <a:gd name="T56" fmla="*/ 0 w 141"/>
                <a:gd name="T57" fmla="*/ 3 h 45"/>
                <a:gd name="T58" fmla="*/ 0 w 141"/>
                <a:gd name="T59" fmla="*/ 2 h 45"/>
                <a:gd name="T60" fmla="*/ 0 w 141"/>
                <a:gd name="T61" fmla="*/ 2 h 45"/>
                <a:gd name="T62" fmla="*/ 0 w 141"/>
                <a:gd name="T63" fmla="*/ 2 h 45"/>
                <a:gd name="T64" fmla="*/ 0 w 141"/>
                <a:gd name="T65" fmla="*/ 2 h 45"/>
                <a:gd name="T66" fmla="*/ 0 w 141"/>
                <a:gd name="T67" fmla="*/ 0 h 45"/>
                <a:gd name="T68" fmla="*/ 2 w 141"/>
                <a:gd name="T69" fmla="*/ 0 h 45"/>
                <a:gd name="T70" fmla="*/ 2 w 141"/>
                <a:gd name="T71" fmla="*/ 0 h 45"/>
                <a:gd name="T72" fmla="*/ 2 w 141"/>
                <a:gd name="T73" fmla="*/ 0 h 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1"/>
                <a:gd name="T112" fmla="*/ 0 h 45"/>
                <a:gd name="T113" fmla="*/ 141 w 141"/>
                <a:gd name="T114" fmla="*/ 45 h 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1" h="45">
                  <a:moveTo>
                    <a:pt x="2" y="0"/>
                  </a:moveTo>
                  <a:lnTo>
                    <a:pt x="137" y="0"/>
                  </a:lnTo>
                  <a:lnTo>
                    <a:pt x="139" y="0"/>
                  </a:lnTo>
                  <a:lnTo>
                    <a:pt x="139" y="2"/>
                  </a:lnTo>
                  <a:lnTo>
                    <a:pt x="141" y="2"/>
                  </a:lnTo>
                  <a:lnTo>
                    <a:pt x="141" y="3"/>
                  </a:lnTo>
                  <a:lnTo>
                    <a:pt x="141" y="41"/>
                  </a:lnTo>
                  <a:lnTo>
                    <a:pt x="141" y="43"/>
                  </a:lnTo>
                  <a:lnTo>
                    <a:pt x="139" y="43"/>
                  </a:lnTo>
                  <a:lnTo>
                    <a:pt x="139" y="45"/>
                  </a:lnTo>
                  <a:lnTo>
                    <a:pt x="137" y="45"/>
                  </a:lnTo>
                  <a:lnTo>
                    <a:pt x="2" y="45"/>
                  </a:lnTo>
                  <a:lnTo>
                    <a:pt x="0" y="45"/>
                  </a:lnTo>
                  <a:lnTo>
                    <a:pt x="0" y="43"/>
                  </a:lnTo>
                  <a:lnTo>
                    <a:pt x="0" y="41"/>
                  </a:lnTo>
                  <a:lnTo>
                    <a:pt x="0" y="3"/>
                  </a:lnTo>
                  <a:lnTo>
                    <a:pt x="0" y="2"/>
                  </a:lnTo>
                  <a:lnTo>
                    <a:pt x="0" y="0"/>
                  </a:lnTo>
                  <a:lnTo>
                    <a:pt x="2" y="0"/>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63" name="Freeform 349"/>
            <p:cNvSpPr/>
            <p:nvPr/>
          </p:nvSpPr>
          <p:spPr bwMode="auto">
            <a:xfrm>
              <a:off x="3250" y="1734"/>
              <a:ext cx="141" cy="45"/>
            </a:xfrm>
            <a:custGeom>
              <a:avLst/>
              <a:gdLst>
                <a:gd name="T0" fmla="*/ 2 w 141"/>
                <a:gd name="T1" fmla="*/ 0 h 45"/>
                <a:gd name="T2" fmla="*/ 137 w 141"/>
                <a:gd name="T3" fmla="*/ 0 h 45"/>
                <a:gd name="T4" fmla="*/ 137 w 141"/>
                <a:gd name="T5" fmla="*/ 0 h 45"/>
                <a:gd name="T6" fmla="*/ 139 w 141"/>
                <a:gd name="T7" fmla="*/ 0 h 45"/>
                <a:gd name="T8" fmla="*/ 139 w 141"/>
                <a:gd name="T9" fmla="*/ 0 h 45"/>
                <a:gd name="T10" fmla="*/ 139 w 141"/>
                <a:gd name="T11" fmla="*/ 2 h 45"/>
                <a:gd name="T12" fmla="*/ 139 w 141"/>
                <a:gd name="T13" fmla="*/ 2 h 45"/>
                <a:gd name="T14" fmla="*/ 141 w 141"/>
                <a:gd name="T15" fmla="*/ 2 h 45"/>
                <a:gd name="T16" fmla="*/ 141 w 141"/>
                <a:gd name="T17" fmla="*/ 2 h 45"/>
                <a:gd name="T18" fmla="*/ 141 w 141"/>
                <a:gd name="T19" fmla="*/ 3 h 45"/>
                <a:gd name="T20" fmla="*/ 141 w 141"/>
                <a:gd name="T21" fmla="*/ 41 h 45"/>
                <a:gd name="T22" fmla="*/ 141 w 141"/>
                <a:gd name="T23" fmla="*/ 43 h 45"/>
                <a:gd name="T24" fmla="*/ 141 w 141"/>
                <a:gd name="T25" fmla="*/ 43 h 45"/>
                <a:gd name="T26" fmla="*/ 139 w 141"/>
                <a:gd name="T27" fmla="*/ 43 h 45"/>
                <a:gd name="T28" fmla="*/ 139 w 141"/>
                <a:gd name="T29" fmla="*/ 45 h 45"/>
                <a:gd name="T30" fmla="*/ 139 w 141"/>
                <a:gd name="T31" fmla="*/ 45 h 45"/>
                <a:gd name="T32" fmla="*/ 139 w 141"/>
                <a:gd name="T33" fmla="*/ 45 h 45"/>
                <a:gd name="T34" fmla="*/ 137 w 141"/>
                <a:gd name="T35" fmla="*/ 45 h 45"/>
                <a:gd name="T36" fmla="*/ 137 w 141"/>
                <a:gd name="T37" fmla="*/ 45 h 45"/>
                <a:gd name="T38" fmla="*/ 2 w 141"/>
                <a:gd name="T39" fmla="*/ 45 h 45"/>
                <a:gd name="T40" fmla="*/ 2 w 141"/>
                <a:gd name="T41" fmla="*/ 45 h 45"/>
                <a:gd name="T42" fmla="*/ 2 w 141"/>
                <a:gd name="T43" fmla="*/ 45 h 45"/>
                <a:gd name="T44" fmla="*/ 0 w 141"/>
                <a:gd name="T45" fmla="*/ 45 h 45"/>
                <a:gd name="T46" fmla="*/ 0 w 141"/>
                <a:gd name="T47" fmla="*/ 45 h 45"/>
                <a:gd name="T48" fmla="*/ 0 w 141"/>
                <a:gd name="T49" fmla="*/ 43 h 45"/>
                <a:gd name="T50" fmla="*/ 0 w 141"/>
                <a:gd name="T51" fmla="*/ 43 h 45"/>
                <a:gd name="T52" fmla="*/ 0 w 141"/>
                <a:gd name="T53" fmla="*/ 43 h 45"/>
                <a:gd name="T54" fmla="*/ 0 w 141"/>
                <a:gd name="T55" fmla="*/ 41 h 45"/>
                <a:gd name="T56" fmla="*/ 0 w 141"/>
                <a:gd name="T57" fmla="*/ 3 h 45"/>
                <a:gd name="T58" fmla="*/ 0 w 141"/>
                <a:gd name="T59" fmla="*/ 2 h 45"/>
                <a:gd name="T60" fmla="*/ 0 w 141"/>
                <a:gd name="T61" fmla="*/ 2 h 45"/>
                <a:gd name="T62" fmla="*/ 0 w 141"/>
                <a:gd name="T63" fmla="*/ 2 h 45"/>
                <a:gd name="T64" fmla="*/ 0 w 141"/>
                <a:gd name="T65" fmla="*/ 2 h 45"/>
                <a:gd name="T66" fmla="*/ 0 w 141"/>
                <a:gd name="T67" fmla="*/ 0 h 45"/>
                <a:gd name="T68" fmla="*/ 2 w 141"/>
                <a:gd name="T69" fmla="*/ 0 h 45"/>
                <a:gd name="T70" fmla="*/ 2 w 141"/>
                <a:gd name="T71" fmla="*/ 0 h 45"/>
                <a:gd name="T72" fmla="*/ 2 w 141"/>
                <a:gd name="T73" fmla="*/ 0 h 4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1"/>
                <a:gd name="T112" fmla="*/ 0 h 45"/>
                <a:gd name="T113" fmla="*/ 141 w 141"/>
                <a:gd name="T114" fmla="*/ 45 h 4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1" h="45">
                  <a:moveTo>
                    <a:pt x="2" y="0"/>
                  </a:moveTo>
                  <a:lnTo>
                    <a:pt x="137" y="0"/>
                  </a:lnTo>
                  <a:lnTo>
                    <a:pt x="139" y="0"/>
                  </a:lnTo>
                  <a:lnTo>
                    <a:pt x="139" y="2"/>
                  </a:lnTo>
                  <a:lnTo>
                    <a:pt x="141" y="2"/>
                  </a:lnTo>
                  <a:lnTo>
                    <a:pt x="141" y="3"/>
                  </a:lnTo>
                  <a:lnTo>
                    <a:pt x="141" y="41"/>
                  </a:lnTo>
                  <a:lnTo>
                    <a:pt x="141" y="43"/>
                  </a:lnTo>
                  <a:lnTo>
                    <a:pt x="139" y="43"/>
                  </a:lnTo>
                  <a:lnTo>
                    <a:pt x="139" y="45"/>
                  </a:lnTo>
                  <a:lnTo>
                    <a:pt x="137" y="45"/>
                  </a:lnTo>
                  <a:lnTo>
                    <a:pt x="2" y="45"/>
                  </a:lnTo>
                  <a:lnTo>
                    <a:pt x="0" y="45"/>
                  </a:lnTo>
                  <a:lnTo>
                    <a:pt x="0" y="43"/>
                  </a:lnTo>
                  <a:lnTo>
                    <a:pt x="0" y="41"/>
                  </a:lnTo>
                  <a:lnTo>
                    <a:pt x="0" y="3"/>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64" name="Freeform 350"/>
            <p:cNvSpPr/>
            <p:nvPr/>
          </p:nvSpPr>
          <p:spPr bwMode="auto">
            <a:xfrm>
              <a:off x="3261" y="1745"/>
              <a:ext cx="19" cy="21"/>
            </a:xfrm>
            <a:custGeom>
              <a:avLst/>
              <a:gdLst>
                <a:gd name="T0" fmla="*/ 9 w 19"/>
                <a:gd name="T1" fmla="*/ 0 h 21"/>
                <a:gd name="T2" fmla="*/ 11 w 19"/>
                <a:gd name="T3" fmla="*/ 0 h 21"/>
                <a:gd name="T4" fmla="*/ 13 w 19"/>
                <a:gd name="T5" fmla="*/ 2 h 21"/>
                <a:gd name="T6" fmla="*/ 15 w 19"/>
                <a:gd name="T7" fmla="*/ 2 h 21"/>
                <a:gd name="T8" fmla="*/ 17 w 19"/>
                <a:gd name="T9" fmla="*/ 4 h 21"/>
                <a:gd name="T10" fmla="*/ 17 w 19"/>
                <a:gd name="T11" fmla="*/ 6 h 21"/>
                <a:gd name="T12" fmla="*/ 19 w 19"/>
                <a:gd name="T13" fmla="*/ 7 h 21"/>
                <a:gd name="T14" fmla="*/ 19 w 19"/>
                <a:gd name="T15" fmla="*/ 9 h 21"/>
                <a:gd name="T16" fmla="*/ 19 w 19"/>
                <a:gd name="T17" fmla="*/ 11 h 21"/>
                <a:gd name="T18" fmla="*/ 19 w 19"/>
                <a:gd name="T19" fmla="*/ 13 h 21"/>
                <a:gd name="T20" fmla="*/ 19 w 19"/>
                <a:gd name="T21" fmla="*/ 13 h 21"/>
                <a:gd name="T22" fmla="*/ 17 w 19"/>
                <a:gd name="T23" fmla="*/ 15 h 21"/>
                <a:gd name="T24" fmla="*/ 17 w 19"/>
                <a:gd name="T25" fmla="*/ 17 h 21"/>
                <a:gd name="T26" fmla="*/ 15 w 19"/>
                <a:gd name="T27" fmla="*/ 19 h 21"/>
                <a:gd name="T28" fmla="*/ 13 w 19"/>
                <a:gd name="T29" fmla="*/ 19 h 21"/>
                <a:gd name="T30" fmla="*/ 11 w 19"/>
                <a:gd name="T31" fmla="*/ 19 h 21"/>
                <a:gd name="T32" fmla="*/ 9 w 19"/>
                <a:gd name="T33" fmla="*/ 21 h 21"/>
                <a:gd name="T34" fmla="*/ 8 w 19"/>
                <a:gd name="T35" fmla="*/ 19 h 21"/>
                <a:gd name="T36" fmla="*/ 6 w 19"/>
                <a:gd name="T37" fmla="*/ 19 h 21"/>
                <a:gd name="T38" fmla="*/ 4 w 19"/>
                <a:gd name="T39" fmla="*/ 19 h 21"/>
                <a:gd name="T40" fmla="*/ 2 w 19"/>
                <a:gd name="T41" fmla="*/ 17 h 21"/>
                <a:gd name="T42" fmla="*/ 2 w 19"/>
                <a:gd name="T43" fmla="*/ 15 h 21"/>
                <a:gd name="T44" fmla="*/ 0 w 19"/>
                <a:gd name="T45" fmla="*/ 13 h 21"/>
                <a:gd name="T46" fmla="*/ 0 w 19"/>
                <a:gd name="T47" fmla="*/ 13 h 21"/>
                <a:gd name="T48" fmla="*/ 0 w 19"/>
                <a:gd name="T49" fmla="*/ 11 h 21"/>
                <a:gd name="T50" fmla="*/ 0 w 19"/>
                <a:gd name="T51" fmla="*/ 9 h 21"/>
                <a:gd name="T52" fmla="*/ 0 w 19"/>
                <a:gd name="T53" fmla="*/ 7 h 21"/>
                <a:gd name="T54" fmla="*/ 2 w 19"/>
                <a:gd name="T55" fmla="*/ 6 h 21"/>
                <a:gd name="T56" fmla="*/ 2 w 19"/>
                <a:gd name="T57" fmla="*/ 4 h 21"/>
                <a:gd name="T58" fmla="*/ 4 w 19"/>
                <a:gd name="T59" fmla="*/ 2 h 21"/>
                <a:gd name="T60" fmla="*/ 6 w 19"/>
                <a:gd name="T61" fmla="*/ 2 h 21"/>
                <a:gd name="T62" fmla="*/ 8 w 19"/>
                <a:gd name="T63" fmla="*/ 0 h 21"/>
                <a:gd name="T64" fmla="*/ 9 w 19"/>
                <a:gd name="T65" fmla="*/ 0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21"/>
                <a:gd name="T101" fmla="*/ 19 w 19"/>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21">
                  <a:moveTo>
                    <a:pt x="9" y="0"/>
                  </a:moveTo>
                  <a:lnTo>
                    <a:pt x="11" y="0"/>
                  </a:lnTo>
                  <a:lnTo>
                    <a:pt x="13" y="2"/>
                  </a:lnTo>
                  <a:lnTo>
                    <a:pt x="15" y="2"/>
                  </a:lnTo>
                  <a:lnTo>
                    <a:pt x="17" y="4"/>
                  </a:lnTo>
                  <a:lnTo>
                    <a:pt x="17" y="6"/>
                  </a:lnTo>
                  <a:lnTo>
                    <a:pt x="19" y="7"/>
                  </a:lnTo>
                  <a:lnTo>
                    <a:pt x="19" y="9"/>
                  </a:lnTo>
                  <a:lnTo>
                    <a:pt x="19" y="11"/>
                  </a:lnTo>
                  <a:lnTo>
                    <a:pt x="19" y="13"/>
                  </a:lnTo>
                  <a:lnTo>
                    <a:pt x="17" y="15"/>
                  </a:lnTo>
                  <a:lnTo>
                    <a:pt x="17" y="17"/>
                  </a:lnTo>
                  <a:lnTo>
                    <a:pt x="15" y="19"/>
                  </a:lnTo>
                  <a:lnTo>
                    <a:pt x="13" y="19"/>
                  </a:lnTo>
                  <a:lnTo>
                    <a:pt x="11" y="19"/>
                  </a:lnTo>
                  <a:lnTo>
                    <a:pt x="9" y="21"/>
                  </a:lnTo>
                  <a:lnTo>
                    <a:pt x="8" y="19"/>
                  </a:lnTo>
                  <a:lnTo>
                    <a:pt x="6" y="19"/>
                  </a:lnTo>
                  <a:lnTo>
                    <a:pt x="4" y="19"/>
                  </a:lnTo>
                  <a:lnTo>
                    <a:pt x="2" y="17"/>
                  </a:lnTo>
                  <a:lnTo>
                    <a:pt x="2" y="15"/>
                  </a:lnTo>
                  <a:lnTo>
                    <a:pt x="0" y="13"/>
                  </a:lnTo>
                  <a:lnTo>
                    <a:pt x="0" y="11"/>
                  </a:lnTo>
                  <a:lnTo>
                    <a:pt x="0" y="9"/>
                  </a:lnTo>
                  <a:lnTo>
                    <a:pt x="0" y="7"/>
                  </a:lnTo>
                  <a:lnTo>
                    <a:pt x="2" y="6"/>
                  </a:lnTo>
                  <a:lnTo>
                    <a:pt x="2" y="4"/>
                  </a:lnTo>
                  <a:lnTo>
                    <a:pt x="4" y="2"/>
                  </a:lnTo>
                  <a:lnTo>
                    <a:pt x="6" y="2"/>
                  </a:lnTo>
                  <a:lnTo>
                    <a:pt x="8" y="0"/>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65" name="Freeform 351"/>
            <p:cNvSpPr/>
            <p:nvPr/>
          </p:nvSpPr>
          <p:spPr bwMode="auto">
            <a:xfrm>
              <a:off x="3261" y="1745"/>
              <a:ext cx="19" cy="21"/>
            </a:xfrm>
            <a:custGeom>
              <a:avLst/>
              <a:gdLst>
                <a:gd name="T0" fmla="*/ 9 w 19"/>
                <a:gd name="T1" fmla="*/ 0 h 21"/>
                <a:gd name="T2" fmla="*/ 11 w 19"/>
                <a:gd name="T3" fmla="*/ 0 h 21"/>
                <a:gd name="T4" fmla="*/ 13 w 19"/>
                <a:gd name="T5" fmla="*/ 2 h 21"/>
                <a:gd name="T6" fmla="*/ 15 w 19"/>
                <a:gd name="T7" fmla="*/ 2 h 21"/>
                <a:gd name="T8" fmla="*/ 17 w 19"/>
                <a:gd name="T9" fmla="*/ 4 h 21"/>
                <a:gd name="T10" fmla="*/ 17 w 19"/>
                <a:gd name="T11" fmla="*/ 6 h 21"/>
                <a:gd name="T12" fmla="*/ 19 w 19"/>
                <a:gd name="T13" fmla="*/ 7 h 21"/>
                <a:gd name="T14" fmla="*/ 19 w 19"/>
                <a:gd name="T15" fmla="*/ 9 h 21"/>
                <a:gd name="T16" fmla="*/ 19 w 19"/>
                <a:gd name="T17" fmla="*/ 11 h 21"/>
                <a:gd name="T18" fmla="*/ 19 w 19"/>
                <a:gd name="T19" fmla="*/ 13 h 21"/>
                <a:gd name="T20" fmla="*/ 19 w 19"/>
                <a:gd name="T21" fmla="*/ 13 h 21"/>
                <a:gd name="T22" fmla="*/ 17 w 19"/>
                <a:gd name="T23" fmla="*/ 15 h 21"/>
                <a:gd name="T24" fmla="*/ 17 w 19"/>
                <a:gd name="T25" fmla="*/ 17 h 21"/>
                <a:gd name="T26" fmla="*/ 15 w 19"/>
                <a:gd name="T27" fmla="*/ 19 h 21"/>
                <a:gd name="T28" fmla="*/ 13 w 19"/>
                <a:gd name="T29" fmla="*/ 19 h 21"/>
                <a:gd name="T30" fmla="*/ 11 w 19"/>
                <a:gd name="T31" fmla="*/ 19 h 21"/>
                <a:gd name="T32" fmla="*/ 9 w 19"/>
                <a:gd name="T33" fmla="*/ 21 h 21"/>
                <a:gd name="T34" fmla="*/ 8 w 19"/>
                <a:gd name="T35" fmla="*/ 19 h 21"/>
                <a:gd name="T36" fmla="*/ 6 w 19"/>
                <a:gd name="T37" fmla="*/ 19 h 21"/>
                <a:gd name="T38" fmla="*/ 4 w 19"/>
                <a:gd name="T39" fmla="*/ 19 h 21"/>
                <a:gd name="T40" fmla="*/ 2 w 19"/>
                <a:gd name="T41" fmla="*/ 17 h 21"/>
                <a:gd name="T42" fmla="*/ 2 w 19"/>
                <a:gd name="T43" fmla="*/ 15 h 21"/>
                <a:gd name="T44" fmla="*/ 0 w 19"/>
                <a:gd name="T45" fmla="*/ 13 h 21"/>
                <a:gd name="T46" fmla="*/ 0 w 19"/>
                <a:gd name="T47" fmla="*/ 13 h 21"/>
                <a:gd name="T48" fmla="*/ 0 w 19"/>
                <a:gd name="T49" fmla="*/ 11 h 21"/>
                <a:gd name="T50" fmla="*/ 0 w 19"/>
                <a:gd name="T51" fmla="*/ 9 h 21"/>
                <a:gd name="T52" fmla="*/ 0 w 19"/>
                <a:gd name="T53" fmla="*/ 7 h 21"/>
                <a:gd name="T54" fmla="*/ 2 w 19"/>
                <a:gd name="T55" fmla="*/ 6 h 21"/>
                <a:gd name="T56" fmla="*/ 2 w 19"/>
                <a:gd name="T57" fmla="*/ 4 h 21"/>
                <a:gd name="T58" fmla="*/ 4 w 19"/>
                <a:gd name="T59" fmla="*/ 2 h 21"/>
                <a:gd name="T60" fmla="*/ 6 w 19"/>
                <a:gd name="T61" fmla="*/ 2 h 21"/>
                <a:gd name="T62" fmla="*/ 8 w 19"/>
                <a:gd name="T63" fmla="*/ 0 h 21"/>
                <a:gd name="T64" fmla="*/ 9 w 19"/>
                <a:gd name="T65" fmla="*/ 0 h 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21"/>
                <a:gd name="T101" fmla="*/ 19 w 19"/>
                <a:gd name="T102" fmla="*/ 21 h 2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21">
                  <a:moveTo>
                    <a:pt x="9" y="0"/>
                  </a:moveTo>
                  <a:lnTo>
                    <a:pt x="11" y="0"/>
                  </a:lnTo>
                  <a:lnTo>
                    <a:pt x="13" y="2"/>
                  </a:lnTo>
                  <a:lnTo>
                    <a:pt x="15" y="2"/>
                  </a:lnTo>
                  <a:lnTo>
                    <a:pt x="17" y="4"/>
                  </a:lnTo>
                  <a:lnTo>
                    <a:pt x="17" y="6"/>
                  </a:lnTo>
                  <a:lnTo>
                    <a:pt x="19" y="7"/>
                  </a:lnTo>
                  <a:lnTo>
                    <a:pt x="19" y="9"/>
                  </a:lnTo>
                  <a:lnTo>
                    <a:pt x="19" y="11"/>
                  </a:lnTo>
                  <a:lnTo>
                    <a:pt x="19" y="13"/>
                  </a:lnTo>
                  <a:lnTo>
                    <a:pt x="17" y="15"/>
                  </a:lnTo>
                  <a:lnTo>
                    <a:pt x="17" y="17"/>
                  </a:lnTo>
                  <a:lnTo>
                    <a:pt x="15" y="19"/>
                  </a:lnTo>
                  <a:lnTo>
                    <a:pt x="13" y="19"/>
                  </a:lnTo>
                  <a:lnTo>
                    <a:pt x="11" y="19"/>
                  </a:lnTo>
                  <a:lnTo>
                    <a:pt x="9" y="21"/>
                  </a:lnTo>
                  <a:lnTo>
                    <a:pt x="8" y="19"/>
                  </a:lnTo>
                  <a:lnTo>
                    <a:pt x="6" y="19"/>
                  </a:lnTo>
                  <a:lnTo>
                    <a:pt x="4" y="19"/>
                  </a:lnTo>
                  <a:lnTo>
                    <a:pt x="2" y="17"/>
                  </a:lnTo>
                  <a:lnTo>
                    <a:pt x="2" y="15"/>
                  </a:lnTo>
                  <a:lnTo>
                    <a:pt x="0" y="13"/>
                  </a:lnTo>
                  <a:lnTo>
                    <a:pt x="0" y="11"/>
                  </a:lnTo>
                  <a:lnTo>
                    <a:pt x="0" y="9"/>
                  </a:lnTo>
                  <a:lnTo>
                    <a:pt x="0" y="7"/>
                  </a:lnTo>
                  <a:lnTo>
                    <a:pt x="2" y="6"/>
                  </a:lnTo>
                  <a:lnTo>
                    <a:pt x="2" y="4"/>
                  </a:lnTo>
                  <a:lnTo>
                    <a:pt x="4" y="2"/>
                  </a:lnTo>
                  <a:lnTo>
                    <a:pt x="6" y="2"/>
                  </a:lnTo>
                  <a:lnTo>
                    <a:pt x="8" y="0"/>
                  </a:lnTo>
                  <a:lnTo>
                    <a:pt x="9"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66" name="Freeform 352"/>
            <p:cNvSpPr/>
            <p:nvPr/>
          </p:nvSpPr>
          <p:spPr bwMode="auto">
            <a:xfrm>
              <a:off x="3261" y="1754"/>
              <a:ext cx="19" cy="2"/>
            </a:xfrm>
            <a:custGeom>
              <a:avLst/>
              <a:gdLst>
                <a:gd name="T0" fmla="*/ 19 w 19"/>
                <a:gd name="T1" fmla="*/ 0 h 2"/>
                <a:gd name="T2" fmla="*/ 11 w 19"/>
                <a:gd name="T3" fmla="*/ 0 h 2"/>
                <a:gd name="T4" fmla="*/ 9 w 19"/>
                <a:gd name="T5" fmla="*/ 0 h 2"/>
                <a:gd name="T6" fmla="*/ 8 w 19"/>
                <a:gd name="T7" fmla="*/ 2 h 2"/>
                <a:gd name="T8" fmla="*/ 6 w 19"/>
                <a:gd name="T9" fmla="*/ 0 h 2"/>
                <a:gd name="T10" fmla="*/ 6 w 19"/>
                <a:gd name="T11" fmla="*/ 0 h 2"/>
                <a:gd name="T12" fmla="*/ 0 w 19"/>
                <a:gd name="T13" fmla="*/ 0 h 2"/>
                <a:gd name="T14" fmla="*/ 0 w 19"/>
                <a:gd name="T15" fmla="*/ 2 h 2"/>
                <a:gd name="T16" fmla="*/ 6 w 19"/>
                <a:gd name="T17" fmla="*/ 2 h 2"/>
                <a:gd name="T18" fmla="*/ 6 w 19"/>
                <a:gd name="T19" fmla="*/ 2 h 2"/>
                <a:gd name="T20" fmla="*/ 9 w 19"/>
                <a:gd name="T21" fmla="*/ 2 h 2"/>
                <a:gd name="T22" fmla="*/ 9 w 19"/>
                <a:gd name="T23" fmla="*/ 2 h 2"/>
                <a:gd name="T24" fmla="*/ 11 w 19"/>
                <a:gd name="T25" fmla="*/ 2 h 2"/>
                <a:gd name="T26" fmla="*/ 11 w 19"/>
                <a:gd name="T27" fmla="*/ 2 h 2"/>
                <a:gd name="T28" fmla="*/ 19 w 19"/>
                <a:gd name="T29" fmla="*/ 2 h 2"/>
                <a:gd name="T30" fmla="*/ 19 w 19"/>
                <a:gd name="T31" fmla="*/ 0 h 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
                <a:gd name="T49" fmla="*/ 0 h 2"/>
                <a:gd name="T50" fmla="*/ 19 w 19"/>
                <a:gd name="T51" fmla="*/ 2 h 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 h="2">
                  <a:moveTo>
                    <a:pt x="19" y="0"/>
                  </a:moveTo>
                  <a:lnTo>
                    <a:pt x="11" y="0"/>
                  </a:lnTo>
                  <a:lnTo>
                    <a:pt x="9" y="0"/>
                  </a:lnTo>
                  <a:lnTo>
                    <a:pt x="8" y="2"/>
                  </a:lnTo>
                  <a:lnTo>
                    <a:pt x="6" y="0"/>
                  </a:lnTo>
                  <a:lnTo>
                    <a:pt x="0" y="0"/>
                  </a:lnTo>
                  <a:lnTo>
                    <a:pt x="0" y="2"/>
                  </a:lnTo>
                  <a:lnTo>
                    <a:pt x="6" y="2"/>
                  </a:lnTo>
                  <a:lnTo>
                    <a:pt x="9" y="2"/>
                  </a:lnTo>
                  <a:lnTo>
                    <a:pt x="11" y="2"/>
                  </a:lnTo>
                  <a:lnTo>
                    <a:pt x="19" y="2"/>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67" name="Freeform 353"/>
            <p:cNvSpPr/>
            <p:nvPr/>
          </p:nvSpPr>
          <p:spPr bwMode="auto">
            <a:xfrm>
              <a:off x="3261" y="1754"/>
              <a:ext cx="19" cy="2"/>
            </a:xfrm>
            <a:custGeom>
              <a:avLst/>
              <a:gdLst>
                <a:gd name="T0" fmla="*/ 19 w 19"/>
                <a:gd name="T1" fmla="*/ 0 h 2"/>
                <a:gd name="T2" fmla="*/ 11 w 19"/>
                <a:gd name="T3" fmla="*/ 0 h 2"/>
                <a:gd name="T4" fmla="*/ 9 w 19"/>
                <a:gd name="T5" fmla="*/ 0 h 2"/>
                <a:gd name="T6" fmla="*/ 8 w 19"/>
                <a:gd name="T7" fmla="*/ 2 h 2"/>
                <a:gd name="T8" fmla="*/ 6 w 19"/>
                <a:gd name="T9" fmla="*/ 0 h 2"/>
                <a:gd name="T10" fmla="*/ 6 w 19"/>
                <a:gd name="T11" fmla="*/ 0 h 2"/>
                <a:gd name="T12" fmla="*/ 0 w 19"/>
                <a:gd name="T13" fmla="*/ 0 h 2"/>
                <a:gd name="T14" fmla="*/ 0 w 19"/>
                <a:gd name="T15" fmla="*/ 2 h 2"/>
                <a:gd name="T16" fmla="*/ 6 w 19"/>
                <a:gd name="T17" fmla="*/ 2 h 2"/>
                <a:gd name="T18" fmla="*/ 6 w 19"/>
                <a:gd name="T19" fmla="*/ 2 h 2"/>
                <a:gd name="T20" fmla="*/ 9 w 19"/>
                <a:gd name="T21" fmla="*/ 2 h 2"/>
                <a:gd name="T22" fmla="*/ 9 w 19"/>
                <a:gd name="T23" fmla="*/ 2 h 2"/>
                <a:gd name="T24" fmla="*/ 11 w 19"/>
                <a:gd name="T25" fmla="*/ 2 h 2"/>
                <a:gd name="T26" fmla="*/ 11 w 19"/>
                <a:gd name="T27" fmla="*/ 2 h 2"/>
                <a:gd name="T28" fmla="*/ 19 w 19"/>
                <a:gd name="T29" fmla="*/ 2 h 2"/>
                <a:gd name="T30" fmla="*/ 19 w 19"/>
                <a:gd name="T31" fmla="*/ 0 h 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
                <a:gd name="T49" fmla="*/ 0 h 2"/>
                <a:gd name="T50" fmla="*/ 19 w 19"/>
                <a:gd name="T51" fmla="*/ 2 h 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 h="2">
                  <a:moveTo>
                    <a:pt x="19" y="0"/>
                  </a:moveTo>
                  <a:lnTo>
                    <a:pt x="11" y="0"/>
                  </a:lnTo>
                  <a:lnTo>
                    <a:pt x="9" y="0"/>
                  </a:lnTo>
                  <a:lnTo>
                    <a:pt x="8" y="2"/>
                  </a:lnTo>
                  <a:lnTo>
                    <a:pt x="6" y="0"/>
                  </a:lnTo>
                  <a:lnTo>
                    <a:pt x="0" y="0"/>
                  </a:lnTo>
                  <a:lnTo>
                    <a:pt x="0" y="2"/>
                  </a:lnTo>
                  <a:lnTo>
                    <a:pt x="6" y="2"/>
                  </a:lnTo>
                  <a:lnTo>
                    <a:pt x="9" y="2"/>
                  </a:lnTo>
                  <a:lnTo>
                    <a:pt x="11" y="2"/>
                  </a:lnTo>
                  <a:lnTo>
                    <a:pt x="19" y="2"/>
                  </a:lnTo>
                  <a:lnTo>
                    <a:pt x="19"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68" name="Freeform 354"/>
            <p:cNvSpPr/>
            <p:nvPr/>
          </p:nvSpPr>
          <p:spPr bwMode="auto">
            <a:xfrm>
              <a:off x="3817" y="1786"/>
              <a:ext cx="11" cy="8"/>
            </a:xfrm>
            <a:custGeom>
              <a:avLst/>
              <a:gdLst>
                <a:gd name="T0" fmla="*/ 0 w 11"/>
                <a:gd name="T1" fmla="*/ 0 h 8"/>
                <a:gd name="T2" fmla="*/ 11 w 11"/>
                <a:gd name="T3" fmla="*/ 0 h 8"/>
                <a:gd name="T4" fmla="*/ 11 w 11"/>
                <a:gd name="T5" fmla="*/ 0 h 8"/>
                <a:gd name="T6" fmla="*/ 11 w 11"/>
                <a:gd name="T7" fmla="*/ 0 h 8"/>
                <a:gd name="T8" fmla="*/ 11 w 11"/>
                <a:gd name="T9" fmla="*/ 0 h 8"/>
                <a:gd name="T10" fmla="*/ 11 w 11"/>
                <a:gd name="T11" fmla="*/ 0 h 8"/>
                <a:gd name="T12" fmla="*/ 11 w 11"/>
                <a:gd name="T13" fmla="*/ 0 h 8"/>
                <a:gd name="T14" fmla="*/ 11 w 11"/>
                <a:gd name="T15" fmla="*/ 0 h 8"/>
                <a:gd name="T16" fmla="*/ 11 w 11"/>
                <a:gd name="T17" fmla="*/ 0 h 8"/>
                <a:gd name="T18" fmla="*/ 11 w 11"/>
                <a:gd name="T19" fmla="*/ 0 h 8"/>
                <a:gd name="T20" fmla="*/ 11 w 11"/>
                <a:gd name="T21" fmla="*/ 6 h 8"/>
                <a:gd name="T22" fmla="*/ 11 w 11"/>
                <a:gd name="T23" fmla="*/ 8 h 8"/>
                <a:gd name="T24" fmla="*/ 11 w 11"/>
                <a:gd name="T25" fmla="*/ 8 h 8"/>
                <a:gd name="T26" fmla="*/ 11 w 11"/>
                <a:gd name="T27" fmla="*/ 8 h 8"/>
                <a:gd name="T28" fmla="*/ 11 w 11"/>
                <a:gd name="T29" fmla="*/ 8 h 8"/>
                <a:gd name="T30" fmla="*/ 11 w 11"/>
                <a:gd name="T31" fmla="*/ 8 h 8"/>
                <a:gd name="T32" fmla="*/ 11 w 11"/>
                <a:gd name="T33" fmla="*/ 8 h 8"/>
                <a:gd name="T34" fmla="*/ 11 w 11"/>
                <a:gd name="T35" fmla="*/ 8 h 8"/>
                <a:gd name="T36" fmla="*/ 11 w 11"/>
                <a:gd name="T37" fmla="*/ 8 h 8"/>
                <a:gd name="T38" fmla="*/ 0 w 11"/>
                <a:gd name="T39" fmla="*/ 8 h 8"/>
                <a:gd name="T40" fmla="*/ 0 w 11"/>
                <a:gd name="T41" fmla="*/ 8 h 8"/>
                <a:gd name="T42" fmla="*/ 0 w 11"/>
                <a:gd name="T43" fmla="*/ 8 h 8"/>
                <a:gd name="T44" fmla="*/ 0 w 11"/>
                <a:gd name="T45" fmla="*/ 8 h 8"/>
                <a:gd name="T46" fmla="*/ 0 w 11"/>
                <a:gd name="T47" fmla="*/ 8 h 8"/>
                <a:gd name="T48" fmla="*/ 0 w 11"/>
                <a:gd name="T49" fmla="*/ 8 h 8"/>
                <a:gd name="T50" fmla="*/ 0 w 11"/>
                <a:gd name="T51" fmla="*/ 8 h 8"/>
                <a:gd name="T52" fmla="*/ 0 w 11"/>
                <a:gd name="T53" fmla="*/ 8 h 8"/>
                <a:gd name="T54" fmla="*/ 0 w 11"/>
                <a:gd name="T55" fmla="*/ 6 h 8"/>
                <a:gd name="T56" fmla="*/ 0 w 11"/>
                <a:gd name="T57" fmla="*/ 0 h 8"/>
                <a:gd name="T58" fmla="*/ 0 w 11"/>
                <a:gd name="T59" fmla="*/ 0 h 8"/>
                <a:gd name="T60" fmla="*/ 0 w 11"/>
                <a:gd name="T61" fmla="*/ 0 h 8"/>
                <a:gd name="T62" fmla="*/ 0 w 11"/>
                <a:gd name="T63" fmla="*/ 0 h 8"/>
                <a:gd name="T64" fmla="*/ 0 w 11"/>
                <a:gd name="T65" fmla="*/ 0 h 8"/>
                <a:gd name="T66" fmla="*/ 0 w 11"/>
                <a:gd name="T67" fmla="*/ 0 h 8"/>
                <a:gd name="T68" fmla="*/ 0 w 11"/>
                <a:gd name="T69" fmla="*/ 0 h 8"/>
                <a:gd name="T70" fmla="*/ 0 w 11"/>
                <a:gd name="T71" fmla="*/ 0 h 8"/>
                <a:gd name="T72" fmla="*/ 0 w 11"/>
                <a:gd name="T73" fmla="*/ 0 h 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1"/>
                <a:gd name="T112" fmla="*/ 0 h 8"/>
                <a:gd name="T113" fmla="*/ 11 w 11"/>
                <a:gd name="T114" fmla="*/ 8 h 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1" h="8">
                  <a:moveTo>
                    <a:pt x="0" y="0"/>
                  </a:moveTo>
                  <a:lnTo>
                    <a:pt x="11" y="0"/>
                  </a:lnTo>
                  <a:lnTo>
                    <a:pt x="11" y="6"/>
                  </a:lnTo>
                  <a:lnTo>
                    <a:pt x="11" y="8"/>
                  </a:lnTo>
                  <a:lnTo>
                    <a:pt x="0" y="8"/>
                  </a:lnTo>
                  <a:lnTo>
                    <a:pt x="0" y="6"/>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69" name="Freeform 355"/>
            <p:cNvSpPr/>
            <p:nvPr/>
          </p:nvSpPr>
          <p:spPr bwMode="auto">
            <a:xfrm>
              <a:off x="3250" y="1796"/>
              <a:ext cx="623" cy="165"/>
            </a:xfrm>
            <a:custGeom>
              <a:avLst/>
              <a:gdLst>
                <a:gd name="T0" fmla="*/ 9 w 623"/>
                <a:gd name="T1" fmla="*/ 0 h 165"/>
                <a:gd name="T2" fmla="*/ 614 w 623"/>
                <a:gd name="T3" fmla="*/ 0 h 165"/>
                <a:gd name="T4" fmla="*/ 616 w 623"/>
                <a:gd name="T5" fmla="*/ 0 h 165"/>
                <a:gd name="T6" fmla="*/ 618 w 623"/>
                <a:gd name="T7" fmla="*/ 0 h 165"/>
                <a:gd name="T8" fmla="*/ 619 w 623"/>
                <a:gd name="T9" fmla="*/ 2 h 165"/>
                <a:gd name="T10" fmla="*/ 619 w 623"/>
                <a:gd name="T11" fmla="*/ 3 h 165"/>
                <a:gd name="T12" fmla="*/ 621 w 623"/>
                <a:gd name="T13" fmla="*/ 3 h 165"/>
                <a:gd name="T14" fmla="*/ 621 w 623"/>
                <a:gd name="T15" fmla="*/ 5 h 165"/>
                <a:gd name="T16" fmla="*/ 621 w 623"/>
                <a:gd name="T17" fmla="*/ 7 h 165"/>
                <a:gd name="T18" fmla="*/ 623 w 623"/>
                <a:gd name="T19" fmla="*/ 9 h 165"/>
                <a:gd name="T20" fmla="*/ 623 w 623"/>
                <a:gd name="T21" fmla="*/ 156 h 165"/>
                <a:gd name="T22" fmla="*/ 621 w 623"/>
                <a:gd name="T23" fmla="*/ 158 h 165"/>
                <a:gd name="T24" fmla="*/ 621 w 623"/>
                <a:gd name="T25" fmla="*/ 159 h 165"/>
                <a:gd name="T26" fmla="*/ 621 w 623"/>
                <a:gd name="T27" fmla="*/ 161 h 165"/>
                <a:gd name="T28" fmla="*/ 619 w 623"/>
                <a:gd name="T29" fmla="*/ 163 h 165"/>
                <a:gd name="T30" fmla="*/ 619 w 623"/>
                <a:gd name="T31" fmla="*/ 163 h 165"/>
                <a:gd name="T32" fmla="*/ 618 w 623"/>
                <a:gd name="T33" fmla="*/ 165 h 165"/>
                <a:gd name="T34" fmla="*/ 616 w 623"/>
                <a:gd name="T35" fmla="*/ 165 h 165"/>
                <a:gd name="T36" fmla="*/ 614 w 623"/>
                <a:gd name="T37" fmla="*/ 165 h 165"/>
                <a:gd name="T38" fmla="*/ 9 w 623"/>
                <a:gd name="T39" fmla="*/ 165 h 165"/>
                <a:gd name="T40" fmla="*/ 7 w 623"/>
                <a:gd name="T41" fmla="*/ 165 h 165"/>
                <a:gd name="T42" fmla="*/ 5 w 623"/>
                <a:gd name="T43" fmla="*/ 165 h 165"/>
                <a:gd name="T44" fmla="*/ 4 w 623"/>
                <a:gd name="T45" fmla="*/ 163 h 165"/>
                <a:gd name="T46" fmla="*/ 4 w 623"/>
                <a:gd name="T47" fmla="*/ 163 h 165"/>
                <a:gd name="T48" fmla="*/ 2 w 623"/>
                <a:gd name="T49" fmla="*/ 161 h 165"/>
                <a:gd name="T50" fmla="*/ 2 w 623"/>
                <a:gd name="T51" fmla="*/ 159 h 165"/>
                <a:gd name="T52" fmla="*/ 0 w 623"/>
                <a:gd name="T53" fmla="*/ 158 h 165"/>
                <a:gd name="T54" fmla="*/ 0 w 623"/>
                <a:gd name="T55" fmla="*/ 156 h 165"/>
                <a:gd name="T56" fmla="*/ 0 w 623"/>
                <a:gd name="T57" fmla="*/ 9 h 165"/>
                <a:gd name="T58" fmla="*/ 0 w 623"/>
                <a:gd name="T59" fmla="*/ 7 h 165"/>
                <a:gd name="T60" fmla="*/ 2 w 623"/>
                <a:gd name="T61" fmla="*/ 5 h 165"/>
                <a:gd name="T62" fmla="*/ 2 w 623"/>
                <a:gd name="T63" fmla="*/ 3 h 165"/>
                <a:gd name="T64" fmla="*/ 4 w 623"/>
                <a:gd name="T65" fmla="*/ 3 h 165"/>
                <a:gd name="T66" fmla="*/ 4 w 623"/>
                <a:gd name="T67" fmla="*/ 2 h 165"/>
                <a:gd name="T68" fmla="*/ 5 w 623"/>
                <a:gd name="T69" fmla="*/ 0 h 165"/>
                <a:gd name="T70" fmla="*/ 7 w 623"/>
                <a:gd name="T71" fmla="*/ 0 h 165"/>
                <a:gd name="T72" fmla="*/ 9 w 623"/>
                <a:gd name="T73" fmla="*/ 0 h 1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3"/>
                <a:gd name="T112" fmla="*/ 0 h 165"/>
                <a:gd name="T113" fmla="*/ 623 w 623"/>
                <a:gd name="T114" fmla="*/ 165 h 1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3" h="165">
                  <a:moveTo>
                    <a:pt x="9" y="0"/>
                  </a:moveTo>
                  <a:lnTo>
                    <a:pt x="614" y="0"/>
                  </a:lnTo>
                  <a:lnTo>
                    <a:pt x="616" y="0"/>
                  </a:lnTo>
                  <a:lnTo>
                    <a:pt x="618" y="0"/>
                  </a:lnTo>
                  <a:lnTo>
                    <a:pt x="619" y="2"/>
                  </a:lnTo>
                  <a:lnTo>
                    <a:pt x="619" y="3"/>
                  </a:lnTo>
                  <a:lnTo>
                    <a:pt x="621" y="3"/>
                  </a:lnTo>
                  <a:lnTo>
                    <a:pt x="621" y="5"/>
                  </a:lnTo>
                  <a:lnTo>
                    <a:pt x="621" y="7"/>
                  </a:lnTo>
                  <a:lnTo>
                    <a:pt x="623" y="9"/>
                  </a:lnTo>
                  <a:lnTo>
                    <a:pt x="623" y="156"/>
                  </a:lnTo>
                  <a:lnTo>
                    <a:pt x="621" y="158"/>
                  </a:lnTo>
                  <a:lnTo>
                    <a:pt x="621" y="159"/>
                  </a:lnTo>
                  <a:lnTo>
                    <a:pt x="621" y="161"/>
                  </a:lnTo>
                  <a:lnTo>
                    <a:pt x="619" y="163"/>
                  </a:lnTo>
                  <a:lnTo>
                    <a:pt x="618" y="165"/>
                  </a:lnTo>
                  <a:lnTo>
                    <a:pt x="616" y="165"/>
                  </a:lnTo>
                  <a:lnTo>
                    <a:pt x="614" y="165"/>
                  </a:lnTo>
                  <a:lnTo>
                    <a:pt x="9" y="165"/>
                  </a:lnTo>
                  <a:lnTo>
                    <a:pt x="7" y="165"/>
                  </a:lnTo>
                  <a:lnTo>
                    <a:pt x="5" y="165"/>
                  </a:lnTo>
                  <a:lnTo>
                    <a:pt x="4" y="163"/>
                  </a:lnTo>
                  <a:lnTo>
                    <a:pt x="2" y="161"/>
                  </a:lnTo>
                  <a:lnTo>
                    <a:pt x="2" y="159"/>
                  </a:lnTo>
                  <a:lnTo>
                    <a:pt x="0" y="158"/>
                  </a:lnTo>
                  <a:lnTo>
                    <a:pt x="0" y="156"/>
                  </a:lnTo>
                  <a:lnTo>
                    <a:pt x="0" y="9"/>
                  </a:lnTo>
                  <a:lnTo>
                    <a:pt x="0" y="7"/>
                  </a:lnTo>
                  <a:lnTo>
                    <a:pt x="2" y="5"/>
                  </a:lnTo>
                  <a:lnTo>
                    <a:pt x="2" y="3"/>
                  </a:lnTo>
                  <a:lnTo>
                    <a:pt x="4" y="3"/>
                  </a:lnTo>
                  <a:lnTo>
                    <a:pt x="4" y="2"/>
                  </a:lnTo>
                  <a:lnTo>
                    <a:pt x="5" y="0"/>
                  </a:lnTo>
                  <a:lnTo>
                    <a:pt x="7" y="0"/>
                  </a:lnTo>
                  <a:lnTo>
                    <a:pt x="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70" name="Freeform 356"/>
            <p:cNvSpPr/>
            <p:nvPr/>
          </p:nvSpPr>
          <p:spPr bwMode="auto">
            <a:xfrm>
              <a:off x="3250" y="1796"/>
              <a:ext cx="623" cy="165"/>
            </a:xfrm>
            <a:custGeom>
              <a:avLst/>
              <a:gdLst>
                <a:gd name="T0" fmla="*/ 9 w 623"/>
                <a:gd name="T1" fmla="*/ 0 h 165"/>
                <a:gd name="T2" fmla="*/ 614 w 623"/>
                <a:gd name="T3" fmla="*/ 0 h 165"/>
                <a:gd name="T4" fmla="*/ 616 w 623"/>
                <a:gd name="T5" fmla="*/ 0 h 165"/>
                <a:gd name="T6" fmla="*/ 618 w 623"/>
                <a:gd name="T7" fmla="*/ 0 h 165"/>
                <a:gd name="T8" fmla="*/ 619 w 623"/>
                <a:gd name="T9" fmla="*/ 2 h 165"/>
                <a:gd name="T10" fmla="*/ 619 w 623"/>
                <a:gd name="T11" fmla="*/ 3 h 165"/>
                <a:gd name="T12" fmla="*/ 621 w 623"/>
                <a:gd name="T13" fmla="*/ 3 h 165"/>
                <a:gd name="T14" fmla="*/ 621 w 623"/>
                <a:gd name="T15" fmla="*/ 5 h 165"/>
                <a:gd name="T16" fmla="*/ 621 w 623"/>
                <a:gd name="T17" fmla="*/ 7 h 165"/>
                <a:gd name="T18" fmla="*/ 623 w 623"/>
                <a:gd name="T19" fmla="*/ 9 h 165"/>
                <a:gd name="T20" fmla="*/ 623 w 623"/>
                <a:gd name="T21" fmla="*/ 156 h 165"/>
                <a:gd name="T22" fmla="*/ 621 w 623"/>
                <a:gd name="T23" fmla="*/ 158 h 165"/>
                <a:gd name="T24" fmla="*/ 621 w 623"/>
                <a:gd name="T25" fmla="*/ 159 h 165"/>
                <a:gd name="T26" fmla="*/ 621 w 623"/>
                <a:gd name="T27" fmla="*/ 161 h 165"/>
                <a:gd name="T28" fmla="*/ 619 w 623"/>
                <a:gd name="T29" fmla="*/ 163 h 165"/>
                <a:gd name="T30" fmla="*/ 619 w 623"/>
                <a:gd name="T31" fmla="*/ 163 h 165"/>
                <a:gd name="T32" fmla="*/ 618 w 623"/>
                <a:gd name="T33" fmla="*/ 165 h 165"/>
                <a:gd name="T34" fmla="*/ 616 w 623"/>
                <a:gd name="T35" fmla="*/ 165 h 165"/>
                <a:gd name="T36" fmla="*/ 614 w 623"/>
                <a:gd name="T37" fmla="*/ 165 h 165"/>
                <a:gd name="T38" fmla="*/ 9 w 623"/>
                <a:gd name="T39" fmla="*/ 165 h 165"/>
                <a:gd name="T40" fmla="*/ 7 w 623"/>
                <a:gd name="T41" fmla="*/ 165 h 165"/>
                <a:gd name="T42" fmla="*/ 5 w 623"/>
                <a:gd name="T43" fmla="*/ 165 h 165"/>
                <a:gd name="T44" fmla="*/ 4 w 623"/>
                <a:gd name="T45" fmla="*/ 163 h 165"/>
                <a:gd name="T46" fmla="*/ 4 w 623"/>
                <a:gd name="T47" fmla="*/ 163 h 165"/>
                <a:gd name="T48" fmla="*/ 2 w 623"/>
                <a:gd name="T49" fmla="*/ 161 h 165"/>
                <a:gd name="T50" fmla="*/ 2 w 623"/>
                <a:gd name="T51" fmla="*/ 159 h 165"/>
                <a:gd name="T52" fmla="*/ 0 w 623"/>
                <a:gd name="T53" fmla="*/ 158 h 165"/>
                <a:gd name="T54" fmla="*/ 0 w 623"/>
                <a:gd name="T55" fmla="*/ 156 h 165"/>
                <a:gd name="T56" fmla="*/ 0 w 623"/>
                <a:gd name="T57" fmla="*/ 9 h 165"/>
                <a:gd name="T58" fmla="*/ 0 w 623"/>
                <a:gd name="T59" fmla="*/ 7 h 165"/>
                <a:gd name="T60" fmla="*/ 2 w 623"/>
                <a:gd name="T61" fmla="*/ 5 h 165"/>
                <a:gd name="T62" fmla="*/ 2 w 623"/>
                <a:gd name="T63" fmla="*/ 3 h 165"/>
                <a:gd name="T64" fmla="*/ 4 w 623"/>
                <a:gd name="T65" fmla="*/ 3 h 165"/>
                <a:gd name="T66" fmla="*/ 4 w 623"/>
                <a:gd name="T67" fmla="*/ 2 h 165"/>
                <a:gd name="T68" fmla="*/ 5 w 623"/>
                <a:gd name="T69" fmla="*/ 0 h 165"/>
                <a:gd name="T70" fmla="*/ 7 w 623"/>
                <a:gd name="T71" fmla="*/ 0 h 165"/>
                <a:gd name="T72" fmla="*/ 9 w 623"/>
                <a:gd name="T73" fmla="*/ 0 h 16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3"/>
                <a:gd name="T112" fmla="*/ 0 h 165"/>
                <a:gd name="T113" fmla="*/ 623 w 623"/>
                <a:gd name="T114" fmla="*/ 165 h 165"/>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3" h="165">
                  <a:moveTo>
                    <a:pt x="9" y="0"/>
                  </a:moveTo>
                  <a:lnTo>
                    <a:pt x="614" y="0"/>
                  </a:lnTo>
                  <a:lnTo>
                    <a:pt x="616" y="0"/>
                  </a:lnTo>
                  <a:lnTo>
                    <a:pt x="618" y="0"/>
                  </a:lnTo>
                  <a:lnTo>
                    <a:pt x="619" y="2"/>
                  </a:lnTo>
                  <a:lnTo>
                    <a:pt x="619" y="3"/>
                  </a:lnTo>
                  <a:lnTo>
                    <a:pt x="621" y="3"/>
                  </a:lnTo>
                  <a:lnTo>
                    <a:pt x="621" y="5"/>
                  </a:lnTo>
                  <a:lnTo>
                    <a:pt x="621" y="7"/>
                  </a:lnTo>
                  <a:lnTo>
                    <a:pt x="623" y="9"/>
                  </a:lnTo>
                  <a:lnTo>
                    <a:pt x="623" y="156"/>
                  </a:lnTo>
                  <a:lnTo>
                    <a:pt x="621" y="158"/>
                  </a:lnTo>
                  <a:lnTo>
                    <a:pt x="621" y="159"/>
                  </a:lnTo>
                  <a:lnTo>
                    <a:pt x="621" y="161"/>
                  </a:lnTo>
                  <a:lnTo>
                    <a:pt x="619" y="163"/>
                  </a:lnTo>
                  <a:lnTo>
                    <a:pt x="618" y="165"/>
                  </a:lnTo>
                  <a:lnTo>
                    <a:pt x="616" y="165"/>
                  </a:lnTo>
                  <a:lnTo>
                    <a:pt x="614" y="165"/>
                  </a:lnTo>
                  <a:lnTo>
                    <a:pt x="9" y="165"/>
                  </a:lnTo>
                  <a:lnTo>
                    <a:pt x="7" y="165"/>
                  </a:lnTo>
                  <a:lnTo>
                    <a:pt x="5" y="165"/>
                  </a:lnTo>
                  <a:lnTo>
                    <a:pt x="4" y="163"/>
                  </a:lnTo>
                  <a:lnTo>
                    <a:pt x="2" y="161"/>
                  </a:lnTo>
                  <a:lnTo>
                    <a:pt x="2" y="159"/>
                  </a:lnTo>
                  <a:lnTo>
                    <a:pt x="0" y="158"/>
                  </a:lnTo>
                  <a:lnTo>
                    <a:pt x="0" y="156"/>
                  </a:lnTo>
                  <a:lnTo>
                    <a:pt x="0" y="9"/>
                  </a:lnTo>
                  <a:lnTo>
                    <a:pt x="0" y="7"/>
                  </a:lnTo>
                  <a:lnTo>
                    <a:pt x="2" y="5"/>
                  </a:lnTo>
                  <a:lnTo>
                    <a:pt x="2" y="3"/>
                  </a:lnTo>
                  <a:lnTo>
                    <a:pt x="4" y="3"/>
                  </a:lnTo>
                  <a:lnTo>
                    <a:pt x="4" y="2"/>
                  </a:lnTo>
                  <a:lnTo>
                    <a:pt x="5" y="0"/>
                  </a:lnTo>
                  <a:lnTo>
                    <a:pt x="7" y="0"/>
                  </a:lnTo>
                  <a:lnTo>
                    <a:pt x="9"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71" name="Freeform 357"/>
            <p:cNvSpPr/>
            <p:nvPr/>
          </p:nvSpPr>
          <p:spPr bwMode="auto">
            <a:xfrm>
              <a:off x="3282" y="1824"/>
              <a:ext cx="557" cy="98"/>
            </a:xfrm>
            <a:custGeom>
              <a:avLst/>
              <a:gdLst>
                <a:gd name="T0" fmla="*/ 2 w 557"/>
                <a:gd name="T1" fmla="*/ 0 h 98"/>
                <a:gd name="T2" fmla="*/ 2 w 557"/>
                <a:gd name="T3" fmla="*/ 98 h 98"/>
                <a:gd name="T4" fmla="*/ 557 w 557"/>
                <a:gd name="T5" fmla="*/ 98 h 98"/>
                <a:gd name="T6" fmla="*/ 557 w 557"/>
                <a:gd name="T7" fmla="*/ 0 h 98"/>
                <a:gd name="T8" fmla="*/ 557 w 557"/>
                <a:gd name="T9" fmla="*/ 11 h 98"/>
                <a:gd name="T10" fmla="*/ 557 w 557"/>
                <a:gd name="T11" fmla="*/ 22 h 98"/>
                <a:gd name="T12" fmla="*/ 557 w 557"/>
                <a:gd name="T13" fmla="*/ 36 h 98"/>
                <a:gd name="T14" fmla="*/ 557 w 557"/>
                <a:gd name="T15" fmla="*/ 47 h 98"/>
                <a:gd name="T16" fmla="*/ 557 w 557"/>
                <a:gd name="T17" fmla="*/ 60 h 98"/>
                <a:gd name="T18" fmla="*/ 557 w 557"/>
                <a:gd name="T19" fmla="*/ 73 h 98"/>
                <a:gd name="T20" fmla="*/ 557 w 557"/>
                <a:gd name="T21" fmla="*/ 86 h 98"/>
                <a:gd name="T22" fmla="*/ 557 w 557"/>
                <a:gd name="T23" fmla="*/ 98 h 98"/>
                <a:gd name="T24" fmla="*/ 0 w 557"/>
                <a:gd name="T25" fmla="*/ 98 h 98"/>
                <a:gd name="T26" fmla="*/ 2 w 557"/>
                <a:gd name="T27" fmla="*/ 86 h 98"/>
                <a:gd name="T28" fmla="*/ 2 w 557"/>
                <a:gd name="T29" fmla="*/ 73 h 98"/>
                <a:gd name="T30" fmla="*/ 3 w 557"/>
                <a:gd name="T31" fmla="*/ 62 h 98"/>
                <a:gd name="T32" fmla="*/ 3 w 557"/>
                <a:gd name="T33" fmla="*/ 49 h 98"/>
                <a:gd name="T34" fmla="*/ 3 w 557"/>
                <a:gd name="T35" fmla="*/ 37 h 98"/>
                <a:gd name="T36" fmla="*/ 3 w 557"/>
                <a:gd name="T37" fmla="*/ 24 h 98"/>
                <a:gd name="T38" fmla="*/ 2 w 557"/>
                <a:gd name="T39" fmla="*/ 11 h 98"/>
                <a:gd name="T40" fmla="*/ 2 w 557"/>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7"/>
                <a:gd name="T64" fmla="*/ 0 h 98"/>
                <a:gd name="T65" fmla="*/ 557 w 557"/>
                <a:gd name="T66" fmla="*/ 98 h 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7" h="98">
                  <a:moveTo>
                    <a:pt x="2" y="0"/>
                  </a:moveTo>
                  <a:lnTo>
                    <a:pt x="2" y="98"/>
                  </a:lnTo>
                  <a:lnTo>
                    <a:pt x="557" y="98"/>
                  </a:lnTo>
                  <a:lnTo>
                    <a:pt x="557" y="0"/>
                  </a:lnTo>
                  <a:lnTo>
                    <a:pt x="557" y="11"/>
                  </a:lnTo>
                  <a:lnTo>
                    <a:pt x="557" y="22"/>
                  </a:lnTo>
                  <a:lnTo>
                    <a:pt x="557" y="36"/>
                  </a:lnTo>
                  <a:lnTo>
                    <a:pt x="557" y="47"/>
                  </a:lnTo>
                  <a:lnTo>
                    <a:pt x="557" y="60"/>
                  </a:lnTo>
                  <a:lnTo>
                    <a:pt x="557" y="73"/>
                  </a:lnTo>
                  <a:lnTo>
                    <a:pt x="557" y="86"/>
                  </a:lnTo>
                  <a:lnTo>
                    <a:pt x="557" y="98"/>
                  </a:lnTo>
                  <a:lnTo>
                    <a:pt x="0" y="98"/>
                  </a:lnTo>
                  <a:lnTo>
                    <a:pt x="2" y="86"/>
                  </a:lnTo>
                  <a:lnTo>
                    <a:pt x="2" y="73"/>
                  </a:lnTo>
                  <a:lnTo>
                    <a:pt x="3" y="62"/>
                  </a:lnTo>
                  <a:lnTo>
                    <a:pt x="3" y="49"/>
                  </a:lnTo>
                  <a:lnTo>
                    <a:pt x="3" y="37"/>
                  </a:lnTo>
                  <a:lnTo>
                    <a:pt x="3" y="24"/>
                  </a:lnTo>
                  <a:lnTo>
                    <a:pt x="2" y="11"/>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72" name="Freeform 358"/>
            <p:cNvSpPr/>
            <p:nvPr/>
          </p:nvSpPr>
          <p:spPr bwMode="auto">
            <a:xfrm>
              <a:off x="3282" y="1824"/>
              <a:ext cx="557" cy="98"/>
            </a:xfrm>
            <a:custGeom>
              <a:avLst/>
              <a:gdLst>
                <a:gd name="T0" fmla="*/ 2 w 557"/>
                <a:gd name="T1" fmla="*/ 0 h 98"/>
                <a:gd name="T2" fmla="*/ 2 w 557"/>
                <a:gd name="T3" fmla="*/ 98 h 98"/>
                <a:gd name="T4" fmla="*/ 557 w 557"/>
                <a:gd name="T5" fmla="*/ 98 h 98"/>
                <a:gd name="T6" fmla="*/ 557 w 557"/>
                <a:gd name="T7" fmla="*/ 0 h 98"/>
                <a:gd name="T8" fmla="*/ 557 w 557"/>
                <a:gd name="T9" fmla="*/ 11 h 98"/>
                <a:gd name="T10" fmla="*/ 557 w 557"/>
                <a:gd name="T11" fmla="*/ 22 h 98"/>
                <a:gd name="T12" fmla="*/ 557 w 557"/>
                <a:gd name="T13" fmla="*/ 36 h 98"/>
                <a:gd name="T14" fmla="*/ 557 w 557"/>
                <a:gd name="T15" fmla="*/ 47 h 98"/>
                <a:gd name="T16" fmla="*/ 557 w 557"/>
                <a:gd name="T17" fmla="*/ 60 h 98"/>
                <a:gd name="T18" fmla="*/ 557 w 557"/>
                <a:gd name="T19" fmla="*/ 73 h 98"/>
                <a:gd name="T20" fmla="*/ 557 w 557"/>
                <a:gd name="T21" fmla="*/ 86 h 98"/>
                <a:gd name="T22" fmla="*/ 557 w 557"/>
                <a:gd name="T23" fmla="*/ 98 h 98"/>
                <a:gd name="T24" fmla="*/ 0 w 557"/>
                <a:gd name="T25" fmla="*/ 98 h 98"/>
                <a:gd name="T26" fmla="*/ 2 w 557"/>
                <a:gd name="T27" fmla="*/ 86 h 98"/>
                <a:gd name="T28" fmla="*/ 2 w 557"/>
                <a:gd name="T29" fmla="*/ 73 h 98"/>
                <a:gd name="T30" fmla="*/ 3 w 557"/>
                <a:gd name="T31" fmla="*/ 62 h 98"/>
                <a:gd name="T32" fmla="*/ 3 w 557"/>
                <a:gd name="T33" fmla="*/ 49 h 98"/>
                <a:gd name="T34" fmla="*/ 3 w 557"/>
                <a:gd name="T35" fmla="*/ 37 h 98"/>
                <a:gd name="T36" fmla="*/ 3 w 557"/>
                <a:gd name="T37" fmla="*/ 24 h 98"/>
                <a:gd name="T38" fmla="*/ 2 w 557"/>
                <a:gd name="T39" fmla="*/ 11 h 98"/>
                <a:gd name="T40" fmla="*/ 2 w 557"/>
                <a:gd name="T41" fmla="*/ 0 h 9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57"/>
                <a:gd name="T64" fmla="*/ 0 h 98"/>
                <a:gd name="T65" fmla="*/ 557 w 557"/>
                <a:gd name="T66" fmla="*/ 98 h 9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57" h="98">
                  <a:moveTo>
                    <a:pt x="2" y="0"/>
                  </a:moveTo>
                  <a:lnTo>
                    <a:pt x="2" y="98"/>
                  </a:lnTo>
                  <a:lnTo>
                    <a:pt x="557" y="98"/>
                  </a:lnTo>
                  <a:lnTo>
                    <a:pt x="557" y="0"/>
                  </a:lnTo>
                  <a:lnTo>
                    <a:pt x="557" y="11"/>
                  </a:lnTo>
                  <a:lnTo>
                    <a:pt x="557" y="22"/>
                  </a:lnTo>
                  <a:lnTo>
                    <a:pt x="557" y="36"/>
                  </a:lnTo>
                  <a:lnTo>
                    <a:pt x="557" y="47"/>
                  </a:lnTo>
                  <a:lnTo>
                    <a:pt x="557" y="60"/>
                  </a:lnTo>
                  <a:lnTo>
                    <a:pt x="557" y="73"/>
                  </a:lnTo>
                  <a:lnTo>
                    <a:pt x="557" y="86"/>
                  </a:lnTo>
                  <a:lnTo>
                    <a:pt x="557" y="98"/>
                  </a:lnTo>
                  <a:lnTo>
                    <a:pt x="0" y="98"/>
                  </a:lnTo>
                  <a:lnTo>
                    <a:pt x="2" y="86"/>
                  </a:lnTo>
                  <a:lnTo>
                    <a:pt x="2" y="73"/>
                  </a:lnTo>
                  <a:lnTo>
                    <a:pt x="3" y="62"/>
                  </a:lnTo>
                  <a:lnTo>
                    <a:pt x="3" y="49"/>
                  </a:lnTo>
                  <a:lnTo>
                    <a:pt x="3" y="37"/>
                  </a:lnTo>
                  <a:lnTo>
                    <a:pt x="3" y="24"/>
                  </a:lnTo>
                  <a:lnTo>
                    <a:pt x="2" y="11"/>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73" name="Freeform 359"/>
            <p:cNvSpPr/>
            <p:nvPr/>
          </p:nvSpPr>
          <p:spPr bwMode="auto">
            <a:xfrm>
              <a:off x="3250" y="1940"/>
              <a:ext cx="623" cy="21"/>
            </a:xfrm>
            <a:custGeom>
              <a:avLst/>
              <a:gdLst>
                <a:gd name="T0" fmla="*/ 0 w 623"/>
                <a:gd name="T1" fmla="*/ 8 h 21"/>
                <a:gd name="T2" fmla="*/ 0 w 623"/>
                <a:gd name="T3" fmla="*/ 6 h 21"/>
                <a:gd name="T4" fmla="*/ 2 w 623"/>
                <a:gd name="T5" fmla="*/ 4 h 21"/>
                <a:gd name="T6" fmla="*/ 2 w 623"/>
                <a:gd name="T7" fmla="*/ 2 h 21"/>
                <a:gd name="T8" fmla="*/ 4 w 623"/>
                <a:gd name="T9" fmla="*/ 2 h 21"/>
                <a:gd name="T10" fmla="*/ 4 w 623"/>
                <a:gd name="T11" fmla="*/ 0 h 21"/>
                <a:gd name="T12" fmla="*/ 5 w 623"/>
                <a:gd name="T13" fmla="*/ 0 h 21"/>
                <a:gd name="T14" fmla="*/ 7 w 623"/>
                <a:gd name="T15" fmla="*/ 0 h 21"/>
                <a:gd name="T16" fmla="*/ 9 w 623"/>
                <a:gd name="T17" fmla="*/ 0 h 21"/>
                <a:gd name="T18" fmla="*/ 614 w 623"/>
                <a:gd name="T19" fmla="*/ 0 h 21"/>
                <a:gd name="T20" fmla="*/ 616 w 623"/>
                <a:gd name="T21" fmla="*/ 0 h 21"/>
                <a:gd name="T22" fmla="*/ 618 w 623"/>
                <a:gd name="T23" fmla="*/ 0 h 21"/>
                <a:gd name="T24" fmla="*/ 618 w 623"/>
                <a:gd name="T25" fmla="*/ 0 h 21"/>
                <a:gd name="T26" fmla="*/ 619 w 623"/>
                <a:gd name="T27" fmla="*/ 2 h 21"/>
                <a:gd name="T28" fmla="*/ 621 w 623"/>
                <a:gd name="T29" fmla="*/ 2 h 21"/>
                <a:gd name="T30" fmla="*/ 621 w 623"/>
                <a:gd name="T31" fmla="*/ 4 h 21"/>
                <a:gd name="T32" fmla="*/ 623 w 623"/>
                <a:gd name="T33" fmla="*/ 4 h 21"/>
                <a:gd name="T34" fmla="*/ 623 w 623"/>
                <a:gd name="T35" fmla="*/ 6 h 21"/>
                <a:gd name="T36" fmla="*/ 623 w 623"/>
                <a:gd name="T37" fmla="*/ 14 h 21"/>
                <a:gd name="T38" fmla="*/ 623 w 623"/>
                <a:gd name="T39" fmla="*/ 15 h 21"/>
                <a:gd name="T40" fmla="*/ 621 w 623"/>
                <a:gd name="T41" fmla="*/ 17 h 21"/>
                <a:gd name="T42" fmla="*/ 621 w 623"/>
                <a:gd name="T43" fmla="*/ 19 h 21"/>
                <a:gd name="T44" fmla="*/ 619 w 623"/>
                <a:gd name="T45" fmla="*/ 19 h 21"/>
                <a:gd name="T46" fmla="*/ 618 w 623"/>
                <a:gd name="T47" fmla="*/ 21 h 21"/>
                <a:gd name="T48" fmla="*/ 618 w 623"/>
                <a:gd name="T49" fmla="*/ 21 h 21"/>
                <a:gd name="T50" fmla="*/ 616 w 623"/>
                <a:gd name="T51" fmla="*/ 21 h 21"/>
                <a:gd name="T52" fmla="*/ 616 w 623"/>
                <a:gd name="T53" fmla="*/ 21 h 21"/>
                <a:gd name="T54" fmla="*/ 9 w 623"/>
                <a:gd name="T55" fmla="*/ 21 h 21"/>
                <a:gd name="T56" fmla="*/ 7 w 623"/>
                <a:gd name="T57" fmla="*/ 21 h 21"/>
                <a:gd name="T58" fmla="*/ 5 w 623"/>
                <a:gd name="T59" fmla="*/ 21 h 21"/>
                <a:gd name="T60" fmla="*/ 4 w 623"/>
                <a:gd name="T61" fmla="*/ 19 h 21"/>
                <a:gd name="T62" fmla="*/ 4 w 623"/>
                <a:gd name="T63" fmla="*/ 19 h 21"/>
                <a:gd name="T64" fmla="*/ 2 w 623"/>
                <a:gd name="T65" fmla="*/ 17 h 21"/>
                <a:gd name="T66" fmla="*/ 2 w 623"/>
                <a:gd name="T67" fmla="*/ 17 h 21"/>
                <a:gd name="T68" fmla="*/ 2 w 623"/>
                <a:gd name="T69" fmla="*/ 15 h 21"/>
                <a:gd name="T70" fmla="*/ 0 w 623"/>
                <a:gd name="T71" fmla="*/ 14 h 21"/>
                <a:gd name="T72" fmla="*/ 0 w 623"/>
                <a:gd name="T73" fmla="*/ 8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3"/>
                <a:gd name="T112" fmla="*/ 0 h 21"/>
                <a:gd name="T113" fmla="*/ 623 w 623"/>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3" h="21">
                  <a:moveTo>
                    <a:pt x="0" y="8"/>
                  </a:moveTo>
                  <a:lnTo>
                    <a:pt x="0" y="6"/>
                  </a:lnTo>
                  <a:lnTo>
                    <a:pt x="2" y="4"/>
                  </a:lnTo>
                  <a:lnTo>
                    <a:pt x="2" y="2"/>
                  </a:lnTo>
                  <a:lnTo>
                    <a:pt x="4" y="2"/>
                  </a:lnTo>
                  <a:lnTo>
                    <a:pt x="4" y="0"/>
                  </a:lnTo>
                  <a:lnTo>
                    <a:pt x="5" y="0"/>
                  </a:lnTo>
                  <a:lnTo>
                    <a:pt x="7" y="0"/>
                  </a:lnTo>
                  <a:lnTo>
                    <a:pt x="9" y="0"/>
                  </a:lnTo>
                  <a:lnTo>
                    <a:pt x="614" y="0"/>
                  </a:lnTo>
                  <a:lnTo>
                    <a:pt x="616" y="0"/>
                  </a:lnTo>
                  <a:lnTo>
                    <a:pt x="618" y="0"/>
                  </a:lnTo>
                  <a:lnTo>
                    <a:pt x="619" y="2"/>
                  </a:lnTo>
                  <a:lnTo>
                    <a:pt x="621" y="2"/>
                  </a:lnTo>
                  <a:lnTo>
                    <a:pt x="621" y="4"/>
                  </a:lnTo>
                  <a:lnTo>
                    <a:pt x="623" y="4"/>
                  </a:lnTo>
                  <a:lnTo>
                    <a:pt x="623" y="6"/>
                  </a:lnTo>
                  <a:lnTo>
                    <a:pt x="623" y="14"/>
                  </a:lnTo>
                  <a:lnTo>
                    <a:pt x="623" y="15"/>
                  </a:lnTo>
                  <a:lnTo>
                    <a:pt x="621" y="17"/>
                  </a:lnTo>
                  <a:lnTo>
                    <a:pt x="621" y="19"/>
                  </a:lnTo>
                  <a:lnTo>
                    <a:pt x="619" y="19"/>
                  </a:lnTo>
                  <a:lnTo>
                    <a:pt x="618" y="21"/>
                  </a:lnTo>
                  <a:lnTo>
                    <a:pt x="616" y="21"/>
                  </a:lnTo>
                  <a:lnTo>
                    <a:pt x="9" y="21"/>
                  </a:lnTo>
                  <a:lnTo>
                    <a:pt x="7" y="21"/>
                  </a:lnTo>
                  <a:lnTo>
                    <a:pt x="5" y="21"/>
                  </a:lnTo>
                  <a:lnTo>
                    <a:pt x="4" y="19"/>
                  </a:lnTo>
                  <a:lnTo>
                    <a:pt x="2" y="17"/>
                  </a:lnTo>
                  <a:lnTo>
                    <a:pt x="2" y="15"/>
                  </a:lnTo>
                  <a:lnTo>
                    <a:pt x="0" y="14"/>
                  </a:lnTo>
                  <a:lnTo>
                    <a:pt x="0" y="8"/>
                  </a:lnTo>
                  <a:close/>
                </a:path>
              </a:pathLst>
            </a:cu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74" name="Freeform 360"/>
            <p:cNvSpPr/>
            <p:nvPr/>
          </p:nvSpPr>
          <p:spPr bwMode="auto">
            <a:xfrm>
              <a:off x="3250" y="1940"/>
              <a:ext cx="623" cy="21"/>
            </a:xfrm>
            <a:custGeom>
              <a:avLst/>
              <a:gdLst>
                <a:gd name="T0" fmla="*/ 0 w 623"/>
                <a:gd name="T1" fmla="*/ 8 h 21"/>
                <a:gd name="T2" fmla="*/ 0 w 623"/>
                <a:gd name="T3" fmla="*/ 6 h 21"/>
                <a:gd name="T4" fmla="*/ 2 w 623"/>
                <a:gd name="T5" fmla="*/ 4 h 21"/>
                <a:gd name="T6" fmla="*/ 2 w 623"/>
                <a:gd name="T7" fmla="*/ 2 h 21"/>
                <a:gd name="T8" fmla="*/ 4 w 623"/>
                <a:gd name="T9" fmla="*/ 2 h 21"/>
                <a:gd name="T10" fmla="*/ 4 w 623"/>
                <a:gd name="T11" fmla="*/ 0 h 21"/>
                <a:gd name="T12" fmla="*/ 5 w 623"/>
                <a:gd name="T13" fmla="*/ 0 h 21"/>
                <a:gd name="T14" fmla="*/ 7 w 623"/>
                <a:gd name="T15" fmla="*/ 0 h 21"/>
                <a:gd name="T16" fmla="*/ 9 w 623"/>
                <a:gd name="T17" fmla="*/ 0 h 21"/>
                <a:gd name="T18" fmla="*/ 614 w 623"/>
                <a:gd name="T19" fmla="*/ 0 h 21"/>
                <a:gd name="T20" fmla="*/ 616 w 623"/>
                <a:gd name="T21" fmla="*/ 0 h 21"/>
                <a:gd name="T22" fmla="*/ 618 w 623"/>
                <a:gd name="T23" fmla="*/ 0 h 21"/>
                <a:gd name="T24" fmla="*/ 618 w 623"/>
                <a:gd name="T25" fmla="*/ 0 h 21"/>
                <a:gd name="T26" fmla="*/ 619 w 623"/>
                <a:gd name="T27" fmla="*/ 2 h 21"/>
                <a:gd name="T28" fmla="*/ 621 w 623"/>
                <a:gd name="T29" fmla="*/ 2 h 21"/>
                <a:gd name="T30" fmla="*/ 621 w 623"/>
                <a:gd name="T31" fmla="*/ 4 h 21"/>
                <a:gd name="T32" fmla="*/ 623 w 623"/>
                <a:gd name="T33" fmla="*/ 4 h 21"/>
                <a:gd name="T34" fmla="*/ 623 w 623"/>
                <a:gd name="T35" fmla="*/ 6 h 21"/>
                <a:gd name="T36" fmla="*/ 623 w 623"/>
                <a:gd name="T37" fmla="*/ 14 h 21"/>
                <a:gd name="T38" fmla="*/ 623 w 623"/>
                <a:gd name="T39" fmla="*/ 15 h 21"/>
                <a:gd name="T40" fmla="*/ 621 w 623"/>
                <a:gd name="T41" fmla="*/ 17 h 21"/>
                <a:gd name="T42" fmla="*/ 621 w 623"/>
                <a:gd name="T43" fmla="*/ 19 h 21"/>
                <a:gd name="T44" fmla="*/ 619 w 623"/>
                <a:gd name="T45" fmla="*/ 19 h 21"/>
                <a:gd name="T46" fmla="*/ 618 w 623"/>
                <a:gd name="T47" fmla="*/ 21 h 21"/>
                <a:gd name="T48" fmla="*/ 618 w 623"/>
                <a:gd name="T49" fmla="*/ 21 h 21"/>
                <a:gd name="T50" fmla="*/ 616 w 623"/>
                <a:gd name="T51" fmla="*/ 21 h 21"/>
                <a:gd name="T52" fmla="*/ 616 w 623"/>
                <a:gd name="T53" fmla="*/ 21 h 21"/>
                <a:gd name="T54" fmla="*/ 9 w 623"/>
                <a:gd name="T55" fmla="*/ 21 h 21"/>
                <a:gd name="T56" fmla="*/ 7 w 623"/>
                <a:gd name="T57" fmla="*/ 21 h 21"/>
                <a:gd name="T58" fmla="*/ 5 w 623"/>
                <a:gd name="T59" fmla="*/ 21 h 21"/>
                <a:gd name="T60" fmla="*/ 4 w 623"/>
                <a:gd name="T61" fmla="*/ 19 h 21"/>
                <a:gd name="T62" fmla="*/ 4 w 623"/>
                <a:gd name="T63" fmla="*/ 19 h 21"/>
                <a:gd name="T64" fmla="*/ 2 w 623"/>
                <a:gd name="T65" fmla="*/ 17 h 21"/>
                <a:gd name="T66" fmla="*/ 2 w 623"/>
                <a:gd name="T67" fmla="*/ 17 h 21"/>
                <a:gd name="T68" fmla="*/ 2 w 623"/>
                <a:gd name="T69" fmla="*/ 15 h 21"/>
                <a:gd name="T70" fmla="*/ 0 w 623"/>
                <a:gd name="T71" fmla="*/ 14 h 21"/>
                <a:gd name="T72" fmla="*/ 0 w 623"/>
                <a:gd name="T73" fmla="*/ 8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23"/>
                <a:gd name="T112" fmla="*/ 0 h 21"/>
                <a:gd name="T113" fmla="*/ 623 w 623"/>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23" h="21">
                  <a:moveTo>
                    <a:pt x="0" y="8"/>
                  </a:moveTo>
                  <a:lnTo>
                    <a:pt x="0" y="6"/>
                  </a:lnTo>
                  <a:lnTo>
                    <a:pt x="2" y="4"/>
                  </a:lnTo>
                  <a:lnTo>
                    <a:pt x="2" y="2"/>
                  </a:lnTo>
                  <a:lnTo>
                    <a:pt x="4" y="2"/>
                  </a:lnTo>
                  <a:lnTo>
                    <a:pt x="4" y="0"/>
                  </a:lnTo>
                  <a:lnTo>
                    <a:pt x="5" y="0"/>
                  </a:lnTo>
                  <a:lnTo>
                    <a:pt x="7" y="0"/>
                  </a:lnTo>
                  <a:lnTo>
                    <a:pt x="9" y="0"/>
                  </a:lnTo>
                  <a:lnTo>
                    <a:pt x="614" y="0"/>
                  </a:lnTo>
                  <a:lnTo>
                    <a:pt x="616" y="0"/>
                  </a:lnTo>
                  <a:lnTo>
                    <a:pt x="618" y="0"/>
                  </a:lnTo>
                  <a:lnTo>
                    <a:pt x="619" y="2"/>
                  </a:lnTo>
                  <a:lnTo>
                    <a:pt x="621" y="2"/>
                  </a:lnTo>
                  <a:lnTo>
                    <a:pt x="621" y="4"/>
                  </a:lnTo>
                  <a:lnTo>
                    <a:pt x="623" y="4"/>
                  </a:lnTo>
                  <a:lnTo>
                    <a:pt x="623" y="6"/>
                  </a:lnTo>
                  <a:lnTo>
                    <a:pt x="623" y="14"/>
                  </a:lnTo>
                  <a:lnTo>
                    <a:pt x="623" y="15"/>
                  </a:lnTo>
                  <a:lnTo>
                    <a:pt x="621" y="17"/>
                  </a:lnTo>
                  <a:lnTo>
                    <a:pt x="621" y="19"/>
                  </a:lnTo>
                  <a:lnTo>
                    <a:pt x="619" y="19"/>
                  </a:lnTo>
                  <a:lnTo>
                    <a:pt x="618" y="21"/>
                  </a:lnTo>
                  <a:lnTo>
                    <a:pt x="616" y="21"/>
                  </a:lnTo>
                  <a:lnTo>
                    <a:pt x="9" y="21"/>
                  </a:lnTo>
                  <a:lnTo>
                    <a:pt x="7" y="21"/>
                  </a:lnTo>
                  <a:lnTo>
                    <a:pt x="5" y="21"/>
                  </a:lnTo>
                  <a:lnTo>
                    <a:pt x="4" y="19"/>
                  </a:lnTo>
                  <a:lnTo>
                    <a:pt x="2" y="17"/>
                  </a:lnTo>
                  <a:lnTo>
                    <a:pt x="2" y="15"/>
                  </a:lnTo>
                  <a:lnTo>
                    <a:pt x="0" y="14"/>
                  </a:lnTo>
                  <a:lnTo>
                    <a:pt x="0" y="8"/>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75" name="Freeform 361"/>
            <p:cNvSpPr/>
            <p:nvPr/>
          </p:nvSpPr>
          <p:spPr bwMode="auto">
            <a:xfrm>
              <a:off x="3254" y="1950"/>
              <a:ext cx="615" cy="7"/>
            </a:xfrm>
            <a:custGeom>
              <a:avLst/>
              <a:gdLst>
                <a:gd name="T0" fmla="*/ 0 w 615"/>
                <a:gd name="T1" fmla="*/ 7 h 7"/>
                <a:gd name="T2" fmla="*/ 5 w 615"/>
                <a:gd name="T3" fmla="*/ 0 h 7"/>
                <a:gd name="T4" fmla="*/ 610 w 615"/>
                <a:gd name="T5" fmla="*/ 0 h 7"/>
                <a:gd name="T6" fmla="*/ 615 w 615"/>
                <a:gd name="T7" fmla="*/ 7 h 7"/>
                <a:gd name="T8" fmla="*/ 0 60000 65536"/>
                <a:gd name="T9" fmla="*/ 0 60000 65536"/>
                <a:gd name="T10" fmla="*/ 0 60000 65536"/>
                <a:gd name="T11" fmla="*/ 0 60000 65536"/>
                <a:gd name="T12" fmla="*/ 0 w 615"/>
                <a:gd name="T13" fmla="*/ 0 h 7"/>
                <a:gd name="T14" fmla="*/ 615 w 615"/>
                <a:gd name="T15" fmla="*/ 7 h 7"/>
              </a:gdLst>
              <a:ahLst/>
              <a:cxnLst>
                <a:cxn ang="T8">
                  <a:pos x="T0" y="T1"/>
                </a:cxn>
                <a:cxn ang="T9">
                  <a:pos x="T2" y="T3"/>
                </a:cxn>
                <a:cxn ang="T10">
                  <a:pos x="T4" y="T5"/>
                </a:cxn>
                <a:cxn ang="T11">
                  <a:pos x="T6" y="T7"/>
                </a:cxn>
              </a:cxnLst>
              <a:rect l="T12" t="T13" r="T14" b="T15"/>
              <a:pathLst>
                <a:path w="615" h="7">
                  <a:moveTo>
                    <a:pt x="0" y="7"/>
                  </a:moveTo>
                  <a:lnTo>
                    <a:pt x="5" y="0"/>
                  </a:lnTo>
                  <a:lnTo>
                    <a:pt x="610" y="0"/>
                  </a:lnTo>
                  <a:lnTo>
                    <a:pt x="615" y="7"/>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76" name="Freeform 362"/>
            <p:cNvSpPr>
              <a:spLocks noEditPoints="1"/>
            </p:cNvSpPr>
            <p:nvPr/>
          </p:nvSpPr>
          <p:spPr bwMode="auto">
            <a:xfrm>
              <a:off x="3293" y="1814"/>
              <a:ext cx="537" cy="104"/>
            </a:xfrm>
            <a:custGeom>
              <a:avLst/>
              <a:gdLst>
                <a:gd name="T0" fmla="*/ 535 w 537"/>
                <a:gd name="T1" fmla="*/ 38 h 104"/>
                <a:gd name="T2" fmla="*/ 537 w 537"/>
                <a:gd name="T3" fmla="*/ 100 h 104"/>
                <a:gd name="T4" fmla="*/ 533 w 537"/>
                <a:gd name="T5" fmla="*/ 104 h 104"/>
                <a:gd name="T6" fmla="*/ 441 w 537"/>
                <a:gd name="T7" fmla="*/ 102 h 104"/>
                <a:gd name="T8" fmla="*/ 441 w 537"/>
                <a:gd name="T9" fmla="*/ 40 h 104"/>
                <a:gd name="T10" fmla="*/ 443 w 537"/>
                <a:gd name="T11" fmla="*/ 38 h 104"/>
                <a:gd name="T12" fmla="*/ 406 w 537"/>
                <a:gd name="T13" fmla="*/ 83 h 104"/>
                <a:gd name="T14" fmla="*/ 430 w 537"/>
                <a:gd name="T15" fmla="*/ 85 h 104"/>
                <a:gd name="T16" fmla="*/ 430 w 537"/>
                <a:gd name="T17" fmla="*/ 102 h 104"/>
                <a:gd name="T18" fmla="*/ 428 w 537"/>
                <a:gd name="T19" fmla="*/ 104 h 104"/>
                <a:gd name="T20" fmla="*/ 359 w 537"/>
                <a:gd name="T21" fmla="*/ 104 h 104"/>
                <a:gd name="T22" fmla="*/ 359 w 537"/>
                <a:gd name="T23" fmla="*/ 85 h 104"/>
                <a:gd name="T24" fmla="*/ 360 w 537"/>
                <a:gd name="T25" fmla="*/ 83 h 104"/>
                <a:gd name="T26" fmla="*/ 430 w 537"/>
                <a:gd name="T27" fmla="*/ 36 h 104"/>
                <a:gd name="T28" fmla="*/ 430 w 537"/>
                <a:gd name="T29" fmla="*/ 64 h 104"/>
                <a:gd name="T30" fmla="*/ 428 w 537"/>
                <a:gd name="T31" fmla="*/ 66 h 104"/>
                <a:gd name="T32" fmla="*/ 359 w 537"/>
                <a:gd name="T33" fmla="*/ 64 h 104"/>
                <a:gd name="T34" fmla="*/ 359 w 537"/>
                <a:gd name="T35" fmla="*/ 38 h 104"/>
                <a:gd name="T36" fmla="*/ 360 w 537"/>
                <a:gd name="T37" fmla="*/ 36 h 104"/>
                <a:gd name="T38" fmla="*/ 428 w 537"/>
                <a:gd name="T39" fmla="*/ 0 h 104"/>
                <a:gd name="T40" fmla="*/ 430 w 537"/>
                <a:gd name="T41" fmla="*/ 17 h 104"/>
                <a:gd name="T42" fmla="*/ 428 w 537"/>
                <a:gd name="T43" fmla="*/ 21 h 104"/>
                <a:gd name="T44" fmla="*/ 359 w 537"/>
                <a:gd name="T45" fmla="*/ 21 h 104"/>
                <a:gd name="T46" fmla="*/ 357 w 537"/>
                <a:gd name="T47" fmla="*/ 2 h 104"/>
                <a:gd name="T48" fmla="*/ 359 w 537"/>
                <a:gd name="T49" fmla="*/ 0 h 104"/>
                <a:gd name="T50" fmla="*/ 351 w 537"/>
                <a:gd name="T51" fmla="*/ 36 h 104"/>
                <a:gd name="T52" fmla="*/ 353 w 537"/>
                <a:gd name="T53" fmla="*/ 38 h 104"/>
                <a:gd name="T54" fmla="*/ 351 w 537"/>
                <a:gd name="T55" fmla="*/ 102 h 104"/>
                <a:gd name="T56" fmla="*/ 289 w 537"/>
                <a:gd name="T57" fmla="*/ 91 h 104"/>
                <a:gd name="T58" fmla="*/ 4 w 537"/>
                <a:gd name="T59" fmla="*/ 104 h 104"/>
                <a:gd name="T60" fmla="*/ 0 w 537"/>
                <a:gd name="T61" fmla="*/ 100 h 104"/>
                <a:gd name="T62" fmla="*/ 0 w 537"/>
                <a:gd name="T63" fmla="*/ 36 h 104"/>
                <a:gd name="T64" fmla="*/ 259 w 537"/>
                <a:gd name="T65" fmla="*/ 0 h 104"/>
                <a:gd name="T66" fmla="*/ 351 w 537"/>
                <a:gd name="T67" fmla="*/ 0 h 104"/>
                <a:gd name="T68" fmla="*/ 351 w 537"/>
                <a:gd name="T69" fmla="*/ 19 h 104"/>
                <a:gd name="T70" fmla="*/ 349 w 537"/>
                <a:gd name="T71" fmla="*/ 21 h 104"/>
                <a:gd name="T72" fmla="*/ 257 w 537"/>
                <a:gd name="T73" fmla="*/ 19 h 104"/>
                <a:gd name="T74" fmla="*/ 257 w 537"/>
                <a:gd name="T75" fmla="*/ 2 h 104"/>
                <a:gd name="T76" fmla="*/ 259 w 537"/>
                <a:gd name="T77" fmla="*/ 0 h 104"/>
                <a:gd name="T78" fmla="*/ 248 w 537"/>
                <a:gd name="T79" fmla="*/ 0 h 104"/>
                <a:gd name="T80" fmla="*/ 248 w 537"/>
                <a:gd name="T81" fmla="*/ 19 h 104"/>
                <a:gd name="T82" fmla="*/ 246 w 537"/>
                <a:gd name="T83" fmla="*/ 21 h 104"/>
                <a:gd name="T84" fmla="*/ 154 w 537"/>
                <a:gd name="T85" fmla="*/ 19 h 104"/>
                <a:gd name="T86" fmla="*/ 152 w 537"/>
                <a:gd name="T87" fmla="*/ 2 h 104"/>
                <a:gd name="T88" fmla="*/ 156 w 537"/>
                <a:gd name="T89" fmla="*/ 0 h 104"/>
                <a:gd name="T90" fmla="*/ 145 w 537"/>
                <a:gd name="T91" fmla="*/ 0 h 104"/>
                <a:gd name="T92" fmla="*/ 145 w 537"/>
                <a:gd name="T93" fmla="*/ 17 h 104"/>
                <a:gd name="T94" fmla="*/ 143 w 537"/>
                <a:gd name="T95" fmla="*/ 21 h 104"/>
                <a:gd name="T96" fmla="*/ 53 w 537"/>
                <a:gd name="T97" fmla="*/ 21 h 104"/>
                <a:gd name="T98" fmla="*/ 51 w 537"/>
                <a:gd name="T99" fmla="*/ 2 h 104"/>
                <a:gd name="T100" fmla="*/ 53 w 537"/>
                <a:gd name="T101" fmla="*/ 0 h 104"/>
                <a:gd name="T102" fmla="*/ 26 w 537"/>
                <a:gd name="T103" fmla="*/ 0 h 104"/>
                <a:gd name="T104" fmla="*/ 28 w 537"/>
                <a:gd name="T105" fmla="*/ 4 h 104"/>
                <a:gd name="T106" fmla="*/ 26 w 537"/>
                <a:gd name="T107" fmla="*/ 21 h 104"/>
                <a:gd name="T108" fmla="*/ 4 w 537"/>
                <a:gd name="T109" fmla="*/ 21 h 104"/>
                <a:gd name="T110" fmla="*/ 2 w 537"/>
                <a:gd name="T111" fmla="*/ 17 h 104"/>
                <a:gd name="T112" fmla="*/ 2 w 537"/>
                <a:gd name="T113" fmla="*/ 0 h 10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537"/>
                <a:gd name="T172" fmla="*/ 0 h 104"/>
                <a:gd name="T173" fmla="*/ 537 w 537"/>
                <a:gd name="T174" fmla="*/ 104 h 10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537" h="104">
                  <a:moveTo>
                    <a:pt x="443" y="38"/>
                  </a:moveTo>
                  <a:lnTo>
                    <a:pt x="533" y="38"/>
                  </a:lnTo>
                  <a:lnTo>
                    <a:pt x="535" y="38"/>
                  </a:lnTo>
                  <a:lnTo>
                    <a:pt x="537" y="40"/>
                  </a:lnTo>
                  <a:lnTo>
                    <a:pt x="537" y="100"/>
                  </a:lnTo>
                  <a:lnTo>
                    <a:pt x="537" y="102"/>
                  </a:lnTo>
                  <a:lnTo>
                    <a:pt x="535" y="102"/>
                  </a:lnTo>
                  <a:lnTo>
                    <a:pt x="535" y="104"/>
                  </a:lnTo>
                  <a:lnTo>
                    <a:pt x="533" y="104"/>
                  </a:lnTo>
                  <a:lnTo>
                    <a:pt x="443" y="104"/>
                  </a:lnTo>
                  <a:lnTo>
                    <a:pt x="441" y="102"/>
                  </a:lnTo>
                  <a:lnTo>
                    <a:pt x="441" y="100"/>
                  </a:lnTo>
                  <a:lnTo>
                    <a:pt x="441" y="40"/>
                  </a:lnTo>
                  <a:lnTo>
                    <a:pt x="441" y="38"/>
                  </a:lnTo>
                  <a:lnTo>
                    <a:pt x="443" y="38"/>
                  </a:lnTo>
                  <a:close/>
                  <a:moveTo>
                    <a:pt x="360" y="83"/>
                  </a:moveTo>
                  <a:lnTo>
                    <a:pt x="383" y="83"/>
                  </a:lnTo>
                  <a:lnTo>
                    <a:pt x="383" y="76"/>
                  </a:lnTo>
                  <a:lnTo>
                    <a:pt x="406" y="76"/>
                  </a:lnTo>
                  <a:lnTo>
                    <a:pt x="406" y="83"/>
                  </a:lnTo>
                  <a:lnTo>
                    <a:pt x="428" y="83"/>
                  </a:lnTo>
                  <a:lnTo>
                    <a:pt x="430" y="83"/>
                  </a:lnTo>
                  <a:lnTo>
                    <a:pt x="430" y="85"/>
                  </a:lnTo>
                  <a:lnTo>
                    <a:pt x="430" y="87"/>
                  </a:lnTo>
                  <a:lnTo>
                    <a:pt x="430" y="102"/>
                  </a:lnTo>
                  <a:lnTo>
                    <a:pt x="430" y="104"/>
                  </a:lnTo>
                  <a:lnTo>
                    <a:pt x="428" y="104"/>
                  </a:lnTo>
                  <a:lnTo>
                    <a:pt x="360" y="104"/>
                  </a:lnTo>
                  <a:lnTo>
                    <a:pt x="359" y="104"/>
                  </a:lnTo>
                  <a:lnTo>
                    <a:pt x="359" y="102"/>
                  </a:lnTo>
                  <a:lnTo>
                    <a:pt x="359" y="87"/>
                  </a:lnTo>
                  <a:lnTo>
                    <a:pt x="359" y="85"/>
                  </a:lnTo>
                  <a:lnTo>
                    <a:pt x="359" y="83"/>
                  </a:lnTo>
                  <a:lnTo>
                    <a:pt x="360" y="83"/>
                  </a:lnTo>
                  <a:close/>
                  <a:moveTo>
                    <a:pt x="360" y="36"/>
                  </a:moveTo>
                  <a:lnTo>
                    <a:pt x="426" y="36"/>
                  </a:lnTo>
                  <a:lnTo>
                    <a:pt x="428" y="36"/>
                  </a:lnTo>
                  <a:lnTo>
                    <a:pt x="430" y="36"/>
                  </a:lnTo>
                  <a:lnTo>
                    <a:pt x="430" y="38"/>
                  </a:lnTo>
                  <a:lnTo>
                    <a:pt x="430" y="63"/>
                  </a:lnTo>
                  <a:lnTo>
                    <a:pt x="430" y="64"/>
                  </a:lnTo>
                  <a:lnTo>
                    <a:pt x="428" y="66"/>
                  </a:lnTo>
                  <a:lnTo>
                    <a:pt x="426" y="66"/>
                  </a:lnTo>
                  <a:lnTo>
                    <a:pt x="360" y="66"/>
                  </a:lnTo>
                  <a:lnTo>
                    <a:pt x="359" y="64"/>
                  </a:lnTo>
                  <a:lnTo>
                    <a:pt x="359" y="63"/>
                  </a:lnTo>
                  <a:lnTo>
                    <a:pt x="359" y="38"/>
                  </a:lnTo>
                  <a:lnTo>
                    <a:pt x="359" y="36"/>
                  </a:lnTo>
                  <a:lnTo>
                    <a:pt x="360" y="36"/>
                  </a:lnTo>
                  <a:close/>
                  <a:moveTo>
                    <a:pt x="360" y="0"/>
                  </a:moveTo>
                  <a:lnTo>
                    <a:pt x="428" y="0"/>
                  </a:lnTo>
                  <a:lnTo>
                    <a:pt x="430" y="0"/>
                  </a:lnTo>
                  <a:lnTo>
                    <a:pt x="430" y="2"/>
                  </a:lnTo>
                  <a:lnTo>
                    <a:pt x="430" y="17"/>
                  </a:lnTo>
                  <a:lnTo>
                    <a:pt x="430" y="19"/>
                  </a:lnTo>
                  <a:lnTo>
                    <a:pt x="428" y="19"/>
                  </a:lnTo>
                  <a:lnTo>
                    <a:pt x="428" y="21"/>
                  </a:lnTo>
                  <a:lnTo>
                    <a:pt x="360" y="21"/>
                  </a:lnTo>
                  <a:lnTo>
                    <a:pt x="359" y="21"/>
                  </a:lnTo>
                  <a:lnTo>
                    <a:pt x="359" y="19"/>
                  </a:lnTo>
                  <a:lnTo>
                    <a:pt x="357" y="19"/>
                  </a:lnTo>
                  <a:lnTo>
                    <a:pt x="357" y="17"/>
                  </a:lnTo>
                  <a:lnTo>
                    <a:pt x="357" y="2"/>
                  </a:lnTo>
                  <a:lnTo>
                    <a:pt x="359" y="2"/>
                  </a:lnTo>
                  <a:lnTo>
                    <a:pt x="359" y="0"/>
                  </a:lnTo>
                  <a:lnTo>
                    <a:pt x="360" y="0"/>
                  </a:lnTo>
                  <a:close/>
                  <a:moveTo>
                    <a:pt x="4" y="34"/>
                  </a:moveTo>
                  <a:lnTo>
                    <a:pt x="349" y="34"/>
                  </a:lnTo>
                  <a:lnTo>
                    <a:pt x="351" y="34"/>
                  </a:lnTo>
                  <a:lnTo>
                    <a:pt x="351" y="36"/>
                  </a:lnTo>
                  <a:lnTo>
                    <a:pt x="353" y="36"/>
                  </a:lnTo>
                  <a:lnTo>
                    <a:pt x="353" y="38"/>
                  </a:lnTo>
                  <a:lnTo>
                    <a:pt x="353" y="100"/>
                  </a:lnTo>
                  <a:lnTo>
                    <a:pt x="353" y="102"/>
                  </a:lnTo>
                  <a:lnTo>
                    <a:pt x="351" y="102"/>
                  </a:lnTo>
                  <a:lnTo>
                    <a:pt x="351" y="104"/>
                  </a:lnTo>
                  <a:lnTo>
                    <a:pt x="349" y="104"/>
                  </a:lnTo>
                  <a:lnTo>
                    <a:pt x="314" y="104"/>
                  </a:lnTo>
                  <a:lnTo>
                    <a:pt x="314" y="91"/>
                  </a:lnTo>
                  <a:lnTo>
                    <a:pt x="289" y="91"/>
                  </a:lnTo>
                  <a:lnTo>
                    <a:pt x="289" y="102"/>
                  </a:lnTo>
                  <a:lnTo>
                    <a:pt x="66" y="102"/>
                  </a:lnTo>
                  <a:lnTo>
                    <a:pt x="66" y="91"/>
                  </a:lnTo>
                  <a:lnTo>
                    <a:pt x="39" y="91"/>
                  </a:lnTo>
                  <a:lnTo>
                    <a:pt x="39" y="104"/>
                  </a:lnTo>
                  <a:lnTo>
                    <a:pt x="4" y="104"/>
                  </a:lnTo>
                  <a:lnTo>
                    <a:pt x="2" y="104"/>
                  </a:lnTo>
                  <a:lnTo>
                    <a:pt x="2" y="102"/>
                  </a:lnTo>
                  <a:lnTo>
                    <a:pt x="0" y="102"/>
                  </a:lnTo>
                  <a:lnTo>
                    <a:pt x="0" y="100"/>
                  </a:lnTo>
                  <a:lnTo>
                    <a:pt x="0" y="38"/>
                  </a:lnTo>
                  <a:lnTo>
                    <a:pt x="0" y="36"/>
                  </a:lnTo>
                  <a:lnTo>
                    <a:pt x="2" y="36"/>
                  </a:lnTo>
                  <a:lnTo>
                    <a:pt x="2" y="34"/>
                  </a:lnTo>
                  <a:lnTo>
                    <a:pt x="4" y="34"/>
                  </a:lnTo>
                  <a:close/>
                  <a:moveTo>
                    <a:pt x="259" y="0"/>
                  </a:moveTo>
                  <a:lnTo>
                    <a:pt x="349" y="0"/>
                  </a:lnTo>
                  <a:lnTo>
                    <a:pt x="351" y="0"/>
                  </a:lnTo>
                  <a:lnTo>
                    <a:pt x="351" y="2"/>
                  </a:lnTo>
                  <a:lnTo>
                    <a:pt x="351" y="17"/>
                  </a:lnTo>
                  <a:lnTo>
                    <a:pt x="351" y="19"/>
                  </a:lnTo>
                  <a:lnTo>
                    <a:pt x="349" y="21"/>
                  </a:lnTo>
                  <a:lnTo>
                    <a:pt x="259" y="21"/>
                  </a:lnTo>
                  <a:lnTo>
                    <a:pt x="257" y="21"/>
                  </a:lnTo>
                  <a:lnTo>
                    <a:pt x="257" y="19"/>
                  </a:lnTo>
                  <a:lnTo>
                    <a:pt x="257" y="17"/>
                  </a:lnTo>
                  <a:lnTo>
                    <a:pt x="257" y="2"/>
                  </a:lnTo>
                  <a:lnTo>
                    <a:pt x="257" y="0"/>
                  </a:lnTo>
                  <a:lnTo>
                    <a:pt x="259" y="0"/>
                  </a:lnTo>
                  <a:close/>
                  <a:moveTo>
                    <a:pt x="156" y="0"/>
                  </a:moveTo>
                  <a:lnTo>
                    <a:pt x="244" y="0"/>
                  </a:lnTo>
                  <a:lnTo>
                    <a:pt x="246" y="0"/>
                  </a:lnTo>
                  <a:lnTo>
                    <a:pt x="248" y="0"/>
                  </a:lnTo>
                  <a:lnTo>
                    <a:pt x="248" y="2"/>
                  </a:lnTo>
                  <a:lnTo>
                    <a:pt x="248" y="17"/>
                  </a:lnTo>
                  <a:lnTo>
                    <a:pt x="248" y="19"/>
                  </a:lnTo>
                  <a:lnTo>
                    <a:pt x="246" y="21"/>
                  </a:lnTo>
                  <a:lnTo>
                    <a:pt x="244" y="21"/>
                  </a:lnTo>
                  <a:lnTo>
                    <a:pt x="156" y="21"/>
                  </a:lnTo>
                  <a:lnTo>
                    <a:pt x="154" y="21"/>
                  </a:lnTo>
                  <a:lnTo>
                    <a:pt x="154" y="19"/>
                  </a:lnTo>
                  <a:lnTo>
                    <a:pt x="152" y="19"/>
                  </a:lnTo>
                  <a:lnTo>
                    <a:pt x="152" y="17"/>
                  </a:lnTo>
                  <a:lnTo>
                    <a:pt x="152" y="2"/>
                  </a:lnTo>
                  <a:lnTo>
                    <a:pt x="154" y="0"/>
                  </a:lnTo>
                  <a:lnTo>
                    <a:pt x="156" y="0"/>
                  </a:lnTo>
                  <a:close/>
                  <a:moveTo>
                    <a:pt x="53" y="0"/>
                  </a:moveTo>
                  <a:lnTo>
                    <a:pt x="143" y="0"/>
                  </a:lnTo>
                  <a:lnTo>
                    <a:pt x="145" y="0"/>
                  </a:lnTo>
                  <a:lnTo>
                    <a:pt x="145" y="2"/>
                  </a:lnTo>
                  <a:lnTo>
                    <a:pt x="145" y="17"/>
                  </a:lnTo>
                  <a:lnTo>
                    <a:pt x="145" y="19"/>
                  </a:lnTo>
                  <a:lnTo>
                    <a:pt x="145" y="21"/>
                  </a:lnTo>
                  <a:lnTo>
                    <a:pt x="143" y="21"/>
                  </a:lnTo>
                  <a:lnTo>
                    <a:pt x="53" y="21"/>
                  </a:lnTo>
                  <a:lnTo>
                    <a:pt x="51" y="19"/>
                  </a:lnTo>
                  <a:lnTo>
                    <a:pt x="51" y="17"/>
                  </a:lnTo>
                  <a:lnTo>
                    <a:pt x="51" y="2"/>
                  </a:lnTo>
                  <a:lnTo>
                    <a:pt x="51" y="0"/>
                  </a:lnTo>
                  <a:lnTo>
                    <a:pt x="53" y="0"/>
                  </a:lnTo>
                  <a:close/>
                  <a:moveTo>
                    <a:pt x="4" y="0"/>
                  </a:moveTo>
                  <a:lnTo>
                    <a:pt x="26" y="0"/>
                  </a:lnTo>
                  <a:lnTo>
                    <a:pt x="28" y="0"/>
                  </a:lnTo>
                  <a:lnTo>
                    <a:pt x="28" y="2"/>
                  </a:lnTo>
                  <a:lnTo>
                    <a:pt x="28" y="4"/>
                  </a:lnTo>
                  <a:lnTo>
                    <a:pt x="28" y="17"/>
                  </a:lnTo>
                  <a:lnTo>
                    <a:pt x="28" y="19"/>
                  </a:lnTo>
                  <a:lnTo>
                    <a:pt x="26" y="21"/>
                  </a:lnTo>
                  <a:lnTo>
                    <a:pt x="4" y="21"/>
                  </a:lnTo>
                  <a:lnTo>
                    <a:pt x="2" y="21"/>
                  </a:lnTo>
                  <a:lnTo>
                    <a:pt x="2" y="19"/>
                  </a:lnTo>
                  <a:lnTo>
                    <a:pt x="2" y="17"/>
                  </a:lnTo>
                  <a:lnTo>
                    <a:pt x="2" y="4"/>
                  </a:lnTo>
                  <a:lnTo>
                    <a:pt x="2" y="2"/>
                  </a:lnTo>
                  <a:lnTo>
                    <a:pt x="2"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77" name="Freeform 363"/>
            <p:cNvSpPr/>
            <p:nvPr/>
          </p:nvSpPr>
          <p:spPr bwMode="auto">
            <a:xfrm>
              <a:off x="3734" y="1852"/>
              <a:ext cx="96" cy="66"/>
            </a:xfrm>
            <a:custGeom>
              <a:avLst/>
              <a:gdLst>
                <a:gd name="T0" fmla="*/ 2 w 96"/>
                <a:gd name="T1" fmla="*/ 0 h 66"/>
                <a:gd name="T2" fmla="*/ 92 w 96"/>
                <a:gd name="T3" fmla="*/ 0 h 66"/>
                <a:gd name="T4" fmla="*/ 92 w 96"/>
                <a:gd name="T5" fmla="*/ 0 h 66"/>
                <a:gd name="T6" fmla="*/ 94 w 96"/>
                <a:gd name="T7" fmla="*/ 0 h 66"/>
                <a:gd name="T8" fmla="*/ 94 w 96"/>
                <a:gd name="T9" fmla="*/ 0 h 66"/>
                <a:gd name="T10" fmla="*/ 94 w 96"/>
                <a:gd name="T11" fmla="*/ 0 h 66"/>
                <a:gd name="T12" fmla="*/ 96 w 96"/>
                <a:gd name="T13" fmla="*/ 2 h 66"/>
                <a:gd name="T14" fmla="*/ 96 w 96"/>
                <a:gd name="T15" fmla="*/ 2 h 66"/>
                <a:gd name="T16" fmla="*/ 96 w 96"/>
                <a:gd name="T17" fmla="*/ 2 h 66"/>
                <a:gd name="T18" fmla="*/ 96 w 96"/>
                <a:gd name="T19" fmla="*/ 2 h 66"/>
                <a:gd name="T20" fmla="*/ 96 w 96"/>
                <a:gd name="T21" fmla="*/ 62 h 66"/>
                <a:gd name="T22" fmla="*/ 96 w 96"/>
                <a:gd name="T23" fmla="*/ 62 h 66"/>
                <a:gd name="T24" fmla="*/ 96 w 96"/>
                <a:gd name="T25" fmla="*/ 64 h 66"/>
                <a:gd name="T26" fmla="*/ 96 w 96"/>
                <a:gd name="T27" fmla="*/ 64 h 66"/>
                <a:gd name="T28" fmla="*/ 94 w 96"/>
                <a:gd name="T29" fmla="*/ 64 h 66"/>
                <a:gd name="T30" fmla="*/ 94 w 96"/>
                <a:gd name="T31" fmla="*/ 66 h 66"/>
                <a:gd name="T32" fmla="*/ 94 w 96"/>
                <a:gd name="T33" fmla="*/ 66 h 66"/>
                <a:gd name="T34" fmla="*/ 92 w 96"/>
                <a:gd name="T35" fmla="*/ 66 h 66"/>
                <a:gd name="T36" fmla="*/ 92 w 96"/>
                <a:gd name="T37" fmla="*/ 66 h 66"/>
                <a:gd name="T38" fmla="*/ 2 w 96"/>
                <a:gd name="T39" fmla="*/ 66 h 66"/>
                <a:gd name="T40" fmla="*/ 2 w 96"/>
                <a:gd name="T41" fmla="*/ 66 h 66"/>
                <a:gd name="T42" fmla="*/ 2 w 96"/>
                <a:gd name="T43" fmla="*/ 66 h 66"/>
                <a:gd name="T44" fmla="*/ 2 w 96"/>
                <a:gd name="T45" fmla="*/ 66 h 66"/>
                <a:gd name="T46" fmla="*/ 0 w 96"/>
                <a:gd name="T47" fmla="*/ 64 h 66"/>
                <a:gd name="T48" fmla="*/ 0 w 96"/>
                <a:gd name="T49" fmla="*/ 64 h 66"/>
                <a:gd name="T50" fmla="*/ 0 w 96"/>
                <a:gd name="T51" fmla="*/ 64 h 66"/>
                <a:gd name="T52" fmla="*/ 0 w 96"/>
                <a:gd name="T53" fmla="*/ 62 h 66"/>
                <a:gd name="T54" fmla="*/ 0 w 96"/>
                <a:gd name="T55" fmla="*/ 62 h 66"/>
                <a:gd name="T56" fmla="*/ 0 w 96"/>
                <a:gd name="T57" fmla="*/ 2 h 66"/>
                <a:gd name="T58" fmla="*/ 0 w 96"/>
                <a:gd name="T59" fmla="*/ 2 h 66"/>
                <a:gd name="T60" fmla="*/ 0 w 96"/>
                <a:gd name="T61" fmla="*/ 2 h 66"/>
                <a:gd name="T62" fmla="*/ 0 w 96"/>
                <a:gd name="T63" fmla="*/ 2 h 66"/>
                <a:gd name="T64" fmla="*/ 0 w 96"/>
                <a:gd name="T65" fmla="*/ 0 h 66"/>
                <a:gd name="T66" fmla="*/ 2 w 96"/>
                <a:gd name="T67" fmla="*/ 0 h 66"/>
                <a:gd name="T68" fmla="*/ 2 w 96"/>
                <a:gd name="T69" fmla="*/ 0 h 66"/>
                <a:gd name="T70" fmla="*/ 2 w 96"/>
                <a:gd name="T71" fmla="*/ 0 h 66"/>
                <a:gd name="T72" fmla="*/ 2 w 96"/>
                <a:gd name="T73" fmla="*/ 0 h 6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
                <a:gd name="T112" fmla="*/ 0 h 66"/>
                <a:gd name="T113" fmla="*/ 96 w 96"/>
                <a:gd name="T114" fmla="*/ 66 h 6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 h="66">
                  <a:moveTo>
                    <a:pt x="2" y="0"/>
                  </a:moveTo>
                  <a:lnTo>
                    <a:pt x="92" y="0"/>
                  </a:lnTo>
                  <a:lnTo>
                    <a:pt x="94" y="0"/>
                  </a:lnTo>
                  <a:lnTo>
                    <a:pt x="96" y="2"/>
                  </a:lnTo>
                  <a:lnTo>
                    <a:pt x="96" y="62"/>
                  </a:lnTo>
                  <a:lnTo>
                    <a:pt x="96" y="64"/>
                  </a:lnTo>
                  <a:lnTo>
                    <a:pt x="94" y="64"/>
                  </a:lnTo>
                  <a:lnTo>
                    <a:pt x="94" y="66"/>
                  </a:lnTo>
                  <a:lnTo>
                    <a:pt x="92" y="66"/>
                  </a:lnTo>
                  <a:lnTo>
                    <a:pt x="2" y="66"/>
                  </a:lnTo>
                  <a:lnTo>
                    <a:pt x="0" y="64"/>
                  </a:lnTo>
                  <a:lnTo>
                    <a:pt x="0" y="62"/>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78" name="Freeform 364"/>
            <p:cNvSpPr/>
            <p:nvPr/>
          </p:nvSpPr>
          <p:spPr bwMode="auto">
            <a:xfrm>
              <a:off x="3652" y="1890"/>
              <a:ext cx="71" cy="28"/>
            </a:xfrm>
            <a:custGeom>
              <a:avLst/>
              <a:gdLst>
                <a:gd name="T0" fmla="*/ 1 w 71"/>
                <a:gd name="T1" fmla="*/ 7 h 28"/>
                <a:gd name="T2" fmla="*/ 24 w 71"/>
                <a:gd name="T3" fmla="*/ 7 h 28"/>
                <a:gd name="T4" fmla="*/ 24 w 71"/>
                <a:gd name="T5" fmla="*/ 0 h 28"/>
                <a:gd name="T6" fmla="*/ 47 w 71"/>
                <a:gd name="T7" fmla="*/ 0 h 28"/>
                <a:gd name="T8" fmla="*/ 47 w 71"/>
                <a:gd name="T9" fmla="*/ 7 h 28"/>
                <a:gd name="T10" fmla="*/ 69 w 71"/>
                <a:gd name="T11" fmla="*/ 7 h 28"/>
                <a:gd name="T12" fmla="*/ 69 w 71"/>
                <a:gd name="T13" fmla="*/ 7 h 28"/>
                <a:gd name="T14" fmla="*/ 69 w 71"/>
                <a:gd name="T15" fmla="*/ 7 h 28"/>
                <a:gd name="T16" fmla="*/ 71 w 71"/>
                <a:gd name="T17" fmla="*/ 7 h 28"/>
                <a:gd name="T18" fmla="*/ 71 w 71"/>
                <a:gd name="T19" fmla="*/ 9 h 28"/>
                <a:gd name="T20" fmla="*/ 71 w 71"/>
                <a:gd name="T21" fmla="*/ 9 h 28"/>
                <a:gd name="T22" fmla="*/ 71 w 71"/>
                <a:gd name="T23" fmla="*/ 9 h 28"/>
                <a:gd name="T24" fmla="*/ 71 w 71"/>
                <a:gd name="T25" fmla="*/ 9 h 28"/>
                <a:gd name="T26" fmla="*/ 71 w 71"/>
                <a:gd name="T27" fmla="*/ 11 h 28"/>
                <a:gd name="T28" fmla="*/ 71 w 71"/>
                <a:gd name="T29" fmla="*/ 26 h 28"/>
                <a:gd name="T30" fmla="*/ 71 w 71"/>
                <a:gd name="T31" fmla="*/ 26 h 28"/>
                <a:gd name="T32" fmla="*/ 71 w 71"/>
                <a:gd name="T33" fmla="*/ 26 h 28"/>
                <a:gd name="T34" fmla="*/ 71 w 71"/>
                <a:gd name="T35" fmla="*/ 28 h 28"/>
                <a:gd name="T36" fmla="*/ 71 w 71"/>
                <a:gd name="T37" fmla="*/ 28 h 28"/>
                <a:gd name="T38" fmla="*/ 71 w 71"/>
                <a:gd name="T39" fmla="*/ 28 h 28"/>
                <a:gd name="T40" fmla="*/ 69 w 71"/>
                <a:gd name="T41" fmla="*/ 28 h 28"/>
                <a:gd name="T42" fmla="*/ 69 w 71"/>
                <a:gd name="T43" fmla="*/ 28 h 28"/>
                <a:gd name="T44" fmla="*/ 69 w 71"/>
                <a:gd name="T45" fmla="*/ 28 h 28"/>
                <a:gd name="T46" fmla="*/ 1 w 71"/>
                <a:gd name="T47" fmla="*/ 28 h 28"/>
                <a:gd name="T48" fmla="*/ 1 w 71"/>
                <a:gd name="T49" fmla="*/ 28 h 28"/>
                <a:gd name="T50" fmla="*/ 1 w 71"/>
                <a:gd name="T51" fmla="*/ 28 h 28"/>
                <a:gd name="T52" fmla="*/ 0 w 71"/>
                <a:gd name="T53" fmla="*/ 28 h 28"/>
                <a:gd name="T54" fmla="*/ 0 w 71"/>
                <a:gd name="T55" fmla="*/ 28 h 28"/>
                <a:gd name="T56" fmla="*/ 0 w 71"/>
                <a:gd name="T57" fmla="*/ 28 h 28"/>
                <a:gd name="T58" fmla="*/ 0 w 71"/>
                <a:gd name="T59" fmla="*/ 26 h 28"/>
                <a:gd name="T60" fmla="*/ 0 w 71"/>
                <a:gd name="T61" fmla="*/ 26 h 28"/>
                <a:gd name="T62" fmla="*/ 0 w 71"/>
                <a:gd name="T63" fmla="*/ 26 h 28"/>
                <a:gd name="T64" fmla="*/ 0 w 71"/>
                <a:gd name="T65" fmla="*/ 11 h 28"/>
                <a:gd name="T66" fmla="*/ 0 w 71"/>
                <a:gd name="T67" fmla="*/ 9 h 28"/>
                <a:gd name="T68" fmla="*/ 0 w 71"/>
                <a:gd name="T69" fmla="*/ 9 h 28"/>
                <a:gd name="T70" fmla="*/ 0 w 71"/>
                <a:gd name="T71" fmla="*/ 9 h 28"/>
                <a:gd name="T72" fmla="*/ 0 w 71"/>
                <a:gd name="T73" fmla="*/ 9 h 28"/>
                <a:gd name="T74" fmla="*/ 0 w 71"/>
                <a:gd name="T75" fmla="*/ 7 h 28"/>
                <a:gd name="T76" fmla="*/ 1 w 71"/>
                <a:gd name="T77" fmla="*/ 7 h 28"/>
                <a:gd name="T78" fmla="*/ 1 w 71"/>
                <a:gd name="T79" fmla="*/ 7 h 28"/>
                <a:gd name="T80" fmla="*/ 1 w 71"/>
                <a:gd name="T81" fmla="*/ 7 h 2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1"/>
                <a:gd name="T124" fmla="*/ 0 h 28"/>
                <a:gd name="T125" fmla="*/ 71 w 71"/>
                <a:gd name="T126" fmla="*/ 28 h 2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1" h="28">
                  <a:moveTo>
                    <a:pt x="1" y="7"/>
                  </a:moveTo>
                  <a:lnTo>
                    <a:pt x="24" y="7"/>
                  </a:lnTo>
                  <a:lnTo>
                    <a:pt x="24" y="0"/>
                  </a:lnTo>
                  <a:lnTo>
                    <a:pt x="47" y="0"/>
                  </a:lnTo>
                  <a:lnTo>
                    <a:pt x="47" y="7"/>
                  </a:lnTo>
                  <a:lnTo>
                    <a:pt x="69" y="7"/>
                  </a:lnTo>
                  <a:lnTo>
                    <a:pt x="71" y="7"/>
                  </a:lnTo>
                  <a:lnTo>
                    <a:pt x="71" y="9"/>
                  </a:lnTo>
                  <a:lnTo>
                    <a:pt x="71" y="11"/>
                  </a:lnTo>
                  <a:lnTo>
                    <a:pt x="71" y="26"/>
                  </a:lnTo>
                  <a:lnTo>
                    <a:pt x="71" y="28"/>
                  </a:lnTo>
                  <a:lnTo>
                    <a:pt x="69" y="28"/>
                  </a:lnTo>
                  <a:lnTo>
                    <a:pt x="1" y="28"/>
                  </a:lnTo>
                  <a:lnTo>
                    <a:pt x="0" y="28"/>
                  </a:lnTo>
                  <a:lnTo>
                    <a:pt x="0" y="26"/>
                  </a:lnTo>
                  <a:lnTo>
                    <a:pt x="0" y="11"/>
                  </a:lnTo>
                  <a:lnTo>
                    <a:pt x="0" y="9"/>
                  </a:lnTo>
                  <a:lnTo>
                    <a:pt x="0" y="7"/>
                  </a:lnTo>
                  <a:lnTo>
                    <a:pt x="1" y="7"/>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79" name="Freeform 365"/>
            <p:cNvSpPr/>
            <p:nvPr/>
          </p:nvSpPr>
          <p:spPr bwMode="auto">
            <a:xfrm>
              <a:off x="3652" y="1850"/>
              <a:ext cx="71" cy="30"/>
            </a:xfrm>
            <a:custGeom>
              <a:avLst/>
              <a:gdLst>
                <a:gd name="T0" fmla="*/ 1 w 71"/>
                <a:gd name="T1" fmla="*/ 0 h 30"/>
                <a:gd name="T2" fmla="*/ 67 w 71"/>
                <a:gd name="T3" fmla="*/ 0 h 30"/>
                <a:gd name="T4" fmla="*/ 69 w 71"/>
                <a:gd name="T5" fmla="*/ 0 h 30"/>
                <a:gd name="T6" fmla="*/ 69 w 71"/>
                <a:gd name="T7" fmla="*/ 0 h 30"/>
                <a:gd name="T8" fmla="*/ 69 w 71"/>
                <a:gd name="T9" fmla="*/ 0 h 30"/>
                <a:gd name="T10" fmla="*/ 71 w 71"/>
                <a:gd name="T11" fmla="*/ 0 h 30"/>
                <a:gd name="T12" fmla="*/ 71 w 71"/>
                <a:gd name="T13" fmla="*/ 0 h 30"/>
                <a:gd name="T14" fmla="*/ 71 w 71"/>
                <a:gd name="T15" fmla="*/ 2 h 30"/>
                <a:gd name="T16" fmla="*/ 71 w 71"/>
                <a:gd name="T17" fmla="*/ 2 h 30"/>
                <a:gd name="T18" fmla="*/ 71 w 71"/>
                <a:gd name="T19" fmla="*/ 2 h 30"/>
                <a:gd name="T20" fmla="*/ 71 w 71"/>
                <a:gd name="T21" fmla="*/ 27 h 30"/>
                <a:gd name="T22" fmla="*/ 71 w 71"/>
                <a:gd name="T23" fmla="*/ 28 h 30"/>
                <a:gd name="T24" fmla="*/ 71 w 71"/>
                <a:gd name="T25" fmla="*/ 28 h 30"/>
                <a:gd name="T26" fmla="*/ 71 w 71"/>
                <a:gd name="T27" fmla="*/ 28 h 30"/>
                <a:gd name="T28" fmla="*/ 71 w 71"/>
                <a:gd name="T29" fmla="*/ 28 h 30"/>
                <a:gd name="T30" fmla="*/ 69 w 71"/>
                <a:gd name="T31" fmla="*/ 30 h 30"/>
                <a:gd name="T32" fmla="*/ 69 w 71"/>
                <a:gd name="T33" fmla="*/ 30 h 30"/>
                <a:gd name="T34" fmla="*/ 69 w 71"/>
                <a:gd name="T35" fmla="*/ 30 h 30"/>
                <a:gd name="T36" fmla="*/ 67 w 71"/>
                <a:gd name="T37" fmla="*/ 30 h 30"/>
                <a:gd name="T38" fmla="*/ 1 w 71"/>
                <a:gd name="T39" fmla="*/ 30 h 30"/>
                <a:gd name="T40" fmla="*/ 1 w 71"/>
                <a:gd name="T41" fmla="*/ 30 h 30"/>
                <a:gd name="T42" fmla="*/ 1 w 71"/>
                <a:gd name="T43" fmla="*/ 30 h 30"/>
                <a:gd name="T44" fmla="*/ 1 w 71"/>
                <a:gd name="T45" fmla="*/ 30 h 30"/>
                <a:gd name="T46" fmla="*/ 0 w 71"/>
                <a:gd name="T47" fmla="*/ 28 h 30"/>
                <a:gd name="T48" fmla="*/ 0 w 71"/>
                <a:gd name="T49" fmla="*/ 28 h 30"/>
                <a:gd name="T50" fmla="*/ 0 w 71"/>
                <a:gd name="T51" fmla="*/ 28 h 30"/>
                <a:gd name="T52" fmla="*/ 0 w 71"/>
                <a:gd name="T53" fmla="*/ 28 h 30"/>
                <a:gd name="T54" fmla="*/ 0 w 71"/>
                <a:gd name="T55" fmla="*/ 27 h 30"/>
                <a:gd name="T56" fmla="*/ 0 w 71"/>
                <a:gd name="T57" fmla="*/ 2 h 30"/>
                <a:gd name="T58" fmla="*/ 0 w 71"/>
                <a:gd name="T59" fmla="*/ 2 h 30"/>
                <a:gd name="T60" fmla="*/ 0 w 71"/>
                <a:gd name="T61" fmla="*/ 2 h 30"/>
                <a:gd name="T62" fmla="*/ 0 w 71"/>
                <a:gd name="T63" fmla="*/ 0 h 30"/>
                <a:gd name="T64" fmla="*/ 0 w 71"/>
                <a:gd name="T65" fmla="*/ 0 h 30"/>
                <a:gd name="T66" fmla="*/ 1 w 71"/>
                <a:gd name="T67" fmla="*/ 0 h 30"/>
                <a:gd name="T68" fmla="*/ 1 w 71"/>
                <a:gd name="T69" fmla="*/ 0 h 30"/>
                <a:gd name="T70" fmla="*/ 1 w 71"/>
                <a:gd name="T71" fmla="*/ 0 h 30"/>
                <a:gd name="T72" fmla="*/ 1 w 71"/>
                <a:gd name="T73" fmla="*/ 0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1"/>
                <a:gd name="T112" fmla="*/ 0 h 30"/>
                <a:gd name="T113" fmla="*/ 71 w 71"/>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1" h="30">
                  <a:moveTo>
                    <a:pt x="1" y="0"/>
                  </a:moveTo>
                  <a:lnTo>
                    <a:pt x="67" y="0"/>
                  </a:lnTo>
                  <a:lnTo>
                    <a:pt x="69" y="0"/>
                  </a:lnTo>
                  <a:lnTo>
                    <a:pt x="71" y="0"/>
                  </a:lnTo>
                  <a:lnTo>
                    <a:pt x="71" y="2"/>
                  </a:lnTo>
                  <a:lnTo>
                    <a:pt x="71" y="27"/>
                  </a:lnTo>
                  <a:lnTo>
                    <a:pt x="71" y="28"/>
                  </a:lnTo>
                  <a:lnTo>
                    <a:pt x="69" y="30"/>
                  </a:lnTo>
                  <a:lnTo>
                    <a:pt x="67" y="30"/>
                  </a:lnTo>
                  <a:lnTo>
                    <a:pt x="1" y="30"/>
                  </a:lnTo>
                  <a:lnTo>
                    <a:pt x="0" y="28"/>
                  </a:lnTo>
                  <a:lnTo>
                    <a:pt x="0" y="27"/>
                  </a:lnTo>
                  <a:lnTo>
                    <a:pt x="0" y="2"/>
                  </a:lnTo>
                  <a:lnTo>
                    <a:pt x="0" y="0"/>
                  </a:lnTo>
                  <a:lnTo>
                    <a:pt x="1"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80" name="Freeform 366"/>
            <p:cNvSpPr/>
            <p:nvPr/>
          </p:nvSpPr>
          <p:spPr bwMode="auto">
            <a:xfrm>
              <a:off x="3650" y="1814"/>
              <a:ext cx="73" cy="21"/>
            </a:xfrm>
            <a:custGeom>
              <a:avLst/>
              <a:gdLst>
                <a:gd name="T0" fmla="*/ 3 w 73"/>
                <a:gd name="T1" fmla="*/ 0 h 21"/>
                <a:gd name="T2" fmla="*/ 71 w 73"/>
                <a:gd name="T3" fmla="*/ 0 h 21"/>
                <a:gd name="T4" fmla="*/ 71 w 73"/>
                <a:gd name="T5" fmla="*/ 0 h 21"/>
                <a:gd name="T6" fmla="*/ 71 w 73"/>
                <a:gd name="T7" fmla="*/ 0 h 21"/>
                <a:gd name="T8" fmla="*/ 71 w 73"/>
                <a:gd name="T9" fmla="*/ 0 h 21"/>
                <a:gd name="T10" fmla="*/ 71 w 73"/>
                <a:gd name="T11" fmla="*/ 0 h 21"/>
                <a:gd name="T12" fmla="*/ 73 w 73"/>
                <a:gd name="T13" fmla="*/ 0 h 21"/>
                <a:gd name="T14" fmla="*/ 73 w 73"/>
                <a:gd name="T15" fmla="*/ 2 h 21"/>
                <a:gd name="T16" fmla="*/ 73 w 73"/>
                <a:gd name="T17" fmla="*/ 2 h 21"/>
                <a:gd name="T18" fmla="*/ 73 w 73"/>
                <a:gd name="T19" fmla="*/ 2 h 21"/>
                <a:gd name="T20" fmla="*/ 73 w 73"/>
                <a:gd name="T21" fmla="*/ 17 h 21"/>
                <a:gd name="T22" fmla="*/ 73 w 73"/>
                <a:gd name="T23" fmla="*/ 19 h 21"/>
                <a:gd name="T24" fmla="*/ 73 w 73"/>
                <a:gd name="T25" fmla="*/ 19 h 21"/>
                <a:gd name="T26" fmla="*/ 73 w 73"/>
                <a:gd name="T27" fmla="*/ 19 h 21"/>
                <a:gd name="T28" fmla="*/ 71 w 73"/>
                <a:gd name="T29" fmla="*/ 19 h 21"/>
                <a:gd name="T30" fmla="*/ 71 w 73"/>
                <a:gd name="T31" fmla="*/ 21 h 21"/>
                <a:gd name="T32" fmla="*/ 71 w 73"/>
                <a:gd name="T33" fmla="*/ 21 h 21"/>
                <a:gd name="T34" fmla="*/ 71 w 73"/>
                <a:gd name="T35" fmla="*/ 21 h 21"/>
                <a:gd name="T36" fmla="*/ 71 w 73"/>
                <a:gd name="T37" fmla="*/ 21 h 21"/>
                <a:gd name="T38" fmla="*/ 3 w 73"/>
                <a:gd name="T39" fmla="*/ 21 h 21"/>
                <a:gd name="T40" fmla="*/ 2 w 73"/>
                <a:gd name="T41" fmla="*/ 21 h 21"/>
                <a:gd name="T42" fmla="*/ 2 w 73"/>
                <a:gd name="T43" fmla="*/ 21 h 21"/>
                <a:gd name="T44" fmla="*/ 2 w 73"/>
                <a:gd name="T45" fmla="*/ 21 h 21"/>
                <a:gd name="T46" fmla="*/ 2 w 73"/>
                <a:gd name="T47" fmla="*/ 19 h 21"/>
                <a:gd name="T48" fmla="*/ 2 w 73"/>
                <a:gd name="T49" fmla="*/ 19 h 21"/>
                <a:gd name="T50" fmla="*/ 2 w 73"/>
                <a:gd name="T51" fmla="*/ 19 h 21"/>
                <a:gd name="T52" fmla="*/ 0 w 73"/>
                <a:gd name="T53" fmla="*/ 19 h 21"/>
                <a:gd name="T54" fmla="*/ 0 w 73"/>
                <a:gd name="T55" fmla="*/ 17 h 21"/>
                <a:gd name="T56" fmla="*/ 0 w 73"/>
                <a:gd name="T57" fmla="*/ 2 h 21"/>
                <a:gd name="T58" fmla="*/ 0 w 73"/>
                <a:gd name="T59" fmla="*/ 2 h 21"/>
                <a:gd name="T60" fmla="*/ 2 w 73"/>
                <a:gd name="T61" fmla="*/ 2 h 21"/>
                <a:gd name="T62" fmla="*/ 2 w 73"/>
                <a:gd name="T63" fmla="*/ 0 h 21"/>
                <a:gd name="T64" fmla="*/ 2 w 73"/>
                <a:gd name="T65" fmla="*/ 0 h 21"/>
                <a:gd name="T66" fmla="*/ 2 w 73"/>
                <a:gd name="T67" fmla="*/ 0 h 21"/>
                <a:gd name="T68" fmla="*/ 2 w 73"/>
                <a:gd name="T69" fmla="*/ 0 h 21"/>
                <a:gd name="T70" fmla="*/ 2 w 73"/>
                <a:gd name="T71" fmla="*/ 0 h 21"/>
                <a:gd name="T72" fmla="*/ 3 w 73"/>
                <a:gd name="T73" fmla="*/ 0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3"/>
                <a:gd name="T112" fmla="*/ 0 h 21"/>
                <a:gd name="T113" fmla="*/ 73 w 73"/>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3" h="21">
                  <a:moveTo>
                    <a:pt x="3" y="0"/>
                  </a:moveTo>
                  <a:lnTo>
                    <a:pt x="71" y="0"/>
                  </a:lnTo>
                  <a:lnTo>
                    <a:pt x="73" y="0"/>
                  </a:lnTo>
                  <a:lnTo>
                    <a:pt x="73" y="2"/>
                  </a:lnTo>
                  <a:lnTo>
                    <a:pt x="73" y="17"/>
                  </a:lnTo>
                  <a:lnTo>
                    <a:pt x="73" y="19"/>
                  </a:lnTo>
                  <a:lnTo>
                    <a:pt x="71" y="19"/>
                  </a:lnTo>
                  <a:lnTo>
                    <a:pt x="71" y="21"/>
                  </a:lnTo>
                  <a:lnTo>
                    <a:pt x="3" y="21"/>
                  </a:lnTo>
                  <a:lnTo>
                    <a:pt x="2" y="21"/>
                  </a:lnTo>
                  <a:lnTo>
                    <a:pt x="2" y="19"/>
                  </a:lnTo>
                  <a:lnTo>
                    <a:pt x="0" y="19"/>
                  </a:lnTo>
                  <a:lnTo>
                    <a:pt x="0" y="17"/>
                  </a:lnTo>
                  <a:lnTo>
                    <a:pt x="0" y="2"/>
                  </a:lnTo>
                  <a:lnTo>
                    <a:pt x="2" y="2"/>
                  </a:lnTo>
                  <a:lnTo>
                    <a:pt x="2" y="0"/>
                  </a:lnTo>
                  <a:lnTo>
                    <a:pt x="3"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81" name="Freeform 367"/>
            <p:cNvSpPr/>
            <p:nvPr/>
          </p:nvSpPr>
          <p:spPr bwMode="auto">
            <a:xfrm>
              <a:off x="3293" y="1848"/>
              <a:ext cx="353" cy="70"/>
            </a:xfrm>
            <a:custGeom>
              <a:avLst/>
              <a:gdLst>
                <a:gd name="T0" fmla="*/ 4 w 353"/>
                <a:gd name="T1" fmla="*/ 0 h 70"/>
                <a:gd name="T2" fmla="*/ 349 w 353"/>
                <a:gd name="T3" fmla="*/ 0 h 70"/>
                <a:gd name="T4" fmla="*/ 351 w 353"/>
                <a:gd name="T5" fmla="*/ 0 h 70"/>
                <a:gd name="T6" fmla="*/ 351 w 353"/>
                <a:gd name="T7" fmla="*/ 2 h 70"/>
                <a:gd name="T8" fmla="*/ 351 w 353"/>
                <a:gd name="T9" fmla="*/ 2 h 70"/>
                <a:gd name="T10" fmla="*/ 353 w 353"/>
                <a:gd name="T11" fmla="*/ 2 h 70"/>
                <a:gd name="T12" fmla="*/ 353 w 353"/>
                <a:gd name="T13" fmla="*/ 2 h 70"/>
                <a:gd name="T14" fmla="*/ 353 w 353"/>
                <a:gd name="T15" fmla="*/ 4 h 70"/>
                <a:gd name="T16" fmla="*/ 353 w 353"/>
                <a:gd name="T17" fmla="*/ 4 h 70"/>
                <a:gd name="T18" fmla="*/ 353 w 353"/>
                <a:gd name="T19" fmla="*/ 4 h 70"/>
                <a:gd name="T20" fmla="*/ 353 w 353"/>
                <a:gd name="T21" fmla="*/ 66 h 70"/>
                <a:gd name="T22" fmla="*/ 353 w 353"/>
                <a:gd name="T23" fmla="*/ 66 h 70"/>
                <a:gd name="T24" fmla="*/ 353 w 353"/>
                <a:gd name="T25" fmla="*/ 66 h 70"/>
                <a:gd name="T26" fmla="*/ 353 w 353"/>
                <a:gd name="T27" fmla="*/ 68 h 70"/>
                <a:gd name="T28" fmla="*/ 353 w 353"/>
                <a:gd name="T29" fmla="*/ 68 h 70"/>
                <a:gd name="T30" fmla="*/ 351 w 353"/>
                <a:gd name="T31" fmla="*/ 68 h 70"/>
                <a:gd name="T32" fmla="*/ 351 w 353"/>
                <a:gd name="T33" fmla="*/ 68 h 70"/>
                <a:gd name="T34" fmla="*/ 351 w 353"/>
                <a:gd name="T35" fmla="*/ 70 h 70"/>
                <a:gd name="T36" fmla="*/ 349 w 353"/>
                <a:gd name="T37" fmla="*/ 70 h 70"/>
                <a:gd name="T38" fmla="*/ 314 w 353"/>
                <a:gd name="T39" fmla="*/ 70 h 70"/>
                <a:gd name="T40" fmla="*/ 314 w 353"/>
                <a:gd name="T41" fmla="*/ 57 h 70"/>
                <a:gd name="T42" fmla="*/ 289 w 353"/>
                <a:gd name="T43" fmla="*/ 57 h 70"/>
                <a:gd name="T44" fmla="*/ 289 w 353"/>
                <a:gd name="T45" fmla="*/ 68 h 70"/>
                <a:gd name="T46" fmla="*/ 66 w 353"/>
                <a:gd name="T47" fmla="*/ 68 h 70"/>
                <a:gd name="T48" fmla="*/ 66 w 353"/>
                <a:gd name="T49" fmla="*/ 57 h 70"/>
                <a:gd name="T50" fmla="*/ 39 w 353"/>
                <a:gd name="T51" fmla="*/ 57 h 70"/>
                <a:gd name="T52" fmla="*/ 39 w 353"/>
                <a:gd name="T53" fmla="*/ 70 h 70"/>
                <a:gd name="T54" fmla="*/ 4 w 353"/>
                <a:gd name="T55" fmla="*/ 70 h 70"/>
                <a:gd name="T56" fmla="*/ 2 w 353"/>
                <a:gd name="T57" fmla="*/ 70 h 70"/>
                <a:gd name="T58" fmla="*/ 2 w 353"/>
                <a:gd name="T59" fmla="*/ 68 h 70"/>
                <a:gd name="T60" fmla="*/ 2 w 353"/>
                <a:gd name="T61" fmla="*/ 68 h 70"/>
                <a:gd name="T62" fmla="*/ 0 w 353"/>
                <a:gd name="T63" fmla="*/ 68 h 70"/>
                <a:gd name="T64" fmla="*/ 0 w 353"/>
                <a:gd name="T65" fmla="*/ 68 h 70"/>
                <a:gd name="T66" fmla="*/ 0 w 353"/>
                <a:gd name="T67" fmla="*/ 66 h 70"/>
                <a:gd name="T68" fmla="*/ 0 w 353"/>
                <a:gd name="T69" fmla="*/ 66 h 70"/>
                <a:gd name="T70" fmla="*/ 0 w 353"/>
                <a:gd name="T71" fmla="*/ 66 h 70"/>
                <a:gd name="T72" fmla="*/ 0 w 353"/>
                <a:gd name="T73" fmla="*/ 4 h 70"/>
                <a:gd name="T74" fmla="*/ 0 w 353"/>
                <a:gd name="T75" fmla="*/ 4 h 70"/>
                <a:gd name="T76" fmla="*/ 0 w 353"/>
                <a:gd name="T77" fmla="*/ 4 h 70"/>
                <a:gd name="T78" fmla="*/ 0 w 353"/>
                <a:gd name="T79" fmla="*/ 2 h 70"/>
                <a:gd name="T80" fmla="*/ 0 w 353"/>
                <a:gd name="T81" fmla="*/ 2 h 70"/>
                <a:gd name="T82" fmla="*/ 2 w 353"/>
                <a:gd name="T83" fmla="*/ 2 h 70"/>
                <a:gd name="T84" fmla="*/ 2 w 353"/>
                <a:gd name="T85" fmla="*/ 2 h 70"/>
                <a:gd name="T86" fmla="*/ 2 w 353"/>
                <a:gd name="T87" fmla="*/ 0 h 70"/>
                <a:gd name="T88" fmla="*/ 4 w 353"/>
                <a:gd name="T89" fmla="*/ 0 h 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353"/>
                <a:gd name="T136" fmla="*/ 0 h 70"/>
                <a:gd name="T137" fmla="*/ 353 w 353"/>
                <a:gd name="T138" fmla="*/ 70 h 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353" h="70">
                  <a:moveTo>
                    <a:pt x="4" y="0"/>
                  </a:moveTo>
                  <a:lnTo>
                    <a:pt x="349" y="0"/>
                  </a:lnTo>
                  <a:lnTo>
                    <a:pt x="351" y="0"/>
                  </a:lnTo>
                  <a:lnTo>
                    <a:pt x="351" y="2"/>
                  </a:lnTo>
                  <a:lnTo>
                    <a:pt x="353" y="2"/>
                  </a:lnTo>
                  <a:lnTo>
                    <a:pt x="353" y="4"/>
                  </a:lnTo>
                  <a:lnTo>
                    <a:pt x="353" y="66"/>
                  </a:lnTo>
                  <a:lnTo>
                    <a:pt x="353" y="68"/>
                  </a:lnTo>
                  <a:lnTo>
                    <a:pt x="351" y="68"/>
                  </a:lnTo>
                  <a:lnTo>
                    <a:pt x="351" y="70"/>
                  </a:lnTo>
                  <a:lnTo>
                    <a:pt x="349" y="70"/>
                  </a:lnTo>
                  <a:lnTo>
                    <a:pt x="314" y="70"/>
                  </a:lnTo>
                  <a:lnTo>
                    <a:pt x="314" y="57"/>
                  </a:lnTo>
                  <a:lnTo>
                    <a:pt x="289" y="57"/>
                  </a:lnTo>
                  <a:lnTo>
                    <a:pt x="289" y="68"/>
                  </a:lnTo>
                  <a:lnTo>
                    <a:pt x="66" y="68"/>
                  </a:lnTo>
                  <a:lnTo>
                    <a:pt x="66" y="57"/>
                  </a:lnTo>
                  <a:lnTo>
                    <a:pt x="39" y="57"/>
                  </a:lnTo>
                  <a:lnTo>
                    <a:pt x="39" y="70"/>
                  </a:lnTo>
                  <a:lnTo>
                    <a:pt x="4" y="70"/>
                  </a:lnTo>
                  <a:lnTo>
                    <a:pt x="2" y="70"/>
                  </a:lnTo>
                  <a:lnTo>
                    <a:pt x="2" y="68"/>
                  </a:lnTo>
                  <a:lnTo>
                    <a:pt x="0" y="68"/>
                  </a:lnTo>
                  <a:lnTo>
                    <a:pt x="0" y="66"/>
                  </a:lnTo>
                  <a:lnTo>
                    <a:pt x="0" y="4"/>
                  </a:lnTo>
                  <a:lnTo>
                    <a:pt x="0" y="2"/>
                  </a:lnTo>
                  <a:lnTo>
                    <a:pt x="2" y="2"/>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82" name="Freeform 368"/>
            <p:cNvSpPr/>
            <p:nvPr/>
          </p:nvSpPr>
          <p:spPr bwMode="auto">
            <a:xfrm>
              <a:off x="3550" y="1814"/>
              <a:ext cx="94" cy="21"/>
            </a:xfrm>
            <a:custGeom>
              <a:avLst/>
              <a:gdLst>
                <a:gd name="T0" fmla="*/ 2 w 94"/>
                <a:gd name="T1" fmla="*/ 0 h 21"/>
                <a:gd name="T2" fmla="*/ 92 w 94"/>
                <a:gd name="T3" fmla="*/ 0 h 21"/>
                <a:gd name="T4" fmla="*/ 92 w 94"/>
                <a:gd name="T5" fmla="*/ 0 h 21"/>
                <a:gd name="T6" fmla="*/ 92 w 94"/>
                <a:gd name="T7" fmla="*/ 0 h 21"/>
                <a:gd name="T8" fmla="*/ 92 w 94"/>
                <a:gd name="T9" fmla="*/ 0 h 21"/>
                <a:gd name="T10" fmla="*/ 94 w 94"/>
                <a:gd name="T11" fmla="*/ 0 h 21"/>
                <a:gd name="T12" fmla="*/ 94 w 94"/>
                <a:gd name="T13" fmla="*/ 0 h 21"/>
                <a:gd name="T14" fmla="*/ 94 w 94"/>
                <a:gd name="T15" fmla="*/ 2 h 21"/>
                <a:gd name="T16" fmla="*/ 94 w 94"/>
                <a:gd name="T17" fmla="*/ 2 h 21"/>
                <a:gd name="T18" fmla="*/ 94 w 94"/>
                <a:gd name="T19" fmla="*/ 2 h 21"/>
                <a:gd name="T20" fmla="*/ 94 w 94"/>
                <a:gd name="T21" fmla="*/ 17 h 21"/>
                <a:gd name="T22" fmla="*/ 94 w 94"/>
                <a:gd name="T23" fmla="*/ 19 h 21"/>
                <a:gd name="T24" fmla="*/ 94 w 94"/>
                <a:gd name="T25" fmla="*/ 19 h 21"/>
                <a:gd name="T26" fmla="*/ 94 w 94"/>
                <a:gd name="T27" fmla="*/ 19 h 21"/>
                <a:gd name="T28" fmla="*/ 94 w 94"/>
                <a:gd name="T29" fmla="*/ 19 h 21"/>
                <a:gd name="T30" fmla="*/ 92 w 94"/>
                <a:gd name="T31" fmla="*/ 21 h 21"/>
                <a:gd name="T32" fmla="*/ 92 w 94"/>
                <a:gd name="T33" fmla="*/ 21 h 21"/>
                <a:gd name="T34" fmla="*/ 92 w 94"/>
                <a:gd name="T35" fmla="*/ 21 h 21"/>
                <a:gd name="T36" fmla="*/ 92 w 94"/>
                <a:gd name="T37" fmla="*/ 21 h 21"/>
                <a:gd name="T38" fmla="*/ 2 w 94"/>
                <a:gd name="T39" fmla="*/ 21 h 21"/>
                <a:gd name="T40" fmla="*/ 2 w 94"/>
                <a:gd name="T41" fmla="*/ 21 h 21"/>
                <a:gd name="T42" fmla="*/ 2 w 94"/>
                <a:gd name="T43" fmla="*/ 21 h 21"/>
                <a:gd name="T44" fmla="*/ 0 w 94"/>
                <a:gd name="T45" fmla="*/ 21 h 21"/>
                <a:gd name="T46" fmla="*/ 0 w 94"/>
                <a:gd name="T47" fmla="*/ 19 h 21"/>
                <a:gd name="T48" fmla="*/ 0 w 94"/>
                <a:gd name="T49" fmla="*/ 19 h 21"/>
                <a:gd name="T50" fmla="*/ 0 w 94"/>
                <a:gd name="T51" fmla="*/ 19 h 21"/>
                <a:gd name="T52" fmla="*/ 0 w 94"/>
                <a:gd name="T53" fmla="*/ 19 h 21"/>
                <a:gd name="T54" fmla="*/ 0 w 94"/>
                <a:gd name="T55" fmla="*/ 17 h 21"/>
                <a:gd name="T56" fmla="*/ 0 w 94"/>
                <a:gd name="T57" fmla="*/ 2 h 21"/>
                <a:gd name="T58" fmla="*/ 0 w 94"/>
                <a:gd name="T59" fmla="*/ 2 h 21"/>
                <a:gd name="T60" fmla="*/ 0 w 94"/>
                <a:gd name="T61" fmla="*/ 2 h 21"/>
                <a:gd name="T62" fmla="*/ 0 w 94"/>
                <a:gd name="T63" fmla="*/ 0 h 21"/>
                <a:gd name="T64" fmla="*/ 0 w 94"/>
                <a:gd name="T65" fmla="*/ 0 h 21"/>
                <a:gd name="T66" fmla="*/ 0 w 94"/>
                <a:gd name="T67" fmla="*/ 0 h 21"/>
                <a:gd name="T68" fmla="*/ 2 w 94"/>
                <a:gd name="T69" fmla="*/ 0 h 21"/>
                <a:gd name="T70" fmla="*/ 2 w 94"/>
                <a:gd name="T71" fmla="*/ 0 h 21"/>
                <a:gd name="T72" fmla="*/ 2 w 94"/>
                <a:gd name="T73" fmla="*/ 0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21"/>
                <a:gd name="T113" fmla="*/ 94 w 94"/>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21">
                  <a:moveTo>
                    <a:pt x="2" y="0"/>
                  </a:moveTo>
                  <a:lnTo>
                    <a:pt x="92" y="0"/>
                  </a:lnTo>
                  <a:lnTo>
                    <a:pt x="94" y="0"/>
                  </a:lnTo>
                  <a:lnTo>
                    <a:pt x="94" y="2"/>
                  </a:lnTo>
                  <a:lnTo>
                    <a:pt x="94" y="17"/>
                  </a:lnTo>
                  <a:lnTo>
                    <a:pt x="94" y="19"/>
                  </a:lnTo>
                  <a:lnTo>
                    <a:pt x="92" y="21"/>
                  </a:lnTo>
                  <a:lnTo>
                    <a:pt x="2" y="21"/>
                  </a:lnTo>
                  <a:lnTo>
                    <a:pt x="0" y="21"/>
                  </a:lnTo>
                  <a:lnTo>
                    <a:pt x="0" y="19"/>
                  </a:lnTo>
                  <a:lnTo>
                    <a:pt x="0" y="17"/>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83" name="Freeform 369"/>
            <p:cNvSpPr/>
            <p:nvPr/>
          </p:nvSpPr>
          <p:spPr bwMode="auto">
            <a:xfrm>
              <a:off x="3445" y="1814"/>
              <a:ext cx="96" cy="21"/>
            </a:xfrm>
            <a:custGeom>
              <a:avLst/>
              <a:gdLst>
                <a:gd name="T0" fmla="*/ 4 w 96"/>
                <a:gd name="T1" fmla="*/ 0 h 21"/>
                <a:gd name="T2" fmla="*/ 92 w 96"/>
                <a:gd name="T3" fmla="*/ 0 h 21"/>
                <a:gd name="T4" fmla="*/ 94 w 96"/>
                <a:gd name="T5" fmla="*/ 0 h 21"/>
                <a:gd name="T6" fmla="*/ 94 w 96"/>
                <a:gd name="T7" fmla="*/ 0 h 21"/>
                <a:gd name="T8" fmla="*/ 94 w 96"/>
                <a:gd name="T9" fmla="*/ 0 h 21"/>
                <a:gd name="T10" fmla="*/ 96 w 96"/>
                <a:gd name="T11" fmla="*/ 0 h 21"/>
                <a:gd name="T12" fmla="*/ 96 w 96"/>
                <a:gd name="T13" fmla="*/ 0 h 21"/>
                <a:gd name="T14" fmla="*/ 96 w 96"/>
                <a:gd name="T15" fmla="*/ 2 h 21"/>
                <a:gd name="T16" fmla="*/ 96 w 96"/>
                <a:gd name="T17" fmla="*/ 2 h 21"/>
                <a:gd name="T18" fmla="*/ 96 w 96"/>
                <a:gd name="T19" fmla="*/ 2 h 21"/>
                <a:gd name="T20" fmla="*/ 96 w 96"/>
                <a:gd name="T21" fmla="*/ 17 h 21"/>
                <a:gd name="T22" fmla="*/ 96 w 96"/>
                <a:gd name="T23" fmla="*/ 19 h 21"/>
                <a:gd name="T24" fmla="*/ 96 w 96"/>
                <a:gd name="T25" fmla="*/ 19 h 21"/>
                <a:gd name="T26" fmla="*/ 96 w 96"/>
                <a:gd name="T27" fmla="*/ 19 h 21"/>
                <a:gd name="T28" fmla="*/ 96 w 96"/>
                <a:gd name="T29" fmla="*/ 19 h 21"/>
                <a:gd name="T30" fmla="*/ 94 w 96"/>
                <a:gd name="T31" fmla="*/ 21 h 21"/>
                <a:gd name="T32" fmla="*/ 94 w 96"/>
                <a:gd name="T33" fmla="*/ 21 h 21"/>
                <a:gd name="T34" fmla="*/ 94 w 96"/>
                <a:gd name="T35" fmla="*/ 21 h 21"/>
                <a:gd name="T36" fmla="*/ 92 w 96"/>
                <a:gd name="T37" fmla="*/ 21 h 21"/>
                <a:gd name="T38" fmla="*/ 4 w 96"/>
                <a:gd name="T39" fmla="*/ 21 h 21"/>
                <a:gd name="T40" fmla="*/ 4 w 96"/>
                <a:gd name="T41" fmla="*/ 21 h 21"/>
                <a:gd name="T42" fmla="*/ 2 w 96"/>
                <a:gd name="T43" fmla="*/ 21 h 21"/>
                <a:gd name="T44" fmla="*/ 2 w 96"/>
                <a:gd name="T45" fmla="*/ 21 h 21"/>
                <a:gd name="T46" fmla="*/ 2 w 96"/>
                <a:gd name="T47" fmla="*/ 19 h 21"/>
                <a:gd name="T48" fmla="*/ 2 w 96"/>
                <a:gd name="T49" fmla="*/ 19 h 21"/>
                <a:gd name="T50" fmla="*/ 0 w 96"/>
                <a:gd name="T51" fmla="*/ 19 h 21"/>
                <a:gd name="T52" fmla="*/ 0 w 96"/>
                <a:gd name="T53" fmla="*/ 19 h 21"/>
                <a:gd name="T54" fmla="*/ 0 w 96"/>
                <a:gd name="T55" fmla="*/ 17 h 21"/>
                <a:gd name="T56" fmla="*/ 0 w 96"/>
                <a:gd name="T57" fmla="*/ 2 h 21"/>
                <a:gd name="T58" fmla="*/ 0 w 96"/>
                <a:gd name="T59" fmla="*/ 2 h 21"/>
                <a:gd name="T60" fmla="*/ 0 w 96"/>
                <a:gd name="T61" fmla="*/ 2 h 21"/>
                <a:gd name="T62" fmla="*/ 2 w 96"/>
                <a:gd name="T63" fmla="*/ 0 h 21"/>
                <a:gd name="T64" fmla="*/ 2 w 96"/>
                <a:gd name="T65" fmla="*/ 0 h 21"/>
                <a:gd name="T66" fmla="*/ 2 w 96"/>
                <a:gd name="T67" fmla="*/ 0 h 21"/>
                <a:gd name="T68" fmla="*/ 2 w 96"/>
                <a:gd name="T69" fmla="*/ 0 h 21"/>
                <a:gd name="T70" fmla="*/ 4 w 96"/>
                <a:gd name="T71" fmla="*/ 0 h 21"/>
                <a:gd name="T72" fmla="*/ 4 w 96"/>
                <a:gd name="T73" fmla="*/ 0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6"/>
                <a:gd name="T112" fmla="*/ 0 h 21"/>
                <a:gd name="T113" fmla="*/ 96 w 96"/>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6" h="21">
                  <a:moveTo>
                    <a:pt x="4" y="0"/>
                  </a:moveTo>
                  <a:lnTo>
                    <a:pt x="92" y="0"/>
                  </a:lnTo>
                  <a:lnTo>
                    <a:pt x="94" y="0"/>
                  </a:lnTo>
                  <a:lnTo>
                    <a:pt x="96" y="0"/>
                  </a:lnTo>
                  <a:lnTo>
                    <a:pt x="96" y="2"/>
                  </a:lnTo>
                  <a:lnTo>
                    <a:pt x="96" y="17"/>
                  </a:lnTo>
                  <a:lnTo>
                    <a:pt x="96" y="19"/>
                  </a:lnTo>
                  <a:lnTo>
                    <a:pt x="94" y="21"/>
                  </a:lnTo>
                  <a:lnTo>
                    <a:pt x="92" y="21"/>
                  </a:lnTo>
                  <a:lnTo>
                    <a:pt x="4" y="21"/>
                  </a:lnTo>
                  <a:lnTo>
                    <a:pt x="2" y="21"/>
                  </a:lnTo>
                  <a:lnTo>
                    <a:pt x="2" y="19"/>
                  </a:lnTo>
                  <a:lnTo>
                    <a:pt x="0" y="19"/>
                  </a:lnTo>
                  <a:lnTo>
                    <a:pt x="0" y="17"/>
                  </a:lnTo>
                  <a:lnTo>
                    <a:pt x="0" y="2"/>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84" name="Freeform 370"/>
            <p:cNvSpPr/>
            <p:nvPr/>
          </p:nvSpPr>
          <p:spPr bwMode="auto">
            <a:xfrm>
              <a:off x="3344" y="1814"/>
              <a:ext cx="94" cy="21"/>
            </a:xfrm>
            <a:custGeom>
              <a:avLst/>
              <a:gdLst>
                <a:gd name="T0" fmla="*/ 2 w 94"/>
                <a:gd name="T1" fmla="*/ 0 h 21"/>
                <a:gd name="T2" fmla="*/ 92 w 94"/>
                <a:gd name="T3" fmla="*/ 0 h 21"/>
                <a:gd name="T4" fmla="*/ 92 w 94"/>
                <a:gd name="T5" fmla="*/ 0 h 21"/>
                <a:gd name="T6" fmla="*/ 92 w 94"/>
                <a:gd name="T7" fmla="*/ 0 h 21"/>
                <a:gd name="T8" fmla="*/ 94 w 94"/>
                <a:gd name="T9" fmla="*/ 0 h 21"/>
                <a:gd name="T10" fmla="*/ 94 w 94"/>
                <a:gd name="T11" fmla="*/ 0 h 21"/>
                <a:gd name="T12" fmla="*/ 94 w 94"/>
                <a:gd name="T13" fmla="*/ 0 h 21"/>
                <a:gd name="T14" fmla="*/ 94 w 94"/>
                <a:gd name="T15" fmla="*/ 2 h 21"/>
                <a:gd name="T16" fmla="*/ 94 w 94"/>
                <a:gd name="T17" fmla="*/ 2 h 21"/>
                <a:gd name="T18" fmla="*/ 94 w 94"/>
                <a:gd name="T19" fmla="*/ 2 h 21"/>
                <a:gd name="T20" fmla="*/ 94 w 94"/>
                <a:gd name="T21" fmla="*/ 17 h 21"/>
                <a:gd name="T22" fmla="*/ 94 w 94"/>
                <a:gd name="T23" fmla="*/ 17 h 21"/>
                <a:gd name="T24" fmla="*/ 94 w 94"/>
                <a:gd name="T25" fmla="*/ 19 h 21"/>
                <a:gd name="T26" fmla="*/ 94 w 94"/>
                <a:gd name="T27" fmla="*/ 19 h 21"/>
                <a:gd name="T28" fmla="*/ 94 w 94"/>
                <a:gd name="T29" fmla="*/ 19 h 21"/>
                <a:gd name="T30" fmla="*/ 94 w 94"/>
                <a:gd name="T31" fmla="*/ 21 h 21"/>
                <a:gd name="T32" fmla="*/ 92 w 94"/>
                <a:gd name="T33" fmla="*/ 21 h 21"/>
                <a:gd name="T34" fmla="*/ 92 w 94"/>
                <a:gd name="T35" fmla="*/ 21 h 21"/>
                <a:gd name="T36" fmla="*/ 92 w 94"/>
                <a:gd name="T37" fmla="*/ 21 h 21"/>
                <a:gd name="T38" fmla="*/ 2 w 94"/>
                <a:gd name="T39" fmla="*/ 21 h 21"/>
                <a:gd name="T40" fmla="*/ 2 w 94"/>
                <a:gd name="T41" fmla="*/ 21 h 21"/>
                <a:gd name="T42" fmla="*/ 2 w 94"/>
                <a:gd name="T43" fmla="*/ 21 h 21"/>
                <a:gd name="T44" fmla="*/ 2 w 94"/>
                <a:gd name="T45" fmla="*/ 21 h 21"/>
                <a:gd name="T46" fmla="*/ 0 w 94"/>
                <a:gd name="T47" fmla="*/ 19 h 21"/>
                <a:gd name="T48" fmla="*/ 0 w 94"/>
                <a:gd name="T49" fmla="*/ 19 h 21"/>
                <a:gd name="T50" fmla="*/ 0 w 94"/>
                <a:gd name="T51" fmla="*/ 19 h 21"/>
                <a:gd name="T52" fmla="*/ 0 w 94"/>
                <a:gd name="T53" fmla="*/ 17 h 21"/>
                <a:gd name="T54" fmla="*/ 0 w 94"/>
                <a:gd name="T55" fmla="*/ 17 h 21"/>
                <a:gd name="T56" fmla="*/ 0 w 94"/>
                <a:gd name="T57" fmla="*/ 2 h 21"/>
                <a:gd name="T58" fmla="*/ 0 w 94"/>
                <a:gd name="T59" fmla="*/ 2 h 21"/>
                <a:gd name="T60" fmla="*/ 0 w 94"/>
                <a:gd name="T61" fmla="*/ 2 h 21"/>
                <a:gd name="T62" fmla="*/ 0 w 94"/>
                <a:gd name="T63" fmla="*/ 0 h 21"/>
                <a:gd name="T64" fmla="*/ 0 w 94"/>
                <a:gd name="T65" fmla="*/ 0 h 21"/>
                <a:gd name="T66" fmla="*/ 2 w 94"/>
                <a:gd name="T67" fmla="*/ 0 h 21"/>
                <a:gd name="T68" fmla="*/ 2 w 94"/>
                <a:gd name="T69" fmla="*/ 0 h 21"/>
                <a:gd name="T70" fmla="*/ 2 w 94"/>
                <a:gd name="T71" fmla="*/ 0 h 21"/>
                <a:gd name="T72" fmla="*/ 2 w 94"/>
                <a:gd name="T73" fmla="*/ 0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21"/>
                <a:gd name="T113" fmla="*/ 94 w 94"/>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21">
                  <a:moveTo>
                    <a:pt x="2" y="0"/>
                  </a:moveTo>
                  <a:lnTo>
                    <a:pt x="92" y="0"/>
                  </a:lnTo>
                  <a:lnTo>
                    <a:pt x="94" y="0"/>
                  </a:lnTo>
                  <a:lnTo>
                    <a:pt x="94" y="2"/>
                  </a:lnTo>
                  <a:lnTo>
                    <a:pt x="94" y="17"/>
                  </a:lnTo>
                  <a:lnTo>
                    <a:pt x="94" y="19"/>
                  </a:lnTo>
                  <a:lnTo>
                    <a:pt x="94" y="21"/>
                  </a:lnTo>
                  <a:lnTo>
                    <a:pt x="92" y="21"/>
                  </a:lnTo>
                  <a:lnTo>
                    <a:pt x="2" y="21"/>
                  </a:lnTo>
                  <a:lnTo>
                    <a:pt x="0" y="19"/>
                  </a:lnTo>
                  <a:lnTo>
                    <a:pt x="0" y="17"/>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85" name="Freeform 371"/>
            <p:cNvSpPr/>
            <p:nvPr/>
          </p:nvSpPr>
          <p:spPr bwMode="auto">
            <a:xfrm>
              <a:off x="3295" y="1814"/>
              <a:ext cx="26" cy="21"/>
            </a:xfrm>
            <a:custGeom>
              <a:avLst/>
              <a:gdLst>
                <a:gd name="T0" fmla="*/ 2 w 26"/>
                <a:gd name="T1" fmla="*/ 0 h 21"/>
                <a:gd name="T2" fmla="*/ 24 w 26"/>
                <a:gd name="T3" fmla="*/ 0 h 21"/>
                <a:gd name="T4" fmla="*/ 24 w 26"/>
                <a:gd name="T5" fmla="*/ 0 h 21"/>
                <a:gd name="T6" fmla="*/ 24 w 26"/>
                <a:gd name="T7" fmla="*/ 0 h 21"/>
                <a:gd name="T8" fmla="*/ 24 w 26"/>
                <a:gd name="T9" fmla="*/ 0 h 21"/>
                <a:gd name="T10" fmla="*/ 26 w 26"/>
                <a:gd name="T11" fmla="*/ 0 h 21"/>
                <a:gd name="T12" fmla="*/ 26 w 26"/>
                <a:gd name="T13" fmla="*/ 2 h 21"/>
                <a:gd name="T14" fmla="*/ 26 w 26"/>
                <a:gd name="T15" fmla="*/ 2 h 21"/>
                <a:gd name="T16" fmla="*/ 26 w 26"/>
                <a:gd name="T17" fmla="*/ 2 h 21"/>
                <a:gd name="T18" fmla="*/ 26 w 26"/>
                <a:gd name="T19" fmla="*/ 4 h 21"/>
                <a:gd name="T20" fmla="*/ 26 w 26"/>
                <a:gd name="T21" fmla="*/ 17 h 21"/>
                <a:gd name="T22" fmla="*/ 26 w 26"/>
                <a:gd name="T23" fmla="*/ 19 h 21"/>
                <a:gd name="T24" fmla="*/ 26 w 26"/>
                <a:gd name="T25" fmla="*/ 19 h 21"/>
                <a:gd name="T26" fmla="*/ 26 w 26"/>
                <a:gd name="T27" fmla="*/ 19 h 21"/>
                <a:gd name="T28" fmla="*/ 26 w 26"/>
                <a:gd name="T29" fmla="*/ 19 h 21"/>
                <a:gd name="T30" fmla="*/ 24 w 26"/>
                <a:gd name="T31" fmla="*/ 21 h 21"/>
                <a:gd name="T32" fmla="*/ 24 w 26"/>
                <a:gd name="T33" fmla="*/ 21 h 21"/>
                <a:gd name="T34" fmla="*/ 24 w 26"/>
                <a:gd name="T35" fmla="*/ 21 h 21"/>
                <a:gd name="T36" fmla="*/ 24 w 26"/>
                <a:gd name="T37" fmla="*/ 21 h 21"/>
                <a:gd name="T38" fmla="*/ 2 w 26"/>
                <a:gd name="T39" fmla="*/ 21 h 21"/>
                <a:gd name="T40" fmla="*/ 2 w 26"/>
                <a:gd name="T41" fmla="*/ 21 h 21"/>
                <a:gd name="T42" fmla="*/ 2 w 26"/>
                <a:gd name="T43" fmla="*/ 21 h 21"/>
                <a:gd name="T44" fmla="*/ 0 w 26"/>
                <a:gd name="T45" fmla="*/ 21 h 21"/>
                <a:gd name="T46" fmla="*/ 0 w 26"/>
                <a:gd name="T47" fmla="*/ 19 h 21"/>
                <a:gd name="T48" fmla="*/ 0 w 26"/>
                <a:gd name="T49" fmla="*/ 19 h 21"/>
                <a:gd name="T50" fmla="*/ 0 w 26"/>
                <a:gd name="T51" fmla="*/ 19 h 21"/>
                <a:gd name="T52" fmla="*/ 0 w 26"/>
                <a:gd name="T53" fmla="*/ 19 h 21"/>
                <a:gd name="T54" fmla="*/ 0 w 26"/>
                <a:gd name="T55" fmla="*/ 17 h 21"/>
                <a:gd name="T56" fmla="*/ 0 w 26"/>
                <a:gd name="T57" fmla="*/ 4 h 21"/>
                <a:gd name="T58" fmla="*/ 0 w 26"/>
                <a:gd name="T59" fmla="*/ 2 h 21"/>
                <a:gd name="T60" fmla="*/ 0 w 26"/>
                <a:gd name="T61" fmla="*/ 2 h 21"/>
                <a:gd name="T62" fmla="*/ 0 w 26"/>
                <a:gd name="T63" fmla="*/ 2 h 21"/>
                <a:gd name="T64" fmla="*/ 0 w 26"/>
                <a:gd name="T65" fmla="*/ 0 h 21"/>
                <a:gd name="T66" fmla="*/ 0 w 26"/>
                <a:gd name="T67" fmla="*/ 0 h 21"/>
                <a:gd name="T68" fmla="*/ 2 w 26"/>
                <a:gd name="T69" fmla="*/ 0 h 21"/>
                <a:gd name="T70" fmla="*/ 2 w 26"/>
                <a:gd name="T71" fmla="*/ 0 h 21"/>
                <a:gd name="T72" fmla="*/ 2 w 26"/>
                <a:gd name="T73" fmla="*/ 0 h 2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6"/>
                <a:gd name="T112" fmla="*/ 0 h 21"/>
                <a:gd name="T113" fmla="*/ 26 w 26"/>
                <a:gd name="T114" fmla="*/ 21 h 2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6" h="21">
                  <a:moveTo>
                    <a:pt x="2" y="0"/>
                  </a:moveTo>
                  <a:lnTo>
                    <a:pt x="24" y="0"/>
                  </a:lnTo>
                  <a:lnTo>
                    <a:pt x="26" y="0"/>
                  </a:lnTo>
                  <a:lnTo>
                    <a:pt x="26" y="2"/>
                  </a:lnTo>
                  <a:lnTo>
                    <a:pt x="26" y="4"/>
                  </a:lnTo>
                  <a:lnTo>
                    <a:pt x="26" y="17"/>
                  </a:lnTo>
                  <a:lnTo>
                    <a:pt x="26" y="19"/>
                  </a:lnTo>
                  <a:lnTo>
                    <a:pt x="24" y="21"/>
                  </a:lnTo>
                  <a:lnTo>
                    <a:pt x="2" y="21"/>
                  </a:lnTo>
                  <a:lnTo>
                    <a:pt x="0" y="21"/>
                  </a:lnTo>
                  <a:lnTo>
                    <a:pt x="0" y="19"/>
                  </a:lnTo>
                  <a:lnTo>
                    <a:pt x="0" y="17"/>
                  </a:lnTo>
                  <a:lnTo>
                    <a:pt x="0" y="4"/>
                  </a:lnTo>
                  <a:lnTo>
                    <a:pt x="0" y="2"/>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86" name="Freeform 372"/>
            <p:cNvSpPr/>
            <p:nvPr/>
          </p:nvSpPr>
          <p:spPr bwMode="auto">
            <a:xfrm>
              <a:off x="3732" y="1811"/>
              <a:ext cx="94" cy="28"/>
            </a:xfrm>
            <a:custGeom>
              <a:avLst/>
              <a:gdLst>
                <a:gd name="T0" fmla="*/ 4 w 94"/>
                <a:gd name="T1" fmla="*/ 0 h 28"/>
                <a:gd name="T2" fmla="*/ 90 w 94"/>
                <a:gd name="T3" fmla="*/ 0 h 28"/>
                <a:gd name="T4" fmla="*/ 92 w 94"/>
                <a:gd name="T5" fmla="*/ 0 h 28"/>
                <a:gd name="T6" fmla="*/ 92 w 94"/>
                <a:gd name="T7" fmla="*/ 0 h 28"/>
                <a:gd name="T8" fmla="*/ 92 w 94"/>
                <a:gd name="T9" fmla="*/ 2 h 28"/>
                <a:gd name="T10" fmla="*/ 94 w 94"/>
                <a:gd name="T11" fmla="*/ 2 h 28"/>
                <a:gd name="T12" fmla="*/ 94 w 94"/>
                <a:gd name="T13" fmla="*/ 2 h 28"/>
                <a:gd name="T14" fmla="*/ 94 w 94"/>
                <a:gd name="T15" fmla="*/ 2 h 28"/>
                <a:gd name="T16" fmla="*/ 94 w 94"/>
                <a:gd name="T17" fmla="*/ 3 h 28"/>
                <a:gd name="T18" fmla="*/ 94 w 94"/>
                <a:gd name="T19" fmla="*/ 3 h 28"/>
                <a:gd name="T20" fmla="*/ 94 w 94"/>
                <a:gd name="T21" fmla="*/ 24 h 28"/>
                <a:gd name="T22" fmla="*/ 94 w 94"/>
                <a:gd name="T23" fmla="*/ 26 h 28"/>
                <a:gd name="T24" fmla="*/ 94 w 94"/>
                <a:gd name="T25" fmla="*/ 26 h 28"/>
                <a:gd name="T26" fmla="*/ 94 w 94"/>
                <a:gd name="T27" fmla="*/ 26 h 28"/>
                <a:gd name="T28" fmla="*/ 94 w 94"/>
                <a:gd name="T29" fmla="*/ 28 h 28"/>
                <a:gd name="T30" fmla="*/ 92 w 94"/>
                <a:gd name="T31" fmla="*/ 28 h 28"/>
                <a:gd name="T32" fmla="*/ 92 w 94"/>
                <a:gd name="T33" fmla="*/ 28 h 28"/>
                <a:gd name="T34" fmla="*/ 92 w 94"/>
                <a:gd name="T35" fmla="*/ 28 h 28"/>
                <a:gd name="T36" fmla="*/ 90 w 94"/>
                <a:gd name="T37" fmla="*/ 28 h 28"/>
                <a:gd name="T38" fmla="*/ 4 w 94"/>
                <a:gd name="T39" fmla="*/ 28 h 28"/>
                <a:gd name="T40" fmla="*/ 2 w 94"/>
                <a:gd name="T41" fmla="*/ 28 h 28"/>
                <a:gd name="T42" fmla="*/ 2 w 94"/>
                <a:gd name="T43" fmla="*/ 28 h 28"/>
                <a:gd name="T44" fmla="*/ 2 w 94"/>
                <a:gd name="T45" fmla="*/ 28 h 28"/>
                <a:gd name="T46" fmla="*/ 2 w 94"/>
                <a:gd name="T47" fmla="*/ 28 h 28"/>
                <a:gd name="T48" fmla="*/ 0 w 94"/>
                <a:gd name="T49" fmla="*/ 26 h 28"/>
                <a:gd name="T50" fmla="*/ 0 w 94"/>
                <a:gd name="T51" fmla="*/ 26 h 28"/>
                <a:gd name="T52" fmla="*/ 0 w 94"/>
                <a:gd name="T53" fmla="*/ 26 h 28"/>
                <a:gd name="T54" fmla="*/ 0 w 94"/>
                <a:gd name="T55" fmla="*/ 24 h 28"/>
                <a:gd name="T56" fmla="*/ 0 w 94"/>
                <a:gd name="T57" fmla="*/ 3 h 28"/>
                <a:gd name="T58" fmla="*/ 0 w 94"/>
                <a:gd name="T59" fmla="*/ 3 h 28"/>
                <a:gd name="T60" fmla="*/ 0 w 94"/>
                <a:gd name="T61" fmla="*/ 2 h 28"/>
                <a:gd name="T62" fmla="*/ 0 w 94"/>
                <a:gd name="T63" fmla="*/ 2 h 28"/>
                <a:gd name="T64" fmla="*/ 2 w 94"/>
                <a:gd name="T65" fmla="*/ 2 h 28"/>
                <a:gd name="T66" fmla="*/ 2 w 94"/>
                <a:gd name="T67" fmla="*/ 2 h 28"/>
                <a:gd name="T68" fmla="*/ 2 w 94"/>
                <a:gd name="T69" fmla="*/ 0 h 28"/>
                <a:gd name="T70" fmla="*/ 2 w 94"/>
                <a:gd name="T71" fmla="*/ 0 h 28"/>
                <a:gd name="T72" fmla="*/ 4 w 94"/>
                <a:gd name="T73" fmla="*/ 0 h 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28"/>
                <a:gd name="T113" fmla="*/ 94 w 94"/>
                <a:gd name="T114" fmla="*/ 28 h 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28">
                  <a:moveTo>
                    <a:pt x="4" y="0"/>
                  </a:moveTo>
                  <a:lnTo>
                    <a:pt x="90" y="0"/>
                  </a:lnTo>
                  <a:lnTo>
                    <a:pt x="92" y="0"/>
                  </a:lnTo>
                  <a:lnTo>
                    <a:pt x="92" y="2"/>
                  </a:lnTo>
                  <a:lnTo>
                    <a:pt x="94" y="2"/>
                  </a:lnTo>
                  <a:lnTo>
                    <a:pt x="94" y="3"/>
                  </a:lnTo>
                  <a:lnTo>
                    <a:pt x="94" y="24"/>
                  </a:lnTo>
                  <a:lnTo>
                    <a:pt x="94" y="26"/>
                  </a:lnTo>
                  <a:lnTo>
                    <a:pt x="94" y="28"/>
                  </a:lnTo>
                  <a:lnTo>
                    <a:pt x="92" y="28"/>
                  </a:lnTo>
                  <a:lnTo>
                    <a:pt x="90" y="28"/>
                  </a:lnTo>
                  <a:lnTo>
                    <a:pt x="4" y="28"/>
                  </a:lnTo>
                  <a:lnTo>
                    <a:pt x="2" y="28"/>
                  </a:lnTo>
                  <a:lnTo>
                    <a:pt x="0" y="26"/>
                  </a:lnTo>
                  <a:lnTo>
                    <a:pt x="0" y="24"/>
                  </a:lnTo>
                  <a:lnTo>
                    <a:pt x="0" y="3"/>
                  </a:lnTo>
                  <a:lnTo>
                    <a:pt x="0" y="2"/>
                  </a:lnTo>
                  <a:lnTo>
                    <a:pt x="2" y="2"/>
                  </a:lnTo>
                  <a:lnTo>
                    <a:pt x="2" y="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87" name="Freeform 373"/>
            <p:cNvSpPr/>
            <p:nvPr/>
          </p:nvSpPr>
          <p:spPr bwMode="auto">
            <a:xfrm>
              <a:off x="3732" y="1811"/>
              <a:ext cx="94" cy="28"/>
            </a:xfrm>
            <a:custGeom>
              <a:avLst/>
              <a:gdLst>
                <a:gd name="T0" fmla="*/ 4 w 94"/>
                <a:gd name="T1" fmla="*/ 0 h 28"/>
                <a:gd name="T2" fmla="*/ 90 w 94"/>
                <a:gd name="T3" fmla="*/ 0 h 28"/>
                <a:gd name="T4" fmla="*/ 92 w 94"/>
                <a:gd name="T5" fmla="*/ 0 h 28"/>
                <a:gd name="T6" fmla="*/ 92 w 94"/>
                <a:gd name="T7" fmla="*/ 0 h 28"/>
                <a:gd name="T8" fmla="*/ 92 w 94"/>
                <a:gd name="T9" fmla="*/ 2 h 28"/>
                <a:gd name="T10" fmla="*/ 94 w 94"/>
                <a:gd name="T11" fmla="*/ 2 h 28"/>
                <a:gd name="T12" fmla="*/ 94 w 94"/>
                <a:gd name="T13" fmla="*/ 2 h 28"/>
                <a:gd name="T14" fmla="*/ 94 w 94"/>
                <a:gd name="T15" fmla="*/ 2 h 28"/>
                <a:gd name="T16" fmla="*/ 94 w 94"/>
                <a:gd name="T17" fmla="*/ 3 h 28"/>
                <a:gd name="T18" fmla="*/ 94 w 94"/>
                <a:gd name="T19" fmla="*/ 3 h 28"/>
                <a:gd name="T20" fmla="*/ 94 w 94"/>
                <a:gd name="T21" fmla="*/ 24 h 28"/>
                <a:gd name="T22" fmla="*/ 94 w 94"/>
                <a:gd name="T23" fmla="*/ 26 h 28"/>
                <a:gd name="T24" fmla="*/ 94 w 94"/>
                <a:gd name="T25" fmla="*/ 26 h 28"/>
                <a:gd name="T26" fmla="*/ 94 w 94"/>
                <a:gd name="T27" fmla="*/ 26 h 28"/>
                <a:gd name="T28" fmla="*/ 94 w 94"/>
                <a:gd name="T29" fmla="*/ 28 h 28"/>
                <a:gd name="T30" fmla="*/ 92 w 94"/>
                <a:gd name="T31" fmla="*/ 28 h 28"/>
                <a:gd name="T32" fmla="*/ 92 w 94"/>
                <a:gd name="T33" fmla="*/ 28 h 28"/>
                <a:gd name="T34" fmla="*/ 92 w 94"/>
                <a:gd name="T35" fmla="*/ 28 h 28"/>
                <a:gd name="T36" fmla="*/ 90 w 94"/>
                <a:gd name="T37" fmla="*/ 28 h 28"/>
                <a:gd name="T38" fmla="*/ 4 w 94"/>
                <a:gd name="T39" fmla="*/ 28 h 28"/>
                <a:gd name="T40" fmla="*/ 2 w 94"/>
                <a:gd name="T41" fmla="*/ 28 h 28"/>
                <a:gd name="T42" fmla="*/ 2 w 94"/>
                <a:gd name="T43" fmla="*/ 28 h 28"/>
                <a:gd name="T44" fmla="*/ 2 w 94"/>
                <a:gd name="T45" fmla="*/ 28 h 28"/>
                <a:gd name="T46" fmla="*/ 2 w 94"/>
                <a:gd name="T47" fmla="*/ 28 h 28"/>
                <a:gd name="T48" fmla="*/ 0 w 94"/>
                <a:gd name="T49" fmla="*/ 26 h 28"/>
                <a:gd name="T50" fmla="*/ 0 w 94"/>
                <a:gd name="T51" fmla="*/ 26 h 28"/>
                <a:gd name="T52" fmla="*/ 0 w 94"/>
                <a:gd name="T53" fmla="*/ 26 h 28"/>
                <a:gd name="T54" fmla="*/ 0 w 94"/>
                <a:gd name="T55" fmla="*/ 24 h 28"/>
                <a:gd name="T56" fmla="*/ 0 w 94"/>
                <a:gd name="T57" fmla="*/ 3 h 28"/>
                <a:gd name="T58" fmla="*/ 0 w 94"/>
                <a:gd name="T59" fmla="*/ 3 h 28"/>
                <a:gd name="T60" fmla="*/ 0 w 94"/>
                <a:gd name="T61" fmla="*/ 2 h 28"/>
                <a:gd name="T62" fmla="*/ 0 w 94"/>
                <a:gd name="T63" fmla="*/ 2 h 28"/>
                <a:gd name="T64" fmla="*/ 2 w 94"/>
                <a:gd name="T65" fmla="*/ 2 h 28"/>
                <a:gd name="T66" fmla="*/ 2 w 94"/>
                <a:gd name="T67" fmla="*/ 2 h 28"/>
                <a:gd name="T68" fmla="*/ 2 w 94"/>
                <a:gd name="T69" fmla="*/ 0 h 28"/>
                <a:gd name="T70" fmla="*/ 2 w 94"/>
                <a:gd name="T71" fmla="*/ 0 h 28"/>
                <a:gd name="T72" fmla="*/ 4 w 94"/>
                <a:gd name="T73" fmla="*/ 0 h 2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4"/>
                <a:gd name="T112" fmla="*/ 0 h 28"/>
                <a:gd name="T113" fmla="*/ 94 w 94"/>
                <a:gd name="T114" fmla="*/ 28 h 2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4" h="28">
                  <a:moveTo>
                    <a:pt x="4" y="0"/>
                  </a:moveTo>
                  <a:lnTo>
                    <a:pt x="90" y="0"/>
                  </a:lnTo>
                  <a:lnTo>
                    <a:pt x="92" y="0"/>
                  </a:lnTo>
                  <a:lnTo>
                    <a:pt x="92" y="2"/>
                  </a:lnTo>
                  <a:lnTo>
                    <a:pt x="94" y="2"/>
                  </a:lnTo>
                  <a:lnTo>
                    <a:pt x="94" y="3"/>
                  </a:lnTo>
                  <a:lnTo>
                    <a:pt x="94" y="24"/>
                  </a:lnTo>
                  <a:lnTo>
                    <a:pt x="94" y="26"/>
                  </a:lnTo>
                  <a:lnTo>
                    <a:pt x="94" y="28"/>
                  </a:lnTo>
                  <a:lnTo>
                    <a:pt x="92" y="28"/>
                  </a:lnTo>
                  <a:lnTo>
                    <a:pt x="90" y="28"/>
                  </a:lnTo>
                  <a:lnTo>
                    <a:pt x="4" y="28"/>
                  </a:lnTo>
                  <a:lnTo>
                    <a:pt x="2" y="28"/>
                  </a:lnTo>
                  <a:lnTo>
                    <a:pt x="0" y="26"/>
                  </a:lnTo>
                  <a:lnTo>
                    <a:pt x="0" y="24"/>
                  </a:lnTo>
                  <a:lnTo>
                    <a:pt x="0" y="3"/>
                  </a:lnTo>
                  <a:lnTo>
                    <a:pt x="0" y="2"/>
                  </a:lnTo>
                  <a:lnTo>
                    <a:pt x="2" y="2"/>
                  </a:lnTo>
                  <a:lnTo>
                    <a:pt x="2" y="0"/>
                  </a:lnTo>
                  <a:lnTo>
                    <a:pt x="4"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88" name="Freeform 374"/>
            <p:cNvSpPr>
              <a:spLocks noEditPoints="1"/>
            </p:cNvSpPr>
            <p:nvPr/>
          </p:nvSpPr>
          <p:spPr bwMode="auto">
            <a:xfrm>
              <a:off x="3734" y="1813"/>
              <a:ext cx="90" cy="26"/>
            </a:xfrm>
            <a:custGeom>
              <a:avLst/>
              <a:gdLst>
                <a:gd name="T0" fmla="*/ 88 w 90"/>
                <a:gd name="T1" fmla="*/ 0 h 26"/>
                <a:gd name="T2" fmla="*/ 88 w 90"/>
                <a:gd name="T3" fmla="*/ 0 h 26"/>
                <a:gd name="T4" fmla="*/ 90 w 90"/>
                <a:gd name="T5" fmla="*/ 1 h 26"/>
                <a:gd name="T6" fmla="*/ 90 w 90"/>
                <a:gd name="T7" fmla="*/ 1 h 26"/>
                <a:gd name="T8" fmla="*/ 90 w 90"/>
                <a:gd name="T9" fmla="*/ 1 h 26"/>
                <a:gd name="T10" fmla="*/ 90 w 90"/>
                <a:gd name="T11" fmla="*/ 24 h 26"/>
                <a:gd name="T12" fmla="*/ 90 w 90"/>
                <a:gd name="T13" fmla="*/ 26 h 26"/>
                <a:gd name="T14" fmla="*/ 88 w 90"/>
                <a:gd name="T15" fmla="*/ 26 h 26"/>
                <a:gd name="T16" fmla="*/ 88 w 90"/>
                <a:gd name="T17" fmla="*/ 26 h 26"/>
                <a:gd name="T18" fmla="*/ 62 w 90"/>
                <a:gd name="T19" fmla="*/ 26 h 26"/>
                <a:gd name="T20" fmla="*/ 62 w 90"/>
                <a:gd name="T21" fmla="*/ 26 h 26"/>
                <a:gd name="T22" fmla="*/ 62 w 90"/>
                <a:gd name="T23" fmla="*/ 26 h 26"/>
                <a:gd name="T24" fmla="*/ 62 w 90"/>
                <a:gd name="T25" fmla="*/ 24 h 26"/>
                <a:gd name="T26" fmla="*/ 62 w 90"/>
                <a:gd name="T27" fmla="*/ 24 h 26"/>
                <a:gd name="T28" fmla="*/ 62 w 90"/>
                <a:gd name="T29" fmla="*/ 1 h 26"/>
                <a:gd name="T30" fmla="*/ 62 w 90"/>
                <a:gd name="T31" fmla="*/ 1 h 26"/>
                <a:gd name="T32" fmla="*/ 62 w 90"/>
                <a:gd name="T33" fmla="*/ 0 h 26"/>
                <a:gd name="T34" fmla="*/ 62 w 90"/>
                <a:gd name="T35" fmla="*/ 0 h 26"/>
                <a:gd name="T36" fmla="*/ 32 w 90"/>
                <a:gd name="T37" fmla="*/ 0 h 26"/>
                <a:gd name="T38" fmla="*/ 58 w 90"/>
                <a:gd name="T39" fmla="*/ 0 h 26"/>
                <a:gd name="T40" fmla="*/ 58 w 90"/>
                <a:gd name="T41" fmla="*/ 0 h 26"/>
                <a:gd name="T42" fmla="*/ 60 w 90"/>
                <a:gd name="T43" fmla="*/ 1 h 26"/>
                <a:gd name="T44" fmla="*/ 60 w 90"/>
                <a:gd name="T45" fmla="*/ 1 h 26"/>
                <a:gd name="T46" fmla="*/ 60 w 90"/>
                <a:gd name="T47" fmla="*/ 24 h 26"/>
                <a:gd name="T48" fmla="*/ 60 w 90"/>
                <a:gd name="T49" fmla="*/ 24 h 26"/>
                <a:gd name="T50" fmla="*/ 60 w 90"/>
                <a:gd name="T51" fmla="*/ 26 h 26"/>
                <a:gd name="T52" fmla="*/ 58 w 90"/>
                <a:gd name="T53" fmla="*/ 26 h 26"/>
                <a:gd name="T54" fmla="*/ 58 w 90"/>
                <a:gd name="T55" fmla="*/ 26 h 26"/>
                <a:gd name="T56" fmla="*/ 32 w 90"/>
                <a:gd name="T57" fmla="*/ 26 h 26"/>
                <a:gd name="T58" fmla="*/ 32 w 90"/>
                <a:gd name="T59" fmla="*/ 26 h 26"/>
                <a:gd name="T60" fmla="*/ 32 w 90"/>
                <a:gd name="T61" fmla="*/ 26 h 26"/>
                <a:gd name="T62" fmla="*/ 32 w 90"/>
                <a:gd name="T63" fmla="*/ 24 h 26"/>
                <a:gd name="T64" fmla="*/ 32 w 90"/>
                <a:gd name="T65" fmla="*/ 1 h 26"/>
                <a:gd name="T66" fmla="*/ 32 w 90"/>
                <a:gd name="T67" fmla="*/ 1 h 26"/>
                <a:gd name="T68" fmla="*/ 32 w 90"/>
                <a:gd name="T69" fmla="*/ 1 h 26"/>
                <a:gd name="T70" fmla="*/ 32 w 90"/>
                <a:gd name="T71" fmla="*/ 0 h 26"/>
                <a:gd name="T72" fmla="*/ 32 w 90"/>
                <a:gd name="T73" fmla="*/ 0 h 26"/>
                <a:gd name="T74" fmla="*/ 27 w 90"/>
                <a:gd name="T75" fmla="*/ 0 h 26"/>
                <a:gd name="T76" fmla="*/ 28 w 90"/>
                <a:gd name="T77" fmla="*/ 0 h 26"/>
                <a:gd name="T78" fmla="*/ 28 w 90"/>
                <a:gd name="T79" fmla="*/ 1 h 26"/>
                <a:gd name="T80" fmla="*/ 28 w 90"/>
                <a:gd name="T81" fmla="*/ 1 h 26"/>
                <a:gd name="T82" fmla="*/ 28 w 90"/>
                <a:gd name="T83" fmla="*/ 1 h 26"/>
                <a:gd name="T84" fmla="*/ 28 w 90"/>
                <a:gd name="T85" fmla="*/ 24 h 26"/>
                <a:gd name="T86" fmla="*/ 28 w 90"/>
                <a:gd name="T87" fmla="*/ 26 h 26"/>
                <a:gd name="T88" fmla="*/ 28 w 90"/>
                <a:gd name="T89" fmla="*/ 26 h 26"/>
                <a:gd name="T90" fmla="*/ 28 w 90"/>
                <a:gd name="T91" fmla="*/ 26 h 26"/>
                <a:gd name="T92" fmla="*/ 2 w 90"/>
                <a:gd name="T93" fmla="*/ 26 h 26"/>
                <a:gd name="T94" fmla="*/ 0 w 90"/>
                <a:gd name="T95" fmla="*/ 26 h 26"/>
                <a:gd name="T96" fmla="*/ 0 w 90"/>
                <a:gd name="T97" fmla="*/ 26 h 26"/>
                <a:gd name="T98" fmla="*/ 0 w 90"/>
                <a:gd name="T99" fmla="*/ 24 h 26"/>
                <a:gd name="T100" fmla="*/ 0 w 90"/>
                <a:gd name="T101" fmla="*/ 24 h 26"/>
                <a:gd name="T102" fmla="*/ 0 w 90"/>
                <a:gd name="T103" fmla="*/ 1 h 26"/>
                <a:gd name="T104" fmla="*/ 0 w 90"/>
                <a:gd name="T105" fmla="*/ 1 h 26"/>
                <a:gd name="T106" fmla="*/ 0 w 90"/>
                <a:gd name="T107" fmla="*/ 0 h 26"/>
                <a:gd name="T108" fmla="*/ 2 w 90"/>
                <a:gd name="T109" fmla="*/ 0 h 2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0"/>
                <a:gd name="T166" fmla="*/ 0 h 26"/>
                <a:gd name="T167" fmla="*/ 90 w 90"/>
                <a:gd name="T168" fmla="*/ 26 h 2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0" h="26">
                  <a:moveTo>
                    <a:pt x="62" y="0"/>
                  </a:moveTo>
                  <a:lnTo>
                    <a:pt x="88" y="0"/>
                  </a:lnTo>
                  <a:lnTo>
                    <a:pt x="90" y="1"/>
                  </a:lnTo>
                  <a:lnTo>
                    <a:pt x="90" y="24"/>
                  </a:lnTo>
                  <a:lnTo>
                    <a:pt x="90" y="26"/>
                  </a:lnTo>
                  <a:lnTo>
                    <a:pt x="88" y="26"/>
                  </a:lnTo>
                  <a:lnTo>
                    <a:pt x="62" y="26"/>
                  </a:lnTo>
                  <a:lnTo>
                    <a:pt x="62" y="24"/>
                  </a:lnTo>
                  <a:lnTo>
                    <a:pt x="62" y="1"/>
                  </a:lnTo>
                  <a:lnTo>
                    <a:pt x="62" y="0"/>
                  </a:lnTo>
                  <a:close/>
                  <a:moveTo>
                    <a:pt x="32" y="0"/>
                  </a:moveTo>
                  <a:lnTo>
                    <a:pt x="58" y="0"/>
                  </a:lnTo>
                  <a:lnTo>
                    <a:pt x="60" y="1"/>
                  </a:lnTo>
                  <a:lnTo>
                    <a:pt x="60" y="24"/>
                  </a:lnTo>
                  <a:lnTo>
                    <a:pt x="60" y="26"/>
                  </a:lnTo>
                  <a:lnTo>
                    <a:pt x="58" y="26"/>
                  </a:lnTo>
                  <a:lnTo>
                    <a:pt x="32" y="26"/>
                  </a:lnTo>
                  <a:lnTo>
                    <a:pt x="32" y="24"/>
                  </a:lnTo>
                  <a:lnTo>
                    <a:pt x="32" y="1"/>
                  </a:lnTo>
                  <a:lnTo>
                    <a:pt x="32" y="0"/>
                  </a:lnTo>
                  <a:close/>
                  <a:moveTo>
                    <a:pt x="2" y="0"/>
                  </a:moveTo>
                  <a:lnTo>
                    <a:pt x="27" y="0"/>
                  </a:lnTo>
                  <a:lnTo>
                    <a:pt x="28" y="0"/>
                  </a:lnTo>
                  <a:lnTo>
                    <a:pt x="28" y="1"/>
                  </a:lnTo>
                  <a:lnTo>
                    <a:pt x="28" y="24"/>
                  </a:lnTo>
                  <a:lnTo>
                    <a:pt x="28" y="26"/>
                  </a:lnTo>
                  <a:lnTo>
                    <a:pt x="27" y="26"/>
                  </a:lnTo>
                  <a:lnTo>
                    <a:pt x="2" y="26"/>
                  </a:lnTo>
                  <a:lnTo>
                    <a:pt x="0" y="26"/>
                  </a:lnTo>
                  <a:lnTo>
                    <a:pt x="0" y="24"/>
                  </a:lnTo>
                  <a:lnTo>
                    <a:pt x="0" y="1"/>
                  </a:lnTo>
                  <a:lnTo>
                    <a:pt x="0" y="0"/>
                  </a:lnTo>
                  <a:lnTo>
                    <a:pt x="2" y="0"/>
                  </a:lnTo>
                  <a:close/>
                </a:path>
              </a:pathLst>
            </a:custGeom>
            <a:solidFill>
              <a:srgbClr val="F7F7F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89" name="Freeform 375"/>
            <p:cNvSpPr/>
            <p:nvPr/>
          </p:nvSpPr>
          <p:spPr bwMode="auto">
            <a:xfrm>
              <a:off x="3796" y="1813"/>
              <a:ext cx="28" cy="26"/>
            </a:xfrm>
            <a:custGeom>
              <a:avLst/>
              <a:gdLst>
                <a:gd name="T0" fmla="*/ 0 w 28"/>
                <a:gd name="T1" fmla="*/ 0 h 26"/>
                <a:gd name="T2" fmla="*/ 26 w 28"/>
                <a:gd name="T3" fmla="*/ 0 h 26"/>
                <a:gd name="T4" fmla="*/ 26 w 28"/>
                <a:gd name="T5" fmla="*/ 0 h 26"/>
                <a:gd name="T6" fmla="*/ 26 w 28"/>
                <a:gd name="T7" fmla="*/ 0 h 26"/>
                <a:gd name="T8" fmla="*/ 26 w 28"/>
                <a:gd name="T9" fmla="*/ 0 h 26"/>
                <a:gd name="T10" fmla="*/ 28 w 28"/>
                <a:gd name="T11" fmla="*/ 1 h 26"/>
                <a:gd name="T12" fmla="*/ 28 w 28"/>
                <a:gd name="T13" fmla="*/ 1 h 26"/>
                <a:gd name="T14" fmla="*/ 28 w 28"/>
                <a:gd name="T15" fmla="*/ 1 h 26"/>
                <a:gd name="T16" fmla="*/ 28 w 28"/>
                <a:gd name="T17" fmla="*/ 1 h 26"/>
                <a:gd name="T18" fmla="*/ 28 w 28"/>
                <a:gd name="T19" fmla="*/ 1 h 26"/>
                <a:gd name="T20" fmla="*/ 28 w 28"/>
                <a:gd name="T21" fmla="*/ 24 h 26"/>
                <a:gd name="T22" fmla="*/ 28 w 28"/>
                <a:gd name="T23" fmla="*/ 24 h 26"/>
                <a:gd name="T24" fmla="*/ 28 w 28"/>
                <a:gd name="T25" fmla="*/ 24 h 26"/>
                <a:gd name="T26" fmla="*/ 28 w 28"/>
                <a:gd name="T27" fmla="*/ 26 h 26"/>
                <a:gd name="T28" fmla="*/ 28 w 28"/>
                <a:gd name="T29" fmla="*/ 26 h 26"/>
                <a:gd name="T30" fmla="*/ 26 w 28"/>
                <a:gd name="T31" fmla="*/ 26 h 26"/>
                <a:gd name="T32" fmla="*/ 26 w 28"/>
                <a:gd name="T33" fmla="*/ 26 h 26"/>
                <a:gd name="T34" fmla="*/ 26 w 28"/>
                <a:gd name="T35" fmla="*/ 26 h 26"/>
                <a:gd name="T36" fmla="*/ 26 w 28"/>
                <a:gd name="T37" fmla="*/ 26 h 26"/>
                <a:gd name="T38" fmla="*/ 0 w 28"/>
                <a:gd name="T39" fmla="*/ 26 h 26"/>
                <a:gd name="T40" fmla="*/ 0 w 28"/>
                <a:gd name="T41" fmla="*/ 26 h 26"/>
                <a:gd name="T42" fmla="*/ 0 w 28"/>
                <a:gd name="T43" fmla="*/ 26 h 26"/>
                <a:gd name="T44" fmla="*/ 0 w 28"/>
                <a:gd name="T45" fmla="*/ 26 h 26"/>
                <a:gd name="T46" fmla="*/ 0 w 28"/>
                <a:gd name="T47" fmla="*/ 26 h 26"/>
                <a:gd name="T48" fmla="*/ 0 w 28"/>
                <a:gd name="T49" fmla="*/ 26 h 26"/>
                <a:gd name="T50" fmla="*/ 0 w 28"/>
                <a:gd name="T51" fmla="*/ 24 h 26"/>
                <a:gd name="T52" fmla="*/ 0 w 28"/>
                <a:gd name="T53" fmla="*/ 24 h 26"/>
                <a:gd name="T54" fmla="*/ 0 w 28"/>
                <a:gd name="T55" fmla="*/ 24 h 26"/>
                <a:gd name="T56" fmla="*/ 0 w 28"/>
                <a:gd name="T57" fmla="*/ 1 h 26"/>
                <a:gd name="T58" fmla="*/ 0 w 28"/>
                <a:gd name="T59" fmla="*/ 1 h 26"/>
                <a:gd name="T60" fmla="*/ 0 w 28"/>
                <a:gd name="T61" fmla="*/ 1 h 26"/>
                <a:gd name="T62" fmla="*/ 0 w 28"/>
                <a:gd name="T63" fmla="*/ 1 h 26"/>
                <a:gd name="T64" fmla="*/ 0 w 28"/>
                <a:gd name="T65" fmla="*/ 1 h 26"/>
                <a:gd name="T66" fmla="*/ 0 w 28"/>
                <a:gd name="T67" fmla="*/ 0 h 26"/>
                <a:gd name="T68" fmla="*/ 0 w 28"/>
                <a:gd name="T69" fmla="*/ 0 h 26"/>
                <a:gd name="T70" fmla="*/ 0 w 28"/>
                <a:gd name="T71" fmla="*/ 0 h 26"/>
                <a:gd name="T72" fmla="*/ 0 w 28"/>
                <a:gd name="T73" fmla="*/ 0 h 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
                <a:gd name="T112" fmla="*/ 0 h 26"/>
                <a:gd name="T113" fmla="*/ 28 w 28"/>
                <a:gd name="T114" fmla="*/ 26 h 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 h="26">
                  <a:moveTo>
                    <a:pt x="0" y="0"/>
                  </a:moveTo>
                  <a:lnTo>
                    <a:pt x="26" y="0"/>
                  </a:lnTo>
                  <a:lnTo>
                    <a:pt x="28" y="1"/>
                  </a:lnTo>
                  <a:lnTo>
                    <a:pt x="28" y="24"/>
                  </a:lnTo>
                  <a:lnTo>
                    <a:pt x="28" y="26"/>
                  </a:lnTo>
                  <a:lnTo>
                    <a:pt x="26" y="26"/>
                  </a:lnTo>
                  <a:lnTo>
                    <a:pt x="0" y="26"/>
                  </a:lnTo>
                  <a:lnTo>
                    <a:pt x="0" y="24"/>
                  </a:lnTo>
                  <a:lnTo>
                    <a:pt x="0" y="1"/>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90" name="Freeform 376"/>
            <p:cNvSpPr/>
            <p:nvPr/>
          </p:nvSpPr>
          <p:spPr bwMode="auto">
            <a:xfrm>
              <a:off x="3766" y="1813"/>
              <a:ext cx="28" cy="26"/>
            </a:xfrm>
            <a:custGeom>
              <a:avLst/>
              <a:gdLst>
                <a:gd name="T0" fmla="*/ 0 w 28"/>
                <a:gd name="T1" fmla="*/ 0 h 26"/>
                <a:gd name="T2" fmla="*/ 26 w 28"/>
                <a:gd name="T3" fmla="*/ 0 h 26"/>
                <a:gd name="T4" fmla="*/ 26 w 28"/>
                <a:gd name="T5" fmla="*/ 0 h 26"/>
                <a:gd name="T6" fmla="*/ 26 w 28"/>
                <a:gd name="T7" fmla="*/ 0 h 26"/>
                <a:gd name="T8" fmla="*/ 26 w 28"/>
                <a:gd name="T9" fmla="*/ 0 h 26"/>
                <a:gd name="T10" fmla="*/ 28 w 28"/>
                <a:gd name="T11" fmla="*/ 1 h 26"/>
                <a:gd name="T12" fmla="*/ 28 w 28"/>
                <a:gd name="T13" fmla="*/ 1 h 26"/>
                <a:gd name="T14" fmla="*/ 28 w 28"/>
                <a:gd name="T15" fmla="*/ 1 h 26"/>
                <a:gd name="T16" fmla="*/ 28 w 28"/>
                <a:gd name="T17" fmla="*/ 1 h 26"/>
                <a:gd name="T18" fmla="*/ 28 w 28"/>
                <a:gd name="T19" fmla="*/ 1 h 26"/>
                <a:gd name="T20" fmla="*/ 28 w 28"/>
                <a:gd name="T21" fmla="*/ 24 h 26"/>
                <a:gd name="T22" fmla="*/ 28 w 28"/>
                <a:gd name="T23" fmla="*/ 24 h 26"/>
                <a:gd name="T24" fmla="*/ 28 w 28"/>
                <a:gd name="T25" fmla="*/ 24 h 26"/>
                <a:gd name="T26" fmla="*/ 28 w 28"/>
                <a:gd name="T27" fmla="*/ 26 h 26"/>
                <a:gd name="T28" fmla="*/ 28 w 28"/>
                <a:gd name="T29" fmla="*/ 26 h 26"/>
                <a:gd name="T30" fmla="*/ 26 w 28"/>
                <a:gd name="T31" fmla="*/ 26 h 26"/>
                <a:gd name="T32" fmla="*/ 26 w 28"/>
                <a:gd name="T33" fmla="*/ 26 h 26"/>
                <a:gd name="T34" fmla="*/ 26 w 28"/>
                <a:gd name="T35" fmla="*/ 26 h 26"/>
                <a:gd name="T36" fmla="*/ 26 w 28"/>
                <a:gd name="T37" fmla="*/ 26 h 26"/>
                <a:gd name="T38" fmla="*/ 0 w 28"/>
                <a:gd name="T39" fmla="*/ 26 h 26"/>
                <a:gd name="T40" fmla="*/ 0 w 28"/>
                <a:gd name="T41" fmla="*/ 26 h 26"/>
                <a:gd name="T42" fmla="*/ 0 w 28"/>
                <a:gd name="T43" fmla="*/ 26 h 26"/>
                <a:gd name="T44" fmla="*/ 0 w 28"/>
                <a:gd name="T45" fmla="*/ 26 h 26"/>
                <a:gd name="T46" fmla="*/ 0 w 28"/>
                <a:gd name="T47" fmla="*/ 26 h 26"/>
                <a:gd name="T48" fmla="*/ 0 w 28"/>
                <a:gd name="T49" fmla="*/ 26 h 26"/>
                <a:gd name="T50" fmla="*/ 0 w 28"/>
                <a:gd name="T51" fmla="*/ 24 h 26"/>
                <a:gd name="T52" fmla="*/ 0 w 28"/>
                <a:gd name="T53" fmla="*/ 24 h 26"/>
                <a:gd name="T54" fmla="*/ 0 w 28"/>
                <a:gd name="T55" fmla="*/ 24 h 26"/>
                <a:gd name="T56" fmla="*/ 0 w 28"/>
                <a:gd name="T57" fmla="*/ 1 h 26"/>
                <a:gd name="T58" fmla="*/ 0 w 28"/>
                <a:gd name="T59" fmla="*/ 1 h 26"/>
                <a:gd name="T60" fmla="*/ 0 w 28"/>
                <a:gd name="T61" fmla="*/ 1 h 26"/>
                <a:gd name="T62" fmla="*/ 0 w 28"/>
                <a:gd name="T63" fmla="*/ 1 h 26"/>
                <a:gd name="T64" fmla="*/ 0 w 28"/>
                <a:gd name="T65" fmla="*/ 1 h 26"/>
                <a:gd name="T66" fmla="*/ 0 w 28"/>
                <a:gd name="T67" fmla="*/ 0 h 26"/>
                <a:gd name="T68" fmla="*/ 0 w 28"/>
                <a:gd name="T69" fmla="*/ 0 h 26"/>
                <a:gd name="T70" fmla="*/ 0 w 28"/>
                <a:gd name="T71" fmla="*/ 0 h 26"/>
                <a:gd name="T72" fmla="*/ 0 w 28"/>
                <a:gd name="T73" fmla="*/ 0 h 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
                <a:gd name="T112" fmla="*/ 0 h 26"/>
                <a:gd name="T113" fmla="*/ 28 w 28"/>
                <a:gd name="T114" fmla="*/ 26 h 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 h="26">
                  <a:moveTo>
                    <a:pt x="0" y="0"/>
                  </a:moveTo>
                  <a:lnTo>
                    <a:pt x="26" y="0"/>
                  </a:lnTo>
                  <a:lnTo>
                    <a:pt x="28" y="1"/>
                  </a:lnTo>
                  <a:lnTo>
                    <a:pt x="28" y="24"/>
                  </a:lnTo>
                  <a:lnTo>
                    <a:pt x="28" y="26"/>
                  </a:lnTo>
                  <a:lnTo>
                    <a:pt x="26" y="26"/>
                  </a:lnTo>
                  <a:lnTo>
                    <a:pt x="0" y="26"/>
                  </a:lnTo>
                  <a:lnTo>
                    <a:pt x="0" y="24"/>
                  </a:lnTo>
                  <a:lnTo>
                    <a:pt x="0" y="1"/>
                  </a:lnTo>
                  <a:lnTo>
                    <a:pt x="0"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91" name="Freeform 377"/>
            <p:cNvSpPr/>
            <p:nvPr/>
          </p:nvSpPr>
          <p:spPr bwMode="auto">
            <a:xfrm>
              <a:off x="3734" y="1813"/>
              <a:ext cx="28" cy="26"/>
            </a:xfrm>
            <a:custGeom>
              <a:avLst/>
              <a:gdLst>
                <a:gd name="T0" fmla="*/ 2 w 28"/>
                <a:gd name="T1" fmla="*/ 0 h 26"/>
                <a:gd name="T2" fmla="*/ 27 w 28"/>
                <a:gd name="T3" fmla="*/ 0 h 26"/>
                <a:gd name="T4" fmla="*/ 28 w 28"/>
                <a:gd name="T5" fmla="*/ 0 h 26"/>
                <a:gd name="T6" fmla="*/ 28 w 28"/>
                <a:gd name="T7" fmla="*/ 0 h 26"/>
                <a:gd name="T8" fmla="*/ 28 w 28"/>
                <a:gd name="T9" fmla="*/ 0 h 26"/>
                <a:gd name="T10" fmla="*/ 28 w 28"/>
                <a:gd name="T11" fmla="*/ 1 h 26"/>
                <a:gd name="T12" fmla="*/ 28 w 28"/>
                <a:gd name="T13" fmla="*/ 1 h 26"/>
                <a:gd name="T14" fmla="*/ 28 w 28"/>
                <a:gd name="T15" fmla="*/ 1 h 26"/>
                <a:gd name="T16" fmla="*/ 28 w 28"/>
                <a:gd name="T17" fmla="*/ 1 h 26"/>
                <a:gd name="T18" fmla="*/ 28 w 28"/>
                <a:gd name="T19" fmla="*/ 1 h 26"/>
                <a:gd name="T20" fmla="*/ 28 w 28"/>
                <a:gd name="T21" fmla="*/ 24 h 26"/>
                <a:gd name="T22" fmla="*/ 28 w 28"/>
                <a:gd name="T23" fmla="*/ 24 h 26"/>
                <a:gd name="T24" fmla="*/ 28 w 28"/>
                <a:gd name="T25" fmla="*/ 24 h 26"/>
                <a:gd name="T26" fmla="*/ 28 w 28"/>
                <a:gd name="T27" fmla="*/ 26 h 26"/>
                <a:gd name="T28" fmla="*/ 28 w 28"/>
                <a:gd name="T29" fmla="*/ 26 h 26"/>
                <a:gd name="T30" fmla="*/ 28 w 28"/>
                <a:gd name="T31" fmla="*/ 26 h 26"/>
                <a:gd name="T32" fmla="*/ 28 w 28"/>
                <a:gd name="T33" fmla="*/ 26 h 26"/>
                <a:gd name="T34" fmla="*/ 28 w 28"/>
                <a:gd name="T35" fmla="*/ 26 h 26"/>
                <a:gd name="T36" fmla="*/ 27 w 28"/>
                <a:gd name="T37" fmla="*/ 26 h 26"/>
                <a:gd name="T38" fmla="*/ 2 w 28"/>
                <a:gd name="T39" fmla="*/ 26 h 26"/>
                <a:gd name="T40" fmla="*/ 2 w 28"/>
                <a:gd name="T41" fmla="*/ 26 h 26"/>
                <a:gd name="T42" fmla="*/ 0 w 28"/>
                <a:gd name="T43" fmla="*/ 26 h 26"/>
                <a:gd name="T44" fmla="*/ 0 w 28"/>
                <a:gd name="T45" fmla="*/ 26 h 26"/>
                <a:gd name="T46" fmla="*/ 0 w 28"/>
                <a:gd name="T47" fmla="*/ 26 h 26"/>
                <a:gd name="T48" fmla="*/ 0 w 28"/>
                <a:gd name="T49" fmla="*/ 26 h 26"/>
                <a:gd name="T50" fmla="*/ 0 w 28"/>
                <a:gd name="T51" fmla="*/ 24 h 26"/>
                <a:gd name="T52" fmla="*/ 0 w 28"/>
                <a:gd name="T53" fmla="*/ 24 h 26"/>
                <a:gd name="T54" fmla="*/ 0 w 28"/>
                <a:gd name="T55" fmla="*/ 24 h 26"/>
                <a:gd name="T56" fmla="*/ 0 w 28"/>
                <a:gd name="T57" fmla="*/ 1 h 26"/>
                <a:gd name="T58" fmla="*/ 0 w 28"/>
                <a:gd name="T59" fmla="*/ 1 h 26"/>
                <a:gd name="T60" fmla="*/ 0 w 28"/>
                <a:gd name="T61" fmla="*/ 1 h 26"/>
                <a:gd name="T62" fmla="*/ 0 w 28"/>
                <a:gd name="T63" fmla="*/ 1 h 26"/>
                <a:gd name="T64" fmla="*/ 0 w 28"/>
                <a:gd name="T65" fmla="*/ 1 h 26"/>
                <a:gd name="T66" fmla="*/ 0 w 28"/>
                <a:gd name="T67" fmla="*/ 0 h 26"/>
                <a:gd name="T68" fmla="*/ 0 w 28"/>
                <a:gd name="T69" fmla="*/ 0 h 26"/>
                <a:gd name="T70" fmla="*/ 2 w 28"/>
                <a:gd name="T71" fmla="*/ 0 h 26"/>
                <a:gd name="T72" fmla="*/ 2 w 28"/>
                <a:gd name="T73" fmla="*/ 0 h 2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8"/>
                <a:gd name="T112" fmla="*/ 0 h 26"/>
                <a:gd name="T113" fmla="*/ 28 w 28"/>
                <a:gd name="T114" fmla="*/ 26 h 2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8" h="26">
                  <a:moveTo>
                    <a:pt x="2" y="0"/>
                  </a:moveTo>
                  <a:lnTo>
                    <a:pt x="27" y="0"/>
                  </a:lnTo>
                  <a:lnTo>
                    <a:pt x="28" y="0"/>
                  </a:lnTo>
                  <a:lnTo>
                    <a:pt x="28" y="1"/>
                  </a:lnTo>
                  <a:lnTo>
                    <a:pt x="28" y="24"/>
                  </a:lnTo>
                  <a:lnTo>
                    <a:pt x="28" y="26"/>
                  </a:lnTo>
                  <a:lnTo>
                    <a:pt x="27" y="26"/>
                  </a:lnTo>
                  <a:lnTo>
                    <a:pt x="2" y="26"/>
                  </a:lnTo>
                  <a:lnTo>
                    <a:pt x="0" y="26"/>
                  </a:lnTo>
                  <a:lnTo>
                    <a:pt x="0" y="24"/>
                  </a:lnTo>
                  <a:lnTo>
                    <a:pt x="0" y="1"/>
                  </a:lnTo>
                  <a:lnTo>
                    <a:pt x="0" y="0"/>
                  </a:lnTo>
                  <a:lnTo>
                    <a:pt x="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92" name="Freeform 378"/>
            <p:cNvSpPr>
              <a:spLocks noEditPoints="1"/>
            </p:cNvSpPr>
            <p:nvPr/>
          </p:nvSpPr>
          <p:spPr bwMode="auto">
            <a:xfrm>
              <a:off x="3738" y="1818"/>
              <a:ext cx="68" cy="2"/>
            </a:xfrm>
            <a:custGeom>
              <a:avLst/>
              <a:gdLst>
                <a:gd name="T0" fmla="*/ 60 w 68"/>
                <a:gd name="T1" fmla="*/ 0 h 2"/>
                <a:gd name="T2" fmla="*/ 68 w 68"/>
                <a:gd name="T3" fmla="*/ 0 h 2"/>
                <a:gd name="T4" fmla="*/ 68 w 68"/>
                <a:gd name="T5" fmla="*/ 2 h 2"/>
                <a:gd name="T6" fmla="*/ 60 w 68"/>
                <a:gd name="T7" fmla="*/ 2 h 2"/>
                <a:gd name="T8" fmla="*/ 60 w 68"/>
                <a:gd name="T9" fmla="*/ 0 h 2"/>
                <a:gd name="T10" fmla="*/ 0 w 68"/>
                <a:gd name="T11" fmla="*/ 0 h 2"/>
                <a:gd name="T12" fmla="*/ 8 w 68"/>
                <a:gd name="T13" fmla="*/ 0 h 2"/>
                <a:gd name="T14" fmla="*/ 8 w 68"/>
                <a:gd name="T15" fmla="*/ 0 h 2"/>
                <a:gd name="T16" fmla="*/ 0 w 68"/>
                <a:gd name="T17" fmla="*/ 0 h 2"/>
                <a:gd name="T18" fmla="*/ 0 w 68"/>
                <a:gd name="T19" fmla="*/ 0 h 2"/>
                <a:gd name="T20" fmla="*/ 30 w 68"/>
                <a:gd name="T21" fmla="*/ 0 h 2"/>
                <a:gd name="T22" fmla="*/ 38 w 68"/>
                <a:gd name="T23" fmla="*/ 0 h 2"/>
                <a:gd name="T24" fmla="*/ 38 w 68"/>
                <a:gd name="T25" fmla="*/ 2 h 2"/>
                <a:gd name="T26" fmla="*/ 30 w 68"/>
                <a:gd name="T27" fmla="*/ 2 h 2"/>
                <a:gd name="T28" fmla="*/ 30 w 68"/>
                <a:gd name="T29" fmla="*/ 0 h 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8"/>
                <a:gd name="T46" fmla="*/ 0 h 2"/>
                <a:gd name="T47" fmla="*/ 68 w 68"/>
                <a:gd name="T48" fmla="*/ 2 h 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8" h="2">
                  <a:moveTo>
                    <a:pt x="60" y="0"/>
                  </a:moveTo>
                  <a:lnTo>
                    <a:pt x="68" y="0"/>
                  </a:lnTo>
                  <a:lnTo>
                    <a:pt x="68" y="2"/>
                  </a:lnTo>
                  <a:lnTo>
                    <a:pt x="60" y="2"/>
                  </a:lnTo>
                  <a:lnTo>
                    <a:pt x="60" y="0"/>
                  </a:lnTo>
                  <a:close/>
                  <a:moveTo>
                    <a:pt x="0" y="0"/>
                  </a:moveTo>
                  <a:lnTo>
                    <a:pt x="8" y="0"/>
                  </a:lnTo>
                  <a:lnTo>
                    <a:pt x="0" y="0"/>
                  </a:lnTo>
                  <a:close/>
                  <a:moveTo>
                    <a:pt x="30" y="0"/>
                  </a:moveTo>
                  <a:lnTo>
                    <a:pt x="38" y="0"/>
                  </a:lnTo>
                  <a:lnTo>
                    <a:pt x="38" y="2"/>
                  </a:lnTo>
                  <a:lnTo>
                    <a:pt x="30" y="2"/>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93" name="Rectangle 379"/>
            <p:cNvSpPr>
              <a:spLocks noChangeArrowheads="1"/>
            </p:cNvSpPr>
            <p:nvPr/>
          </p:nvSpPr>
          <p:spPr bwMode="auto">
            <a:xfrm>
              <a:off x="3798" y="1818"/>
              <a:ext cx="8" cy="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94" name="Rectangle 380"/>
            <p:cNvSpPr>
              <a:spLocks noChangeArrowheads="1"/>
            </p:cNvSpPr>
            <p:nvPr/>
          </p:nvSpPr>
          <p:spPr bwMode="auto">
            <a:xfrm>
              <a:off x="3738" y="1818"/>
              <a:ext cx="8" cy="1"/>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95" name="Rectangle 381"/>
            <p:cNvSpPr>
              <a:spLocks noChangeArrowheads="1"/>
            </p:cNvSpPr>
            <p:nvPr/>
          </p:nvSpPr>
          <p:spPr bwMode="auto">
            <a:xfrm>
              <a:off x="3768" y="1818"/>
              <a:ext cx="8" cy="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496" name="Freeform 382"/>
            <p:cNvSpPr>
              <a:spLocks noEditPoints="1"/>
            </p:cNvSpPr>
            <p:nvPr/>
          </p:nvSpPr>
          <p:spPr bwMode="auto">
            <a:xfrm>
              <a:off x="3439" y="1568"/>
              <a:ext cx="1745" cy="1113"/>
            </a:xfrm>
            <a:custGeom>
              <a:avLst/>
              <a:gdLst>
                <a:gd name="T0" fmla="*/ 936 w 1745"/>
                <a:gd name="T1" fmla="*/ 519 h 1113"/>
                <a:gd name="T2" fmla="*/ 996 w 1745"/>
                <a:gd name="T3" fmla="*/ 549 h 1113"/>
                <a:gd name="T4" fmla="*/ 1029 w 1745"/>
                <a:gd name="T5" fmla="*/ 596 h 1113"/>
                <a:gd name="T6" fmla="*/ 1026 w 1745"/>
                <a:gd name="T7" fmla="*/ 649 h 1113"/>
                <a:gd name="T8" fmla="*/ 986 w 1745"/>
                <a:gd name="T9" fmla="*/ 694 h 1113"/>
                <a:gd name="T10" fmla="*/ 921 w 1745"/>
                <a:gd name="T11" fmla="*/ 720 h 1113"/>
                <a:gd name="T12" fmla="*/ 840 w 1745"/>
                <a:gd name="T13" fmla="*/ 724 h 1113"/>
                <a:gd name="T14" fmla="*/ 770 w 1745"/>
                <a:gd name="T15" fmla="*/ 701 h 1113"/>
                <a:gd name="T16" fmla="*/ 725 w 1745"/>
                <a:gd name="T17" fmla="*/ 660 h 1113"/>
                <a:gd name="T18" fmla="*/ 712 w 1745"/>
                <a:gd name="T19" fmla="*/ 607 h 1113"/>
                <a:gd name="T20" fmla="*/ 740 w 1745"/>
                <a:gd name="T21" fmla="*/ 559 h 1113"/>
                <a:gd name="T22" fmla="*/ 797 w 1745"/>
                <a:gd name="T23" fmla="*/ 525 h 1113"/>
                <a:gd name="T24" fmla="*/ 874 w 1745"/>
                <a:gd name="T25" fmla="*/ 512 h 1113"/>
                <a:gd name="T26" fmla="*/ 1200 w 1745"/>
                <a:gd name="T27" fmla="*/ 72 h 1113"/>
                <a:gd name="T28" fmla="*/ 1150 w 1745"/>
                <a:gd name="T29" fmla="*/ 147 h 1113"/>
                <a:gd name="T30" fmla="*/ 1026 w 1745"/>
                <a:gd name="T31" fmla="*/ 228 h 1113"/>
                <a:gd name="T32" fmla="*/ 958 w 1745"/>
                <a:gd name="T33" fmla="*/ 295 h 1113"/>
                <a:gd name="T34" fmla="*/ 937 w 1745"/>
                <a:gd name="T35" fmla="*/ 367 h 1113"/>
                <a:gd name="T36" fmla="*/ 979 w 1745"/>
                <a:gd name="T37" fmla="*/ 461 h 1113"/>
                <a:gd name="T38" fmla="*/ 1080 w 1745"/>
                <a:gd name="T39" fmla="*/ 532 h 1113"/>
                <a:gd name="T40" fmla="*/ 1217 w 1745"/>
                <a:gd name="T41" fmla="*/ 574 h 1113"/>
                <a:gd name="T42" fmla="*/ 1358 w 1745"/>
                <a:gd name="T43" fmla="*/ 579 h 1113"/>
                <a:gd name="T44" fmla="*/ 1478 w 1745"/>
                <a:gd name="T45" fmla="*/ 540 h 1113"/>
                <a:gd name="T46" fmla="*/ 1546 w 1745"/>
                <a:gd name="T47" fmla="*/ 448 h 1113"/>
                <a:gd name="T48" fmla="*/ 1737 w 1745"/>
                <a:gd name="T49" fmla="*/ 461 h 1113"/>
                <a:gd name="T50" fmla="*/ 1662 w 1745"/>
                <a:gd name="T51" fmla="*/ 575 h 1113"/>
                <a:gd name="T52" fmla="*/ 1529 w 1745"/>
                <a:gd name="T53" fmla="*/ 637 h 1113"/>
                <a:gd name="T54" fmla="*/ 1238 w 1745"/>
                <a:gd name="T55" fmla="*/ 690 h 1113"/>
                <a:gd name="T56" fmla="*/ 1103 w 1745"/>
                <a:gd name="T57" fmla="*/ 735 h 1113"/>
                <a:gd name="T58" fmla="*/ 1020 w 1745"/>
                <a:gd name="T59" fmla="*/ 824 h 1113"/>
                <a:gd name="T60" fmla="*/ 733 w 1745"/>
                <a:gd name="T61" fmla="*/ 848 h 1113"/>
                <a:gd name="T62" fmla="*/ 665 w 1745"/>
                <a:gd name="T63" fmla="*/ 748 h 1113"/>
                <a:gd name="T64" fmla="*/ 537 w 1745"/>
                <a:gd name="T65" fmla="*/ 698 h 1113"/>
                <a:gd name="T66" fmla="*/ 278 w 1745"/>
                <a:gd name="T67" fmla="*/ 651 h 1113"/>
                <a:gd name="T68" fmla="*/ 106 w 1745"/>
                <a:gd name="T69" fmla="*/ 592 h 1113"/>
                <a:gd name="T70" fmla="*/ 17 w 1745"/>
                <a:gd name="T71" fmla="*/ 489 h 1113"/>
                <a:gd name="T72" fmla="*/ 192 w 1745"/>
                <a:gd name="T73" fmla="*/ 421 h 1113"/>
                <a:gd name="T74" fmla="*/ 248 w 1745"/>
                <a:gd name="T75" fmla="*/ 525 h 1113"/>
                <a:gd name="T76" fmla="*/ 359 w 1745"/>
                <a:gd name="T77" fmla="*/ 575 h 1113"/>
                <a:gd name="T78" fmla="*/ 498 w 1745"/>
                <a:gd name="T79" fmla="*/ 577 h 1113"/>
                <a:gd name="T80" fmla="*/ 639 w 1745"/>
                <a:gd name="T81" fmla="*/ 542 h 1113"/>
                <a:gd name="T82" fmla="*/ 750 w 1745"/>
                <a:gd name="T83" fmla="*/ 476 h 1113"/>
                <a:gd name="T84" fmla="*/ 804 w 1745"/>
                <a:gd name="T85" fmla="*/ 387 h 1113"/>
                <a:gd name="T86" fmla="*/ 795 w 1745"/>
                <a:gd name="T87" fmla="*/ 307 h 1113"/>
                <a:gd name="T88" fmla="*/ 742 w 1745"/>
                <a:gd name="T89" fmla="*/ 245 h 1113"/>
                <a:gd name="T90" fmla="*/ 618 w 1745"/>
                <a:gd name="T91" fmla="*/ 164 h 1113"/>
                <a:gd name="T92" fmla="*/ 551 w 1745"/>
                <a:gd name="T93" fmla="*/ 87 h 1113"/>
                <a:gd name="T94" fmla="*/ 532 w 1745"/>
                <a:gd name="T95" fmla="*/ 0 h 1113"/>
                <a:gd name="T96" fmla="*/ 735 w 1745"/>
                <a:gd name="T97" fmla="*/ 64 h 1113"/>
                <a:gd name="T98" fmla="*/ 798 w 1745"/>
                <a:gd name="T99" fmla="*/ 106 h 1113"/>
                <a:gd name="T100" fmla="*/ 860 w 1745"/>
                <a:gd name="T101" fmla="*/ 160 h 1113"/>
                <a:gd name="T102" fmla="*/ 898 w 1745"/>
                <a:gd name="T103" fmla="*/ 143 h 1113"/>
                <a:gd name="T104" fmla="*/ 967 w 1745"/>
                <a:gd name="T105" fmla="*/ 90 h 1113"/>
                <a:gd name="T106" fmla="*/ 1044 w 1745"/>
                <a:gd name="T107" fmla="*/ 17 h 111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745"/>
                <a:gd name="T163" fmla="*/ 0 h 1113"/>
                <a:gd name="T164" fmla="*/ 1745 w 1745"/>
                <a:gd name="T165" fmla="*/ 1113 h 111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745" h="1113">
                  <a:moveTo>
                    <a:pt x="874" y="512"/>
                  </a:moveTo>
                  <a:lnTo>
                    <a:pt x="889" y="512"/>
                  </a:lnTo>
                  <a:lnTo>
                    <a:pt x="905" y="513"/>
                  </a:lnTo>
                  <a:lnTo>
                    <a:pt x="921" y="515"/>
                  </a:lnTo>
                  <a:lnTo>
                    <a:pt x="936" y="519"/>
                  </a:lnTo>
                  <a:lnTo>
                    <a:pt x="949" y="525"/>
                  </a:lnTo>
                  <a:lnTo>
                    <a:pt x="962" y="528"/>
                  </a:lnTo>
                  <a:lnTo>
                    <a:pt x="975" y="536"/>
                  </a:lnTo>
                  <a:lnTo>
                    <a:pt x="986" y="542"/>
                  </a:lnTo>
                  <a:lnTo>
                    <a:pt x="996" y="549"/>
                  </a:lnTo>
                  <a:lnTo>
                    <a:pt x="1005" y="559"/>
                  </a:lnTo>
                  <a:lnTo>
                    <a:pt x="1013" y="566"/>
                  </a:lnTo>
                  <a:lnTo>
                    <a:pt x="1020" y="575"/>
                  </a:lnTo>
                  <a:lnTo>
                    <a:pt x="1026" y="587"/>
                  </a:lnTo>
                  <a:lnTo>
                    <a:pt x="1029" y="596"/>
                  </a:lnTo>
                  <a:lnTo>
                    <a:pt x="1031" y="607"/>
                  </a:lnTo>
                  <a:lnTo>
                    <a:pt x="1033" y="617"/>
                  </a:lnTo>
                  <a:lnTo>
                    <a:pt x="1031" y="628"/>
                  </a:lnTo>
                  <a:lnTo>
                    <a:pt x="1029" y="639"/>
                  </a:lnTo>
                  <a:lnTo>
                    <a:pt x="1026" y="649"/>
                  </a:lnTo>
                  <a:lnTo>
                    <a:pt x="1020" y="660"/>
                  </a:lnTo>
                  <a:lnTo>
                    <a:pt x="1013" y="669"/>
                  </a:lnTo>
                  <a:lnTo>
                    <a:pt x="1005" y="677"/>
                  </a:lnTo>
                  <a:lnTo>
                    <a:pt x="996" y="686"/>
                  </a:lnTo>
                  <a:lnTo>
                    <a:pt x="986" y="694"/>
                  </a:lnTo>
                  <a:lnTo>
                    <a:pt x="975" y="701"/>
                  </a:lnTo>
                  <a:lnTo>
                    <a:pt x="962" y="707"/>
                  </a:lnTo>
                  <a:lnTo>
                    <a:pt x="949" y="713"/>
                  </a:lnTo>
                  <a:lnTo>
                    <a:pt x="936" y="716"/>
                  </a:lnTo>
                  <a:lnTo>
                    <a:pt x="921" y="720"/>
                  </a:lnTo>
                  <a:lnTo>
                    <a:pt x="905" y="724"/>
                  </a:lnTo>
                  <a:lnTo>
                    <a:pt x="889" y="724"/>
                  </a:lnTo>
                  <a:lnTo>
                    <a:pt x="874" y="726"/>
                  </a:lnTo>
                  <a:lnTo>
                    <a:pt x="857" y="724"/>
                  </a:lnTo>
                  <a:lnTo>
                    <a:pt x="840" y="724"/>
                  </a:lnTo>
                  <a:lnTo>
                    <a:pt x="825" y="720"/>
                  </a:lnTo>
                  <a:lnTo>
                    <a:pt x="810" y="716"/>
                  </a:lnTo>
                  <a:lnTo>
                    <a:pt x="797" y="713"/>
                  </a:lnTo>
                  <a:lnTo>
                    <a:pt x="783" y="707"/>
                  </a:lnTo>
                  <a:lnTo>
                    <a:pt x="770" y="701"/>
                  </a:lnTo>
                  <a:lnTo>
                    <a:pt x="759" y="694"/>
                  </a:lnTo>
                  <a:lnTo>
                    <a:pt x="750" y="686"/>
                  </a:lnTo>
                  <a:lnTo>
                    <a:pt x="740" y="677"/>
                  </a:lnTo>
                  <a:lnTo>
                    <a:pt x="731" y="669"/>
                  </a:lnTo>
                  <a:lnTo>
                    <a:pt x="725" y="660"/>
                  </a:lnTo>
                  <a:lnTo>
                    <a:pt x="720" y="649"/>
                  </a:lnTo>
                  <a:lnTo>
                    <a:pt x="716" y="639"/>
                  </a:lnTo>
                  <a:lnTo>
                    <a:pt x="712" y="628"/>
                  </a:lnTo>
                  <a:lnTo>
                    <a:pt x="712" y="617"/>
                  </a:lnTo>
                  <a:lnTo>
                    <a:pt x="712" y="607"/>
                  </a:lnTo>
                  <a:lnTo>
                    <a:pt x="716" y="596"/>
                  </a:lnTo>
                  <a:lnTo>
                    <a:pt x="720" y="587"/>
                  </a:lnTo>
                  <a:lnTo>
                    <a:pt x="725" y="575"/>
                  </a:lnTo>
                  <a:lnTo>
                    <a:pt x="731" y="566"/>
                  </a:lnTo>
                  <a:lnTo>
                    <a:pt x="740" y="559"/>
                  </a:lnTo>
                  <a:lnTo>
                    <a:pt x="750" y="549"/>
                  </a:lnTo>
                  <a:lnTo>
                    <a:pt x="759" y="542"/>
                  </a:lnTo>
                  <a:lnTo>
                    <a:pt x="770" y="536"/>
                  </a:lnTo>
                  <a:lnTo>
                    <a:pt x="783" y="528"/>
                  </a:lnTo>
                  <a:lnTo>
                    <a:pt x="797" y="525"/>
                  </a:lnTo>
                  <a:lnTo>
                    <a:pt x="810" y="519"/>
                  </a:lnTo>
                  <a:lnTo>
                    <a:pt x="825" y="515"/>
                  </a:lnTo>
                  <a:lnTo>
                    <a:pt x="840" y="513"/>
                  </a:lnTo>
                  <a:lnTo>
                    <a:pt x="857" y="512"/>
                  </a:lnTo>
                  <a:lnTo>
                    <a:pt x="874" y="512"/>
                  </a:lnTo>
                  <a:close/>
                  <a:moveTo>
                    <a:pt x="1213" y="0"/>
                  </a:moveTo>
                  <a:lnTo>
                    <a:pt x="1212" y="21"/>
                  </a:lnTo>
                  <a:lnTo>
                    <a:pt x="1210" y="38"/>
                  </a:lnTo>
                  <a:lnTo>
                    <a:pt x="1206" y="57"/>
                  </a:lnTo>
                  <a:lnTo>
                    <a:pt x="1200" y="72"/>
                  </a:lnTo>
                  <a:lnTo>
                    <a:pt x="1195" y="87"/>
                  </a:lnTo>
                  <a:lnTo>
                    <a:pt x="1187" y="100"/>
                  </a:lnTo>
                  <a:lnTo>
                    <a:pt x="1180" y="113"/>
                  </a:lnTo>
                  <a:lnTo>
                    <a:pt x="1170" y="124"/>
                  </a:lnTo>
                  <a:lnTo>
                    <a:pt x="1150" y="147"/>
                  </a:lnTo>
                  <a:lnTo>
                    <a:pt x="1127" y="164"/>
                  </a:lnTo>
                  <a:lnTo>
                    <a:pt x="1103" y="181"/>
                  </a:lnTo>
                  <a:lnTo>
                    <a:pt x="1076" y="198"/>
                  </a:lnTo>
                  <a:lnTo>
                    <a:pt x="1050" y="213"/>
                  </a:lnTo>
                  <a:lnTo>
                    <a:pt x="1026" y="228"/>
                  </a:lnTo>
                  <a:lnTo>
                    <a:pt x="1003" y="245"/>
                  </a:lnTo>
                  <a:lnTo>
                    <a:pt x="982" y="263"/>
                  </a:lnTo>
                  <a:lnTo>
                    <a:pt x="973" y="273"/>
                  </a:lnTo>
                  <a:lnTo>
                    <a:pt x="964" y="284"/>
                  </a:lnTo>
                  <a:lnTo>
                    <a:pt x="958" y="295"/>
                  </a:lnTo>
                  <a:lnTo>
                    <a:pt x="951" y="307"/>
                  </a:lnTo>
                  <a:lnTo>
                    <a:pt x="945" y="320"/>
                  </a:lnTo>
                  <a:lnTo>
                    <a:pt x="941" y="335"/>
                  </a:lnTo>
                  <a:lnTo>
                    <a:pt x="939" y="350"/>
                  </a:lnTo>
                  <a:lnTo>
                    <a:pt x="937" y="367"/>
                  </a:lnTo>
                  <a:lnTo>
                    <a:pt x="939" y="387"/>
                  </a:lnTo>
                  <a:lnTo>
                    <a:pt x="945" y="406"/>
                  </a:lnTo>
                  <a:lnTo>
                    <a:pt x="952" y="425"/>
                  </a:lnTo>
                  <a:lnTo>
                    <a:pt x="964" y="442"/>
                  </a:lnTo>
                  <a:lnTo>
                    <a:pt x="979" y="461"/>
                  </a:lnTo>
                  <a:lnTo>
                    <a:pt x="996" y="476"/>
                  </a:lnTo>
                  <a:lnTo>
                    <a:pt x="1014" y="491"/>
                  </a:lnTo>
                  <a:lnTo>
                    <a:pt x="1035" y="506"/>
                  </a:lnTo>
                  <a:lnTo>
                    <a:pt x="1058" y="519"/>
                  </a:lnTo>
                  <a:lnTo>
                    <a:pt x="1080" y="532"/>
                  </a:lnTo>
                  <a:lnTo>
                    <a:pt x="1106" y="542"/>
                  </a:lnTo>
                  <a:lnTo>
                    <a:pt x="1133" y="553"/>
                  </a:lnTo>
                  <a:lnTo>
                    <a:pt x="1161" y="560"/>
                  </a:lnTo>
                  <a:lnTo>
                    <a:pt x="1189" y="568"/>
                  </a:lnTo>
                  <a:lnTo>
                    <a:pt x="1217" y="574"/>
                  </a:lnTo>
                  <a:lnTo>
                    <a:pt x="1245" y="577"/>
                  </a:lnTo>
                  <a:lnTo>
                    <a:pt x="1275" y="581"/>
                  </a:lnTo>
                  <a:lnTo>
                    <a:pt x="1304" y="581"/>
                  </a:lnTo>
                  <a:lnTo>
                    <a:pt x="1332" y="581"/>
                  </a:lnTo>
                  <a:lnTo>
                    <a:pt x="1358" y="579"/>
                  </a:lnTo>
                  <a:lnTo>
                    <a:pt x="1386" y="575"/>
                  </a:lnTo>
                  <a:lnTo>
                    <a:pt x="1411" y="570"/>
                  </a:lnTo>
                  <a:lnTo>
                    <a:pt x="1435" y="560"/>
                  </a:lnTo>
                  <a:lnTo>
                    <a:pt x="1458" y="551"/>
                  </a:lnTo>
                  <a:lnTo>
                    <a:pt x="1478" y="540"/>
                  </a:lnTo>
                  <a:lnTo>
                    <a:pt x="1497" y="525"/>
                  </a:lnTo>
                  <a:lnTo>
                    <a:pt x="1514" y="510"/>
                  </a:lnTo>
                  <a:lnTo>
                    <a:pt x="1527" y="491"/>
                  </a:lnTo>
                  <a:lnTo>
                    <a:pt x="1538" y="470"/>
                  </a:lnTo>
                  <a:lnTo>
                    <a:pt x="1546" y="448"/>
                  </a:lnTo>
                  <a:lnTo>
                    <a:pt x="1551" y="421"/>
                  </a:lnTo>
                  <a:lnTo>
                    <a:pt x="1553" y="393"/>
                  </a:lnTo>
                  <a:lnTo>
                    <a:pt x="1745" y="393"/>
                  </a:lnTo>
                  <a:lnTo>
                    <a:pt x="1743" y="429"/>
                  </a:lnTo>
                  <a:lnTo>
                    <a:pt x="1737" y="461"/>
                  </a:lnTo>
                  <a:lnTo>
                    <a:pt x="1728" y="489"/>
                  </a:lnTo>
                  <a:lnTo>
                    <a:pt x="1717" y="515"/>
                  </a:lnTo>
                  <a:lnTo>
                    <a:pt x="1702" y="538"/>
                  </a:lnTo>
                  <a:lnTo>
                    <a:pt x="1683" y="559"/>
                  </a:lnTo>
                  <a:lnTo>
                    <a:pt x="1662" y="575"/>
                  </a:lnTo>
                  <a:lnTo>
                    <a:pt x="1640" y="592"/>
                  </a:lnTo>
                  <a:lnTo>
                    <a:pt x="1613" y="605"/>
                  </a:lnTo>
                  <a:lnTo>
                    <a:pt x="1587" y="617"/>
                  </a:lnTo>
                  <a:lnTo>
                    <a:pt x="1559" y="628"/>
                  </a:lnTo>
                  <a:lnTo>
                    <a:pt x="1529" y="637"/>
                  </a:lnTo>
                  <a:lnTo>
                    <a:pt x="1467" y="651"/>
                  </a:lnTo>
                  <a:lnTo>
                    <a:pt x="1401" y="664"/>
                  </a:lnTo>
                  <a:lnTo>
                    <a:pt x="1335" y="673"/>
                  </a:lnTo>
                  <a:lnTo>
                    <a:pt x="1270" y="684"/>
                  </a:lnTo>
                  <a:lnTo>
                    <a:pt x="1238" y="690"/>
                  </a:lnTo>
                  <a:lnTo>
                    <a:pt x="1208" y="698"/>
                  </a:lnTo>
                  <a:lnTo>
                    <a:pt x="1180" y="705"/>
                  </a:lnTo>
                  <a:lnTo>
                    <a:pt x="1151" y="715"/>
                  </a:lnTo>
                  <a:lnTo>
                    <a:pt x="1125" y="724"/>
                  </a:lnTo>
                  <a:lnTo>
                    <a:pt x="1103" y="735"/>
                  </a:lnTo>
                  <a:lnTo>
                    <a:pt x="1080" y="748"/>
                  </a:lnTo>
                  <a:lnTo>
                    <a:pt x="1061" y="763"/>
                  </a:lnTo>
                  <a:lnTo>
                    <a:pt x="1044" y="780"/>
                  </a:lnTo>
                  <a:lnTo>
                    <a:pt x="1029" y="801"/>
                  </a:lnTo>
                  <a:lnTo>
                    <a:pt x="1020" y="824"/>
                  </a:lnTo>
                  <a:lnTo>
                    <a:pt x="1013" y="848"/>
                  </a:lnTo>
                  <a:lnTo>
                    <a:pt x="1165" y="848"/>
                  </a:lnTo>
                  <a:lnTo>
                    <a:pt x="872" y="1113"/>
                  </a:lnTo>
                  <a:lnTo>
                    <a:pt x="579" y="848"/>
                  </a:lnTo>
                  <a:lnTo>
                    <a:pt x="733" y="848"/>
                  </a:lnTo>
                  <a:lnTo>
                    <a:pt x="725" y="824"/>
                  </a:lnTo>
                  <a:lnTo>
                    <a:pt x="716" y="801"/>
                  </a:lnTo>
                  <a:lnTo>
                    <a:pt x="701" y="780"/>
                  </a:lnTo>
                  <a:lnTo>
                    <a:pt x="684" y="763"/>
                  </a:lnTo>
                  <a:lnTo>
                    <a:pt x="665" y="748"/>
                  </a:lnTo>
                  <a:lnTo>
                    <a:pt x="643" y="735"/>
                  </a:lnTo>
                  <a:lnTo>
                    <a:pt x="620" y="724"/>
                  </a:lnTo>
                  <a:lnTo>
                    <a:pt x="594" y="715"/>
                  </a:lnTo>
                  <a:lnTo>
                    <a:pt x="566" y="705"/>
                  </a:lnTo>
                  <a:lnTo>
                    <a:pt x="537" y="698"/>
                  </a:lnTo>
                  <a:lnTo>
                    <a:pt x="506" y="690"/>
                  </a:lnTo>
                  <a:lnTo>
                    <a:pt x="475" y="684"/>
                  </a:lnTo>
                  <a:lnTo>
                    <a:pt x="410" y="673"/>
                  </a:lnTo>
                  <a:lnTo>
                    <a:pt x="344" y="664"/>
                  </a:lnTo>
                  <a:lnTo>
                    <a:pt x="278" y="651"/>
                  </a:lnTo>
                  <a:lnTo>
                    <a:pt x="216" y="637"/>
                  </a:lnTo>
                  <a:lnTo>
                    <a:pt x="186" y="628"/>
                  </a:lnTo>
                  <a:lnTo>
                    <a:pt x="158" y="617"/>
                  </a:lnTo>
                  <a:lnTo>
                    <a:pt x="132" y="605"/>
                  </a:lnTo>
                  <a:lnTo>
                    <a:pt x="106" y="592"/>
                  </a:lnTo>
                  <a:lnTo>
                    <a:pt x="83" y="575"/>
                  </a:lnTo>
                  <a:lnTo>
                    <a:pt x="62" y="559"/>
                  </a:lnTo>
                  <a:lnTo>
                    <a:pt x="44" y="538"/>
                  </a:lnTo>
                  <a:lnTo>
                    <a:pt x="29" y="515"/>
                  </a:lnTo>
                  <a:lnTo>
                    <a:pt x="17" y="489"/>
                  </a:lnTo>
                  <a:lnTo>
                    <a:pt x="8" y="461"/>
                  </a:lnTo>
                  <a:lnTo>
                    <a:pt x="2" y="429"/>
                  </a:lnTo>
                  <a:lnTo>
                    <a:pt x="0" y="393"/>
                  </a:lnTo>
                  <a:lnTo>
                    <a:pt x="192" y="393"/>
                  </a:lnTo>
                  <a:lnTo>
                    <a:pt x="192" y="421"/>
                  </a:lnTo>
                  <a:lnTo>
                    <a:pt x="198" y="448"/>
                  </a:lnTo>
                  <a:lnTo>
                    <a:pt x="207" y="470"/>
                  </a:lnTo>
                  <a:lnTo>
                    <a:pt x="218" y="491"/>
                  </a:lnTo>
                  <a:lnTo>
                    <a:pt x="231" y="510"/>
                  </a:lnTo>
                  <a:lnTo>
                    <a:pt x="248" y="525"/>
                  </a:lnTo>
                  <a:lnTo>
                    <a:pt x="267" y="540"/>
                  </a:lnTo>
                  <a:lnTo>
                    <a:pt x="288" y="551"/>
                  </a:lnTo>
                  <a:lnTo>
                    <a:pt x="310" y="560"/>
                  </a:lnTo>
                  <a:lnTo>
                    <a:pt x="335" y="570"/>
                  </a:lnTo>
                  <a:lnTo>
                    <a:pt x="359" y="575"/>
                  </a:lnTo>
                  <a:lnTo>
                    <a:pt x="385" y="579"/>
                  </a:lnTo>
                  <a:lnTo>
                    <a:pt x="414" y="581"/>
                  </a:lnTo>
                  <a:lnTo>
                    <a:pt x="442" y="581"/>
                  </a:lnTo>
                  <a:lnTo>
                    <a:pt x="470" y="581"/>
                  </a:lnTo>
                  <a:lnTo>
                    <a:pt x="498" y="577"/>
                  </a:lnTo>
                  <a:lnTo>
                    <a:pt x="528" y="574"/>
                  </a:lnTo>
                  <a:lnTo>
                    <a:pt x="556" y="568"/>
                  </a:lnTo>
                  <a:lnTo>
                    <a:pt x="584" y="560"/>
                  </a:lnTo>
                  <a:lnTo>
                    <a:pt x="613" y="553"/>
                  </a:lnTo>
                  <a:lnTo>
                    <a:pt x="639" y="542"/>
                  </a:lnTo>
                  <a:lnTo>
                    <a:pt x="663" y="532"/>
                  </a:lnTo>
                  <a:lnTo>
                    <a:pt x="688" y="519"/>
                  </a:lnTo>
                  <a:lnTo>
                    <a:pt x="710" y="506"/>
                  </a:lnTo>
                  <a:lnTo>
                    <a:pt x="731" y="491"/>
                  </a:lnTo>
                  <a:lnTo>
                    <a:pt x="750" y="476"/>
                  </a:lnTo>
                  <a:lnTo>
                    <a:pt x="767" y="461"/>
                  </a:lnTo>
                  <a:lnTo>
                    <a:pt x="780" y="442"/>
                  </a:lnTo>
                  <a:lnTo>
                    <a:pt x="791" y="425"/>
                  </a:lnTo>
                  <a:lnTo>
                    <a:pt x="800" y="406"/>
                  </a:lnTo>
                  <a:lnTo>
                    <a:pt x="804" y="387"/>
                  </a:lnTo>
                  <a:lnTo>
                    <a:pt x="806" y="367"/>
                  </a:lnTo>
                  <a:lnTo>
                    <a:pt x="806" y="350"/>
                  </a:lnTo>
                  <a:lnTo>
                    <a:pt x="802" y="335"/>
                  </a:lnTo>
                  <a:lnTo>
                    <a:pt x="798" y="320"/>
                  </a:lnTo>
                  <a:lnTo>
                    <a:pt x="795" y="307"/>
                  </a:lnTo>
                  <a:lnTo>
                    <a:pt x="787" y="295"/>
                  </a:lnTo>
                  <a:lnTo>
                    <a:pt x="780" y="284"/>
                  </a:lnTo>
                  <a:lnTo>
                    <a:pt x="772" y="273"/>
                  </a:lnTo>
                  <a:lnTo>
                    <a:pt x="763" y="263"/>
                  </a:lnTo>
                  <a:lnTo>
                    <a:pt x="742" y="245"/>
                  </a:lnTo>
                  <a:lnTo>
                    <a:pt x="718" y="228"/>
                  </a:lnTo>
                  <a:lnTo>
                    <a:pt x="693" y="213"/>
                  </a:lnTo>
                  <a:lnTo>
                    <a:pt x="669" y="198"/>
                  </a:lnTo>
                  <a:lnTo>
                    <a:pt x="643" y="181"/>
                  </a:lnTo>
                  <a:lnTo>
                    <a:pt x="618" y="164"/>
                  </a:lnTo>
                  <a:lnTo>
                    <a:pt x="596" y="147"/>
                  </a:lnTo>
                  <a:lnTo>
                    <a:pt x="575" y="124"/>
                  </a:lnTo>
                  <a:lnTo>
                    <a:pt x="566" y="113"/>
                  </a:lnTo>
                  <a:lnTo>
                    <a:pt x="556" y="100"/>
                  </a:lnTo>
                  <a:lnTo>
                    <a:pt x="551" y="87"/>
                  </a:lnTo>
                  <a:lnTo>
                    <a:pt x="543" y="72"/>
                  </a:lnTo>
                  <a:lnTo>
                    <a:pt x="539" y="57"/>
                  </a:lnTo>
                  <a:lnTo>
                    <a:pt x="536" y="38"/>
                  </a:lnTo>
                  <a:lnTo>
                    <a:pt x="534" y="21"/>
                  </a:lnTo>
                  <a:lnTo>
                    <a:pt x="532" y="0"/>
                  </a:lnTo>
                  <a:lnTo>
                    <a:pt x="712" y="0"/>
                  </a:lnTo>
                  <a:lnTo>
                    <a:pt x="714" y="21"/>
                  </a:lnTo>
                  <a:lnTo>
                    <a:pt x="718" y="38"/>
                  </a:lnTo>
                  <a:lnTo>
                    <a:pt x="725" y="53"/>
                  </a:lnTo>
                  <a:lnTo>
                    <a:pt x="735" y="64"/>
                  </a:lnTo>
                  <a:lnTo>
                    <a:pt x="746" y="74"/>
                  </a:lnTo>
                  <a:lnTo>
                    <a:pt x="757" y="83"/>
                  </a:lnTo>
                  <a:lnTo>
                    <a:pt x="770" y="90"/>
                  </a:lnTo>
                  <a:lnTo>
                    <a:pt x="783" y="98"/>
                  </a:lnTo>
                  <a:lnTo>
                    <a:pt x="798" y="106"/>
                  </a:lnTo>
                  <a:lnTo>
                    <a:pt x="812" y="113"/>
                  </a:lnTo>
                  <a:lnTo>
                    <a:pt x="827" y="122"/>
                  </a:lnTo>
                  <a:lnTo>
                    <a:pt x="838" y="132"/>
                  </a:lnTo>
                  <a:lnTo>
                    <a:pt x="849" y="145"/>
                  </a:lnTo>
                  <a:lnTo>
                    <a:pt x="860" y="160"/>
                  </a:lnTo>
                  <a:lnTo>
                    <a:pt x="868" y="179"/>
                  </a:lnTo>
                  <a:lnTo>
                    <a:pt x="874" y="200"/>
                  </a:lnTo>
                  <a:lnTo>
                    <a:pt x="879" y="179"/>
                  </a:lnTo>
                  <a:lnTo>
                    <a:pt x="887" y="160"/>
                  </a:lnTo>
                  <a:lnTo>
                    <a:pt x="898" y="143"/>
                  </a:lnTo>
                  <a:lnTo>
                    <a:pt x="909" y="130"/>
                  </a:lnTo>
                  <a:lnTo>
                    <a:pt x="924" y="119"/>
                  </a:lnTo>
                  <a:lnTo>
                    <a:pt x="937" y="107"/>
                  </a:lnTo>
                  <a:lnTo>
                    <a:pt x="952" y="100"/>
                  </a:lnTo>
                  <a:lnTo>
                    <a:pt x="967" y="90"/>
                  </a:lnTo>
                  <a:lnTo>
                    <a:pt x="997" y="75"/>
                  </a:lnTo>
                  <a:lnTo>
                    <a:pt x="1022" y="57"/>
                  </a:lnTo>
                  <a:lnTo>
                    <a:pt x="1031" y="45"/>
                  </a:lnTo>
                  <a:lnTo>
                    <a:pt x="1039" y="32"/>
                  </a:lnTo>
                  <a:lnTo>
                    <a:pt x="1044" y="17"/>
                  </a:lnTo>
                  <a:lnTo>
                    <a:pt x="1046" y="0"/>
                  </a:lnTo>
                  <a:lnTo>
                    <a:pt x="1213" y="0"/>
                  </a:lnTo>
                  <a:close/>
                </a:path>
              </a:pathLst>
            </a:custGeom>
            <a:solidFill>
              <a:srgbClr val="00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497" name="Freeform 383"/>
            <p:cNvSpPr/>
            <p:nvPr/>
          </p:nvSpPr>
          <p:spPr bwMode="auto">
            <a:xfrm>
              <a:off x="4151" y="2080"/>
              <a:ext cx="321" cy="214"/>
            </a:xfrm>
            <a:custGeom>
              <a:avLst/>
              <a:gdLst>
                <a:gd name="T0" fmla="*/ 177 w 321"/>
                <a:gd name="T1" fmla="*/ 0 h 214"/>
                <a:gd name="T2" fmla="*/ 209 w 321"/>
                <a:gd name="T3" fmla="*/ 3 h 214"/>
                <a:gd name="T4" fmla="*/ 237 w 321"/>
                <a:gd name="T5" fmla="*/ 13 h 214"/>
                <a:gd name="T6" fmla="*/ 263 w 321"/>
                <a:gd name="T7" fmla="*/ 24 h 214"/>
                <a:gd name="T8" fmla="*/ 284 w 321"/>
                <a:gd name="T9" fmla="*/ 37 h 214"/>
                <a:gd name="T10" fmla="*/ 301 w 321"/>
                <a:gd name="T11" fmla="*/ 54 h 214"/>
                <a:gd name="T12" fmla="*/ 314 w 321"/>
                <a:gd name="T13" fmla="*/ 75 h 214"/>
                <a:gd name="T14" fmla="*/ 319 w 321"/>
                <a:gd name="T15" fmla="*/ 95 h 214"/>
                <a:gd name="T16" fmla="*/ 319 w 321"/>
                <a:gd name="T17" fmla="*/ 116 h 214"/>
                <a:gd name="T18" fmla="*/ 314 w 321"/>
                <a:gd name="T19" fmla="*/ 137 h 214"/>
                <a:gd name="T20" fmla="*/ 301 w 321"/>
                <a:gd name="T21" fmla="*/ 157 h 214"/>
                <a:gd name="T22" fmla="*/ 284 w 321"/>
                <a:gd name="T23" fmla="*/ 174 h 214"/>
                <a:gd name="T24" fmla="*/ 263 w 321"/>
                <a:gd name="T25" fmla="*/ 189 h 214"/>
                <a:gd name="T26" fmla="*/ 237 w 321"/>
                <a:gd name="T27" fmla="*/ 201 h 214"/>
                <a:gd name="T28" fmla="*/ 209 w 321"/>
                <a:gd name="T29" fmla="*/ 208 h 214"/>
                <a:gd name="T30" fmla="*/ 177 w 321"/>
                <a:gd name="T31" fmla="*/ 212 h 214"/>
                <a:gd name="T32" fmla="*/ 145 w 321"/>
                <a:gd name="T33" fmla="*/ 212 h 214"/>
                <a:gd name="T34" fmla="*/ 113 w 321"/>
                <a:gd name="T35" fmla="*/ 208 h 214"/>
                <a:gd name="T36" fmla="*/ 85 w 321"/>
                <a:gd name="T37" fmla="*/ 201 h 214"/>
                <a:gd name="T38" fmla="*/ 58 w 321"/>
                <a:gd name="T39" fmla="*/ 189 h 214"/>
                <a:gd name="T40" fmla="*/ 38 w 321"/>
                <a:gd name="T41" fmla="*/ 174 h 214"/>
                <a:gd name="T42" fmla="*/ 19 w 321"/>
                <a:gd name="T43" fmla="*/ 157 h 214"/>
                <a:gd name="T44" fmla="*/ 8 w 321"/>
                <a:gd name="T45" fmla="*/ 137 h 214"/>
                <a:gd name="T46" fmla="*/ 0 w 321"/>
                <a:gd name="T47" fmla="*/ 116 h 214"/>
                <a:gd name="T48" fmla="*/ 0 w 321"/>
                <a:gd name="T49" fmla="*/ 95 h 214"/>
                <a:gd name="T50" fmla="*/ 8 w 321"/>
                <a:gd name="T51" fmla="*/ 75 h 214"/>
                <a:gd name="T52" fmla="*/ 19 w 321"/>
                <a:gd name="T53" fmla="*/ 54 h 214"/>
                <a:gd name="T54" fmla="*/ 38 w 321"/>
                <a:gd name="T55" fmla="*/ 37 h 214"/>
                <a:gd name="T56" fmla="*/ 58 w 321"/>
                <a:gd name="T57" fmla="*/ 24 h 214"/>
                <a:gd name="T58" fmla="*/ 85 w 321"/>
                <a:gd name="T59" fmla="*/ 13 h 214"/>
                <a:gd name="T60" fmla="*/ 113 w 321"/>
                <a:gd name="T61" fmla="*/ 3 h 214"/>
                <a:gd name="T62" fmla="*/ 145 w 321"/>
                <a:gd name="T63" fmla="*/ 0 h 21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21"/>
                <a:gd name="T97" fmla="*/ 0 h 214"/>
                <a:gd name="T98" fmla="*/ 321 w 321"/>
                <a:gd name="T99" fmla="*/ 214 h 214"/>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21" h="214">
                  <a:moveTo>
                    <a:pt x="162" y="0"/>
                  </a:moveTo>
                  <a:lnTo>
                    <a:pt x="177" y="0"/>
                  </a:lnTo>
                  <a:lnTo>
                    <a:pt x="193" y="1"/>
                  </a:lnTo>
                  <a:lnTo>
                    <a:pt x="209" y="3"/>
                  </a:lnTo>
                  <a:lnTo>
                    <a:pt x="224" y="7"/>
                  </a:lnTo>
                  <a:lnTo>
                    <a:pt x="237" y="13"/>
                  </a:lnTo>
                  <a:lnTo>
                    <a:pt x="250" y="16"/>
                  </a:lnTo>
                  <a:lnTo>
                    <a:pt x="263" y="24"/>
                  </a:lnTo>
                  <a:lnTo>
                    <a:pt x="274" y="30"/>
                  </a:lnTo>
                  <a:lnTo>
                    <a:pt x="284" y="37"/>
                  </a:lnTo>
                  <a:lnTo>
                    <a:pt x="293" y="47"/>
                  </a:lnTo>
                  <a:lnTo>
                    <a:pt x="301" y="54"/>
                  </a:lnTo>
                  <a:lnTo>
                    <a:pt x="308" y="63"/>
                  </a:lnTo>
                  <a:lnTo>
                    <a:pt x="314" y="75"/>
                  </a:lnTo>
                  <a:lnTo>
                    <a:pt x="317" y="84"/>
                  </a:lnTo>
                  <a:lnTo>
                    <a:pt x="319" y="95"/>
                  </a:lnTo>
                  <a:lnTo>
                    <a:pt x="321" y="105"/>
                  </a:lnTo>
                  <a:lnTo>
                    <a:pt x="319" y="116"/>
                  </a:lnTo>
                  <a:lnTo>
                    <a:pt x="317" y="127"/>
                  </a:lnTo>
                  <a:lnTo>
                    <a:pt x="314" y="137"/>
                  </a:lnTo>
                  <a:lnTo>
                    <a:pt x="308" y="148"/>
                  </a:lnTo>
                  <a:lnTo>
                    <a:pt x="301" y="157"/>
                  </a:lnTo>
                  <a:lnTo>
                    <a:pt x="293" y="165"/>
                  </a:lnTo>
                  <a:lnTo>
                    <a:pt x="284" y="174"/>
                  </a:lnTo>
                  <a:lnTo>
                    <a:pt x="274" y="182"/>
                  </a:lnTo>
                  <a:lnTo>
                    <a:pt x="263" y="189"/>
                  </a:lnTo>
                  <a:lnTo>
                    <a:pt x="250" y="195"/>
                  </a:lnTo>
                  <a:lnTo>
                    <a:pt x="237" y="201"/>
                  </a:lnTo>
                  <a:lnTo>
                    <a:pt x="224" y="204"/>
                  </a:lnTo>
                  <a:lnTo>
                    <a:pt x="209" y="208"/>
                  </a:lnTo>
                  <a:lnTo>
                    <a:pt x="193" y="212"/>
                  </a:lnTo>
                  <a:lnTo>
                    <a:pt x="177" y="212"/>
                  </a:lnTo>
                  <a:lnTo>
                    <a:pt x="162" y="214"/>
                  </a:lnTo>
                  <a:lnTo>
                    <a:pt x="145" y="212"/>
                  </a:lnTo>
                  <a:lnTo>
                    <a:pt x="128" y="212"/>
                  </a:lnTo>
                  <a:lnTo>
                    <a:pt x="113" y="208"/>
                  </a:lnTo>
                  <a:lnTo>
                    <a:pt x="98" y="204"/>
                  </a:lnTo>
                  <a:lnTo>
                    <a:pt x="85" y="201"/>
                  </a:lnTo>
                  <a:lnTo>
                    <a:pt x="71" y="195"/>
                  </a:lnTo>
                  <a:lnTo>
                    <a:pt x="58" y="189"/>
                  </a:lnTo>
                  <a:lnTo>
                    <a:pt x="47" y="182"/>
                  </a:lnTo>
                  <a:lnTo>
                    <a:pt x="38" y="174"/>
                  </a:lnTo>
                  <a:lnTo>
                    <a:pt x="28" y="165"/>
                  </a:lnTo>
                  <a:lnTo>
                    <a:pt x="19" y="157"/>
                  </a:lnTo>
                  <a:lnTo>
                    <a:pt x="13" y="148"/>
                  </a:lnTo>
                  <a:lnTo>
                    <a:pt x="8" y="137"/>
                  </a:lnTo>
                  <a:lnTo>
                    <a:pt x="4" y="127"/>
                  </a:lnTo>
                  <a:lnTo>
                    <a:pt x="0" y="116"/>
                  </a:lnTo>
                  <a:lnTo>
                    <a:pt x="0" y="105"/>
                  </a:lnTo>
                  <a:lnTo>
                    <a:pt x="0" y="95"/>
                  </a:lnTo>
                  <a:lnTo>
                    <a:pt x="4" y="84"/>
                  </a:lnTo>
                  <a:lnTo>
                    <a:pt x="8" y="75"/>
                  </a:lnTo>
                  <a:lnTo>
                    <a:pt x="13" y="63"/>
                  </a:lnTo>
                  <a:lnTo>
                    <a:pt x="19" y="54"/>
                  </a:lnTo>
                  <a:lnTo>
                    <a:pt x="28" y="47"/>
                  </a:lnTo>
                  <a:lnTo>
                    <a:pt x="38" y="37"/>
                  </a:lnTo>
                  <a:lnTo>
                    <a:pt x="47" y="30"/>
                  </a:lnTo>
                  <a:lnTo>
                    <a:pt x="58" y="24"/>
                  </a:lnTo>
                  <a:lnTo>
                    <a:pt x="71" y="16"/>
                  </a:lnTo>
                  <a:lnTo>
                    <a:pt x="85" y="13"/>
                  </a:lnTo>
                  <a:lnTo>
                    <a:pt x="98" y="7"/>
                  </a:lnTo>
                  <a:lnTo>
                    <a:pt x="113" y="3"/>
                  </a:lnTo>
                  <a:lnTo>
                    <a:pt x="128" y="1"/>
                  </a:lnTo>
                  <a:lnTo>
                    <a:pt x="145" y="0"/>
                  </a:lnTo>
                  <a:lnTo>
                    <a:pt x="162"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3498" name="Freeform 384"/>
            <p:cNvSpPr/>
            <p:nvPr/>
          </p:nvSpPr>
          <p:spPr bwMode="auto">
            <a:xfrm>
              <a:off x="3439" y="1568"/>
              <a:ext cx="1745" cy="1113"/>
            </a:xfrm>
            <a:custGeom>
              <a:avLst/>
              <a:gdLst>
                <a:gd name="T0" fmla="*/ 1206 w 1745"/>
                <a:gd name="T1" fmla="*/ 57 h 1113"/>
                <a:gd name="T2" fmla="*/ 1180 w 1745"/>
                <a:gd name="T3" fmla="*/ 113 h 1113"/>
                <a:gd name="T4" fmla="*/ 1103 w 1745"/>
                <a:gd name="T5" fmla="*/ 181 h 1113"/>
                <a:gd name="T6" fmla="*/ 1003 w 1745"/>
                <a:gd name="T7" fmla="*/ 245 h 1113"/>
                <a:gd name="T8" fmla="*/ 958 w 1745"/>
                <a:gd name="T9" fmla="*/ 295 h 1113"/>
                <a:gd name="T10" fmla="*/ 939 w 1745"/>
                <a:gd name="T11" fmla="*/ 350 h 1113"/>
                <a:gd name="T12" fmla="*/ 952 w 1745"/>
                <a:gd name="T13" fmla="*/ 425 h 1113"/>
                <a:gd name="T14" fmla="*/ 1014 w 1745"/>
                <a:gd name="T15" fmla="*/ 491 h 1113"/>
                <a:gd name="T16" fmla="*/ 1106 w 1745"/>
                <a:gd name="T17" fmla="*/ 542 h 1113"/>
                <a:gd name="T18" fmla="*/ 1217 w 1745"/>
                <a:gd name="T19" fmla="*/ 574 h 1113"/>
                <a:gd name="T20" fmla="*/ 1332 w 1745"/>
                <a:gd name="T21" fmla="*/ 581 h 1113"/>
                <a:gd name="T22" fmla="*/ 1435 w 1745"/>
                <a:gd name="T23" fmla="*/ 560 h 1113"/>
                <a:gd name="T24" fmla="*/ 1514 w 1745"/>
                <a:gd name="T25" fmla="*/ 510 h 1113"/>
                <a:gd name="T26" fmla="*/ 1551 w 1745"/>
                <a:gd name="T27" fmla="*/ 421 h 1113"/>
                <a:gd name="T28" fmla="*/ 1737 w 1745"/>
                <a:gd name="T29" fmla="*/ 461 h 1113"/>
                <a:gd name="T30" fmla="*/ 1683 w 1745"/>
                <a:gd name="T31" fmla="*/ 559 h 1113"/>
                <a:gd name="T32" fmla="*/ 1587 w 1745"/>
                <a:gd name="T33" fmla="*/ 617 h 1113"/>
                <a:gd name="T34" fmla="*/ 1401 w 1745"/>
                <a:gd name="T35" fmla="*/ 664 h 1113"/>
                <a:gd name="T36" fmla="*/ 1208 w 1745"/>
                <a:gd name="T37" fmla="*/ 698 h 1113"/>
                <a:gd name="T38" fmla="*/ 1103 w 1745"/>
                <a:gd name="T39" fmla="*/ 735 h 1113"/>
                <a:gd name="T40" fmla="*/ 1029 w 1745"/>
                <a:gd name="T41" fmla="*/ 801 h 1113"/>
                <a:gd name="T42" fmla="*/ 872 w 1745"/>
                <a:gd name="T43" fmla="*/ 1113 h 1113"/>
                <a:gd name="T44" fmla="*/ 716 w 1745"/>
                <a:gd name="T45" fmla="*/ 801 h 1113"/>
                <a:gd name="T46" fmla="*/ 643 w 1745"/>
                <a:gd name="T47" fmla="*/ 735 h 1113"/>
                <a:gd name="T48" fmla="*/ 537 w 1745"/>
                <a:gd name="T49" fmla="*/ 698 h 1113"/>
                <a:gd name="T50" fmla="*/ 344 w 1745"/>
                <a:gd name="T51" fmla="*/ 664 h 1113"/>
                <a:gd name="T52" fmla="*/ 158 w 1745"/>
                <a:gd name="T53" fmla="*/ 617 h 1113"/>
                <a:gd name="T54" fmla="*/ 62 w 1745"/>
                <a:gd name="T55" fmla="*/ 559 h 1113"/>
                <a:gd name="T56" fmla="*/ 8 w 1745"/>
                <a:gd name="T57" fmla="*/ 461 h 1113"/>
                <a:gd name="T58" fmla="*/ 192 w 1745"/>
                <a:gd name="T59" fmla="*/ 421 h 1113"/>
                <a:gd name="T60" fmla="*/ 231 w 1745"/>
                <a:gd name="T61" fmla="*/ 510 h 1113"/>
                <a:gd name="T62" fmla="*/ 310 w 1745"/>
                <a:gd name="T63" fmla="*/ 560 h 1113"/>
                <a:gd name="T64" fmla="*/ 414 w 1745"/>
                <a:gd name="T65" fmla="*/ 581 h 1113"/>
                <a:gd name="T66" fmla="*/ 528 w 1745"/>
                <a:gd name="T67" fmla="*/ 574 h 1113"/>
                <a:gd name="T68" fmla="*/ 639 w 1745"/>
                <a:gd name="T69" fmla="*/ 542 h 1113"/>
                <a:gd name="T70" fmla="*/ 731 w 1745"/>
                <a:gd name="T71" fmla="*/ 491 h 1113"/>
                <a:gd name="T72" fmla="*/ 791 w 1745"/>
                <a:gd name="T73" fmla="*/ 425 h 1113"/>
                <a:gd name="T74" fmla="*/ 806 w 1745"/>
                <a:gd name="T75" fmla="*/ 350 h 1113"/>
                <a:gd name="T76" fmla="*/ 787 w 1745"/>
                <a:gd name="T77" fmla="*/ 295 h 1113"/>
                <a:gd name="T78" fmla="*/ 742 w 1745"/>
                <a:gd name="T79" fmla="*/ 245 h 1113"/>
                <a:gd name="T80" fmla="*/ 643 w 1745"/>
                <a:gd name="T81" fmla="*/ 181 h 1113"/>
                <a:gd name="T82" fmla="*/ 566 w 1745"/>
                <a:gd name="T83" fmla="*/ 113 h 1113"/>
                <a:gd name="T84" fmla="*/ 539 w 1745"/>
                <a:gd name="T85" fmla="*/ 57 h 1113"/>
                <a:gd name="T86" fmla="*/ 712 w 1745"/>
                <a:gd name="T87" fmla="*/ 0 h 1113"/>
                <a:gd name="T88" fmla="*/ 735 w 1745"/>
                <a:gd name="T89" fmla="*/ 64 h 1113"/>
                <a:gd name="T90" fmla="*/ 783 w 1745"/>
                <a:gd name="T91" fmla="*/ 98 h 1113"/>
                <a:gd name="T92" fmla="*/ 838 w 1745"/>
                <a:gd name="T93" fmla="*/ 132 h 1113"/>
                <a:gd name="T94" fmla="*/ 874 w 1745"/>
                <a:gd name="T95" fmla="*/ 200 h 1113"/>
                <a:gd name="T96" fmla="*/ 909 w 1745"/>
                <a:gd name="T97" fmla="*/ 130 h 1113"/>
                <a:gd name="T98" fmla="*/ 967 w 1745"/>
                <a:gd name="T99" fmla="*/ 90 h 1113"/>
                <a:gd name="T100" fmla="*/ 1039 w 1745"/>
                <a:gd name="T101" fmla="*/ 32 h 11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45"/>
                <a:gd name="T154" fmla="*/ 0 h 1113"/>
                <a:gd name="T155" fmla="*/ 1745 w 1745"/>
                <a:gd name="T156" fmla="*/ 1113 h 11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45" h="1113">
                  <a:moveTo>
                    <a:pt x="1213" y="0"/>
                  </a:moveTo>
                  <a:lnTo>
                    <a:pt x="1212" y="21"/>
                  </a:lnTo>
                  <a:lnTo>
                    <a:pt x="1210" y="38"/>
                  </a:lnTo>
                  <a:lnTo>
                    <a:pt x="1206" y="57"/>
                  </a:lnTo>
                  <a:lnTo>
                    <a:pt x="1200" y="72"/>
                  </a:lnTo>
                  <a:lnTo>
                    <a:pt x="1195" y="87"/>
                  </a:lnTo>
                  <a:lnTo>
                    <a:pt x="1187" y="100"/>
                  </a:lnTo>
                  <a:lnTo>
                    <a:pt x="1180" y="113"/>
                  </a:lnTo>
                  <a:lnTo>
                    <a:pt x="1170" y="124"/>
                  </a:lnTo>
                  <a:lnTo>
                    <a:pt x="1150" y="147"/>
                  </a:lnTo>
                  <a:lnTo>
                    <a:pt x="1127" y="164"/>
                  </a:lnTo>
                  <a:lnTo>
                    <a:pt x="1103" y="181"/>
                  </a:lnTo>
                  <a:lnTo>
                    <a:pt x="1076" y="198"/>
                  </a:lnTo>
                  <a:lnTo>
                    <a:pt x="1050" y="213"/>
                  </a:lnTo>
                  <a:lnTo>
                    <a:pt x="1026" y="228"/>
                  </a:lnTo>
                  <a:lnTo>
                    <a:pt x="1003" y="245"/>
                  </a:lnTo>
                  <a:lnTo>
                    <a:pt x="982" y="263"/>
                  </a:lnTo>
                  <a:lnTo>
                    <a:pt x="973" y="273"/>
                  </a:lnTo>
                  <a:lnTo>
                    <a:pt x="964" y="284"/>
                  </a:lnTo>
                  <a:lnTo>
                    <a:pt x="958" y="295"/>
                  </a:lnTo>
                  <a:lnTo>
                    <a:pt x="951" y="307"/>
                  </a:lnTo>
                  <a:lnTo>
                    <a:pt x="945" y="320"/>
                  </a:lnTo>
                  <a:lnTo>
                    <a:pt x="941" y="335"/>
                  </a:lnTo>
                  <a:lnTo>
                    <a:pt x="939" y="350"/>
                  </a:lnTo>
                  <a:lnTo>
                    <a:pt x="937" y="367"/>
                  </a:lnTo>
                  <a:lnTo>
                    <a:pt x="939" y="387"/>
                  </a:lnTo>
                  <a:lnTo>
                    <a:pt x="945" y="406"/>
                  </a:lnTo>
                  <a:lnTo>
                    <a:pt x="952" y="425"/>
                  </a:lnTo>
                  <a:lnTo>
                    <a:pt x="964" y="442"/>
                  </a:lnTo>
                  <a:lnTo>
                    <a:pt x="979" y="461"/>
                  </a:lnTo>
                  <a:lnTo>
                    <a:pt x="996" y="476"/>
                  </a:lnTo>
                  <a:lnTo>
                    <a:pt x="1014" y="491"/>
                  </a:lnTo>
                  <a:lnTo>
                    <a:pt x="1035" y="506"/>
                  </a:lnTo>
                  <a:lnTo>
                    <a:pt x="1058" y="519"/>
                  </a:lnTo>
                  <a:lnTo>
                    <a:pt x="1080" y="532"/>
                  </a:lnTo>
                  <a:lnTo>
                    <a:pt x="1106" y="542"/>
                  </a:lnTo>
                  <a:lnTo>
                    <a:pt x="1133" y="553"/>
                  </a:lnTo>
                  <a:lnTo>
                    <a:pt x="1161" y="560"/>
                  </a:lnTo>
                  <a:lnTo>
                    <a:pt x="1189" y="568"/>
                  </a:lnTo>
                  <a:lnTo>
                    <a:pt x="1217" y="574"/>
                  </a:lnTo>
                  <a:lnTo>
                    <a:pt x="1245" y="577"/>
                  </a:lnTo>
                  <a:lnTo>
                    <a:pt x="1275" y="581"/>
                  </a:lnTo>
                  <a:lnTo>
                    <a:pt x="1304" y="581"/>
                  </a:lnTo>
                  <a:lnTo>
                    <a:pt x="1332" y="581"/>
                  </a:lnTo>
                  <a:lnTo>
                    <a:pt x="1358" y="579"/>
                  </a:lnTo>
                  <a:lnTo>
                    <a:pt x="1386" y="575"/>
                  </a:lnTo>
                  <a:lnTo>
                    <a:pt x="1411" y="570"/>
                  </a:lnTo>
                  <a:lnTo>
                    <a:pt x="1435" y="560"/>
                  </a:lnTo>
                  <a:lnTo>
                    <a:pt x="1458" y="551"/>
                  </a:lnTo>
                  <a:lnTo>
                    <a:pt x="1478" y="540"/>
                  </a:lnTo>
                  <a:lnTo>
                    <a:pt x="1497" y="525"/>
                  </a:lnTo>
                  <a:lnTo>
                    <a:pt x="1514" y="510"/>
                  </a:lnTo>
                  <a:lnTo>
                    <a:pt x="1527" y="491"/>
                  </a:lnTo>
                  <a:lnTo>
                    <a:pt x="1538" y="470"/>
                  </a:lnTo>
                  <a:lnTo>
                    <a:pt x="1546" y="448"/>
                  </a:lnTo>
                  <a:lnTo>
                    <a:pt x="1551" y="421"/>
                  </a:lnTo>
                  <a:lnTo>
                    <a:pt x="1553" y="393"/>
                  </a:lnTo>
                  <a:lnTo>
                    <a:pt x="1745" y="393"/>
                  </a:lnTo>
                  <a:lnTo>
                    <a:pt x="1743" y="429"/>
                  </a:lnTo>
                  <a:lnTo>
                    <a:pt x="1737" y="461"/>
                  </a:lnTo>
                  <a:lnTo>
                    <a:pt x="1728" y="489"/>
                  </a:lnTo>
                  <a:lnTo>
                    <a:pt x="1717" y="515"/>
                  </a:lnTo>
                  <a:lnTo>
                    <a:pt x="1702" y="538"/>
                  </a:lnTo>
                  <a:lnTo>
                    <a:pt x="1683" y="559"/>
                  </a:lnTo>
                  <a:lnTo>
                    <a:pt x="1662" y="575"/>
                  </a:lnTo>
                  <a:lnTo>
                    <a:pt x="1640" y="592"/>
                  </a:lnTo>
                  <a:lnTo>
                    <a:pt x="1613" y="605"/>
                  </a:lnTo>
                  <a:lnTo>
                    <a:pt x="1587" y="617"/>
                  </a:lnTo>
                  <a:lnTo>
                    <a:pt x="1559" y="628"/>
                  </a:lnTo>
                  <a:lnTo>
                    <a:pt x="1529" y="637"/>
                  </a:lnTo>
                  <a:lnTo>
                    <a:pt x="1467" y="651"/>
                  </a:lnTo>
                  <a:lnTo>
                    <a:pt x="1401" y="664"/>
                  </a:lnTo>
                  <a:lnTo>
                    <a:pt x="1335" y="673"/>
                  </a:lnTo>
                  <a:lnTo>
                    <a:pt x="1270" y="684"/>
                  </a:lnTo>
                  <a:lnTo>
                    <a:pt x="1238" y="690"/>
                  </a:lnTo>
                  <a:lnTo>
                    <a:pt x="1208" y="698"/>
                  </a:lnTo>
                  <a:lnTo>
                    <a:pt x="1180" y="705"/>
                  </a:lnTo>
                  <a:lnTo>
                    <a:pt x="1151" y="715"/>
                  </a:lnTo>
                  <a:lnTo>
                    <a:pt x="1125" y="724"/>
                  </a:lnTo>
                  <a:lnTo>
                    <a:pt x="1103" y="735"/>
                  </a:lnTo>
                  <a:lnTo>
                    <a:pt x="1080" y="748"/>
                  </a:lnTo>
                  <a:lnTo>
                    <a:pt x="1061" y="763"/>
                  </a:lnTo>
                  <a:lnTo>
                    <a:pt x="1044" y="780"/>
                  </a:lnTo>
                  <a:lnTo>
                    <a:pt x="1029" y="801"/>
                  </a:lnTo>
                  <a:lnTo>
                    <a:pt x="1020" y="824"/>
                  </a:lnTo>
                  <a:lnTo>
                    <a:pt x="1013" y="848"/>
                  </a:lnTo>
                  <a:lnTo>
                    <a:pt x="1165" y="848"/>
                  </a:lnTo>
                  <a:lnTo>
                    <a:pt x="872" y="1113"/>
                  </a:lnTo>
                  <a:lnTo>
                    <a:pt x="579" y="848"/>
                  </a:lnTo>
                  <a:lnTo>
                    <a:pt x="733" y="848"/>
                  </a:lnTo>
                  <a:lnTo>
                    <a:pt x="725" y="824"/>
                  </a:lnTo>
                  <a:lnTo>
                    <a:pt x="716" y="801"/>
                  </a:lnTo>
                  <a:lnTo>
                    <a:pt x="701" y="780"/>
                  </a:lnTo>
                  <a:lnTo>
                    <a:pt x="684" y="763"/>
                  </a:lnTo>
                  <a:lnTo>
                    <a:pt x="665" y="748"/>
                  </a:lnTo>
                  <a:lnTo>
                    <a:pt x="643" y="735"/>
                  </a:lnTo>
                  <a:lnTo>
                    <a:pt x="620" y="724"/>
                  </a:lnTo>
                  <a:lnTo>
                    <a:pt x="594" y="715"/>
                  </a:lnTo>
                  <a:lnTo>
                    <a:pt x="566" y="705"/>
                  </a:lnTo>
                  <a:lnTo>
                    <a:pt x="537" y="698"/>
                  </a:lnTo>
                  <a:lnTo>
                    <a:pt x="506" y="690"/>
                  </a:lnTo>
                  <a:lnTo>
                    <a:pt x="475" y="684"/>
                  </a:lnTo>
                  <a:lnTo>
                    <a:pt x="410" y="673"/>
                  </a:lnTo>
                  <a:lnTo>
                    <a:pt x="344" y="664"/>
                  </a:lnTo>
                  <a:lnTo>
                    <a:pt x="278" y="651"/>
                  </a:lnTo>
                  <a:lnTo>
                    <a:pt x="216" y="637"/>
                  </a:lnTo>
                  <a:lnTo>
                    <a:pt x="186" y="628"/>
                  </a:lnTo>
                  <a:lnTo>
                    <a:pt x="158" y="617"/>
                  </a:lnTo>
                  <a:lnTo>
                    <a:pt x="132" y="605"/>
                  </a:lnTo>
                  <a:lnTo>
                    <a:pt x="106" y="592"/>
                  </a:lnTo>
                  <a:lnTo>
                    <a:pt x="83" y="575"/>
                  </a:lnTo>
                  <a:lnTo>
                    <a:pt x="62" y="559"/>
                  </a:lnTo>
                  <a:lnTo>
                    <a:pt x="44" y="538"/>
                  </a:lnTo>
                  <a:lnTo>
                    <a:pt x="29" y="515"/>
                  </a:lnTo>
                  <a:lnTo>
                    <a:pt x="17" y="489"/>
                  </a:lnTo>
                  <a:lnTo>
                    <a:pt x="8" y="461"/>
                  </a:lnTo>
                  <a:lnTo>
                    <a:pt x="2" y="429"/>
                  </a:lnTo>
                  <a:lnTo>
                    <a:pt x="0" y="393"/>
                  </a:lnTo>
                  <a:lnTo>
                    <a:pt x="192" y="393"/>
                  </a:lnTo>
                  <a:lnTo>
                    <a:pt x="192" y="421"/>
                  </a:lnTo>
                  <a:lnTo>
                    <a:pt x="198" y="448"/>
                  </a:lnTo>
                  <a:lnTo>
                    <a:pt x="207" y="470"/>
                  </a:lnTo>
                  <a:lnTo>
                    <a:pt x="218" y="491"/>
                  </a:lnTo>
                  <a:lnTo>
                    <a:pt x="231" y="510"/>
                  </a:lnTo>
                  <a:lnTo>
                    <a:pt x="248" y="525"/>
                  </a:lnTo>
                  <a:lnTo>
                    <a:pt x="267" y="540"/>
                  </a:lnTo>
                  <a:lnTo>
                    <a:pt x="288" y="551"/>
                  </a:lnTo>
                  <a:lnTo>
                    <a:pt x="310" y="560"/>
                  </a:lnTo>
                  <a:lnTo>
                    <a:pt x="335" y="570"/>
                  </a:lnTo>
                  <a:lnTo>
                    <a:pt x="359" y="575"/>
                  </a:lnTo>
                  <a:lnTo>
                    <a:pt x="385" y="579"/>
                  </a:lnTo>
                  <a:lnTo>
                    <a:pt x="414" y="581"/>
                  </a:lnTo>
                  <a:lnTo>
                    <a:pt x="442" y="581"/>
                  </a:lnTo>
                  <a:lnTo>
                    <a:pt x="470" y="581"/>
                  </a:lnTo>
                  <a:lnTo>
                    <a:pt x="498" y="577"/>
                  </a:lnTo>
                  <a:lnTo>
                    <a:pt x="528" y="574"/>
                  </a:lnTo>
                  <a:lnTo>
                    <a:pt x="556" y="568"/>
                  </a:lnTo>
                  <a:lnTo>
                    <a:pt x="584" y="560"/>
                  </a:lnTo>
                  <a:lnTo>
                    <a:pt x="613" y="553"/>
                  </a:lnTo>
                  <a:lnTo>
                    <a:pt x="639" y="542"/>
                  </a:lnTo>
                  <a:lnTo>
                    <a:pt x="663" y="532"/>
                  </a:lnTo>
                  <a:lnTo>
                    <a:pt x="688" y="519"/>
                  </a:lnTo>
                  <a:lnTo>
                    <a:pt x="710" y="506"/>
                  </a:lnTo>
                  <a:lnTo>
                    <a:pt x="731" y="491"/>
                  </a:lnTo>
                  <a:lnTo>
                    <a:pt x="750" y="476"/>
                  </a:lnTo>
                  <a:lnTo>
                    <a:pt x="767" y="461"/>
                  </a:lnTo>
                  <a:lnTo>
                    <a:pt x="780" y="442"/>
                  </a:lnTo>
                  <a:lnTo>
                    <a:pt x="791" y="425"/>
                  </a:lnTo>
                  <a:lnTo>
                    <a:pt x="800" y="406"/>
                  </a:lnTo>
                  <a:lnTo>
                    <a:pt x="804" y="387"/>
                  </a:lnTo>
                  <a:lnTo>
                    <a:pt x="806" y="367"/>
                  </a:lnTo>
                  <a:lnTo>
                    <a:pt x="806" y="350"/>
                  </a:lnTo>
                  <a:lnTo>
                    <a:pt x="802" y="335"/>
                  </a:lnTo>
                  <a:lnTo>
                    <a:pt x="798" y="320"/>
                  </a:lnTo>
                  <a:lnTo>
                    <a:pt x="795" y="307"/>
                  </a:lnTo>
                  <a:lnTo>
                    <a:pt x="787" y="295"/>
                  </a:lnTo>
                  <a:lnTo>
                    <a:pt x="780" y="284"/>
                  </a:lnTo>
                  <a:lnTo>
                    <a:pt x="772" y="273"/>
                  </a:lnTo>
                  <a:lnTo>
                    <a:pt x="763" y="263"/>
                  </a:lnTo>
                  <a:lnTo>
                    <a:pt x="742" y="245"/>
                  </a:lnTo>
                  <a:lnTo>
                    <a:pt x="718" y="228"/>
                  </a:lnTo>
                  <a:lnTo>
                    <a:pt x="693" y="213"/>
                  </a:lnTo>
                  <a:lnTo>
                    <a:pt x="669" y="198"/>
                  </a:lnTo>
                  <a:lnTo>
                    <a:pt x="643" y="181"/>
                  </a:lnTo>
                  <a:lnTo>
                    <a:pt x="618" y="164"/>
                  </a:lnTo>
                  <a:lnTo>
                    <a:pt x="596" y="147"/>
                  </a:lnTo>
                  <a:lnTo>
                    <a:pt x="575" y="124"/>
                  </a:lnTo>
                  <a:lnTo>
                    <a:pt x="566" y="113"/>
                  </a:lnTo>
                  <a:lnTo>
                    <a:pt x="556" y="100"/>
                  </a:lnTo>
                  <a:lnTo>
                    <a:pt x="551" y="87"/>
                  </a:lnTo>
                  <a:lnTo>
                    <a:pt x="543" y="72"/>
                  </a:lnTo>
                  <a:lnTo>
                    <a:pt x="539" y="57"/>
                  </a:lnTo>
                  <a:lnTo>
                    <a:pt x="536" y="38"/>
                  </a:lnTo>
                  <a:lnTo>
                    <a:pt x="534" y="21"/>
                  </a:lnTo>
                  <a:lnTo>
                    <a:pt x="532" y="0"/>
                  </a:lnTo>
                  <a:lnTo>
                    <a:pt x="712" y="0"/>
                  </a:lnTo>
                  <a:lnTo>
                    <a:pt x="714" y="21"/>
                  </a:lnTo>
                  <a:lnTo>
                    <a:pt x="718" y="38"/>
                  </a:lnTo>
                  <a:lnTo>
                    <a:pt x="725" y="53"/>
                  </a:lnTo>
                  <a:lnTo>
                    <a:pt x="735" y="64"/>
                  </a:lnTo>
                  <a:lnTo>
                    <a:pt x="746" y="74"/>
                  </a:lnTo>
                  <a:lnTo>
                    <a:pt x="757" y="83"/>
                  </a:lnTo>
                  <a:lnTo>
                    <a:pt x="770" y="90"/>
                  </a:lnTo>
                  <a:lnTo>
                    <a:pt x="783" y="98"/>
                  </a:lnTo>
                  <a:lnTo>
                    <a:pt x="798" y="106"/>
                  </a:lnTo>
                  <a:lnTo>
                    <a:pt x="812" y="113"/>
                  </a:lnTo>
                  <a:lnTo>
                    <a:pt x="827" y="122"/>
                  </a:lnTo>
                  <a:lnTo>
                    <a:pt x="838" y="132"/>
                  </a:lnTo>
                  <a:lnTo>
                    <a:pt x="849" y="145"/>
                  </a:lnTo>
                  <a:lnTo>
                    <a:pt x="860" y="160"/>
                  </a:lnTo>
                  <a:lnTo>
                    <a:pt x="868" y="179"/>
                  </a:lnTo>
                  <a:lnTo>
                    <a:pt x="874" y="200"/>
                  </a:lnTo>
                  <a:lnTo>
                    <a:pt x="879" y="179"/>
                  </a:lnTo>
                  <a:lnTo>
                    <a:pt x="887" y="160"/>
                  </a:lnTo>
                  <a:lnTo>
                    <a:pt x="898" y="143"/>
                  </a:lnTo>
                  <a:lnTo>
                    <a:pt x="909" y="130"/>
                  </a:lnTo>
                  <a:lnTo>
                    <a:pt x="924" y="119"/>
                  </a:lnTo>
                  <a:lnTo>
                    <a:pt x="937" y="107"/>
                  </a:lnTo>
                  <a:lnTo>
                    <a:pt x="952" y="100"/>
                  </a:lnTo>
                  <a:lnTo>
                    <a:pt x="967" y="90"/>
                  </a:lnTo>
                  <a:lnTo>
                    <a:pt x="997" y="75"/>
                  </a:lnTo>
                  <a:lnTo>
                    <a:pt x="1022" y="57"/>
                  </a:lnTo>
                  <a:lnTo>
                    <a:pt x="1031" y="45"/>
                  </a:lnTo>
                  <a:lnTo>
                    <a:pt x="1039" y="32"/>
                  </a:lnTo>
                  <a:lnTo>
                    <a:pt x="1044" y="17"/>
                  </a:lnTo>
                  <a:lnTo>
                    <a:pt x="1046" y="0"/>
                  </a:lnTo>
                  <a:lnTo>
                    <a:pt x="1213" y="0"/>
                  </a:lnTo>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pic>
        <p:nvPicPr>
          <p:cNvPr id="13318" name="Picture 38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9696450" y="4508500"/>
            <a:ext cx="355600"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38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776223" y="4375150"/>
            <a:ext cx="98425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1" name="Rectangle 141"/>
          <p:cNvSpPr>
            <a:spLocks noGrp="1" noChangeArrowheads="1"/>
          </p:cNvSpPr>
          <p:nvPr>
            <p:ph type="title"/>
          </p:nvPr>
        </p:nvSpPr>
        <p:spPr/>
        <p:txBody>
          <a:bodyPr/>
          <a:lstStyle/>
          <a:p>
            <a:r>
              <a:rPr lang="en-US" altLang="zh-CN" smtClean="0"/>
              <a:t>What Is an Object?</a:t>
            </a:r>
            <a:endParaRPr lang="en-US" altLang="zh-CN" smtClean="0"/>
          </a:p>
        </p:txBody>
      </p:sp>
      <p:sp>
        <p:nvSpPr>
          <p:cNvPr id="22530" name="Rectangle 2"/>
          <p:cNvSpPr>
            <a:spLocks noGrp="1" noChangeArrowheads="1"/>
          </p:cNvSpPr>
          <p:nvPr>
            <p:ph type="body" idx="1"/>
          </p:nvPr>
        </p:nvSpPr>
        <p:spPr>
          <a:xfrm>
            <a:off x="612000" y="1373122"/>
            <a:ext cx="11157857" cy="5288241"/>
          </a:xfrm>
        </p:spPr>
        <p:txBody>
          <a:bodyPr/>
          <a:lstStyle/>
          <a:p>
            <a:r>
              <a:rPr lang="en-US" altLang="zh-CN" dirty="0" smtClean="0"/>
              <a:t>Informally, an object represents an entity, either physical, conceptual, or software.</a:t>
            </a:r>
            <a:endParaRPr lang="en-US" altLang="zh-CN" dirty="0" smtClean="0"/>
          </a:p>
          <a:p>
            <a:pPr lvl="1"/>
            <a:endParaRPr lang="en-US" altLang="zh-CN" dirty="0" smtClean="0"/>
          </a:p>
          <a:p>
            <a:pPr lvl="1"/>
            <a:r>
              <a:rPr lang="en-US" altLang="zh-CN" dirty="0" smtClean="0"/>
              <a:t>Physical entity</a:t>
            </a:r>
            <a:br>
              <a:rPr lang="en-US" altLang="zh-CN" dirty="0" smtClean="0"/>
            </a:br>
            <a:br>
              <a:rPr lang="en-US" altLang="zh-CN" dirty="0" smtClean="0"/>
            </a:br>
            <a:endParaRPr lang="en-US" altLang="zh-CN" dirty="0" smtClean="0"/>
          </a:p>
          <a:p>
            <a:pPr lvl="1"/>
            <a:r>
              <a:rPr lang="en-US" altLang="zh-CN" dirty="0" smtClean="0"/>
              <a:t>Conceptual entity</a:t>
            </a:r>
            <a:br>
              <a:rPr lang="en-US" altLang="zh-CN" dirty="0" smtClean="0"/>
            </a:br>
            <a:br>
              <a:rPr lang="en-US" altLang="zh-CN" dirty="0" smtClean="0"/>
            </a:br>
            <a:endParaRPr lang="en-US" altLang="zh-CN" dirty="0" smtClean="0"/>
          </a:p>
          <a:p>
            <a:pPr lvl="1"/>
            <a:r>
              <a:rPr lang="en-US" altLang="zh-CN" dirty="0" smtClean="0"/>
              <a:t>Software entity</a:t>
            </a:r>
            <a:endParaRPr lang="en-US" altLang="zh-CN" dirty="0" smtClean="0"/>
          </a:p>
        </p:txBody>
      </p:sp>
      <p:sp>
        <p:nvSpPr>
          <p:cNvPr id="22531" name="Rectangle 3"/>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2532" name="Group 4"/>
          <p:cNvGrpSpPr/>
          <p:nvPr/>
        </p:nvGrpSpPr>
        <p:grpSpPr bwMode="auto">
          <a:xfrm>
            <a:off x="5572126" y="2834097"/>
            <a:ext cx="2447925" cy="952500"/>
            <a:chOff x="2550" y="1457"/>
            <a:chExt cx="1542" cy="600"/>
          </a:xfrm>
        </p:grpSpPr>
        <p:grpSp>
          <p:nvGrpSpPr>
            <p:cNvPr id="22559" name="Group 5"/>
            <p:cNvGrpSpPr/>
            <p:nvPr/>
          </p:nvGrpSpPr>
          <p:grpSpPr bwMode="auto">
            <a:xfrm>
              <a:off x="2550" y="1457"/>
              <a:ext cx="1542" cy="418"/>
              <a:chOff x="2550" y="1457"/>
              <a:chExt cx="1542" cy="418"/>
            </a:xfrm>
          </p:grpSpPr>
          <p:grpSp>
            <p:nvGrpSpPr>
              <p:cNvPr id="22561" name="Group 6"/>
              <p:cNvGrpSpPr/>
              <p:nvPr/>
            </p:nvGrpSpPr>
            <p:grpSpPr bwMode="auto">
              <a:xfrm>
                <a:off x="2588" y="1457"/>
                <a:ext cx="1504" cy="387"/>
                <a:chOff x="2588" y="1457"/>
                <a:chExt cx="1504" cy="387"/>
              </a:xfrm>
            </p:grpSpPr>
            <p:sp>
              <p:nvSpPr>
                <p:cNvPr id="22651" name="Freeform 7"/>
                <p:cNvSpPr/>
                <p:nvPr/>
              </p:nvSpPr>
              <p:spPr bwMode="auto">
                <a:xfrm>
                  <a:off x="2588" y="1492"/>
                  <a:ext cx="1201" cy="319"/>
                </a:xfrm>
                <a:custGeom>
                  <a:avLst/>
                  <a:gdLst>
                    <a:gd name="T0" fmla="*/ 984 w 1201"/>
                    <a:gd name="T1" fmla="*/ 0 h 319"/>
                    <a:gd name="T2" fmla="*/ 36 w 1201"/>
                    <a:gd name="T3" fmla="*/ 0 h 319"/>
                    <a:gd name="T4" fmla="*/ 29 w 1201"/>
                    <a:gd name="T5" fmla="*/ 12 h 319"/>
                    <a:gd name="T6" fmla="*/ 22 w 1201"/>
                    <a:gd name="T7" fmla="*/ 25 h 319"/>
                    <a:gd name="T8" fmla="*/ 15 w 1201"/>
                    <a:gd name="T9" fmla="*/ 43 h 319"/>
                    <a:gd name="T10" fmla="*/ 10 w 1201"/>
                    <a:gd name="T11" fmla="*/ 62 h 319"/>
                    <a:gd name="T12" fmla="*/ 5 w 1201"/>
                    <a:gd name="T13" fmla="*/ 81 h 319"/>
                    <a:gd name="T14" fmla="*/ 3 w 1201"/>
                    <a:gd name="T15" fmla="*/ 100 h 319"/>
                    <a:gd name="T16" fmla="*/ 2 w 1201"/>
                    <a:gd name="T17" fmla="*/ 122 h 319"/>
                    <a:gd name="T18" fmla="*/ 5 w 1201"/>
                    <a:gd name="T19" fmla="*/ 141 h 319"/>
                    <a:gd name="T20" fmla="*/ 8 w 1201"/>
                    <a:gd name="T21" fmla="*/ 157 h 319"/>
                    <a:gd name="T22" fmla="*/ 12 w 1201"/>
                    <a:gd name="T23" fmla="*/ 171 h 319"/>
                    <a:gd name="T24" fmla="*/ 18 w 1201"/>
                    <a:gd name="T25" fmla="*/ 184 h 319"/>
                    <a:gd name="T26" fmla="*/ 24 w 1201"/>
                    <a:gd name="T27" fmla="*/ 196 h 319"/>
                    <a:gd name="T28" fmla="*/ 30 w 1201"/>
                    <a:gd name="T29" fmla="*/ 207 h 319"/>
                    <a:gd name="T30" fmla="*/ 0 w 1201"/>
                    <a:gd name="T31" fmla="*/ 230 h 319"/>
                    <a:gd name="T32" fmla="*/ 0 w 1201"/>
                    <a:gd name="T33" fmla="*/ 315 h 319"/>
                    <a:gd name="T34" fmla="*/ 303 w 1201"/>
                    <a:gd name="T35" fmla="*/ 315 h 319"/>
                    <a:gd name="T36" fmla="*/ 303 w 1201"/>
                    <a:gd name="T37" fmla="*/ 228 h 319"/>
                    <a:gd name="T38" fmla="*/ 900 w 1201"/>
                    <a:gd name="T39" fmla="*/ 228 h 319"/>
                    <a:gd name="T40" fmla="*/ 804 w 1201"/>
                    <a:gd name="T41" fmla="*/ 246 h 319"/>
                    <a:gd name="T42" fmla="*/ 804 w 1201"/>
                    <a:gd name="T43" fmla="*/ 285 h 319"/>
                    <a:gd name="T44" fmla="*/ 1064 w 1201"/>
                    <a:gd name="T45" fmla="*/ 285 h 319"/>
                    <a:gd name="T46" fmla="*/ 933 w 1201"/>
                    <a:gd name="T47" fmla="*/ 300 h 319"/>
                    <a:gd name="T48" fmla="*/ 933 w 1201"/>
                    <a:gd name="T49" fmla="*/ 318 h 319"/>
                    <a:gd name="T50" fmla="*/ 1164 w 1201"/>
                    <a:gd name="T51" fmla="*/ 300 h 319"/>
                    <a:gd name="T52" fmla="*/ 1164 w 1201"/>
                    <a:gd name="T53" fmla="*/ 251 h 319"/>
                    <a:gd name="T54" fmla="*/ 1200 w 1201"/>
                    <a:gd name="T55" fmla="*/ 251 h 319"/>
                    <a:gd name="T56" fmla="*/ 1200 w 1201"/>
                    <a:gd name="T57" fmla="*/ 222 h 319"/>
                    <a:gd name="T58" fmla="*/ 1161 w 1201"/>
                    <a:gd name="T59" fmla="*/ 222 h 319"/>
                    <a:gd name="T60" fmla="*/ 1161 w 1201"/>
                    <a:gd name="T61" fmla="*/ 243 h 319"/>
                    <a:gd name="T62" fmla="*/ 954 w 1201"/>
                    <a:gd name="T63" fmla="*/ 243 h 319"/>
                    <a:gd name="T64" fmla="*/ 966 w 1201"/>
                    <a:gd name="T65" fmla="*/ 235 h 319"/>
                    <a:gd name="T66" fmla="*/ 975 w 1201"/>
                    <a:gd name="T67" fmla="*/ 228 h 319"/>
                    <a:gd name="T68" fmla="*/ 984 w 1201"/>
                    <a:gd name="T69" fmla="*/ 220 h 319"/>
                    <a:gd name="T70" fmla="*/ 972 w 1201"/>
                    <a:gd name="T71" fmla="*/ 237 h 319"/>
                    <a:gd name="T72" fmla="*/ 1018 w 1201"/>
                    <a:gd name="T73" fmla="*/ 237 h 319"/>
                    <a:gd name="T74" fmla="*/ 1024 w 1201"/>
                    <a:gd name="T75" fmla="*/ 214 h 319"/>
                    <a:gd name="T76" fmla="*/ 993 w 1201"/>
                    <a:gd name="T77" fmla="*/ 214 h 319"/>
                    <a:gd name="T78" fmla="*/ 1003 w 1201"/>
                    <a:gd name="T79" fmla="*/ 201 h 319"/>
                    <a:gd name="T80" fmla="*/ 1010 w 1201"/>
                    <a:gd name="T81" fmla="*/ 187 h 319"/>
                    <a:gd name="T82" fmla="*/ 1016 w 1201"/>
                    <a:gd name="T83" fmla="*/ 173 h 319"/>
                    <a:gd name="T84" fmla="*/ 1020 w 1201"/>
                    <a:gd name="T85" fmla="*/ 158 h 319"/>
                    <a:gd name="T86" fmla="*/ 1024 w 1201"/>
                    <a:gd name="T87" fmla="*/ 139 h 319"/>
                    <a:gd name="T88" fmla="*/ 1025 w 1201"/>
                    <a:gd name="T89" fmla="*/ 114 h 319"/>
                    <a:gd name="T90" fmla="*/ 1025 w 1201"/>
                    <a:gd name="T91" fmla="*/ 98 h 319"/>
                    <a:gd name="T92" fmla="*/ 1021 w 1201"/>
                    <a:gd name="T93" fmla="*/ 76 h 319"/>
                    <a:gd name="T94" fmla="*/ 1017 w 1201"/>
                    <a:gd name="T95" fmla="*/ 62 h 319"/>
                    <a:gd name="T96" fmla="*/ 1013 w 1201"/>
                    <a:gd name="T97" fmla="*/ 51 h 319"/>
                    <a:gd name="T98" fmla="*/ 1009 w 1201"/>
                    <a:gd name="T99" fmla="*/ 37 h 319"/>
                    <a:gd name="T100" fmla="*/ 1001 w 1201"/>
                    <a:gd name="T101" fmla="*/ 23 h 319"/>
                    <a:gd name="T102" fmla="*/ 993 w 1201"/>
                    <a:gd name="T103" fmla="*/ 12 h 319"/>
                    <a:gd name="T104" fmla="*/ 984 w 1201"/>
                    <a:gd name="T105" fmla="*/ 0 h 31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201"/>
                    <a:gd name="T160" fmla="*/ 0 h 319"/>
                    <a:gd name="T161" fmla="*/ 1201 w 1201"/>
                    <a:gd name="T162" fmla="*/ 319 h 31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201" h="319">
                      <a:moveTo>
                        <a:pt x="984" y="0"/>
                      </a:moveTo>
                      <a:lnTo>
                        <a:pt x="36" y="0"/>
                      </a:lnTo>
                      <a:lnTo>
                        <a:pt x="29" y="12"/>
                      </a:lnTo>
                      <a:lnTo>
                        <a:pt x="22" y="25"/>
                      </a:lnTo>
                      <a:lnTo>
                        <a:pt x="15" y="43"/>
                      </a:lnTo>
                      <a:lnTo>
                        <a:pt x="10" y="62"/>
                      </a:lnTo>
                      <a:lnTo>
                        <a:pt x="5" y="81"/>
                      </a:lnTo>
                      <a:lnTo>
                        <a:pt x="3" y="100"/>
                      </a:lnTo>
                      <a:lnTo>
                        <a:pt x="2" y="122"/>
                      </a:lnTo>
                      <a:lnTo>
                        <a:pt x="5" y="141"/>
                      </a:lnTo>
                      <a:lnTo>
                        <a:pt x="8" y="157"/>
                      </a:lnTo>
                      <a:lnTo>
                        <a:pt x="12" y="171"/>
                      </a:lnTo>
                      <a:lnTo>
                        <a:pt x="18" y="184"/>
                      </a:lnTo>
                      <a:lnTo>
                        <a:pt x="24" y="196"/>
                      </a:lnTo>
                      <a:lnTo>
                        <a:pt x="30" y="207"/>
                      </a:lnTo>
                      <a:lnTo>
                        <a:pt x="0" y="230"/>
                      </a:lnTo>
                      <a:lnTo>
                        <a:pt x="0" y="315"/>
                      </a:lnTo>
                      <a:lnTo>
                        <a:pt x="303" y="315"/>
                      </a:lnTo>
                      <a:lnTo>
                        <a:pt x="303" y="228"/>
                      </a:lnTo>
                      <a:lnTo>
                        <a:pt x="900" y="228"/>
                      </a:lnTo>
                      <a:lnTo>
                        <a:pt x="804" y="246"/>
                      </a:lnTo>
                      <a:lnTo>
                        <a:pt x="804" y="285"/>
                      </a:lnTo>
                      <a:lnTo>
                        <a:pt x="1064" y="285"/>
                      </a:lnTo>
                      <a:lnTo>
                        <a:pt x="933" y="300"/>
                      </a:lnTo>
                      <a:lnTo>
                        <a:pt x="933" y="318"/>
                      </a:lnTo>
                      <a:lnTo>
                        <a:pt x="1164" y="300"/>
                      </a:lnTo>
                      <a:lnTo>
                        <a:pt x="1164" y="251"/>
                      </a:lnTo>
                      <a:lnTo>
                        <a:pt x="1200" y="251"/>
                      </a:lnTo>
                      <a:lnTo>
                        <a:pt x="1200" y="222"/>
                      </a:lnTo>
                      <a:lnTo>
                        <a:pt x="1161" y="222"/>
                      </a:lnTo>
                      <a:lnTo>
                        <a:pt x="1161" y="243"/>
                      </a:lnTo>
                      <a:lnTo>
                        <a:pt x="954" y="243"/>
                      </a:lnTo>
                      <a:lnTo>
                        <a:pt x="966" y="235"/>
                      </a:lnTo>
                      <a:lnTo>
                        <a:pt x="975" y="228"/>
                      </a:lnTo>
                      <a:lnTo>
                        <a:pt x="984" y="220"/>
                      </a:lnTo>
                      <a:lnTo>
                        <a:pt x="972" y="237"/>
                      </a:lnTo>
                      <a:lnTo>
                        <a:pt x="1018" y="237"/>
                      </a:lnTo>
                      <a:lnTo>
                        <a:pt x="1024" y="214"/>
                      </a:lnTo>
                      <a:lnTo>
                        <a:pt x="993" y="214"/>
                      </a:lnTo>
                      <a:lnTo>
                        <a:pt x="1003" y="201"/>
                      </a:lnTo>
                      <a:lnTo>
                        <a:pt x="1010" y="187"/>
                      </a:lnTo>
                      <a:lnTo>
                        <a:pt x="1016" y="173"/>
                      </a:lnTo>
                      <a:lnTo>
                        <a:pt x="1020" y="158"/>
                      </a:lnTo>
                      <a:lnTo>
                        <a:pt x="1024" y="139"/>
                      </a:lnTo>
                      <a:lnTo>
                        <a:pt x="1025" y="114"/>
                      </a:lnTo>
                      <a:lnTo>
                        <a:pt x="1025" y="98"/>
                      </a:lnTo>
                      <a:lnTo>
                        <a:pt x="1021" y="76"/>
                      </a:lnTo>
                      <a:lnTo>
                        <a:pt x="1017" y="62"/>
                      </a:lnTo>
                      <a:lnTo>
                        <a:pt x="1013" y="51"/>
                      </a:lnTo>
                      <a:lnTo>
                        <a:pt x="1009" y="37"/>
                      </a:lnTo>
                      <a:lnTo>
                        <a:pt x="1001" y="23"/>
                      </a:lnTo>
                      <a:lnTo>
                        <a:pt x="993" y="12"/>
                      </a:lnTo>
                      <a:lnTo>
                        <a:pt x="984" y="0"/>
                      </a:lnTo>
                    </a:path>
                  </a:pathLst>
                </a:custGeom>
                <a:solidFill>
                  <a:srgbClr val="C0C0C0"/>
                </a:solidFill>
                <a:ln w="12700" cap="rnd">
                  <a:solidFill>
                    <a:srgbClr val="000000"/>
                  </a:solidFill>
                  <a:round/>
                </a:ln>
              </p:spPr>
              <p:txBody>
                <a:bodyPr/>
                <a:lstStyle/>
                <a:p>
                  <a:endParaRPr lang="zh-CN" altLang="en-US"/>
                </a:p>
              </p:txBody>
            </p:sp>
            <p:grpSp>
              <p:nvGrpSpPr>
                <p:cNvPr id="22652" name="Group 8"/>
                <p:cNvGrpSpPr/>
                <p:nvPr/>
              </p:nvGrpSpPr>
              <p:grpSpPr bwMode="auto">
                <a:xfrm>
                  <a:off x="3739" y="1457"/>
                  <a:ext cx="353" cy="387"/>
                  <a:chOff x="3739" y="1457"/>
                  <a:chExt cx="353" cy="387"/>
                </a:xfrm>
              </p:grpSpPr>
              <p:grpSp>
                <p:nvGrpSpPr>
                  <p:cNvPr id="22653" name="Group 9"/>
                  <p:cNvGrpSpPr/>
                  <p:nvPr/>
                </p:nvGrpSpPr>
                <p:grpSpPr bwMode="auto">
                  <a:xfrm>
                    <a:off x="3739" y="1457"/>
                    <a:ext cx="39" cy="256"/>
                    <a:chOff x="3739" y="1457"/>
                    <a:chExt cx="39" cy="256"/>
                  </a:xfrm>
                </p:grpSpPr>
                <p:sp>
                  <p:nvSpPr>
                    <p:cNvPr id="22666" name="Rectangle 10"/>
                    <p:cNvSpPr>
                      <a:spLocks noChangeArrowheads="1"/>
                    </p:cNvSpPr>
                    <p:nvPr/>
                  </p:nvSpPr>
                  <p:spPr bwMode="auto">
                    <a:xfrm>
                      <a:off x="3739" y="1705"/>
                      <a:ext cx="39" cy="8"/>
                    </a:xfrm>
                    <a:prstGeom prst="rect">
                      <a:avLst/>
                    </a:prstGeom>
                    <a:solidFill>
                      <a:srgbClr val="808080"/>
                    </a:solidFill>
                    <a:ln w="12700">
                      <a:solidFill>
                        <a:srgbClr val="000000"/>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2667" name="Group 11"/>
                    <p:cNvGrpSpPr/>
                    <p:nvPr/>
                  </p:nvGrpSpPr>
                  <p:grpSpPr bwMode="auto">
                    <a:xfrm>
                      <a:off x="3749" y="1457"/>
                      <a:ext cx="26" cy="238"/>
                      <a:chOff x="3749" y="1457"/>
                      <a:chExt cx="26" cy="238"/>
                    </a:xfrm>
                  </p:grpSpPr>
                  <p:sp>
                    <p:nvSpPr>
                      <p:cNvPr id="22668" name="Rectangle 12"/>
                      <p:cNvSpPr>
                        <a:spLocks noChangeArrowheads="1"/>
                      </p:cNvSpPr>
                      <p:nvPr/>
                    </p:nvSpPr>
                    <p:spPr bwMode="auto">
                      <a:xfrm>
                        <a:off x="3753" y="1457"/>
                        <a:ext cx="16" cy="116"/>
                      </a:xfrm>
                      <a:prstGeom prst="rect">
                        <a:avLst/>
                      </a:prstGeom>
                      <a:solidFill>
                        <a:srgbClr val="C0C0C0"/>
                      </a:solidFill>
                      <a:ln w="12700">
                        <a:solidFill>
                          <a:srgbClr val="000000"/>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669" name="Rectangle 13"/>
                      <p:cNvSpPr>
                        <a:spLocks noChangeArrowheads="1"/>
                      </p:cNvSpPr>
                      <p:nvPr/>
                    </p:nvSpPr>
                    <p:spPr bwMode="auto">
                      <a:xfrm>
                        <a:off x="3749" y="1582"/>
                        <a:ext cx="26" cy="113"/>
                      </a:xfrm>
                      <a:prstGeom prst="rect">
                        <a:avLst/>
                      </a:prstGeom>
                      <a:solidFill>
                        <a:srgbClr val="A0A0A0"/>
                      </a:solidFill>
                      <a:ln w="12700">
                        <a:solidFill>
                          <a:srgbClr val="000000"/>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grpSp>
                <p:nvGrpSpPr>
                  <p:cNvPr id="22654" name="Group 14"/>
                  <p:cNvGrpSpPr/>
                  <p:nvPr/>
                </p:nvGrpSpPr>
                <p:grpSpPr bwMode="auto">
                  <a:xfrm>
                    <a:off x="3754" y="1561"/>
                    <a:ext cx="338" cy="283"/>
                    <a:chOff x="3754" y="1561"/>
                    <a:chExt cx="338" cy="283"/>
                  </a:xfrm>
                </p:grpSpPr>
                <p:grpSp>
                  <p:nvGrpSpPr>
                    <p:cNvPr id="22655" name="Group 15"/>
                    <p:cNvGrpSpPr/>
                    <p:nvPr/>
                  </p:nvGrpSpPr>
                  <p:grpSpPr bwMode="auto">
                    <a:xfrm>
                      <a:off x="3767" y="1561"/>
                      <a:ext cx="310" cy="187"/>
                      <a:chOff x="3767" y="1561"/>
                      <a:chExt cx="310" cy="187"/>
                    </a:xfrm>
                  </p:grpSpPr>
                  <p:sp>
                    <p:nvSpPr>
                      <p:cNvPr id="22662" name="Freeform 16"/>
                      <p:cNvSpPr/>
                      <p:nvPr/>
                    </p:nvSpPr>
                    <p:spPr bwMode="auto">
                      <a:xfrm>
                        <a:off x="3767" y="1561"/>
                        <a:ext cx="310" cy="187"/>
                      </a:xfrm>
                      <a:custGeom>
                        <a:avLst/>
                        <a:gdLst>
                          <a:gd name="T0" fmla="*/ 145 w 310"/>
                          <a:gd name="T1" fmla="*/ 0 h 187"/>
                          <a:gd name="T2" fmla="*/ 26 w 310"/>
                          <a:gd name="T3" fmla="*/ 0 h 187"/>
                          <a:gd name="T4" fmla="*/ 22 w 310"/>
                          <a:gd name="T5" fmla="*/ 2 h 187"/>
                          <a:gd name="T6" fmla="*/ 19 w 310"/>
                          <a:gd name="T7" fmla="*/ 5 h 187"/>
                          <a:gd name="T8" fmla="*/ 17 w 310"/>
                          <a:gd name="T9" fmla="*/ 8 h 187"/>
                          <a:gd name="T10" fmla="*/ 16 w 310"/>
                          <a:gd name="T11" fmla="*/ 11 h 187"/>
                          <a:gd name="T12" fmla="*/ 0 w 310"/>
                          <a:gd name="T13" fmla="*/ 159 h 187"/>
                          <a:gd name="T14" fmla="*/ 1 w 310"/>
                          <a:gd name="T15" fmla="*/ 165 h 187"/>
                          <a:gd name="T16" fmla="*/ 2 w 310"/>
                          <a:gd name="T17" fmla="*/ 174 h 187"/>
                          <a:gd name="T18" fmla="*/ 8 w 310"/>
                          <a:gd name="T19" fmla="*/ 181 h 187"/>
                          <a:gd name="T20" fmla="*/ 14 w 310"/>
                          <a:gd name="T21" fmla="*/ 186 h 187"/>
                          <a:gd name="T22" fmla="*/ 21 w 310"/>
                          <a:gd name="T23" fmla="*/ 186 h 187"/>
                          <a:gd name="T24" fmla="*/ 309 w 310"/>
                          <a:gd name="T25" fmla="*/ 186 h 187"/>
                          <a:gd name="T26" fmla="*/ 302 w 310"/>
                          <a:gd name="T27" fmla="*/ 110 h 187"/>
                          <a:gd name="T28" fmla="*/ 299 w 310"/>
                          <a:gd name="T29" fmla="*/ 105 h 187"/>
                          <a:gd name="T30" fmla="*/ 292 w 310"/>
                          <a:gd name="T31" fmla="*/ 100 h 187"/>
                          <a:gd name="T32" fmla="*/ 285 w 310"/>
                          <a:gd name="T33" fmla="*/ 99 h 187"/>
                          <a:gd name="T34" fmla="*/ 172 w 310"/>
                          <a:gd name="T35" fmla="*/ 79 h 187"/>
                          <a:gd name="T36" fmla="*/ 118 w 310"/>
                          <a:gd name="T37" fmla="*/ 79 h 187"/>
                          <a:gd name="T38" fmla="*/ 42 w 310"/>
                          <a:gd name="T39" fmla="*/ 79 h 187"/>
                          <a:gd name="T40" fmla="*/ 42 w 310"/>
                          <a:gd name="T41" fmla="*/ 10 h 187"/>
                          <a:gd name="T42" fmla="*/ 104 w 310"/>
                          <a:gd name="T43" fmla="*/ 10 h 187"/>
                          <a:gd name="T44" fmla="*/ 119 w 310"/>
                          <a:gd name="T45" fmla="*/ 79 h 187"/>
                          <a:gd name="T46" fmla="*/ 131 w 310"/>
                          <a:gd name="T47" fmla="*/ 79 h 187"/>
                          <a:gd name="T48" fmla="*/ 115 w 310"/>
                          <a:gd name="T49" fmla="*/ 10 h 187"/>
                          <a:gd name="T50" fmla="*/ 144 w 310"/>
                          <a:gd name="T51" fmla="*/ 10 h 187"/>
                          <a:gd name="T52" fmla="*/ 161 w 310"/>
                          <a:gd name="T53" fmla="*/ 79 h 187"/>
                          <a:gd name="T54" fmla="*/ 173 w 310"/>
                          <a:gd name="T55" fmla="*/ 80 h 187"/>
                          <a:gd name="T56" fmla="*/ 154 w 310"/>
                          <a:gd name="T57" fmla="*/ 9 h 187"/>
                          <a:gd name="T58" fmla="*/ 154 w 310"/>
                          <a:gd name="T59" fmla="*/ 7 h 187"/>
                          <a:gd name="T60" fmla="*/ 151 w 310"/>
                          <a:gd name="T61" fmla="*/ 3 h 187"/>
                          <a:gd name="T62" fmla="*/ 148 w 310"/>
                          <a:gd name="T63" fmla="*/ 1 h 187"/>
                          <a:gd name="T64" fmla="*/ 145 w 310"/>
                          <a:gd name="T65" fmla="*/ 0 h 1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310"/>
                          <a:gd name="T100" fmla="*/ 0 h 187"/>
                          <a:gd name="T101" fmla="*/ 310 w 310"/>
                          <a:gd name="T102" fmla="*/ 187 h 1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310" h="187">
                            <a:moveTo>
                              <a:pt x="145" y="0"/>
                            </a:moveTo>
                            <a:lnTo>
                              <a:pt x="26" y="0"/>
                            </a:lnTo>
                            <a:lnTo>
                              <a:pt x="22" y="2"/>
                            </a:lnTo>
                            <a:lnTo>
                              <a:pt x="19" y="5"/>
                            </a:lnTo>
                            <a:lnTo>
                              <a:pt x="17" y="8"/>
                            </a:lnTo>
                            <a:lnTo>
                              <a:pt x="16" y="11"/>
                            </a:lnTo>
                            <a:lnTo>
                              <a:pt x="0" y="159"/>
                            </a:lnTo>
                            <a:lnTo>
                              <a:pt x="1" y="165"/>
                            </a:lnTo>
                            <a:lnTo>
                              <a:pt x="2" y="174"/>
                            </a:lnTo>
                            <a:lnTo>
                              <a:pt x="8" y="181"/>
                            </a:lnTo>
                            <a:lnTo>
                              <a:pt x="14" y="186"/>
                            </a:lnTo>
                            <a:lnTo>
                              <a:pt x="21" y="186"/>
                            </a:lnTo>
                            <a:lnTo>
                              <a:pt x="309" y="186"/>
                            </a:lnTo>
                            <a:lnTo>
                              <a:pt x="302" y="110"/>
                            </a:lnTo>
                            <a:lnTo>
                              <a:pt x="299" y="105"/>
                            </a:lnTo>
                            <a:lnTo>
                              <a:pt x="292" y="100"/>
                            </a:lnTo>
                            <a:lnTo>
                              <a:pt x="285" y="99"/>
                            </a:lnTo>
                            <a:lnTo>
                              <a:pt x="172" y="79"/>
                            </a:lnTo>
                            <a:lnTo>
                              <a:pt x="118" y="79"/>
                            </a:lnTo>
                            <a:lnTo>
                              <a:pt x="42" y="79"/>
                            </a:lnTo>
                            <a:lnTo>
                              <a:pt x="42" y="10"/>
                            </a:lnTo>
                            <a:lnTo>
                              <a:pt x="104" y="10"/>
                            </a:lnTo>
                            <a:lnTo>
                              <a:pt x="119" y="79"/>
                            </a:lnTo>
                            <a:lnTo>
                              <a:pt x="131" y="79"/>
                            </a:lnTo>
                            <a:lnTo>
                              <a:pt x="115" y="10"/>
                            </a:lnTo>
                            <a:lnTo>
                              <a:pt x="144" y="10"/>
                            </a:lnTo>
                            <a:lnTo>
                              <a:pt x="161" y="79"/>
                            </a:lnTo>
                            <a:lnTo>
                              <a:pt x="173" y="80"/>
                            </a:lnTo>
                            <a:lnTo>
                              <a:pt x="154" y="9"/>
                            </a:lnTo>
                            <a:lnTo>
                              <a:pt x="154" y="7"/>
                            </a:lnTo>
                            <a:lnTo>
                              <a:pt x="151" y="3"/>
                            </a:lnTo>
                            <a:lnTo>
                              <a:pt x="148" y="1"/>
                            </a:lnTo>
                            <a:lnTo>
                              <a:pt x="145" y="0"/>
                            </a:lnTo>
                          </a:path>
                        </a:pathLst>
                      </a:custGeom>
                      <a:solidFill>
                        <a:srgbClr val="C0C0C0"/>
                      </a:solidFill>
                      <a:ln w="12700" cap="rnd">
                        <a:solidFill>
                          <a:srgbClr val="000000"/>
                        </a:solidFill>
                        <a:round/>
                      </a:ln>
                    </p:spPr>
                    <p:txBody>
                      <a:bodyPr/>
                      <a:lstStyle/>
                      <a:p>
                        <a:endParaRPr lang="zh-CN" altLang="en-US"/>
                      </a:p>
                    </p:txBody>
                  </p:sp>
                  <p:grpSp>
                    <p:nvGrpSpPr>
                      <p:cNvPr id="22663" name="Group 17"/>
                      <p:cNvGrpSpPr/>
                      <p:nvPr/>
                    </p:nvGrpSpPr>
                    <p:grpSpPr bwMode="auto">
                      <a:xfrm>
                        <a:off x="3893" y="1634"/>
                        <a:ext cx="59" cy="18"/>
                        <a:chOff x="3893" y="1634"/>
                        <a:chExt cx="59" cy="18"/>
                      </a:xfrm>
                    </p:grpSpPr>
                    <p:sp>
                      <p:nvSpPr>
                        <p:cNvPr id="22664" name="Freeform 18"/>
                        <p:cNvSpPr/>
                        <p:nvPr/>
                      </p:nvSpPr>
                      <p:spPr bwMode="auto">
                        <a:xfrm>
                          <a:off x="3893" y="1634"/>
                          <a:ext cx="17" cy="17"/>
                        </a:xfrm>
                        <a:custGeom>
                          <a:avLst/>
                          <a:gdLst>
                            <a:gd name="T0" fmla="*/ 12 w 17"/>
                            <a:gd name="T1" fmla="*/ 3 h 17"/>
                            <a:gd name="T2" fmla="*/ 16 w 17"/>
                            <a:gd name="T3" fmla="*/ 16 h 17"/>
                            <a:gd name="T4" fmla="*/ 3 w 17"/>
                            <a:gd name="T5" fmla="*/ 16 h 17"/>
                            <a:gd name="T6" fmla="*/ 0 w 17"/>
                            <a:gd name="T7" fmla="*/ 0 h 17"/>
                            <a:gd name="T8" fmla="*/ 12 w 17"/>
                            <a:gd name="T9" fmla="*/ 3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2" y="3"/>
                              </a:moveTo>
                              <a:lnTo>
                                <a:pt x="16" y="16"/>
                              </a:lnTo>
                              <a:lnTo>
                                <a:pt x="3" y="16"/>
                              </a:lnTo>
                              <a:lnTo>
                                <a:pt x="0" y="0"/>
                              </a:lnTo>
                              <a:lnTo>
                                <a:pt x="12" y="3"/>
                              </a:lnTo>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665" name="Freeform 19"/>
                        <p:cNvSpPr/>
                        <p:nvPr/>
                      </p:nvSpPr>
                      <p:spPr bwMode="auto">
                        <a:xfrm>
                          <a:off x="3935" y="1635"/>
                          <a:ext cx="17" cy="17"/>
                        </a:xfrm>
                        <a:custGeom>
                          <a:avLst/>
                          <a:gdLst>
                            <a:gd name="T0" fmla="*/ 12 w 17"/>
                            <a:gd name="T1" fmla="*/ 0 h 17"/>
                            <a:gd name="T2" fmla="*/ 16 w 17"/>
                            <a:gd name="T3" fmla="*/ 16 h 17"/>
                            <a:gd name="T4" fmla="*/ 4 w 17"/>
                            <a:gd name="T5" fmla="*/ 16 h 17"/>
                            <a:gd name="T6" fmla="*/ 0 w 17"/>
                            <a:gd name="T7" fmla="*/ 0 h 17"/>
                            <a:gd name="T8" fmla="*/ 12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2" y="0"/>
                              </a:moveTo>
                              <a:lnTo>
                                <a:pt x="16" y="16"/>
                              </a:lnTo>
                              <a:lnTo>
                                <a:pt x="4" y="16"/>
                              </a:lnTo>
                              <a:lnTo>
                                <a:pt x="0" y="0"/>
                              </a:lnTo>
                              <a:lnTo>
                                <a:pt x="12" y="0"/>
                              </a:lnTo>
                            </a:path>
                          </a:pathLst>
                        </a:custGeom>
                        <a:solidFill>
                          <a:srgbClr val="C0C0C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22656" name="Freeform 20"/>
                    <p:cNvSpPr/>
                    <p:nvPr/>
                  </p:nvSpPr>
                  <p:spPr bwMode="auto">
                    <a:xfrm>
                      <a:off x="3880" y="1712"/>
                      <a:ext cx="212" cy="114"/>
                    </a:xfrm>
                    <a:custGeom>
                      <a:avLst/>
                      <a:gdLst>
                        <a:gd name="T0" fmla="*/ 183 w 212"/>
                        <a:gd name="T1" fmla="*/ 57 h 114"/>
                        <a:gd name="T2" fmla="*/ 211 w 212"/>
                        <a:gd name="T3" fmla="*/ 57 h 114"/>
                        <a:gd name="T4" fmla="*/ 211 w 212"/>
                        <a:gd name="T5" fmla="*/ 113 h 114"/>
                        <a:gd name="T6" fmla="*/ 174 w 212"/>
                        <a:gd name="T7" fmla="*/ 113 h 114"/>
                        <a:gd name="T8" fmla="*/ 33 w 212"/>
                        <a:gd name="T9" fmla="*/ 113 h 114"/>
                        <a:gd name="T10" fmla="*/ 33 w 212"/>
                        <a:gd name="T11" fmla="*/ 84 h 114"/>
                        <a:gd name="T12" fmla="*/ 0 w 212"/>
                        <a:gd name="T13" fmla="*/ 84 h 114"/>
                        <a:gd name="T14" fmla="*/ 0 w 212"/>
                        <a:gd name="T15" fmla="*/ 36 h 114"/>
                        <a:gd name="T16" fmla="*/ 36 w 212"/>
                        <a:gd name="T17" fmla="*/ 36 h 114"/>
                        <a:gd name="T18" fmla="*/ 55 w 212"/>
                        <a:gd name="T19" fmla="*/ 0 h 114"/>
                        <a:gd name="T20" fmla="*/ 183 w 212"/>
                        <a:gd name="T21" fmla="*/ 0 h 114"/>
                        <a:gd name="T22" fmla="*/ 183 w 212"/>
                        <a:gd name="T23" fmla="*/ 57 h 1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2"/>
                        <a:gd name="T37" fmla="*/ 0 h 114"/>
                        <a:gd name="T38" fmla="*/ 212 w 212"/>
                        <a:gd name="T39" fmla="*/ 114 h 11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2" h="114">
                          <a:moveTo>
                            <a:pt x="183" y="57"/>
                          </a:moveTo>
                          <a:lnTo>
                            <a:pt x="211" y="57"/>
                          </a:lnTo>
                          <a:lnTo>
                            <a:pt x="211" y="113"/>
                          </a:lnTo>
                          <a:lnTo>
                            <a:pt x="174" y="113"/>
                          </a:lnTo>
                          <a:lnTo>
                            <a:pt x="33" y="113"/>
                          </a:lnTo>
                          <a:lnTo>
                            <a:pt x="33" y="84"/>
                          </a:lnTo>
                          <a:lnTo>
                            <a:pt x="0" y="84"/>
                          </a:lnTo>
                          <a:lnTo>
                            <a:pt x="0" y="36"/>
                          </a:lnTo>
                          <a:lnTo>
                            <a:pt x="36" y="36"/>
                          </a:lnTo>
                          <a:lnTo>
                            <a:pt x="55" y="0"/>
                          </a:lnTo>
                          <a:lnTo>
                            <a:pt x="183" y="0"/>
                          </a:lnTo>
                          <a:lnTo>
                            <a:pt x="183" y="57"/>
                          </a:lnTo>
                        </a:path>
                      </a:pathLst>
                    </a:custGeom>
                    <a:solidFill>
                      <a:srgbClr val="606060"/>
                    </a:solidFill>
                    <a:ln w="12700" cap="rnd">
                      <a:solidFill>
                        <a:srgbClr val="000000"/>
                      </a:solidFill>
                      <a:round/>
                    </a:ln>
                  </p:spPr>
                  <p:txBody>
                    <a:bodyPr/>
                    <a:lstStyle/>
                    <a:p>
                      <a:endParaRPr lang="zh-CN" altLang="en-US"/>
                    </a:p>
                  </p:txBody>
                </p:sp>
                <p:sp>
                  <p:nvSpPr>
                    <p:cNvPr id="22657" name="Freeform 21"/>
                    <p:cNvSpPr/>
                    <p:nvPr/>
                  </p:nvSpPr>
                  <p:spPr bwMode="auto">
                    <a:xfrm>
                      <a:off x="3908" y="1701"/>
                      <a:ext cx="180" cy="71"/>
                    </a:xfrm>
                    <a:custGeom>
                      <a:avLst/>
                      <a:gdLst>
                        <a:gd name="T0" fmla="*/ 165 w 180"/>
                        <a:gd name="T1" fmla="*/ 0 h 71"/>
                        <a:gd name="T2" fmla="*/ 29 w 180"/>
                        <a:gd name="T3" fmla="*/ 0 h 71"/>
                        <a:gd name="T4" fmla="*/ 0 w 180"/>
                        <a:gd name="T5" fmla="*/ 70 h 71"/>
                        <a:gd name="T6" fmla="*/ 22 w 180"/>
                        <a:gd name="T7" fmla="*/ 70 h 71"/>
                        <a:gd name="T8" fmla="*/ 26 w 180"/>
                        <a:gd name="T9" fmla="*/ 69 h 71"/>
                        <a:gd name="T10" fmla="*/ 30 w 180"/>
                        <a:gd name="T11" fmla="*/ 68 h 71"/>
                        <a:gd name="T12" fmla="*/ 33 w 180"/>
                        <a:gd name="T13" fmla="*/ 65 h 71"/>
                        <a:gd name="T14" fmla="*/ 35 w 180"/>
                        <a:gd name="T15" fmla="*/ 62 h 71"/>
                        <a:gd name="T16" fmla="*/ 37 w 180"/>
                        <a:gd name="T17" fmla="*/ 58 h 71"/>
                        <a:gd name="T18" fmla="*/ 50 w 180"/>
                        <a:gd name="T19" fmla="*/ 29 h 71"/>
                        <a:gd name="T20" fmla="*/ 53 w 180"/>
                        <a:gd name="T21" fmla="*/ 25 h 71"/>
                        <a:gd name="T22" fmla="*/ 58 w 180"/>
                        <a:gd name="T23" fmla="*/ 24 h 71"/>
                        <a:gd name="T24" fmla="*/ 65 w 180"/>
                        <a:gd name="T25" fmla="*/ 23 h 71"/>
                        <a:gd name="T26" fmla="*/ 128 w 180"/>
                        <a:gd name="T27" fmla="*/ 23 h 71"/>
                        <a:gd name="T28" fmla="*/ 133 w 180"/>
                        <a:gd name="T29" fmla="*/ 24 h 71"/>
                        <a:gd name="T30" fmla="*/ 137 w 180"/>
                        <a:gd name="T31" fmla="*/ 26 h 71"/>
                        <a:gd name="T32" fmla="*/ 140 w 180"/>
                        <a:gd name="T33" fmla="*/ 29 h 71"/>
                        <a:gd name="T34" fmla="*/ 141 w 180"/>
                        <a:gd name="T35" fmla="*/ 34 h 71"/>
                        <a:gd name="T36" fmla="*/ 154 w 180"/>
                        <a:gd name="T37" fmla="*/ 69 h 71"/>
                        <a:gd name="T38" fmla="*/ 179 w 180"/>
                        <a:gd name="T39" fmla="*/ 69 h 71"/>
                        <a:gd name="T40" fmla="*/ 179 w 180"/>
                        <a:gd name="T41" fmla="*/ 15 h 71"/>
                        <a:gd name="T42" fmla="*/ 179 w 180"/>
                        <a:gd name="T43" fmla="*/ 11 h 71"/>
                        <a:gd name="T44" fmla="*/ 178 w 180"/>
                        <a:gd name="T45" fmla="*/ 6 h 71"/>
                        <a:gd name="T46" fmla="*/ 176 w 180"/>
                        <a:gd name="T47" fmla="*/ 2 h 71"/>
                        <a:gd name="T48" fmla="*/ 171 w 180"/>
                        <a:gd name="T49" fmla="*/ 0 h 71"/>
                        <a:gd name="T50" fmla="*/ 165 w 180"/>
                        <a:gd name="T51" fmla="*/ 0 h 7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80"/>
                        <a:gd name="T79" fmla="*/ 0 h 71"/>
                        <a:gd name="T80" fmla="*/ 180 w 180"/>
                        <a:gd name="T81" fmla="*/ 71 h 7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80" h="71">
                          <a:moveTo>
                            <a:pt x="165" y="0"/>
                          </a:moveTo>
                          <a:lnTo>
                            <a:pt x="29" y="0"/>
                          </a:lnTo>
                          <a:lnTo>
                            <a:pt x="0" y="70"/>
                          </a:lnTo>
                          <a:lnTo>
                            <a:pt x="22" y="70"/>
                          </a:lnTo>
                          <a:lnTo>
                            <a:pt x="26" y="69"/>
                          </a:lnTo>
                          <a:lnTo>
                            <a:pt x="30" y="68"/>
                          </a:lnTo>
                          <a:lnTo>
                            <a:pt x="33" y="65"/>
                          </a:lnTo>
                          <a:lnTo>
                            <a:pt x="35" y="62"/>
                          </a:lnTo>
                          <a:lnTo>
                            <a:pt x="37" y="58"/>
                          </a:lnTo>
                          <a:lnTo>
                            <a:pt x="50" y="29"/>
                          </a:lnTo>
                          <a:lnTo>
                            <a:pt x="53" y="25"/>
                          </a:lnTo>
                          <a:lnTo>
                            <a:pt x="58" y="24"/>
                          </a:lnTo>
                          <a:lnTo>
                            <a:pt x="65" y="23"/>
                          </a:lnTo>
                          <a:lnTo>
                            <a:pt x="128" y="23"/>
                          </a:lnTo>
                          <a:lnTo>
                            <a:pt x="133" y="24"/>
                          </a:lnTo>
                          <a:lnTo>
                            <a:pt x="137" y="26"/>
                          </a:lnTo>
                          <a:lnTo>
                            <a:pt x="140" y="29"/>
                          </a:lnTo>
                          <a:lnTo>
                            <a:pt x="141" y="34"/>
                          </a:lnTo>
                          <a:lnTo>
                            <a:pt x="154" y="69"/>
                          </a:lnTo>
                          <a:lnTo>
                            <a:pt x="179" y="69"/>
                          </a:lnTo>
                          <a:lnTo>
                            <a:pt x="179" y="15"/>
                          </a:lnTo>
                          <a:lnTo>
                            <a:pt x="179" y="11"/>
                          </a:lnTo>
                          <a:lnTo>
                            <a:pt x="178" y="6"/>
                          </a:lnTo>
                          <a:lnTo>
                            <a:pt x="176" y="2"/>
                          </a:lnTo>
                          <a:lnTo>
                            <a:pt x="171" y="0"/>
                          </a:lnTo>
                          <a:lnTo>
                            <a:pt x="165" y="0"/>
                          </a:lnTo>
                        </a:path>
                      </a:pathLst>
                    </a:custGeom>
                    <a:solidFill>
                      <a:srgbClr val="C0C0C0"/>
                    </a:solidFill>
                    <a:ln w="12700" cap="rnd">
                      <a:solidFill>
                        <a:srgbClr val="000000"/>
                      </a:solidFill>
                      <a:round/>
                    </a:ln>
                  </p:spPr>
                  <p:txBody>
                    <a:bodyPr/>
                    <a:lstStyle/>
                    <a:p>
                      <a:endParaRPr lang="zh-CN" altLang="en-US"/>
                    </a:p>
                  </p:txBody>
                </p:sp>
                <p:grpSp>
                  <p:nvGrpSpPr>
                    <p:cNvPr id="22658" name="Group 22"/>
                    <p:cNvGrpSpPr/>
                    <p:nvPr/>
                  </p:nvGrpSpPr>
                  <p:grpSpPr bwMode="auto">
                    <a:xfrm>
                      <a:off x="3754" y="1749"/>
                      <a:ext cx="138" cy="95"/>
                      <a:chOff x="3754" y="1749"/>
                      <a:chExt cx="138" cy="95"/>
                    </a:xfrm>
                  </p:grpSpPr>
                  <p:sp>
                    <p:nvSpPr>
                      <p:cNvPr id="22659" name="Rectangle 23"/>
                      <p:cNvSpPr>
                        <a:spLocks noChangeArrowheads="1"/>
                      </p:cNvSpPr>
                      <p:nvPr/>
                    </p:nvSpPr>
                    <p:spPr bwMode="auto">
                      <a:xfrm>
                        <a:off x="3760" y="1809"/>
                        <a:ext cx="23"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660" name="Rectangle 24"/>
                      <p:cNvSpPr>
                        <a:spLocks noChangeArrowheads="1"/>
                      </p:cNvSpPr>
                      <p:nvPr/>
                    </p:nvSpPr>
                    <p:spPr bwMode="auto">
                      <a:xfrm>
                        <a:off x="3754" y="1749"/>
                        <a:ext cx="134" cy="53"/>
                      </a:xfrm>
                      <a:prstGeom prst="rect">
                        <a:avLst/>
                      </a:prstGeom>
                      <a:solidFill>
                        <a:srgbClr val="C0C0C0"/>
                      </a:solidFill>
                      <a:ln w="12700">
                        <a:solidFill>
                          <a:srgbClr val="000000"/>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661" name="Freeform 25"/>
                      <p:cNvSpPr/>
                      <p:nvPr/>
                    </p:nvSpPr>
                    <p:spPr bwMode="auto">
                      <a:xfrm>
                        <a:off x="3779" y="1810"/>
                        <a:ext cx="113" cy="34"/>
                      </a:xfrm>
                      <a:custGeom>
                        <a:avLst/>
                        <a:gdLst>
                          <a:gd name="T0" fmla="*/ 112 w 113"/>
                          <a:gd name="T1" fmla="*/ 0 h 34"/>
                          <a:gd name="T2" fmla="*/ 0 w 113"/>
                          <a:gd name="T3" fmla="*/ 0 h 34"/>
                          <a:gd name="T4" fmla="*/ 0 w 113"/>
                          <a:gd name="T5" fmla="*/ 21 h 34"/>
                          <a:gd name="T6" fmla="*/ 91 w 113"/>
                          <a:gd name="T7" fmla="*/ 21 h 34"/>
                          <a:gd name="T8" fmla="*/ 91 w 113"/>
                          <a:gd name="T9" fmla="*/ 33 h 34"/>
                          <a:gd name="T10" fmla="*/ 112 w 113"/>
                          <a:gd name="T11" fmla="*/ 33 h 34"/>
                          <a:gd name="T12" fmla="*/ 112 w 113"/>
                          <a:gd name="T13" fmla="*/ 0 h 34"/>
                          <a:gd name="T14" fmla="*/ 0 60000 65536"/>
                          <a:gd name="T15" fmla="*/ 0 60000 65536"/>
                          <a:gd name="T16" fmla="*/ 0 60000 65536"/>
                          <a:gd name="T17" fmla="*/ 0 60000 65536"/>
                          <a:gd name="T18" fmla="*/ 0 60000 65536"/>
                          <a:gd name="T19" fmla="*/ 0 60000 65536"/>
                          <a:gd name="T20" fmla="*/ 0 60000 65536"/>
                          <a:gd name="T21" fmla="*/ 0 w 113"/>
                          <a:gd name="T22" fmla="*/ 0 h 34"/>
                          <a:gd name="T23" fmla="*/ 113 w 113"/>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3" h="34">
                            <a:moveTo>
                              <a:pt x="112" y="0"/>
                            </a:moveTo>
                            <a:lnTo>
                              <a:pt x="0" y="0"/>
                            </a:lnTo>
                            <a:lnTo>
                              <a:pt x="0" y="21"/>
                            </a:lnTo>
                            <a:lnTo>
                              <a:pt x="91" y="21"/>
                            </a:lnTo>
                            <a:lnTo>
                              <a:pt x="91" y="33"/>
                            </a:lnTo>
                            <a:lnTo>
                              <a:pt x="112" y="33"/>
                            </a:lnTo>
                            <a:lnTo>
                              <a:pt x="112" y="0"/>
                            </a:lnTo>
                          </a:path>
                        </a:pathLst>
                      </a:custGeom>
                      <a:solidFill>
                        <a:srgbClr val="A0A0A0"/>
                      </a:solidFill>
                      <a:ln w="12700" cap="rnd">
                        <a:solidFill>
                          <a:srgbClr val="000000"/>
                        </a:solidFill>
                        <a:round/>
                      </a:ln>
                    </p:spPr>
                    <p:txBody>
                      <a:bodyPr/>
                      <a:lstStyle/>
                      <a:p>
                        <a:endParaRPr lang="zh-CN" altLang="en-US"/>
                      </a:p>
                    </p:txBody>
                  </p:sp>
                </p:grpSp>
              </p:grpSp>
            </p:grpSp>
          </p:grpSp>
          <p:grpSp>
            <p:nvGrpSpPr>
              <p:cNvPr id="22562" name="Group 26"/>
              <p:cNvGrpSpPr/>
              <p:nvPr/>
            </p:nvGrpSpPr>
            <p:grpSpPr bwMode="auto">
              <a:xfrm>
                <a:off x="3281" y="1481"/>
                <a:ext cx="281" cy="223"/>
                <a:chOff x="3281" y="1481"/>
                <a:chExt cx="281" cy="223"/>
              </a:xfrm>
            </p:grpSpPr>
            <p:sp>
              <p:nvSpPr>
                <p:cNvPr id="22649" name="Freeform 27"/>
                <p:cNvSpPr/>
                <p:nvPr/>
              </p:nvSpPr>
              <p:spPr bwMode="auto">
                <a:xfrm>
                  <a:off x="3281" y="1481"/>
                  <a:ext cx="281" cy="223"/>
                </a:xfrm>
                <a:custGeom>
                  <a:avLst/>
                  <a:gdLst>
                    <a:gd name="T0" fmla="*/ 159 w 281"/>
                    <a:gd name="T1" fmla="*/ 0 h 223"/>
                    <a:gd name="T2" fmla="*/ 159 w 281"/>
                    <a:gd name="T3" fmla="*/ 20 h 223"/>
                    <a:gd name="T4" fmla="*/ 280 w 281"/>
                    <a:gd name="T5" fmla="*/ 20 h 223"/>
                    <a:gd name="T6" fmla="*/ 280 w 281"/>
                    <a:gd name="T7" fmla="*/ 222 h 223"/>
                    <a:gd name="T8" fmla="*/ 0 w 281"/>
                    <a:gd name="T9" fmla="*/ 222 h 223"/>
                    <a:gd name="T10" fmla="*/ 0 w 281"/>
                    <a:gd name="T11" fmla="*/ 20 h 223"/>
                    <a:gd name="T12" fmla="*/ 117 w 281"/>
                    <a:gd name="T13" fmla="*/ 20 h 223"/>
                    <a:gd name="T14" fmla="*/ 117 w 281"/>
                    <a:gd name="T15" fmla="*/ 0 h 223"/>
                    <a:gd name="T16" fmla="*/ 159 w 281"/>
                    <a:gd name="T17" fmla="*/ 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1"/>
                    <a:gd name="T28" fmla="*/ 0 h 223"/>
                    <a:gd name="T29" fmla="*/ 281 w 281"/>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1" h="223">
                      <a:moveTo>
                        <a:pt x="159" y="0"/>
                      </a:moveTo>
                      <a:lnTo>
                        <a:pt x="159" y="20"/>
                      </a:lnTo>
                      <a:lnTo>
                        <a:pt x="280" y="20"/>
                      </a:lnTo>
                      <a:lnTo>
                        <a:pt x="280" y="222"/>
                      </a:lnTo>
                      <a:lnTo>
                        <a:pt x="0" y="222"/>
                      </a:lnTo>
                      <a:lnTo>
                        <a:pt x="0" y="20"/>
                      </a:lnTo>
                      <a:lnTo>
                        <a:pt x="117" y="20"/>
                      </a:lnTo>
                      <a:lnTo>
                        <a:pt x="117" y="0"/>
                      </a:lnTo>
                      <a:lnTo>
                        <a:pt x="159" y="0"/>
                      </a:lnTo>
                    </a:path>
                  </a:pathLst>
                </a:custGeom>
                <a:solidFill>
                  <a:srgbClr val="C0C0C0"/>
                </a:solidFill>
                <a:ln w="12700" cap="rnd">
                  <a:solidFill>
                    <a:srgbClr val="000000"/>
                  </a:solidFill>
                  <a:round/>
                </a:ln>
              </p:spPr>
              <p:txBody>
                <a:bodyPr/>
                <a:lstStyle/>
                <a:p>
                  <a:endParaRPr lang="zh-CN" altLang="en-US"/>
                </a:p>
              </p:txBody>
            </p:sp>
            <p:sp>
              <p:nvSpPr>
                <p:cNvPr id="22650" name="Freeform 28"/>
                <p:cNvSpPr/>
                <p:nvPr/>
              </p:nvSpPr>
              <p:spPr bwMode="auto">
                <a:xfrm>
                  <a:off x="3281" y="1533"/>
                  <a:ext cx="281" cy="171"/>
                </a:xfrm>
                <a:custGeom>
                  <a:avLst/>
                  <a:gdLst>
                    <a:gd name="T0" fmla="*/ 280 w 281"/>
                    <a:gd name="T1" fmla="*/ 0 h 171"/>
                    <a:gd name="T2" fmla="*/ 280 w 281"/>
                    <a:gd name="T3" fmla="*/ 169 h 171"/>
                    <a:gd name="T4" fmla="*/ 0 w 281"/>
                    <a:gd name="T5" fmla="*/ 170 h 171"/>
                    <a:gd name="T6" fmla="*/ 0 w 281"/>
                    <a:gd name="T7" fmla="*/ 0 h 171"/>
                    <a:gd name="T8" fmla="*/ 280 w 281"/>
                    <a:gd name="T9" fmla="*/ 0 h 171"/>
                    <a:gd name="T10" fmla="*/ 0 60000 65536"/>
                    <a:gd name="T11" fmla="*/ 0 60000 65536"/>
                    <a:gd name="T12" fmla="*/ 0 60000 65536"/>
                    <a:gd name="T13" fmla="*/ 0 60000 65536"/>
                    <a:gd name="T14" fmla="*/ 0 60000 65536"/>
                    <a:gd name="T15" fmla="*/ 0 w 281"/>
                    <a:gd name="T16" fmla="*/ 0 h 171"/>
                    <a:gd name="T17" fmla="*/ 281 w 281"/>
                    <a:gd name="T18" fmla="*/ 171 h 171"/>
                  </a:gdLst>
                  <a:ahLst/>
                  <a:cxnLst>
                    <a:cxn ang="T10">
                      <a:pos x="T0" y="T1"/>
                    </a:cxn>
                    <a:cxn ang="T11">
                      <a:pos x="T2" y="T3"/>
                    </a:cxn>
                    <a:cxn ang="T12">
                      <a:pos x="T4" y="T5"/>
                    </a:cxn>
                    <a:cxn ang="T13">
                      <a:pos x="T6" y="T7"/>
                    </a:cxn>
                    <a:cxn ang="T14">
                      <a:pos x="T8" y="T9"/>
                    </a:cxn>
                  </a:cxnLst>
                  <a:rect l="T15" t="T16" r="T17" b="T18"/>
                  <a:pathLst>
                    <a:path w="281" h="171">
                      <a:moveTo>
                        <a:pt x="280" y="0"/>
                      </a:moveTo>
                      <a:lnTo>
                        <a:pt x="280" y="169"/>
                      </a:lnTo>
                      <a:lnTo>
                        <a:pt x="0" y="170"/>
                      </a:lnTo>
                      <a:lnTo>
                        <a:pt x="0" y="0"/>
                      </a:lnTo>
                      <a:lnTo>
                        <a:pt x="280" y="0"/>
                      </a:lnTo>
                    </a:path>
                  </a:pathLst>
                </a:custGeom>
                <a:solidFill>
                  <a:srgbClr val="C060FF"/>
                </a:solidFill>
                <a:ln w="12700" cap="rnd">
                  <a:solidFill>
                    <a:srgbClr val="000000"/>
                  </a:solidFill>
                  <a:round/>
                </a:ln>
              </p:spPr>
              <p:txBody>
                <a:bodyPr/>
                <a:lstStyle/>
                <a:p>
                  <a:endParaRPr lang="zh-CN" altLang="en-US"/>
                </a:p>
              </p:txBody>
            </p:sp>
          </p:grpSp>
          <p:grpSp>
            <p:nvGrpSpPr>
              <p:cNvPr id="22563" name="Group 29"/>
              <p:cNvGrpSpPr/>
              <p:nvPr/>
            </p:nvGrpSpPr>
            <p:grpSpPr bwMode="auto">
              <a:xfrm>
                <a:off x="2956" y="1481"/>
                <a:ext cx="283" cy="222"/>
                <a:chOff x="2956" y="1481"/>
                <a:chExt cx="283" cy="222"/>
              </a:xfrm>
            </p:grpSpPr>
            <p:sp>
              <p:nvSpPr>
                <p:cNvPr id="22647" name="Freeform 30"/>
                <p:cNvSpPr/>
                <p:nvPr/>
              </p:nvSpPr>
              <p:spPr bwMode="auto">
                <a:xfrm>
                  <a:off x="2956" y="1481"/>
                  <a:ext cx="283" cy="222"/>
                </a:xfrm>
                <a:custGeom>
                  <a:avLst/>
                  <a:gdLst>
                    <a:gd name="T0" fmla="*/ 161 w 283"/>
                    <a:gd name="T1" fmla="*/ 0 h 222"/>
                    <a:gd name="T2" fmla="*/ 161 w 283"/>
                    <a:gd name="T3" fmla="*/ 20 h 222"/>
                    <a:gd name="T4" fmla="*/ 282 w 283"/>
                    <a:gd name="T5" fmla="*/ 20 h 222"/>
                    <a:gd name="T6" fmla="*/ 282 w 283"/>
                    <a:gd name="T7" fmla="*/ 220 h 222"/>
                    <a:gd name="T8" fmla="*/ 0 w 283"/>
                    <a:gd name="T9" fmla="*/ 221 h 222"/>
                    <a:gd name="T10" fmla="*/ 0 w 283"/>
                    <a:gd name="T11" fmla="*/ 20 h 222"/>
                    <a:gd name="T12" fmla="*/ 119 w 283"/>
                    <a:gd name="T13" fmla="*/ 20 h 222"/>
                    <a:gd name="T14" fmla="*/ 119 w 283"/>
                    <a:gd name="T15" fmla="*/ 0 h 222"/>
                    <a:gd name="T16" fmla="*/ 161 w 283"/>
                    <a:gd name="T17" fmla="*/ 0 h 22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3"/>
                    <a:gd name="T28" fmla="*/ 0 h 222"/>
                    <a:gd name="T29" fmla="*/ 283 w 283"/>
                    <a:gd name="T30" fmla="*/ 222 h 22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3" h="222">
                      <a:moveTo>
                        <a:pt x="161" y="0"/>
                      </a:moveTo>
                      <a:lnTo>
                        <a:pt x="161" y="20"/>
                      </a:lnTo>
                      <a:lnTo>
                        <a:pt x="282" y="20"/>
                      </a:lnTo>
                      <a:lnTo>
                        <a:pt x="282" y="220"/>
                      </a:lnTo>
                      <a:lnTo>
                        <a:pt x="0" y="221"/>
                      </a:lnTo>
                      <a:lnTo>
                        <a:pt x="0" y="20"/>
                      </a:lnTo>
                      <a:lnTo>
                        <a:pt x="119" y="20"/>
                      </a:lnTo>
                      <a:lnTo>
                        <a:pt x="119" y="0"/>
                      </a:lnTo>
                      <a:lnTo>
                        <a:pt x="161" y="0"/>
                      </a:lnTo>
                    </a:path>
                  </a:pathLst>
                </a:custGeom>
                <a:solidFill>
                  <a:srgbClr val="C0C0C0"/>
                </a:solidFill>
                <a:ln w="12700" cap="rnd">
                  <a:solidFill>
                    <a:srgbClr val="000000"/>
                  </a:solidFill>
                  <a:round/>
                </a:ln>
              </p:spPr>
              <p:txBody>
                <a:bodyPr/>
                <a:lstStyle/>
                <a:p>
                  <a:endParaRPr lang="zh-CN" altLang="en-US"/>
                </a:p>
              </p:txBody>
            </p:sp>
            <p:sp>
              <p:nvSpPr>
                <p:cNvPr id="22648" name="Freeform 31"/>
                <p:cNvSpPr/>
                <p:nvPr/>
              </p:nvSpPr>
              <p:spPr bwMode="auto">
                <a:xfrm>
                  <a:off x="2956" y="1558"/>
                  <a:ext cx="283" cy="145"/>
                </a:xfrm>
                <a:custGeom>
                  <a:avLst/>
                  <a:gdLst>
                    <a:gd name="T0" fmla="*/ 282 w 283"/>
                    <a:gd name="T1" fmla="*/ 0 h 145"/>
                    <a:gd name="T2" fmla="*/ 282 w 283"/>
                    <a:gd name="T3" fmla="*/ 144 h 145"/>
                    <a:gd name="T4" fmla="*/ 0 w 283"/>
                    <a:gd name="T5" fmla="*/ 144 h 145"/>
                    <a:gd name="T6" fmla="*/ 0 w 283"/>
                    <a:gd name="T7" fmla="*/ 0 h 145"/>
                    <a:gd name="T8" fmla="*/ 282 w 283"/>
                    <a:gd name="T9" fmla="*/ 0 h 145"/>
                    <a:gd name="T10" fmla="*/ 0 60000 65536"/>
                    <a:gd name="T11" fmla="*/ 0 60000 65536"/>
                    <a:gd name="T12" fmla="*/ 0 60000 65536"/>
                    <a:gd name="T13" fmla="*/ 0 60000 65536"/>
                    <a:gd name="T14" fmla="*/ 0 60000 65536"/>
                    <a:gd name="T15" fmla="*/ 0 w 283"/>
                    <a:gd name="T16" fmla="*/ 0 h 145"/>
                    <a:gd name="T17" fmla="*/ 283 w 283"/>
                    <a:gd name="T18" fmla="*/ 145 h 145"/>
                  </a:gdLst>
                  <a:ahLst/>
                  <a:cxnLst>
                    <a:cxn ang="T10">
                      <a:pos x="T0" y="T1"/>
                    </a:cxn>
                    <a:cxn ang="T11">
                      <a:pos x="T2" y="T3"/>
                    </a:cxn>
                    <a:cxn ang="T12">
                      <a:pos x="T4" y="T5"/>
                    </a:cxn>
                    <a:cxn ang="T13">
                      <a:pos x="T6" y="T7"/>
                    </a:cxn>
                    <a:cxn ang="T14">
                      <a:pos x="T8" y="T9"/>
                    </a:cxn>
                  </a:cxnLst>
                  <a:rect l="T15" t="T16" r="T17" b="T18"/>
                  <a:pathLst>
                    <a:path w="283" h="145">
                      <a:moveTo>
                        <a:pt x="282" y="0"/>
                      </a:moveTo>
                      <a:lnTo>
                        <a:pt x="282" y="144"/>
                      </a:lnTo>
                      <a:lnTo>
                        <a:pt x="0" y="144"/>
                      </a:lnTo>
                      <a:lnTo>
                        <a:pt x="0" y="0"/>
                      </a:lnTo>
                      <a:lnTo>
                        <a:pt x="282" y="0"/>
                      </a:lnTo>
                    </a:path>
                  </a:pathLst>
                </a:custGeom>
                <a:solidFill>
                  <a:srgbClr val="60C000"/>
                </a:solidFill>
                <a:ln w="12700" cap="rnd">
                  <a:solidFill>
                    <a:srgbClr val="000000"/>
                  </a:solidFill>
                  <a:round/>
                </a:ln>
              </p:spPr>
              <p:txBody>
                <a:bodyPr/>
                <a:lstStyle/>
                <a:p>
                  <a:endParaRPr lang="zh-CN" altLang="en-US"/>
                </a:p>
              </p:txBody>
            </p:sp>
          </p:grpSp>
          <p:grpSp>
            <p:nvGrpSpPr>
              <p:cNvPr id="22564" name="Group 32"/>
              <p:cNvGrpSpPr/>
              <p:nvPr/>
            </p:nvGrpSpPr>
            <p:grpSpPr bwMode="auto">
              <a:xfrm>
                <a:off x="2927" y="1709"/>
                <a:ext cx="349" cy="24"/>
                <a:chOff x="2927" y="1709"/>
                <a:chExt cx="349" cy="24"/>
              </a:xfrm>
            </p:grpSpPr>
            <p:grpSp>
              <p:nvGrpSpPr>
                <p:cNvPr id="22639" name="Group 33"/>
                <p:cNvGrpSpPr/>
                <p:nvPr/>
              </p:nvGrpSpPr>
              <p:grpSpPr bwMode="auto">
                <a:xfrm>
                  <a:off x="3254" y="1709"/>
                  <a:ext cx="22" cy="22"/>
                  <a:chOff x="3254" y="1709"/>
                  <a:chExt cx="22" cy="22"/>
                </a:xfrm>
              </p:grpSpPr>
              <p:sp>
                <p:nvSpPr>
                  <p:cNvPr id="22644" name="Rectangle 34"/>
                  <p:cNvSpPr>
                    <a:spLocks noChangeArrowheads="1"/>
                  </p:cNvSpPr>
                  <p:nvPr/>
                </p:nvSpPr>
                <p:spPr bwMode="auto">
                  <a:xfrm>
                    <a:off x="3260" y="1711"/>
                    <a:ext cx="16" cy="1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645" name="Line 35"/>
                  <p:cNvSpPr>
                    <a:spLocks noChangeShapeType="1"/>
                  </p:cNvSpPr>
                  <p:nvPr/>
                </p:nvSpPr>
                <p:spPr bwMode="auto">
                  <a:xfrm>
                    <a:off x="3274" y="1709"/>
                    <a:ext cx="0" cy="2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46" name="Line 36"/>
                  <p:cNvSpPr>
                    <a:spLocks noChangeShapeType="1"/>
                  </p:cNvSpPr>
                  <p:nvPr/>
                </p:nvSpPr>
                <p:spPr bwMode="auto">
                  <a:xfrm>
                    <a:off x="3254" y="1709"/>
                    <a:ext cx="0" cy="2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640" name="Group 37"/>
                <p:cNvGrpSpPr/>
                <p:nvPr/>
              </p:nvGrpSpPr>
              <p:grpSpPr bwMode="auto">
                <a:xfrm>
                  <a:off x="2927" y="1710"/>
                  <a:ext cx="22" cy="23"/>
                  <a:chOff x="2927" y="1710"/>
                  <a:chExt cx="22" cy="23"/>
                </a:xfrm>
              </p:grpSpPr>
              <p:sp>
                <p:nvSpPr>
                  <p:cNvPr id="22641" name="Rectangle 38"/>
                  <p:cNvSpPr>
                    <a:spLocks noChangeArrowheads="1"/>
                  </p:cNvSpPr>
                  <p:nvPr/>
                </p:nvSpPr>
                <p:spPr bwMode="auto">
                  <a:xfrm>
                    <a:off x="2933" y="1713"/>
                    <a:ext cx="16" cy="1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642" name="Line 39"/>
                  <p:cNvSpPr>
                    <a:spLocks noChangeShapeType="1"/>
                  </p:cNvSpPr>
                  <p:nvPr/>
                </p:nvSpPr>
                <p:spPr bwMode="auto">
                  <a:xfrm>
                    <a:off x="2947" y="1710"/>
                    <a:ext cx="0" cy="2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43" name="Line 40"/>
                  <p:cNvSpPr>
                    <a:spLocks noChangeShapeType="1"/>
                  </p:cNvSpPr>
                  <p:nvPr/>
                </p:nvSpPr>
                <p:spPr bwMode="auto">
                  <a:xfrm>
                    <a:off x="2927" y="1710"/>
                    <a:ext cx="0" cy="2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2565" name="Group 41"/>
              <p:cNvGrpSpPr/>
              <p:nvPr/>
            </p:nvGrpSpPr>
            <p:grpSpPr bwMode="auto">
              <a:xfrm>
                <a:off x="2927" y="1480"/>
                <a:ext cx="348" cy="28"/>
                <a:chOff x="2927" y="1480"/>
                <a:chExt cx="348" cy="28"/>
              </a:xfrm>
            </p:grpSpPr>
            <p:grpSp>
              <p:nvGrpSpPr>
                <p:cNvPr id="22631" name="Group 42"/>
                <p:cNvGrpSpPr/>
                <p:nvPr/>
              </p:nvGrpSpPr>
              <p:grpSpPr bwMode="auto">
                <a:xfrm>
                  <a:off x="3254" y="1482"/>
                  <a:ext cx="21" cy="26"/>
                  <a:chOff x="3254" y="1482"/>
                  <a:chExt cx="21" cy="26"/>
                </a:xfrm>
              </p:grpSpPr>
              <p:sp>
                <p:nvSpPr>
                  <p:cNvPr id="22636" name="Rectangle 43"/>
                  <p:cNvSpPr>
                    <a:spLocks noChangeArrowheads="1"/>
                  </p:cNvSpPr>
                  <p:nvPr/>
                </p:nvSpPr>
                <p:spPr bwMode="auto">
                  <a:xfrm>
                    <a:off x="3259" y="1492"/>
                    <a:ext cx="16" cy="1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637" name="Line 44"/>
                  <p:cNvSpPr>
                    <a:spLocks noChangeShapeType="1"/>
                  </p:cNvSpPr>
                  <p:nvPr/>
                </p:nvSpPr>
                <p:spPr bwMode="auto">
                  <a:xfrm flipV="1">
                    <a:off x="3273" y="1482"/>
                    <a:ext cx="0" cy="2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38" name="Line 45"/>
                  <p:cNvSpPr>
                    <a:spLocks noChangeShapeType="1"/>
                  </p:cNvSpPr>
                  <p:nvPr/>
                </p:nvSpPr>
                <p:spPr bwMode="auto">
                  <a:xfrm flipV="1">
                    <a:off x="3254" y="1482"/>
                    <a:ext cx="0" cy="2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632" name="Group 46"/>
                <p:cNvGrpSpPr/>
                <p:nvPr/>
              </p:nvGrpSpPr>
              <p:grpSpPr bwMode="auto">
                <a:xfrm>
                  <a:off x="2927" y="1480"/>
                  <a:ext cx="21" cy="26"/>
                  <a:chOff x="2927" y="1480"/>
                  <a:chExt cx="21" cy="26"/>
                </a:xfrm>
              </p:grpSpPr>
              <p:sp>
                <p:nvSpPr>
                  <p:cNvPr id="22633" name="Rectangle 47"/>
                  <p:cNvSpPr>
                    <a:spLocks noChangeArrowheads="1"/>
                  </p:cNvSpPr>
                  <p:nvPr/>
                </p:nvSpPr>
                <p:spPr bwMode="auto">
                  <a:xfrm>
                    <a:off x="2932" y="1490"/>
                    <a:ext cx="16" cy="1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634" name="Line 48"/>
                  <p:cNvSpPr>
                    <a:spLocks noChangeShapeType="1"/>
                  </p:cNvSpPr>
                  <p:nvPr/>
                </p:nvSpPr>
                <p:spPr bwMode="auto">
                  <a:xfrm flipV="1">
                    <a:off x="2946" y="1480"/>
                    <a:ext cx="0" cy="2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35" name="Line 49"/>
                  <p:cNvSpPr>
                    <a:spLocks noChangeShapeType="1"/>
                  </p:cNvSpPr>
                  <p:nvPr/>
                </p:nvSpPr>
                <p:spPr bwMode="auto">
                  <a:xfrm flipV="1">
                    <a:off x="2927" y="1480"/>
                    <a:ext cx="0" cy="23"/>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22566" name="Freeform 50"/>
              <p:cNvSpPr/>
              <p:nvPr/>
            </p:nvSpPr>
            <p:spPr bwMode="auto">
              <a:xfrm>
                <a:off x="2591" y="1699"/>
                <a:ext cx="289" cy="43"/>
              </a:xfrm>
              <a:custGeom>
                <a:avLst/>
                <a:gdLst>
                  <a:gd name="T0" fmla="*/ 256 w 289"/>
                  <a:gd name="T1" fmla="*/ 1 h 43"/>
                  <a:gd name="T2" fmla="*/ 288 w 289"/>
                  <a:gd name="T3" fmla="*/ 33 h 43"/>
                  <a:gd name="T4" fmla="*/ 278 w 289"/>
                  <a:gd name="T5" fmla="*/ 42 h 43"/>
                  <a:gd name="T6" fmla="*/ 249 w 289"/>
                  <a:gd name="T7" fmla="*/ 15 h 43"/>
                  <a:gd name="T8" fmla="*/ 34 w 289"/>
                  <a:gd name="T9" fmla="*/ 15 h 43"/>
                  <a:gd name="T10" fmla="*/ 8 w 289"/>
                  <a:gd name="T11" fmla="*/ 34 h 43"/>
                  <a:gd name="T12" fmla="*/ 0 w 289"/>
                  <a:gd name="T13" fmla="*/ 22 h 43"/>
                  <a:gd name="T14" fmla="*/ 28 w 289"/>
                  <a:gd name="T15" fmla="*/ 0 h 43"/>
                  <a:gd name="T16" fmla="*/ 0 60000 65536"/>
                  <a:gd name="T17" fmla="*/ 0 60000 65536"/>
                  <a:gd name="T18" fmla="*/ 0 60000 65536"/>
                  <a:gd name="T19" fmla="*/ 0 60000 65536"/>
                  <a:gd name="T20" fmla="*/ 0 60000 65536"/>
                  <a:gd name="T21" fmla="*/ 0 60000 65536"/>
                  <a:gd name="T22" fmla="*/ 0 60000 65536"/>
                  <a:gd name="T23" fmla="*/ 0 60000 65536"/>
                  <a:gd name="T24" fmla="*/ 0 w 289"/>
                  <a:gd name="T25" fmla="*/ 0 h 43"/>
                  <a:gd name="T26" fmla="*/ 289 w 289"/>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9" h="43">
                    <a:moveTo>
                      <a:pt x="256" y="1"/>
                    </a:moveTo>
                    <a:lnTo>
                      <a:pt x="288" y="33"/>
                    </a:lnTo>
                    <a:lnTo>
                      <a:pt x="278" y="42"/>
                    </a:lnTo>
                    <a:lnTo>
                      <a:pt x="249" y="15"/>
                    </a:lnTo>
                    <a:lnTo>
                      <a:pt x="34" y="15"/>
                    </a:lnTo>
                    <a:lnTo>
                      <a:pt x="8" y="34"/>
                    </a:lnTo>
                    <a:lnTo>
                      <a:pt x="0" y="22"/>
                    </a:lnTo>
                    <a:lnTo>
                      <a:pt x="28"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567" name="Rectangle 51"/>
              <p:cNvSpPr>
                <a:spLocks noChangeArrowheads="1"/>
              </p:cNvSpPr>
              <p:nvPr/>
            </p:nvSpPr>
            <p:spPr bwMode="auto">
              <a:xfrm>
                <a:off x="2581" y="1722"/>
                <a:ext cx="8" cy="91"/>
              </a:xfrm>
              <a:prstGeom prst="rect">
                <a:avLst/>
              </a:prstGeom>
              <a:solidFill>
                <a:srgbClr val="C0C0C0"/>
              </a:solidFill>
              <a:ln w="12700">
                <a:solidFill>
                  <a:srgbClr val="000000"/>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568" name="Rectangle 52"/>
              <p:cNvSpPr>
                <a:spLocks noChangeArrowheads="1"/>
              </p:cNvSpPr>
              <p:nvPr/>
            </p:nvSpPr>
            <p:spPr bwMode="auto">
              <a:xfrm>
                <a:off x="2550" y="1736"/>
                <a:ext cx="20" cy="20"/>
              </a:xfrm>
              <a:prstGeom prst="rect">
                <a:avLst/>
              </a:prstGeom>
              <a:solidFill>
                <a:srgbClr val="C0C0C0"/>
              </a:solidFill>
              <a:ln w="12700">
                <a:solidFill>
                  <a:srgbClr val="000000"/>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2569" name="Group 53"/>
              <p:cNvGrpSpPr/>
              <p:nvPr/>
            </p:nvGrpSpPr>
            <p:grpSpPr bwMode="auto">
              <a:xfrm>
                <a:off x="2727" y="1468"/>
                <a:ext cx="740" cy="20"/>
                <a:chOff x="2727" y="1468"/>
                <a:chExt cx="740" cy="20"/>
              </a:xfrm>
            </p:grpSpPr>
            <p:sp>
              <p:nvSpPr>
                <p:cNvPr id="22628" name="Freeform 54"/>
                <p:cNvSpPr/>
                <p:nvPr/>
              </p:nvSpPr>
              <p:spPr bwMode="auto">
                <a:xfrm>
                  <a:off x="3370" y="1468"/>
                  <a:ext cx="97" cy="20"/>
                </a:xfrm>
                <a:custGeom>
                  <a:avLst/>
                  <a:gdLst>
                    <a:gd name="T0" fmla="*/ 96 w 97"/>
                    <a:gd name="T1" fmla="*/ 0 h 20"/>
                    <a:gd name="T2" fmla="*/ 0 w 97"/>
                    <a:gd name="T3" fmla="*/ 0 h 20"/>
                    <a:gd name="T4" fmla="*/ 0 w 97"/>
                    <a:gd name="T5" fmla="*/ 18 h 20"/>
                    <a:gd name="T6" fmla="*/ 15 w 97"/>
                    <a:gd name="T7" fmla="*/ 18 h 20"/>
                    <a:gd name="T8" fmla="*/ 15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20"/>
                    <a:gd name="T29" fmla="*/ 97 w 97"/>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20">
                      <a:moveTo>
                        <a:pt x="96" y="0"/>
                      </a:moveTo>
                      <a:lnTo>
                        <a:pt x="0" y="0"/>
                      </a:lnTo>
                      <a:lnTo>
                        <a:pt x="0" y="18"/>
                      </a:lnTo>
                      <a:lnTo>
                        <a:pt x="15" y="18"/>
                      </a:lnTo>
                      <a:lnTo>
                        <a:pt x="15" y="13"/>
                      </a:lnTo>
                      <a:lnTo>
                        <a:pt x="81" y="13"/>
                      </a:lnTo>
                      <a:lnTo>
                        <a:pt x="81" y="19"/>
                      </a:lnTo>
                      <a:lnTo>
                        <a:pt x="96" y="19"/>
                      </a:lnTo>
                      <a:lnTo>
                        <a:pt x="96" y="0"/>
                      </a:lnTo>
                    </a:path>
                  </a:pathLst>
                </a:custGeom>
                <a:solidFill>
                  <a:srgbClr val="A0A0A0"/>
                </a:solidFill>
                <a:ln w="12700" cap="rnd">
                  <a:solidFill>
                    <a:srgbClr val="000000"/>
                  </a:solidFill>
                  <a:round/>
                </a:ln>
              </p:spPr>
              <p:txBody>
                <a:bodyPr/>
                <a:lstStyle/>
                <a:p>
                  <a:endParaRPr lang="zh-CN" altLang="en-US"/>
                </a:p>
              </p:txBody>
            </p:sp>
            <p:sp>
              <p:nvSpPr>
                <p:cNvPr id="22629" name="Freeform 55"/>
                <p:cNvSpPr/>
                <p:nvPr/>
              </p:nvSpPr>
              <p:spPr bwMode="auto">
                <a:xfrm>
                  <a:off x="2727" y="1468"/>
                  <a:ext cx="97" cy="20"/>
                </a:xfrm>
                <a:custGeom>
                  <a:avLst/>
                  <a:gdLst>
                    <a:gd name="T0" fmla="*/ 96 w 97"/>
                    <a:gd name="T1" fmla="*/ 0 h 20"/>
                    <a:gd name="T2" fmla="*/ 0 w 97"/>
                    <a:gd name="T3" fmla="*/ 0 h 20"/>
                    <a:gd name="T4" fmla="*/ 0 w 97"/>
                    <a:gd name="T5" fmla="*/ 18 h 20"/>
                    <a:gd name="T6" fmla="*/ 14 w 97"/>
                    <a:gd name="T7" fmla="*/ 18 h 20"/>
                    <a:gd name="T8" fmla="*/ 14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20"/>
                    <a:gd name="T29" fmla="*/ 97 w 97"/>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20">
                      <a:moveTo>
                        <a:pt x="96" y="0"/>
                      </a:moveTo>
                      <a:lnTo>
                        <a:pt x="0" y="0"/>
                      </a:lnTo>
                      <a:lnTo>
                        <a:pt x="0" y="18"/>
                      </a:lnTo>
                      <a:lnTo>
                        <a:pt x="14" y="18"/>
                      </a:lnTo>
                      <a:lnTo>
                        <a:pt x="14" y="13"/>
                      </a:lnTo>
                      <a:lnTo>
                        <a:pt x="81" y="13"/>
                      </a:lnTo>
                      <a:lnTo>
                        <a:pt x="81" y="19"/>
                      </a:lnTo>
                      <a:lnTo>
                        <a:pt x="96" y="19"/>
                      </a:lnTo>
                      <a:lnTo>
                        <a:pt x="96" y="0"/>
                      </a:lnTo>
                    </a:path>
                  </a:pathLst>
                </a:custGeom>
                <a:solidFill>
                  <a:srgbClr val="A0A0A0"/>
                </a:solidFill>
                <a:ln w="12700" cap="rnd">
                  <a:solidFill>
                    <a:srgbClr val="000000"/>
                  </a:solidFill>
                  <a:round/>
                </a:ln>
              </p:spPr>
              <p:txBody>
                <a:bodyPr/>
                <a:lstStyle/>
                <a:p>
                  <a:endParaRPr lang="zh-CN" altLang="en-US"/>
                </a:p>
              </p:txBody>
            </p:sp>
            <p:sp>
              <p:nvSpPr>
                <p:cNvPr id="22630" name="Freeform 56"/>
                <p:cNvSpPr/>
                <p:nvPr/>
              </p:nvSpPr>
              <p:spPr bwMode="auto">
                <a:xfrm>
                  <a:off x="3048" y="1468"/>
                  <a:ext cx="97" cy="20"/>
                </a:xfrm>
                <a:custGeom>
                  <a:avLst/>
                  <a:gdLst>
                    <a:gd name="T0" fmla="*/ 96 w 97"/>
                    <a:gd name="T1" fmla="*/ 0 h 20"/>
                    <a:gd name="T2" fmla="*/ 0 w 97"/>
                    <a:gd name="T3" fmla="*/ 0 h 20"/>
                    <a:gd name="T4" fmla="*/ 0 w 97"/>
                    <a:gd name="T5" fmla="*/ 18 h 20"/>
                    <a:gd name="T6" fmla="*/ 14 w 97"/>
                    <a:gd name="T7" fmla="*/ 18 h 20"/>
                    <a:gd name="T8" fmla="*/ 14 w 97"/>
                    <a:gd name="T9" fmla="*/ 13 h 20"/>
                    <a:gd name="T10" fmla="*/ 81 w 97"/>
                    <a:gd name="T11" fmla="*/ 13 h 20"/>
                    <a:gd name="T12" fmla="*/ 81 w 97"/>
                    <a:gd name="T13" fmla="*/ 19 h 20"/>
                    <a:gd name="T14" fmla="*/ 96 w 97"/>
                    <a:gd name="T15" fmla="*/ 19 h 20"/>
                    <a:gd name="T16" fmla="*/ 96 w 97"/>
                    <a:gd name="T17" fmla="*/ 0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
                    <a:gd name="T28" fmla="*/ 0 h 20"/>
                    <a:gd name="T29" fmla="*/ 97 w 97"/>
                    <a:gd name="T30" fmla="*/ 20 h 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 h="20">
                      <a:moveTo>
                        <a:pt x="96" y="0"/>
                      </a:moveTo>
                      <a:lnTo>
                        <a:pt x="0" y="0"/>
                      </a:lnTo>
                      <a:lnTo>
                        <a:pt x="0" y="18"/>
                      </a:lnTo>
                      <a:lnTo>
                        <a:pt x="14" y="18"/>
                      </a:lnTo>
                      <a:lnTo>
                        <a:pt x="14" y="13"/>
                      </a:lnTo>
                      <a:lnTo>
                        <a:pt x="81" y="13"/>
                      </a:lnTo>
                      <a:lnTo>
                        <a:pt x="81" y="19"/>
                      </a:lnTo>
                      <a:lnTo>
                        <a:pt x="96" y="19"/>
                      </a:lnTo>
                      <a:lnTo>
                        <a:pt x="96" y="0"/>
                      </a:lnTo>
                    </a:path>
                  </a:pathLst>
                </a:custGeom>
                <a:solidFill>
                  <a:srgbClr val="A0A0A0"/>
                </a:solidFill>
                <a:ln w="12700" cap="rnd">
                  <a:solidFill>
                    <a:srgbClr val="000000"/>
                  </a:solidFill>
                  <a:round/>
                </a:ln>
              </p:spPr>
              <p:txBody>
                <a:bodyPr/>
                <a:lstStyle/>
                <a:p>
                  <a:endParaRPr lang="zh-CN" altLang="en-US"/>
                </a:p>
              </p:txBody>
            </p:sp>
          </p:grpSp>
          <p:grpSp>
            <p:nvGrpSpPr>
              <p:cNvPr id="22570" name="Group 57"/>
              <p:cNvGrpSpPr/>
              <p:nvPr/>
            </p:nvGrpSpPr>
            <p:grpSpPr bwMode="auto">
              <a:xfrm>
                <a:off x="2600" y="1731"/>
                <a:ext cx="1470" cy="144"/>
                <a:chOff x="2600" y="1731"/>
                <a:chExt cx="1470" cy="144"/>
              </a:xfrm>
            </p:grpSpPr>
            <p:grpSp>
              <p:nvGrpSpPr>
                <p:cNvPr id="22574" name="Group 58"/>
                <p:cNvGrpSpPr/>
                <p:nvPr/>
              </p:nvGrpSpPr>
              <p:grpSpPr bwMode="auto">
                <a:xfrm>
                  <a:off x="3457" y="1738"/>
                  <a:ext cx="134" cy="137"/>
                  <a:chOff x="3457" y="1738"/>
                  <a:chExt cx="134" cy="137"/>
                </a:xfrm>
              </p:grpSpPr>
              <p:sp>
                <p:nvSpPr>
                  <p:cNvPr id="22616" name="Oval 59"/>
                  <p:cNvSpPr>
                    <a:spLocks noChangeArrowheads="1"/>
                  </p:cNvSpPr>
                  <p:nvPr/>
                </p:nvSpPr>
                <p:spPr bwMode="auto">
                  <a:xfrm>
                    <a:off x="3457" y="1738"/>
                    <a:ext cx="134" cy="137"/>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2617" name="Group 60"/>
                  <p:cNvGrpSpPr/>
                  <p:nvPr/>
                </p:nvGrpSpPr>
                <p:grpSpPr bwMode="auto">
                  <a:xfrm>
                    <a:off x="3487" y="1768"/>
                    <a:ext cx="74" cy="76"/>
                    <a:chOff x="3487" y="1768"/>
                    <a:chExt cx="74" cy="76"/>
                  </a:xfrm>
                </p:grpSpPr>
                <p:grpSp>
                  <p:nvGrpSpPr>
                    <p:cNvPr id="22618" name="Group 61"/>
                    <p:cNvGrpSpPr/>
                    <p:nvPr/>
                  </p:nvGrpSpPr>
                  <p:grpSpPr bwMode="auto">
                    <a:xfrm>
                      <a:off x="3487" y="1768"/>
                      <a:ext cx="74" cy="76"/>
                      <a:chOff x="3487" y="1768"/>
                      <a:chExt cx="74" cy="76"/>
                    </a:xfrm>
                  </p:grpSpPr>
                  <p:sp>
                    <p:nvSpPr>
                      <p:cNvPr id="22626" name="Oval 62"/>
                      <p:cNvSpPr>
                        <a:spLocks noChangeArrowheads="1"/>
                      </p:cNvSpPr>
                      <p:nvPr/>
                    </p:nvSpPr>
                    <p:spPr bwMode="auto">
                      <a:xfrm>
                        <a:off x="3487" y="1768"/>
                        <a:ext cx="74" cy="76"/>
                      </a:xfrm>
                      <a:prstGeom prst="ellipse">
                        <a:avLst/>
                      </a:prstGeom>
                      <a:solidFill>
                        <a:srgbClr val="C0C0C0"/>
                      </a:solidFill>
                      <a:ln w="12700">
                        <a:solidFill>
                          <a:srgbClr val="000000"/>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627" name="Oval 63"/>
                      <p:cNvSpPr>
                        <a:spLocks noChangeArrowheads="1"/>
                      </p:cNvSpPr>
                      <p:nvPr/>
                    </p:nvSpPr>
                    <p:spPr bwMode="auto">
                      <a:xfrm>
                        <a:off x="3496" y="1777"/>
                        <a:ext cx="56" cy="57"/>
                      </a:xfrm>
                      <a:prstGeom prst="ellipse">
                        <a:avLst/>
                      </a:prstGeom>
                      <a:solidFill>
                        <a:srgbClr val="C0C0C0"/>
                      </a:solidFill>
                      <a:ln w="12700">
                        <a:solidFill>
                          <a:srgbClr val="000000"/>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2619" name="Group 64"/>
                    <p:cNvGrpSpPr/>
                    <p:nvPr/>
                  </p:nvGrpSpPr>
                  <p:grpSpPr bwMode="auto">
                    <a:xfrm>
                      <a:off x="3495" y="1776"/>
                      <a:ext cx="65" cy="63"/>
                      <a:chOff x="3495" y="1776"/>
                      <a:chExt cx="65" cy="63"/>
                    </a:xfrm>
                  </p:grpSpPr>
                  <p:sp>
                    <p:nvSpPr>
                      <p:cNvPr id="22621" name="Freeform 65"/>
                      <p:cNvSpPr/>
                      <p:nvPr/>
                    </p:nvSpPr>
                    <p:spPr bwMode="auto">
                      <a:xfrm>
                        <a:off x="3518" y="1776"/>
                        <a:ext cx="19" cy="17"/>
                      </a:xfrm>
                      <a:custGeom>
                        <a:avLst/>
                        <a:gdLst>
                          <a:gd name="T0" fmla="*/ 18 w 19"/>
                          <a:gd name="T1" fmla="*/ 4 h 17"/>
                          <a:gd name="T2" fmla="*/ 17 w 19"/>
                          <a:gd name="T3" fmla="*/ 7 h 17"/>
                          <a:gd name="T4" fmla="*/ 17 w 19"/>
                          <a:gd name="T5" fmla="*/ 10 h 17"/>
                          <a:gd name="T6" fmla="*/ 16 w 19"/>
                          <a:gd name="T7" fmla="*/ 11 h 17"/>
                          <a:gd name="T8" fmla="*/ 14 w 19"/>
                          <a:gd name="T9" fmla="*/ 14 h 17"/>
                          <a:gd name="T10" fmla="*/ 12 w 19"/>
                          <a:gd name="T11" fmla="*/ 14 h 17"/>
                          <a:gd name="T12" fmla="*/ 9 w 19"/>
                          <a:gd name="T13" fmla="*/ 16 h 17"/>
                          <a:gd name="T14" fmla="*/ 7 w 19"/>
                          <a:gd name="T15" fmla="*/ 16 h 17"/>
                          <a:gd name="T16" fmla="*/ 5 w 19"/>
                          <a:gd name="T17" fmla="*/ 14 h 17"/>
                          <a:gd name="T18" fmla="*/ 2 w 19"/>
                          <a:gd name="T19" fmla="*/ 11 h 17"/>
                          <a:gd name="T20" fmla="*/ 1 w 19"/>
                          <a:gd name="T21" fmla="*/ 8 h 17"/>
                          <a:gd name="T22" fmla="*/ 0 w 19"/>
                          <a:gd name="T23" fmla="*/ 4 h 17"/>
                          <a:gd name="T24" fmla="*/ 1 w 19"/>
                          <a:gd name="T25" fmla="*/ 1 h 17"/>
                          <a:gd name="T26" fmla="*/ 5 w 19"/>
                          <a:gd name="T27" fmla="*/ 0 h 17"/>
                          <a:gd name="T28" fmla="*/ 8 w 19"/>
                          <a:gd name="T29" fmla="*/ 0 h 17"/>
                          <a:gd name="T30" fmla="*/ 11 w 19"/>
                          <a:gd name="T31" fmla="*/ 1 h 17"/>
                          <a:gd name="T32" fmla="*/ 14 w 19"/>
                          <a:gd name="T33" fmla="*/ 1 h 17"/>
                          <a:gd name="T34" fmla="*/ 18 w 19"/>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
                          <a:gd name="T55" fmla="*/ 0 h 17"/>
                          <a:gd name="T56" fmla="*/ 19 w 19"/>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 h="17">
                            <a:moveTo>
                              <a:pt x="18" y="4"/>
                            </a:moveTo>
                            <a:lnTo>
                              <a:pt x="17" y="7"/>
                            </a:lnTo>
                            <a:lnTo>
                              <a:pt x="17" y="10"/>
                            </a:lnTo>
                            <a:lnTo>
                              <a:pt x="16" y="11"/>
                            </a:lnTo>
                            <a:lnTo>
                              <a:pt x="14" y="14"/>
                            </a:lnTo>
                            <a:lnTo>
                              <a:pt x="12" y="14"/>
                            </a:lnTo>
                            <a:lnTo>
                              <a:pt x="9" y="16"/>
                            </a:lnTo>
                            <a:lnTo>
                              <a:pt x="7" y="16"/>
                            </a:lnTo>
                            <a:lnTo>
                              <a:pt x="5" y="14"/>
                            </a:lnTo>
                            <a:lnTo>
                              <a:pt x="2" y="11"/>
                            </a:lnTo>
                            <a:lnTo>
                              <a:pt x="1" y="8"/>
                            </a:lnTo>
                            <a:lnTo>
                              <a:pt x="0" y="4"/>
                            </a:lnTo>
                            <a:lnTo>
                              <a:pt x="1" y="1"/>
                            </a:lnTo>
                            <a:lnTo>
                              <a:pt x="5" y="0"/>
                            </a:lnTo>
                            <a:lnTo>
                              <a:pt x="8" y="0"/>
                            </a:lnTo>
                            <a:lnTo>
                              <a:pt x="11" y="1"/>
                            </a:lnTo>
                            <a:lnTo>
                              <a:pt x="14" y="1"/>
                            </a:lnTo>
                            <a:lnTo>
                              <a:pt x="18" y="4"/>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622" name="Freeform 66"/>
                      <p:cNvSpPr/>
                      <p:nvPr/>
                    </p:nvSpPr>
                    <p:spPr bwMode="auto">
                      <a:xfrm>
                        <a:off x="3543" y="1793"/>
                        <a:ext cx="17" cy="19"/>
                      </a:xfrm>
                      <a:custGeom>
                        <a:avLst/>
                        <a:gdLst>
                          <a:gd name="T0" fmla="*/ 11 w 17"/>
                          <a:gd name="T1" fmla="*/ 0 h 19"/>
                          <a:gd name="T2" fmla="*/ 8 w 17"/>
                          <a:gd name="T3" fmla="*/ 0 h 19"/>
                          <a:gd name="T4" fmla="*/ 5 w 17"/>
                          <a:gd name="T5" fmla="*/ 2 h 19"/>
                          <a:gd name="T6" fmla="*/ 2 w 17"/>
                          <a:gd name="T7" fmla="*/ 2 h 19"/>
                          <a:gd name="T8" fmla="*/ 1 w 17"/>
                          <a:gd name="T9" fmla="*/ 5 h 19"/>
                          <a:gd name="T10" fmla="*/ 0 w 17"/>
                          <a:gd name="T11" fmla="*/ 8 h 19"/>
                          <a:gd name="T12" fmla="*/ 0 w 17"/>
                          <a:gd name="T13" fmla="*/ 11 h 19"/>
                          <a:gd name="T14" fmla="*/ 1 w 17"/>
                          <a:gd name="T15" fmla="*/ 15 h 19"/>
                          <a:gd name="T16" fmla="*/ 7 w 17"/>
                          <a:gd name="T17" fmla="*/ 17 h 19"/>
                          <a:gd name="T18" fmla="*/ 10 w 17"/>
                          <a:gd name="T19" fmla="*/ 18 h 19"/>
                          <a:gd name="T20" fmla="*/ 14 w 17"/>
                          <a:gd name="T21" fmla="*/ 17 h 19"/>
                          <a:gd name="T22" fmla="*/ 16 w 17"/>
                          <a:gd name="T23" fmla="*/ 14 h 19"/>
                          <a:gd name="T24" fmla="*/ 16 w 17"/>
                          <a:gd name="T25" fmla="*/ 11 h 19"/>
                          <a:gd name="T26" fmla="*/ 14 w 17"/>
                          <a:gd name="T27" fmla="*/ 7 h 19"/>
                          <a:gd name="T28" fmla="*/ 14 w 17"/>
                          <a:gd name="T29" fmla="*/ 3 h 19"/>
                          <a:gd name="T30" fmla="*/ 11 w 17"/>
                          <a:gd name="T31" fmla="*/ 0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9"/>
                          <a:gd name="T50" fmla="*/ 17 w 17"/>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9">
                            <a:moveTo>
                              <a:pt x="11" y="0"/>
                            </a:moveTo>
                            <a:lnTo>
                              <a:pt x="8" y="0"/>
                            </a:lnTo>
                            <a:lnTo>
                              <a:pt x="5" y="2"/>
                            </a:lnTo>
                            <a:lnTo>
                              <a:pt x="2" y="2"/>
                            </a:lnTo>
                            <a:lnTo>
                              <a:pt x="1" y="5"/>
                            </a:lnTo>
                            <a:lnTo>
                              <a:pt x="0" y="8"/>
                            </a:lnTo>
                            <a:lnTo>
                              <a:pt x="0" y="11"/>
                            </a:lnTo>
                            <a:lnTo>
                              <a:pt x="1" y="15"/>
                            </a:lnTo>
                            <a:lnTo>
                              <a:pt x="7" y="17"/>
                            </a:lnTo>
                            <a:lnTo>
                              <a:pt x="10" y="18"/>
                            </a:lnTo>
                            <a:lnTo>
                              <a:pt x="14" y="17"/>
                            </a:lnTo>
                            <a:lnTo>
                              <a:pt x="16" y="14"/>
                            </a:lnTo>
                            <a:lnTo>
                              <a:pt x="16" y="11"/>
                            </a:lnTo>
                            <a:lnTo>
                              <a:pt x="14" y="7"/>
                            </a:lnTo>
                            <a:lnTo>
                              <a:pt x="14" y="3"/>
                            </a:lnTo>
                            <a:lnTo>
                              <a:pt x="11" y="0"/>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623" name="Freeform 67"/>
                      <p:cNvSpPr/>
                      <p:nvPr/>
                    </p:nvSpPr>
                    <p:spPr bwMode="auto">
                      <a:xfrm>
                        <a:off x="3495" y="1786"/>
                        <a:ext cx="17" cy="19"/>
                      </a:xfrm>
                      <a:custGeom>
                        <a:avLst/>
                        <a:gdLst>
                          <a:gd name="T0" fmla="*/ 6 w 17"/>
                          <a:gd name="T1" fmla="*/ 0 h 19"/>
                          <a:gd name="T2" fmla="*/ 12 w 17"/>
                          <a:gd name="T3" fmla="*/ 2 h 19"/>
                          <a:gd name="T4" fmla="*/ 14 w 17"/>
                          <a:gd name="T5" fmla="*/ 3 h 19"/>
                          <a:gd name="T6" fmla="*/ 14 w 17"/>
                          <a:gd name="T7" fmla="*/ 5 h 19"/>
                          <a:gd name="T8" fmla="*/ 16 w 17"/>
                          <a:gd name="T9" fmla="*/ 8 h 19"/>
                          <a:gd name="T10" fmla="*/ 16 w 17"/>
                          <a:gd name="T11" fmla="*/ 9 h 19"/>
                          <a:gd name="T12" fmla="*/ 14 w 17"/>
                          <a:gd name="T13" fmla="*/ 12 h 19"/>
                          <a:gd name="T14" fmla="*/ 13 w 17"/>
                          <a:gd name="T15" fmla="*/ 14 h 19"/>
                          <a:gd name="T16" fmla="*/ 12 w 17"/>
                          <a:gd name="T17" fmla="*/ 16 h 19"/>
                          <a:gd name="T18" fmla="*/ 9 w 17"/>
                          <a:gd name="T19" fmla="*/ 17 h 19"/>
                          <a:gd name="T20" fmla="*/ 6 w 17"/>
                          <a:gd name="T21" fmla="*/ 18 h 19"/>
                          <a:gd name="T22" fmla="*/ 2 w 17"/>
                          <a:gd name="T23" fmla="*/ 17 h 19"/>
                          <a:gd name="T24" fmla="*/ 0 w 17"/>
                          <a:gd name="T25" fmla="*/ 17 h 19"/>
                          <a:gd name="T26" fmla="*/ 1 w 17"/>
                          <a:gd name="T27" fmla="*/ 11 h 19"/>
                          <a:gd name="T28" fmla="*/ 1 w 17"/>
                          <a:gd name="T29" fmla="*/ 8 h 19"/>
                          <a:gd name="T30" fmla="*/ 4 w 17"/>
                          <a:gd name="T31" fmla="*/ 4 h 19"/>
                          <a:gd name="T32" fmla="*/ 6 w 17"/>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9"/>
                          <a:gd name="T53" fmla="*/ 17 w 1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9">
                            <a:moveTo>
                              <a:pt x="6" y="0"/>
                            </a:moveTo>
                            <a:lnTo>
                              <a:pt x="12" y="2"/>
                            </a:lnTo>
                            <a:lnTo>
                              <a:pt x="14" y="3"/>
                            </a:lnTo>
                            <a:lnTo>
                              <a:pt x="14" y="5"/>
                            </a:lnTo>
                            <a:lnTo>
                              <a:pt x="16" y="8"/>
                            </a:lnTo>
                            <a:lnTo>
                              <a:pt x="16" y="9"/>
                            </a:lnTo>
                            <a:lnTo>
                              <a:pt x="14" y="12"/>
                            </a:lnTo>
                            <a:lnTo>
                              <a:pt x="13" y="14"/>
                            </a:lnTo>
                            <a:lnTo>
                              <a:pt x="12" y="16"/>
                            </a:lnTo>
                            <a:lnTo>
                              <a:pt x="9" y="17"/>
                            </a:lnTo>
                            <a:lnTo>
                              <a:pt x="6" y="18"/>
                            </a:lnTo>
                            <a:lnTo>
                              <a:pt x="2" y="17"/>
                            </a:lnTo>
                            <a:lnTo>
                              <a:pt x="0" y="17"/>
                            </a:lnTo>
                            <a:lnTo>
                              <a:pt x="1" y="11"/>
                            </a:lnTo>
                            <a:lnTo>
                              <a:pt x="1" y="8"/>
                            </a:lnTo>
                            <a:lnTo>
                              <a:pt x="4" y="4"/>
                            </a:lnTo>
                            <a:lnTo>
                              <a:pt x="6" y="0"/>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624" name="Freeform 68"/>
                      <p:cNvSpPr/>
                      <p:nvPr/>
                    </p:nvSpPr>
                    <p:spPr bwMode="auto">
                      <a:xfrm>
                        <a:off x="3530" y="1822"/>
                        <a:ext cx="17" cy="17"/>
                      </a:xfrm>
                      <a:custGeom>
                        <a:avLst/>
                        <a:gdLst>
                          <a:gd name="T0" fmla="*/ 16 w 17"/>
                          <a:gd name="T1" fmla="*/ 6 h 17"/>
                          <a:gd name="T2" fmla="*/ 15 w 17"/>
                          <a:gd name="T3" fmla="*/ 4 h 17"/>
                          <a:gd name="T4" fmla="*/ 13 w 17"/>
                          <a:gd name="T5" fmla="*/ 2 h 17"/>
                          <a:gd name="T6" fmla="*/ 12 w 17"/>
                          <a:gd name="T7" fmla="*/ 1 h 17"/>
                          <a:gd name="T8" fmla="*/ 9 w 17"/>
                          <a:gd name="T9" fmla="*/ 0 h 17"/>
                          <a:gd name="T10" fmla="*/ 7 w 17"/>
                          <a:gd name="T11" fmla="*/ 0 h 17"/>
                          <a:gd name="T12" fmla="*/ 4 w 17"/>
                          <a:gd name="T13" fmla="*/ 1 h 17"/>
                          <a:gd name="T14" fmla="*/ 1 w 17"/>
                          <a:gd name="T15" fmla="*/ 2 h 17"/>
                          <a:gd name="T16" fmla="*/ 0 w 17"/>
                          <a:gd name="T17" fmla="*/ 5 h 17"/>
                          <a:gd name="T18" fmla="*/ 0 w 17"/>
                          <a:gd name="T19" fmla="*/ 9 h 17"/>
                          <a:gd name="T20" fmla="*/ 0 w 17"/>
                          <a:gd name="T21" fmla="*/ 12 h 17"/>
                          <a:gd name="T22" fmla="*/ 1 w 17"/>
                          <a:gd name="T23" fmla="*/ 16 h 17"/>
                          <a:gd name="T24" fmla="*/ 6 w 17"/>
                          <a:gd name="T25" fmla="*/ 14 h 17"/>
                          <a:gd name="T26" fmla="*/ 10 w 17"/>
                          <a:gd name="T27" fmla="*/ 12 h 17"/>
                          <a:gd name="T28" fmla="*/ 14 w 17"/>
                          <a:gd name="T29" fmla="*/ 9 h 17"/>
                          <a:gd name="T30" fmla="*/ 16 w 17"/>
                          <a:gd name="T31" fmla="*/ 6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7"/>
                          <a:gd name="T50" fmla="*/ 17 w 17"/>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7">
                            <a:moveTo>
                              <a:pt x="16" y="6"/>
                            </a:moveTo>
                            <a:lnTo>
                              <a:pt x="15" y="4"/>
                            </a:lnTo>
                            <a:lnTo>
                              <a:pt x="13" y="2"/>
                            </a:lnTo>
                            <a:lnTo>
                              <a:pt x="12" y="1"/>
                            </a:lnTo>
                            <a:lnTo>
                              <a:pt x="9" y="0"/>
                            </a:lnTo>
                            <a:lnTo>
                              <a:pt x="7" y="0"/>
                            </a:lnTo>
                            <a:lnTo>
                              <a:pt x="4" y="1"/>
                            </a:lnTo>
                            <a:lnTo>
                              <a:pt x="1" y="2"/>
                            </a:lnTo>
                            <a:lnTo>
                              <a:pt x="0" y="5"/>
                            </a:lnTo>
                            <a:lnTo>
                              <a:pt x="0" y="9"/>
                            </a:lnTo>
                            <a:lnTo>
                              <a:pt x="0" y="12"/>
                            </a:lnTo>
                            <a:lnTo>
                              <a:pt x="1" y="16"/>
                            </a:lnTo>
                            <a:lnTo>
                              <a:pt x="6" y="14"/>
                            </a:lnTo>
                            <a:lnTo>
                              <a:pt x="10" y="12"/>
                            </a:lnTo>
                            <a:lnTo>
                              <a:pt x="14" y="9"/>
                            </a:lnTo>
                            <a:lnTo>
                              <a:pt x="16" y="6"/>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625" name="Freeform 69"/>
                      <p:cNvSpPr/>
                      <p:nvPr/>
                    </p:nvSpPr>
                    <p:spPr bwMode="auto">
                      <a:xfrm>
                        <a:off x="3498" y="1817"/>
                        <a:ext cx="17" cy="17"/>
                      </a:xfrm>
                      <a:custGeom>
                        <a:avLst/>
                        <a:gdLst>
                          <a:gd name="T0" fmla="*/ 0 w 17"/>
                          <a:gd name="T1" fmla="*/ 4 h 17"/>
                          <a:gd name="T2" fmla="*/ 1 w 17"/>
                          <a:gd name="T3" fmla="*/ 2 h 17"/>
                          <a:gd name="T4" fmla="*/ 3 w 17"/>
                          <a:gd name="T5" fmla="*/ 1 h 17"/>
                          <a:gd name="T6" fmla="*/ 4 w 17"/>
                          <a:gd name="T7" fmla="*/ 1 h 17"/>
                          <a:gd name="T8" fmla="*/ 7 w 17"/>
                          <a:gd name="T9" fmla="*/ 0 h 17"/>
                          <a:gd name="T10" fmla="*/ 10 w 17"/>
                          <a:gd name="T11" fmla="*/ 1 h 17"/>
                          <a:gd name="T12" fmla="*/ 12 w 17"/>
                          <a:gd name="T13" fmla="*/ 2 h 17"/>
                          <a:gd name="T14" fmla="*/ 13 w 17"/>
                          <a:gd name="T15" fmla="*/ 3 h 17"/>
                          <a:gd name="T16" fmla="*/ 14 w 17"/>
                          <a:gd name="T17" fmla="*/ 5 h 17"/>
                          <a:gd name="T18" fmla="*/ 16 w 17"/>
                          <a:gd name="T19" fmla="*/ 8 h 17"/>
                          <a:gd name="T20" fmla="*/ 16 w 17"/>
                          <a:gd name="T21" fmla="*/ 10 h 17"/>
                          <a:gd name="T22" fmla="*/ 14 w 17"/>
                          <a:gd name="T23" fmla="*/ 13 h 17"/>
                          <a:gd name="T24" fmla="*/ 11 w 17"/>
                          <a:gd name="T25" fmla="*/ 16 h 17"/>
                          <a:gd name="T26" fmla="*/ 7 w 17"/>
                          <a:gd name="T27" fmla="*/ 13 h 17"/>
                          <a:gd name="T28" fmla="*/ 4 w 17"/>
                          <a:gd name="T29" fmla="*/ 11 h 17"/>
                          <a:gd name="T30" fmla="*/ 2 w 17"/>
                          <a:gd name="T31" fmla="*/ 7 h 17"/>
                          <a:gd name="T32" fmla="*/ 0 w 17"/>
                          <a:gd name="T33" fmla="*/ 4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7"/>
                          <a:gd name="T53" fmla="*/ 17 w 17"/>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7">
                            <a:moveTo>
                              <a:pt x="0" y="4"/>
                            </a:moveTo>
                            <a:lnTo>
                              <a:pt x="1" y="2"/>
                            </a:lnTo>
                            <a:lnTo>
                              <a:pt x="3" y="1"/>
                            </a:lnTo>
                            <a:lnTo>
                              <a:pt x="4" y="1"/>
                            </a:lnTo>
                            <a:lnTo>
                              <a:pt x="7" y="0"/>
                            </a:lnTo>
                            <a:lnTo>
                              <a:pt x="10" y="1"/>
                            </a:lnTo>
                            <a:lnTo>
                              <a:pt x="12" y="2"/>
                            </a:lnTo>
                            <a:lnTo>
                              <a:pt x="13" y="3"/>
                            </a:lnTo>
                            <a:lnTo>
                              <a:pt x="14" y="5"/>
                            </a:lnTo>
                            <a:lnTo>
                              <a:pt x="16" y="8"/>
                            </a:lnTo>
                            <a:lnTo>
                              <a:pt x="16" y="10"/>
                            </a:lnTo>
                            <a:lnTo>
                              <a:pt x="14" y="13"/>
                            </a:lnTo>
                            <a:lnTo>
                              <a:pt x="11" y="16"/>
                            </a:lnTo>
                            <a:lnTo>
                              <a:pt x="7" y="13"/>
                            </a:lnTo>
                            <a:lnTo>
                              <a:pt x="4" y="11"/>
                            </a:lnTo>
                            <a:lnTo>
                              <a:pt x="2" y="7"/>
                            </a:lnTo>
                            <a:lnTo>
                              <a:pt x="0" y="4"/>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2620" name="Oval 70"/>
                    <p:cNvSpPr>
                      <a:spLocks noChangeArrowheads="1"/>
                    </p:cNvSpPr>
                    <p:nvPr/>
                  </p:nvSpPr>
                  <p:spPr bwMode="auto">
                    <a:xfrm>
                      <a:off x="3519" y="1801"/>
                      <a:ext cx="11" cy="11"/>
                    </a:xfrm>
                    <a:prstGeom prst="ellipse">
                      <a:avLst/>
                    </a:prstGeom>
                    <a:solidFill>
                      <a:srgbClr val="808080"/>
                    </a:solidFill>
                    <a:ln w="12700">
                      <a:solidFill>
                        <a:srgbClr val="000000"/>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grpSp>
              <p:nvGrpSpPr>
                <p:cNvPr id="22575" name="Group 71"/>
                <p:cNvGrpSpPr/>
                <p:nvPr/>
              </p:nvGrpSpPr>
              <p:grpSpPr bwMode="auto">
                <a:xfrm>
                  <a:off x="2744" y="1731"/>
                  <a:ext cx="134" cy="137"/>
                  <a:chOff x="2744" y="1731"/>
                  <a:chExt cx="134" cy="137"/>
                </a:xfrm>
              </p:grpSpPr>
              <p:sp>
                <p:nvSpPr>
                  <p:cNvPr id="22603" name="Oval 72"/>
                  <p:cNvSpPr>
                    <a:spLocks noChangeArrowheads="1"/>
                  </p:cNvSpPr>
                  <p:nvPr/>
                </p:nvSpPr>
                <p:spPr bwMode="auto">
                  <a:xfrm>
                    <a:off x="2744" y="1731"/>
                    <a:ext cx="134" cy="137"/>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2604" name="Group 73"/>
                  <p:cNvGrpSpPr/>
                  <p:nvPr/>
                </p:nvGrpSpPr>
                <p:grpSpPr bwMode="auto">
                  <a:xfrm>
                    <a:off x="2774" y="1762"/>
                    <a:ext cx="74" cy="75"/>
                    <a:chOff x="2774" y="1762"/>
                    <a:chExt cx="74" cy="75"/>
                  </a:xfrm>
                </p:grpSpPr>
                <p:grpSp>
                  <p:nvGrpSpPr>
                    <p:cNvPr id="22605" name="Group 74"/>
                    <p:cNvGrpSpPr/>
                    <p:nvPr/>
                  </p:nvGrpSpPr>
                  <p:grpSpPr bwMode="auto">
                    <a:xfrm>
                      <a:off x="2774" y="1762"/>
                      <a:ext cx="74" cy="75"/>
                      <a:chOff x="2774" y="1762"/>
                      <a:chExt cx="74" cy="75"/>
                    </a:xfrm>
                  </p:grpSpPr>
                  <p:grpSp>
                    <p:nvGrpSpPr>
                      <p:cNvPr id="22607" name="Group 75"/>
                      <p:cNvGrpSpPr/>
                      <p:nvPr/>
                    </p:nvGrpSpPr>
                    <p:grpSpPr bwMode="auto">
                      <a:xfrm>
                        <a:off x="2774" y="1762"/>
                        <a:ext cx="74" cy="75"/>
                        <a:chOff x="2774" y="1762"/>
                        <a:chExt cx="74" cy="75"/>
                      </a:xfrm>
                    </p:grpSpPr>
                    <p:sp>
                      <p:nvSpPr>
                        <p:cNvPr id="22614" name="Oval 76"/>
                        <p:cNvSpPr>
                          <a:spLocks noChangeArrowheads="1"/>
                        </p:cNvSpPr>
                        <p:nvPr/>
                      </p:nvSpPr>
                      <p:spPr bwMode="auto">
                        <a:xfrm>
                          <a:off x="2774" y="1762"/>
                          <a:ext cx="74" cy="75"/>
                        </a:xfrm>
                        <a:prstGeom prst="ellipse">
                          <a:avLst/>
                        </a:prstGeom>
                        <a:solidFill>
                          <a:srgbClr val="C0C0C0"/>
                        </a:solidFill>
                        <a:ln w="12700">
                          <a:solidFill>
                            <a:srgbClr val="000000"/>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615" name="Oval 77"/>
                        <p:cNvSpPr>
                          <a:spLocks noChangeArrowheads="1"/>
                        </p:cNvSpPr>
                        <p:nvPr/>
                      </p:nvSpPr>
                      <p:spPr bwMode="auto">
                        <a:xfrm>
                          <a:off x="2783" y="1771"/>
                          <a:ext cx="56" cy="56"/>
                        </a:xfrm>
                        <a:prstGeom prst="ellipse">
                          <a:avLst/>
                        </a:prstGeom>
                        <a:solidFill>
                          <a:srgbClr val="C0C0C0"/>
                        </a:solidFill>
                        <a:ln w="12700">
                          <a:solidFill>
                            <a:srgbClr val="000000"/>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2608" name="Group 78"/>
                      <p:cNvGrpSpPr/>
                      <p:nvPr/>
                    </p:nvGrpSpPr>
                    <p:grpSpPr bwMode="auto">
                      <a:xfrm>
                        <a:off x="2781" y="1770"/>
                        <a:ext cx="60" cy="60"/>
                        <a:chOff x="2781" y="1770"/>
                        <a:chExt cx="60" cy="60"/>
                      </a:xfrm>
                    </p:grpSpPr>
                    <p:sp>
                      <p:nvSpPr>
                        <p:cNvPr id="22609" name="Freeform 79"/>
                        <p:cNvSpPr/>
                        <p:nvPr/>
                      </p:nvSpPr>
                      <p:spPr bwMode="auto">
                        <a:xfrm>
                          <a:off x="2820" y="1772"/>
                          <a:ext cx="18" cy="21"/>
                        </a:xfrm>
                        <a:custGeom>
                          <a:avLst/>
                          <a:gdLst>
                            <a:gd name="T0" fmla="*/ 7 w 18"/>
                            <a:gd name="T1" fmla="*/ 0 h 21"/>
                            <a:gd name="T2" fmla="*/ 0 w 18"/>
                            <a:gd name="T3" fmla="*/ 17 h 21"/>
                            <a:gd name="T4" fmla="*/ 3 w 18"/>
                            <a:gd name="T5" fmla="*/ 20 h 21"/>
                            <a:gd name="T6" fmla="*/ 17 w 18"/>
                            <a:gd name="T7" fmla="*/ 10 h 21"/>
                            <a:gd name="T8" fmla="*/ 14 w 18"/>
                            <a:gd name="T9" fmla="*/ 6 h 21"/>
                            <a:gd name="T10" fmla="*/ 11 w 18"/>
                            <a:gd name="T11" fmla="*/ 3 h 21"/>
                            <a:gd name="T12" fmla="*/ 7 w 18"/>
                            <a:gd name="T13" fmla="*/ 0 h 21"/>
                            <a:gd name="T14" fmla="*/ 0 60000 65536"/>
                            <a:gd name="T15" fmla="*/ 0 60000 65536"/>
                            <a:gd name="T16" fmla="*/ 0 60000 65536"/>
                            <a:gd name="T17" fmla="*/ 0 60000 65536"/>
                            <a:gd name="T18" fmla="*/ 0 60000 65536"/>
                            <a:gd name="T19" fmla="*/ 0 60000 65536"/>
                            <a:gd name="T20" fmla="*/ 0 60000 65536"/>
                            <a:gd name="T21" fmla="*/ 0 w 18"/>
                            <a:gd name="T22" fmla="*/ 0 h 21"/>
                            <a:gd name="T23" fmla="*/ 18 w 18"/>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1">
                              <a:moveTo>
                                <a:pt x="7" y="0"/>
                              </a:moveTo>
                              <a:lnTo>
                                <a:pt x="0" y="17"/>
                              </a:lnTo>
                              <a:lnTo>
                                <a:pt x="3" y="20"/>
                              </a:lnTo>
                              <a:lnTo>
                                <a:pt x="17" y="10"/>
                              </a:lnTo>
                              <a:lnTo>
                                <a:pt x="14" y="6"/>
                              </a:lnTo>
                              <a:lnTo>
                                <a:pt x="11" y="3"/>
                              </a:lnTo>
                              <a:lnTo>
                                <a:pt x="7" y="0"/>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610" name="Freeform 80"/>
                        <p:cNvSpPr/>
                        <p:nvPr/>
                      </p:nvSpPr>
                      <p:spPr bwMode="auto">
                        <a:xfrm>
                          <a:off x="2791" y="1770"/>
                          <a:ext cx="17" cy="20"/>
                        </a:xfrm>
                        <a:custGeom>
                          <a:avLst/>
                          <a:gdLst>
                            <a:gd name="T0" fmla="*/ 11 w 17"/>
                            <a:gd name="T1" fmla="*/ 0 h 20"/>
                            <a:gd name="T2" fmla="*/ 16 w 17"/>
                            <a:gd name="T3" fmla="*/ 17 h 20"/>
                            <a:gd name="T4" fmla="*/ 12 w 17"/>
                            <a:gd name="T5" fmla="*/ 19 h 20"/>
                            <a:gd name="T6" fmla="*/ 0 w 17"/>
                            <a:gd name="T7" fmla="*/ 7 h 20"/>
                            <a:gd name="T8" fmla="*/ 2 w 17"/>
                            <a:gd name="T9" fmla="*/ 4 h 20"/>
                            <a:gd name="T10" fmla="*/ 5 w 17"/>
                            <a:gd name="T11" fmla="*/ 2 h 20"/>
                            <a:gd name="T12" fmla="*/ 11 w 17"/>
                            <a:gd name="T13" fmla="*/ 0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1" y="0"/>
                              </a:moveTo>
                              <a:lnTo>
                                <a:pt x="16" y="17"/>
                              </a:lnTo>
                              <a:lnTo>
                                <a:pt x="12" y="19"/>
                              </a:lnTo>
                              <a:lnTo>
                                <a:pt x="0" y="7"/>
                              </a:lnTo>
                              <a:lnTo>
                                <a:pt x="2" y="4"/>
                              </a:lnTo>
                              <a:lnTo>
                                <a:pt x="5" y="2"/>
                              </a:lnTo>
                              <a:lnTo>
                                <a:pt x="11" y="0"/>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611" name="Freeform 81"/>
                        <p:cNvSpPr/>
                        <p:nvPr/>
                      </p:nvSpPr>
                      <p:spPr bwMode="auto">
                        <a:xfrm>
                          <a:off x="2822" y="1804"/>
                          <a:ext cx="19" cy="17"/>
                        </a:xfrm>
                        <a:custGeom>
                          <a:avLst/>
                          <a:gdLst>
                            <a:gd name="T0" fmla="*/ 3 w 19"/>
                            <a:gd name="T1" fmla="*/ 0 h 17"/>
                            <a:gd name="T2" fmla="*/ 18 w 19"/>
                            <a:gd name="T3" fmla="*/ 3 h 17"/>
                            <a:gd name="T4" fmla="*/ 18 w 19"/>
                            <a:gd name="T5" fmla="*/ 7 h 17"/>
                            <a:gd name="T6" fmla="*/ 17 w 19"/>
                            <a:gd name="T7" fmla="*/ 11 h 17"/>
                            <a:gd name="T8" fmla="*/ 14 w 19"/>
                            <a:gd name="T9" fmla="*/ 16 h 17"/>
                            <a:gd name="T10" fmla="*/ 0 w 19"/>
                            <a:gd name="T11" fmla="*/ 4 h 17"/>
                            <a:gd name="T12" fmla="*/ 3 w 19"/>
                            <a:gd name="T13" fmla="*/ 0 h 17"/>
                            <a:gd name="T14" fmla="*/ 0 60000 65536"/>
                            <a:gd name="T15" fmla="*/ 0 60000 65536"/>
                            <a:gd name="T16" fmla="*/ 0 60000 65536"/>
                            <a:gd name="T17" fmla="*/ 0 60000 65536"/>
                            <a:gd name="T18" fmla="*/ 0 60000 65536"/>
                            <a:gd name="T19" fmla="*/ 0 60000 65536"/>
                            <a:gd name="T20" fmla="*/ 0 60000 65536"/>
                            <a:gd name="T21" fmla="*/ 0 w 19"/>
                            <a:gd name="T22" fmla="*/ 0 h 17"/>
                            <a:gd name="T23" fmla="*/ 19 w 1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7">
                              <a:moveTo>
                                <a:pt x="3" y="0"/>
                              </a:moveTo>
                              <a:lnTo>
                                <a:pt x="18" y="3"/>
                              </a:lnTo>
                              <a:lnTo>
                                <a:pt x="18" y="7"/>
                              </a:lnTo>
                              <a:lnTo>
                                <a:pt x="17" y="11"/>
                              </a:lnTo>
                              <a:lnTo>
                                <a:pt x="14" y="16"/>
                              </a:lnTo>
                              <a:lnTo>
                                <a:pt x="0" y="4"/>
                              </a:lnTo>
                              <a:lnTo>
                                <a:pt x="3" y="0"/>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612" name="Freeform 82"/>
                        <p:cNvSpPr/>
                        <p:nvPr/>
                      </p:nvSpPr>
                      <p:spPr bwMode="auto">
                        <a:xfrm>
                          <a:off x="2801" y="1813"/>
                          <a:ext cx="17" cy="17"/>
                        </a:xfrm>
                        <a:custGeom>
                          <a:avLst/>
                          <a:gdLst>
                            <a:gd name="T0" fmla="*/ 12 w 17"/>
                            <a:gd name="T1" fmla="*/ 0 h 17"/>
                            <a:gd name="T2" fmla="*/ 16 w 17"/>
                            <a:gd name="T3" fmla="*/ 16 h 17"/>
                            <a:gd name="T4" fmla="*/ 9 w 17"/>
                            <a:gd name="T5" fmla="*/ 16 h 17"/>
                            <a:gd name="T6" fmla="*/ 4 w 17"/>
                            <a:gd name="T7" fmla="*/ 15 h 17"/>
                            <a:gd name="T8" fmla="*/ 0 w 17"/>
                            <a:gd name="T9" fmla="*/ 15 h 17"/>
                            <a:gd name="T10" fmla="*/ 8 w 17"/>
                            <a:gd name="T11" fmla="*/ 0 h 17"/>
                            <a:gd name="T12" fmla="*/ 12 w 17"/>
                            <a:gd name="T13" fmla="*/ 0 h 17"/>
                            <a:gd name="T14" fmla="*/ 0 60000 65536"/>
                            <a:gd name="T15" fmla="*/ 0 60000 65536"/>
                            <a:gd name="T16" fmla="*/ 0 60000 65536"/>
                            <a:gd name="T17" fmla="*/ 0 60000 65536"/>
                            <a:gd name="T18" fmla="*/ 0 60000 65536"/>
                            <a:gd name="T19" fmla="*/ 0 60000 65536"/>
                            <a:gd name="T20" fmla="*/ 0 60000 65536"/>
                            <a:gd name="T21" fmla="*/ 0 w 17"/>
                            <a:gd name="T22" fmla="*/ 0 h 17"/>
                            <a:gd name="T23" fmla="*/ 17 w 17"/>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7">
                              <a:moveTo>
                                <a:pt x="12" y="0"/>
                              </a:moveTo>
                              <a:lnTo>
                                <a:pt x="16" y="16"/>
                              </a:lnTo>
                              <a:lnTo>
                                <a:pt x="9" y="16"/>
                              </a:lnTo>
                              <a:lnTo>
                                <a:pt x="4" y="15"/>
                              </a:lnTo>
                              <a:lnTo>
                                <a:pt x="0" y="15"/>
                              </a:lnTo>
                              <a:lnTo>
                                <a:pt x="8" y="0"/>
                              </a:lnTo>
                              <a:lnTo>
                                <a:pt x="12" y="0"/>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613" name="Freeform 83"/>
                        <p:cNvSpPr/>
                        <p:nvPr/>
                      </p:nvSpPr>
                      <p:spPr bwMode="auto">
                        <a:xfrm>
                          <a:off x="2781" y="1801"/>
                          <a:ext cx="18" cy="17"/>
                        </a:xfrm>
                        <a:custGeom>
                          <a:avLst/>
                          <a:gdLst>
                            <a:gd name="T0" fmla="*/ 17 w 18"/>
                            <a:gd name="T1" fmla="*/ 6 h 17"/>
                            <a:gd name="T2" fmla="*/ 2 w 18"/>
                            <a:gd name="T3" fmla="*/ 16 h 17"/>
                            <a:gd name="T4" fmla="*/ 1 w 18"/>
                            <a:gd name="T5" fmla="*/ 11 h 17"/>
                            <a:gd name="T6" fmla="*/ 1 w 18"/>
                            <a:gd name="T7" fmla="*/ 6 h 17"/>
                            <a:gd name="T8" fmla="*/ 0 w 18"/>
                            <a:gd name="T9" fmla="*/ 0 h 17"/>
                            <a:gd name="T10" fmla="*/ 16 w 18"/>
                            <a:gd name="T11" fmla="*/ 0 h 17"/>
                            <a:gd name="T12" fmla="*/ 17 w 18"/>
                            <a:gd name="T13" fmla="*/ 6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17" y="6"/>
                              </a:moveTo>
                              <a:lnTo>
                                <a:pt x="2" y="16"/>
                              </a:lnTo>
                              <a:lnTo>
                                <a:pt x="1" y="11"/>
                              </a:lnTo>
                              <a:lnTo>
                                <a:pt x="1" y="6"/>
                              </a:lnTo>
                              <a:lnTo>
                                <a:pt x="0" y="0"/>
                              </a:lnTo>
                              <a:lnTo>
                                <a:pt x="16" y="0"/>
                              </a:lnTo>
                              <a:lnTo>
                                <a:pt x="17" y="6"/>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22606" name="Oval 84"/>
                    <p:cNvSpPr>
                      <a:spLocks noChangeArrowheads="1"/>
                    </p:cNvSpPr>
                    <p:nvPr/>
                  </p:nvSpPr>
                  <p:spPr bwMode="auto">
                    <a:xfrm>
                      <a:off x="2806" y="1794"/>
                      <a:ext cx="11" cy="11"/>
                    </a:xfrm>
                    <a:prstGeom prst="ellipse">
                      <a:avLst/>
                    </a:prstGeom>
                    <a:solidFill>
                      <a:srgbClr val="808080"/>
                    </a:solidFill>
                    <a:ln w="12700">
                      <a:solidFill>
                        <a:srgbClr val="000000"/>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grpSp>
              <p:nvGrpSpPr>
                <p:cNvPr id="22576" name="Group 85"/>
                <p:cNvGrpSpPr/>
                <p:nvPr/>
              </p:nvGrpSpPr>
              <p:grpSpPr bwMode="auto">
                <a:xfrm>
                  <a:off x="2600" y="1731"/>
                  <a:ext cx="135" cy="136"/>
                  <a:chOff x="2600" y="1731"/>
                  <a:chExt cx="135" cy="136"/>
                </a:xfrm>
              </p:grpSpPr>
              <p:sp>
                <p:nvSpPr>
                  <p:cNvPr id="22590" name="Oval 86"/>
                  <p:cNvSpPr>
                    <a:spLocks noChangeArrowheads="1"/>
                  </p:cNvSpPr>
                  <p:nvPr/>
                </p:nvSpPr>
                <p:spPr bwMode="auto">
                  <a:xfrm>
                    <a:off x="2600" y="1731"/>
                    <a:ext cx="135" cy="136"/>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2591" name="Group 87"/>
                  <p:cNvGrpSpPr/>
                  <p:nvPr/>
                </p:nvGrpSpPr>
                <p:grpSpPr bwMode="auto">
                  <a:xfrm>
                    <a:off x="2630" y="1761"/>
                    <a:ext cx="75" cy="76"/>
                    <a:chOff x="2630" y="1761"/>
                    <a:chExt cx="75" cy="76"/>
                  </a:xfrm>
                </p:grpSpPr>
                <p:grpSp>
                  <p:nvGrpSpPr>
                    <p:cNvPr id="22592" name="Group 88"/>
                    <p:cNvGrpSpPr/>
                    <p:nvPr/>
                  </p:nvGrpSpPr>
                  <p:grpSpPr bwMode="auto">
                    <a:xfrm>
                      <a:off x="2630" y="1761"/>
                      <a:ext cx="75" cy="76"/>
                      <a:chOff x="2630" y="1761"/>
                      <a:chExt cx="75" cy="76"/>
                    </a:xfrm>
                  </p:grpSpPr>
                  <p:grpSp>
                    <p:nvGrpSpPr>
                      <p:cNvPr id="22594" name="Group 89"/>
                      <p:cNvGrpSpPr/>
                      <p:nvPr/>
                    </p:nvGrpSpPr>
                    <p:grpSpPr bwMode="auto">
                      <a:xfrm>
                        <a:off x="2630" y="1761"/>
                        <a:ext cx="75" cy="76"/>
                        <a:chOff x="2630" y="1761"/>
                        <a:chExt cx="75" cy="76"/>
                      </a:xfrm>
                    </p:grpSpPr>
                    <p:sp>
                      <p:nvSpPr>
                        <p:cNvPr id="22601" name="Oval 90"/>
                        <p:cNvSpPr>
                          <a:spLocks noChangeArrowheads="1"/>
                        </p:cNvSpPr>
                        <p:nvPr/>
                      </p:nvSpPr>
                      <p:spPr bwMode="auto">
                        <a:xfrm>
                          <a:off x="2630" y="1761"/>
                          <a:ext cx="75" cy="76"/>
                        </a:xfrm>
                        <a:prstGeom prst="ellipse">
                          <a:avLst/>
                        </a:prstGeom>
                        <a:solidFill>
                          <a:srgbClr val="C0C0C0"/>
                        </a:solidFill>
                        <a:ln w="12700">
                          <a:solidFill>
                            <a:srgbClr val="000000"/>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602" name="Oval 91"/>
                        <p:cNvSpPr>
                          <a:spLocks noChangeArrowheads="1"/>
                        </p:cNvSpPr>
                        <p:nvPr/>
                      </p:nvSpPr>
                      <p:spPr bwMode="auto">
                        <a:xfrm>
                          <a:off x="2639" y="1770"/>
                          <a:ext cx="56" cy="57"/>
                        </a:xfrm>
                        <a:prstGeom prst="ellipse">
                          <a:avLst/>
                        </a:prstGeom>
                        <a:solidFill>
                          <a:srgbClr val="C0C0C0"/>
                        </a:solidFill>
                        <a:ln w="12700">
                          <a:solidFill>
                            <a:srgbClr val="000000"/>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2595" name="Group 92"/>
                      <p:cNvGrpSpPr/>
                      <p:nvPr/>
                    </p:nvGrpSpPr>
                    <p:grpSpPr bwMode="auto">
                      <a:xfrm>
                        <a:off x="2638" y="1769"/>
                        <a:ext cx="60" cy="61"/>
                        <a:chOff x="2638" y="1769"/>
                        <a:chExt cx="60" cy="61"/>
                      </a:xfrm>
                    </p:grpSpPr>
                    <p:sp>
                      <p:nvSpPr>
                        <p:cNvPr id="22596" name="Freeform 93"/>
                        <p:cNvSpPr/>
                        <p:nvPr/>
                      </p:nvSpPr>
                      <p:spPr bwMode="auto">
                        <a:xfrm>
                          <a:off x="2676" y="1771"/>
                          <a:ext cx="18" cy="21"/>
                        </a:xfrm>
                        <a:custGeom>
                          <a:avLst/>
                          <a:gdLst>
                            <a:gd name="T0" fmla="*/ 8 w 18"/>
                            <a:gd name="T1" fmla="*/ 0 h 21"/>
                            <a:gd name="T2" fmla="*/ 0 w 18"/>
                            <a:gd name="T3" fmla="*/ 17 h 21"/>
                            <a:gd name="T4" fmla="*/ 3 w 18"/>
                            <a:gd name="T5" fmla="*/ 20 h 21"/>
                            <a:gd name="T6" fmla="*/ 17 w 18"/>
                            <a:gd name="T7" fmla="*/ 10 h 21"/>
                            <a:gd name="T8" fmla="*/ 14 w 18"/>
                            <a:gd name="T9" fmla="*/ 6 h 21"/>
                            <a:gd name="T10" fmla="*/ 12 w 18"/>
                            <a:gd name="T11" fmla="*/ 3 h 21"/>
                            <a:gd name="T12" fmla="*/ 8 w 18"/>
                            <a:gd name="T13" fmla="*/ 0 h 21"/>
                            <a:gd name="T14" fmla="*/ 0 60000 65536"/>
                            <a:gd name="T15" fmla="*/ 0 60000 65536"/>
                            <a:gd name="T16" fmla="*/ 0 60000 65536"/>
                            <a:gd name="T17" fmla="*/ 0 60000 65536"/>
                            <a:gd name="T18" fmla="*/ 0 60000 65536"/>
                            <a:gd name="T19" fmla="*/ 0 60000 65536"/>
                            <a:gd name="T20" fmla="*/ 0 60000 65536"/>
                            <a:gd name="T21" fmla="*/ 0 w 18"/>
                            <a:gd name="T22" fmla="*/ 0 h 21"/>
                            <a:gd name="T23" fmla="*/ 18 w 18"/>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21">
                              <a:moveTo>
                                <a:pt x="8" y="0"/>
                              </a:moveTo>
                              <a:lnTo>
                                <a:pt x="0" y="17"/>
                              </a:lnTo>
                              <a:lnTo>
                                <a:pt x="3" y="20"/>
                              </a:lnTo>
                              <a:lnTo>
                                <a:pt x="17" y="10"/>
                              </a:lnTo>
                              <a:lnTo>
                                <a:pt x="14" y="6"/>
                              </a:lnTo>
                              <a:lnTo>
                                <a:pt x="12" y="3"/>
                              </a:lnTo>
                              <a:lnTo>
                                <a:pt x="8" y="0"/>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97" name="Freeform 94"/>
                        <p:cNvSpPr/>
                        <p:nvPr/>
                      </p:nvSpPr>
                      <p:spPr bwMode="auto">
                        <a:xfrm>
                          <a:off x="2647" y="1769"/>
                          <a:ext cx="17" cy="20"/>
                        </a:xfrm>
                        <a:custGeom>
                          <a:avLst/>
                          <a:gdLst>
                            <a:gd name="T0" fmla="*/ 12 w 17"/>
                            <a:gd name="T1" fmla="*/ 0 h 20"/>
                            <a:gd name="T2" fmla="*/ 16 w 17"/>
                            <a:gd name="T3" fmla="*/ 17 h 20"/>
                            <a:gd name="T4" fmla="*/ 12 w 17"/>
                            <a:gd name="T5" fmla="*/ 19 h 20"/>
                            <a:gd name="T6" fmla="*/ 0 w 17"/>
                            <a:gd name="T7" fmla="*/ 7 h 20"/>
                            <a:gd name="T8" fmla="*/ 3 w 17"/>
                            <a:gd name="T9" fmla="*/ 5 h 20"/>
                            <a:gd name="T10" fmla="*/ 5 w 17"/>
                            <a:gd name="T11" fmla="*/ 2 h 20"/>
                            <a:gd name="T12" fmla="*/ 12 w 17"/>
                            <a:gd name="T13" fmla="*/ 0 h 20"/>
                            <a:gd name="T14" fmla="*/ 0 60000 65536"/>
                            <a:gd name="T15" fmla="*/ 0 60000 65536"/>
                            <a:gd name="T16" fmla="*/ 0 60000 65536"/>
                            <a:gd name="T17" fmla="*/ 0 60000 65536"/>
                            <a:gd name="T18" fmla="*/ 0 60000 65536"/>
                            <a:gd name="T19" fmla="*/ 0 60000 65536"/>
                            <a:gd name="T20" fmla="*/ 0 60000 65536"/>
                            <a:gd name="T21" fmla="*/ 0 w 17"/>
                            <a:gd name="T22" fmla="*/ 0 h 20"/>
                            <a:gd name="T23" fmla="*/ 17 w 17"/>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0">
                              <a:moveTo>
                                <a:pt x="12" y="0"/>
                              </a:moveTo>
                              <a:lnTo>
                                <a:pt x="16" y="17"/>
                              </a:lnTo>
                              <a:lnTo>
                                <a:pt x="12" y="19"/>
                              </a:lnTo>
                              <a:lnTo>
                                <a:pt x="0" y="7"/>
                              </a:lnTo>
                              <a:lnTo>
                                <a:pt x="3" y="5"/>
                              </a:lnTo>
                              <a:lnTo>
                                <a:pt x="5" y="2"/>
                              </a:lnTo>
                              <a:lnTo>
                                <a:pt x="12" y="0"/>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98" name="Freeform 95"/>
                        <p:cNvSpPr/>
                        <p:nvPr/>
                      </p:nvSpPr>
                      <p:spPr bwMode="auto">
                        <a:xfrm>
                          <a:off x="2679" y="1803"/>
                          <a:ext cx="19" cy="17"/>
                        </a:xfrm>
                        <a:custGeom>
                          <a:avLst/>
                          <a:gdLst>
                            <a:gd name="T0" fmla="*/ 2 w 19"/>
                            <a:gd name="T1" fmla="*/ 0 h 17"/>
                            <a:gd name="T2" fmla="*/ 18 w 19"/>
                            <a:gd name="T3" fmla="*/ 3 h 17"/>
                            <a:gd name="T4" fmla="*/ 17 w 19"/>
                            <a:gd name="T5" fmla="*/ 8 h 17"/>
                            <a:gd name="T6" fmla="*/ 16 w 19"/>
                            <a:gd name="T7" fmla="*/ 12 h 17"/>
                            <a:gd name="T8" fmla="*/ 14 w 19"/>
                            <a:gd name="T9" fmla="*/ 16 h 17"/>
                            <a:gd name="T10" fmla="*/ 0 w 19"/>
                            <a:gd name="T11" fmla="*/ 6 h 17"/>
                            <a:gd name="T12" fmla="*/ 2 w 19"/>
                            <a:gd name="T13" fmla="*/ 0 h 17"/>
                            <a:gd name="T14" fmla="*/ 0 60000 65536"/>
                            <a:gd name="T15" fmla="*/ 0 60000 65536"/>
                            <a:gd name="T16" fmla="*/ 0 60000 65536"/>
                            <a:gd name="T17" fmla="*/ 0 60000 65536"/>
                            <a:gd name="T18" fmla="*/ 0 60000 65536"/>
                            <a:gd name="T19" fmla="*/ 0 60000 65536"/>
                            <a:gd name="T20" fmla="*/ 0 60000 65536"/>
                            <a:gd name="T21" fmla="*/ 0 w 19"/>
                            <a:gd name="T22" fmla="*/ 0 h 17"/>
                            <a:gd name="T23" fmla="*/ 19 w 19"/>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7">
                              <a:moveTo>
                                <a:pt x="2" y="0"/>
                              </a:moveTo>
                              <a:lnTo>
                                <a:pt x="18" y="3"/>
                              </a:lnTo>
                              <a:lnTo>
                                <a:pt x="17" y="8"/>
                              </a:lnTo>
                              <a:lnTo>
                                <a:pt x="16" y="12"/>
                              </a:lnTo>
                              <a:lnTo>
                                <a:pt x="14" y="16"/>
                              </a:lnTo>
                              <a:lnTo>
                                <a:pt x="0" y="6"/>
                              </a:lnTo>
                              <a:lnTo>
                                <a:pt x="2" y="0"/>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99" name="Freeform 96"/>
                        <p:cNvSpPr/>
                        <p:nvPr/>
                      </p:nvSpPr>
                      <p:spPr bwMode="auto">
                        <a:xfrm>
                          <a:off x="2658" y="1812"/>
                          <a:ext cx="17" cy="18"/>
                        </a:xfrm>
                        <a:custGeom>
                          <a:avLst/>
                          <a:gdLst>
                            <a:gd name="T0" fmla="*/ 13 w 17"/>
                            <a:gd name="T1" fmla="*/ 1 h 18"/>
                            <a:gd name="T2" fmla="*/ 16 w 17"/>
                            <a:gd name="T3" fmla="*/ 17 h 18"/>
                            <a:gd name="T4" fmla="*/ 10 w 17"/>
                            <a:gd name="T5" fmla="*/ 17 h 18"/>
                            <a:gd name="T6" fmla="*/ 5 w 17"/>
                            <a:gd name="T7" fmla="*/ 16 h 18"/>
                            <a:gd name="T8" fmla="*/ 0 w 17"/>
                            <a:gd name="T9" fmla="*/ 15 h 18"/>
                            <a:gd name="T10" fmla="*/ 9 w 17"/>
                            <a:gd name="T11" fmla="*/ 0 h 18"/>
                            <a:gd name="T12" fmla="*/ 13 w 17"/>
                            <a:gd name="T13" fmla="*/ 1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13" y="1"/>
                              </a:moveTo>
                              <a:lnTo>
                                <a:pt x="16" y="17"/>
                              </a:lnTo>
                              <a:lnTo>
                                <a:pt x="10" y="17"/>
                              </a:lnTo>
                              <a:lnTo>
                                <a:pt x="5" y="16"/>
                              </a:lnTo>
                              <a:lnTo>
                                <a:pt x="0" y="15"/>
                              </a:lnTo>
                              <a:lnTo>
                                <a:pt x="9" y="0"/>
                              </a:lnTo>
                              <a:lnTo>
                                <a:pt x="13" y="1"/>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600" name="Freeform 97"/>
                        <p:cNvSpPr/>
                        <p:nvPr/>
                      </p:nvSpPr>
                      <p:spPr bwMode="auto">
                        <a:xfrm>
                          <a:off x="2638" y="1800"/>
                          <a:ext cx="18" cy="17"/>
                        </a:xfrm>
                        <a:custGeom>
                          <a:avLst/>
                          <a:gdLst>
                            <a:gd name="T0" fmla="*/ 17 w 18"/>
                            <a:gd name="T1" fmla="*/ 8 h 17"/>
                            <a:gd name="T2" fmla="*/ 2 w 18"/>
                            <a:gd name="T3" fmla="*/ 16 h 17"/>
                            <a:gd name="T4" fmla="*/ 1 w 18"/>
                            <a:gd name="T5" fmla="*/ 11 h 17"/>
                            <a:gd name="T6" fmla="*/ 0 w 18"/>
                            <a:gd name="T7" fmla="*/ 6 h 17"/>
                            <a:gd name="T8" fmla="*/ 0 w 18"/>
                            <a:gd name="T9" fmla="*/ 0 h 17"/>
                            <a:gd name="T10" fmla="*/ 16 w 18"/>
                            <a:gd name="T11" fmla="*/ 1 h 17"/>
                            <a:gd name="T12" fmla="*/ 17 w 18"/>
                            <a:gd name="T13" fmla="*/ 8 h 17"/>
                            <a:gd name="T14" fmla="*/ 0 60000 65536"/>
                            <a:gd name="T15" fmla="*/ 0 60000 65536"/>
                            <a:gd name="T16" fmla="*/ 0 60000 65536"/>
                            <a:gd name="T17" fmla="*/ 0 60000 65536"/>
                            <a:gd name="T18" fmla="*/ 0 60000 65536"/>
                            <a:gd name="T19" fmla="*/ 0 60000 65536"/>
                            <a:gd name="T20" fmla="*/ 0 60000 65536"/>
                            <a:gd name="T21" fmla="*/ 0 w 18"/>
                            <a:gd name="T22" fmla="*/ 0 h 17"/>
                            <a:gd name="T23" fmla="*/ 18 w 18"/>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7">
                              <a:moveTo>
                                <a:pt x="17" y="8"/>
                              </a:moveTo>
                              <a:lnTo>
                                <a:pt x="2" y="16"/>
                              </a:lnTo>
                              <a:lnTo>
                                <a:pt x="1" y="11"/>
                              </a:lnTo>
                              <a:lnTo>
                                <a:pt x="0" y="6"/>
                              </a:lnTo>
                              <a:lnTo>
                                <a:pt x="0" y="0"/>
                              </a:lnTo>
                              <a:lnTo>
                                <a:pt x="16" y="1"/>
                              </a:lnTo>
                              <a:lnTo>
                                <a:pt x="17" y="8"/>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22593" name="Oval 98"/>
                    <p:cNvSpPr>
                      <a:spLocks noChangeArrowheads="1"/>
                    </p:cNvSpPr>
                    <p:nvPr/>
                  </p:nvSpPr>
                  <p:spPr bwMode="auto">
                    <a:xfrm>
                      <a:off x="2662" y="1794"/>
                      <a:ext cx="11" cy="11"/>
                    </a:xfrm>
                    <a:prstGeom prst="ellipse">
                      <a:avLst/>
                    </a:prstGeom>
                    <a:solidFill>
                      <a:srgbClr val="808080"/>
                    </a:solidFill>
                    <a:ln w="12700">
                      <a:solidFill>
                        <a:srgbClr val="000000"/>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grpSp>
              <p:nvGrpSpPr>
                <p:cNvPr id="22577" name="Group 99"/>
                <p:cNvGrpSpPr/>
                <p:nvPr/>
              </p:nvGrpSpPr>
              <p:grpSpPr bwMode="auto">
                <a:xfrm>
                  <a:off x="3935" y="1738"/>
                  <a:ext cx="135" cy="137"/>
                  <a:chOff x="3935" y="1738"/>
                  <a:chExt cx="135" cy="137"/>
                </a:xfrm>
              </p:grpSpPr>
              <p:sp>
                <p:nvSpPr>
                  <p:cNvPr id="22578" name="Oval 100"/>
                  <p:cNvSpPr>
                    <a:spLocks noChangeArrowheads="1"/>
                  </p:cNvSpPr>
                  <p:nvPr/>
                </p:nvSpPr>
                <p:spPr bwMode="auto">
                  <a:xfrm>
                    <a:off x="3935" y="1738"/>
                    <a:ext cx="135" cy="137"/>
                  </a:xfrm>
                  <a:prstGeom prst="ellipse">
                    <a:avLst/>
                  </a:pr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22579" name="Group 101"/>
                  <p:cNvGrpSpPr/>
                  <p:nvPr/>
                </p:nvGrpSpPr>
                <p:grpSpPr bwMode="auto">
                  <a:xfrm>
                    <a:off x="3965" y="1768"/>
                    <a:ext cx="75" cy="76"/>
                    <a:chOff x="3965" y="1768"/>
                    <a:chExt cx="75" cy="76"/>
                  </a:xfrm>
                </p:grpSpPr>
                <p:grpSp>
                  <p:nvGrpSpPr>
                    <p:cNvPr id="22580" name="Group 102"/>
                    <p:cNvGrpSpPr/>
                    <p:nvPr/>
                  </p:nvGrpSpPr>
                  <p:grpSpPr bwMode="auto">
                    <a:xfrm>
                      <a:off x="3965" y="1768"/>
                      <a:ext cx="75" cy="76"/>
                      <a:chOff x="3965" y="1768"/>
                      <a:chExt cx="75" cy="76"/>
                    </a:xfrm>
                  </p:grpSpPr>
                  <p:sp>
                    <p:nvSpPr>
                      <p:cNvPr id="22588" name="Oval 103"/>
                      <p:cNvSpPr>
                        <a:spLocks noChangeArrowheads="1"/>
                      </p:cNvSpPr>
                      <p:nvPr/>
                    </p:nvSpPr>
                    <p:spPr bwMode="auto">
                      <a:xfrm>
                        <a:off x="3965" y="1768"/>
                        <a:ext cx="75" cy="76"/>
                      </a:xfrm>
                      <a:prstGeom prst="ellipse">
                        <a:avLst/>
                      </a:prstGeom>
                      <a:solidFill>
                        <a:srgbClr val="C0C0C0"/>
                      </a:solidFill>
                      <a:ln w="12700">
                        <a:solidFill>
                          <a:srgbClr val="000000"/>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589" name="Oval 104"/>
                      <p:cNvSpPr>
                        <a:spLocks noChangeArrowheads="1"/>
                      </p:cNvSpPr>
                      <p:nvPr/>
                    </p:nvSpPr>
                    <p:spPr bwMode="auto">
                      <a:xfrm>
                        <a:off x="3974" y="1777"/>
                        <a:ext cx="56" cy="57"/>
                      </a:xfrm>
                      <a:prstGeom prst="ellipse">
                        <a:avLst/>
                      </a:prstGeom>
                      <a:solidFill>
                        <a:srgbClr val="C0C0C0"/>
                      </a:solidFill>
                      <a:ln w="12700">
                        <a:solidFill>
                          <a:srgbClr val="000000"/>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2581" name="Group 105"/>
                    <p:cNvGrpSpPr/>
                    <p:nvPr/>
                  </p:nvGrpSpPr>
                  <p:grpSpPr bwMode="auto">
                    <a:xfrm>
                      <a:off x="3973" y="1776"/>
                      <a:ext cx="65" cy="63"/>
                      <a:chOff x="3973" y="1776"/>
                      <a:chExt cx="65" cy="63"/>
                    </a:xfrm>
                  </p:grpSpPr>
                  <p:sp>
                    <p:nvSpPr>
                      <p:cNvPr id="22583" name="Freeform 106"/>
                      <p:cNvSpPr/>
                      <p:nvPr/>
                    </p:nvSpPr>
                    <p:spPr bwMode="auto">
                      <a:xfrm>
                        <a:off x="3997" y="1776"/>
                        <a:ext cx="18" cy="17"/>
                      </a:xfrm>
                      <a:custGeom>
                        <a:avLst/>
                        <a:gdLst>
                          <a:gd name="T0" fmla="*/ 17 w 18"/>
                          <a:gd name="T1" fmla="*/ 4 h 17"/>
                          <a:gd name="T2" fmla="*/ 16 w 18"/>
                          <a:gd name="T3" fmla="*/ 7 h 17"/>
                          <a:gd name="T4" fmla="*/ 16 w 18"/>
                          <a:gd name="T5" fmla="*/ 10 h 17"/>
                          <a:gd name="T6" fmla="*/ 15 w 18"/>
                          <a:gd name="T7" fmla="*/ 11 h 17"/>
                          <a:gd name="T8" fmla="*/ 14 w 18"/>
                          <a:gd name="T9" fmla="*/ 14 h 17"/>
                          <a:gd name="T10" fmla="*/ 11 w 18"/>
                          <a:gd name="T11" fmla="*/ 14 h 17"/>
                          <a:gd name="T12" fmla="*/ 8 w 18"/>
                          <a:gd name="T13" fmla="*/ 16 h 17"/>
                          <a:gd name="T14" fmla="*/ 7 w 18"/>
                          <a:gd name="T15" fmla="*/ 16 h 17"/>
                          <a:gd name="T16" fmla="*/ 4 w 18"/>
                          <a:gd name="T17" fmla="*/ 14 h 17"/>
                          <a:gd name="T18" fmla="*/ 1 w 18"/>
                          <a:gd name="T19" fmla="*/ 11 h 17"/>
                          <a:gd name="T20" fmla="*/ 0 w 18"/>
                          <a:gd name="T21" fmla="*/ 8 h 17"/>
                          <a:gd name="T22" fmla="*/ 0 w 18"/>
                          <a:gd name="T23" fmla="*/ 4 h 17"/>
                          <a:gd name="T24" fmla="*/ 0 w 18"/>
                          <a:gd name="T25" fmla="*/ 1 h 17"/>
                          <a:gd name="T26" fmla="*/ 4 w 18"/>
                          <a:gd name="T27" fmla="*/ 0 h 17"/>
                          <a:gd name="T28" fmla="*/ 7 w 18"/>
                          <a:gd name="T29" fmla="*/ 0 h 17"/>
                          <a:gd name="T30" fmla="*/ 10 w 18"/>
                          <a:gd name="T31" fmla="*/ 1 h 17"/>
                          <a:gd name="T32" fmla="*/ 13 w 18"/>
                          <a:gd name="T33" fmla="*/ 1 h 17"/>
                          <a:gd name="T34" fmla="*/ 17 w 18"/>
                          <a:gd name="T35" fmla="*/ 4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8"/>
                          <a:gd name="T55" fmla="*/ 0 h 17"/>
                          <a:gd name="T56" fmla="*/ 18 w 18"/>
                          <a:gd name="T57" fmla="*/ 17 h 1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8" h="17">
                            <a:moveTo>
                              <a:pt x="17" y="4"/>
                            </a:moveTo>
                            <a:lnTo>
                              <a:pt x="16" y="7"/>
                            </a:lnTo>
                            <a:lnTo>
                              <a:pt x="16" y="10"/>
                            </a:lnTo>
                            <a:lnTo>
                              <a:pt x="15" y="11"/>
                            </a:lnTo>
                            <a:lnTo>
                              <a:pt x="14" y="14"/>
                            </a:lnTo>
                            <a:lnTo>
                              <a:pt x="11" y="14"/>
                            </a:lnTo>
                            <a:lnTo>
                              <a:pt x="8" y="16"/>
                            </a:lnTo>
                            <a:lnTo>
                              <a:pt x="7" y="16"/>
                            </a:lnTo>
                            <a:lnTo>
                              <a:pt x="4" y="14"/>
                            </a:lnTo>
                            <a:lnTo>
                              <a:pt x="1" y="11"/>
                            </a:lnTo>
                            <a:lnTo>
                              <a:pt x="0" y="8"/>
                            </a:lnTo>
                            <a:lnTo>
                              <a:pt x="0" y="4"/>
                            </a:lnTo>
                            <a:lnTo>
                              <a:pt x="0" y="1"/>
                            </a:lnTo>
                            <a:lnTo>
                              <a:pt x="4" y="0"/>
                            </a:lnTo>
                            <a:lnTo>
                              <a:pt x="7" y="0"/>
                            </a:lnTo>
                            <a:lnTo>
                              <a:pt x="10" y="1"/>
                            </a:lnTo>
                            <a:lnTo>
                              <a:pt x="13" y="1"/>
                            </a:lnTo>
                            <a:lnTo>
                              <a:pt x="17" y="4"/>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84" name="Freeform 107"/>
                      <p:cNvSpPr/>
                      <p:nvPr/>
                    </p:nvSpPr>
                    <p:spPr bwMode="auto">
                      <a:xfrm>
                        <a:off x="4021" y="1793"/>
                        <a:ext cx="17" cy="19"/>
                      </a:xfrm>
                      <a:custGeom>
                        <a:avLst/>
                        <a:gdLst>
                          <a:gd name="T0" fmla="*/ 11 w 17"/>
                          <a:gd name="T1" fmla="*/ 0 h 19"/>
                          <a:gd name="T2" fmla="*/ 8 w 17"/>
                          <a:gd name="T3" fmla="*/ 0 h 19"/>
                          <a:gd name="T4" fmla="*/ 5 w 17"/>
                          <a:gd name="T5" fmla="*/ 2 h 19"/>
                          <a:gd name="T6" fmla="*/ 4 w 17"/>
                          <a:gd name="T7" fmla="*/ 2 h 19"/>
                          <a:gd name="T8" fmla="*/ 1 w 17"/>
                          <a:gd name="T9" fmla="*/ 5 h 19"/>
                          <a:gd name="T10" fmla="*/ 0 w 17"/>
                          <a:gd name="T11" fmla="*/ 8 h 19"/>
                          <a:gd name="T12" fmla="*/ 0 w 17"/>
                          <a:gd name="T13" fmla="*/ 11 h 19"/>
                          <a:gd name="T14" fmla="*/ 2 w 17"/>
                          <a:gd name="T15" fmla="*/ 15 h 19"/>
                          <a:gd name="T16" fmla="*/ 7 w 17"/>
                          <a:gd name="T17" fmla="*/ 17 h 19"/>
                          <a:gd name="T18" fmla="*/ 11 w 17"/>
                          <a:gd name="T19" fmla="*/ 18 h 19"/>
                          <a:gd name="T20" fmla="*/ 14 w 17"/>
                          <a:gd name="T21" fmla="*/ 17 h 19"/>
                          <a:gd name="T22" fmla="*/ 16 w 17"/>
                          <a:gd name="T23" fmla="*/ 14 h 19"/>
                          <a:gd name="T24" fmla="*/ 16 w 17"/>
                          <a:gd name="T25" fmla="*/ 11 h 19"/>
                          <a:gd name="T26" fmla="*/ 14 w 17"/>
                          <a:gd name="T27" fmla="*/ 7 h 19"/>
                          <a:gd name="T28" fmla="*/ 14 w 17"/>
                          <a:gd name="T29" fmla="*/ 3 h 19"/>
                          <a:gd name="T30" fmla="*/ 11 w 17"/>
                          <a:gd name="T31" fmla="*/ 0 h 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
                          <a:gd name="T49" fmla="*/ 0 h 19"/>
                          <a:gd name="T50" fmla="*/ 17 w 17"/>
                          <a:gd name="T51" fmla="*/ 19 h 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 h="19">
                            <a:moveTo>
                              <a:pt x="11" y="0"/>
                            </a:moveTo>
                            <a:lnTo>
                              <a:pt x="8" y="0"/>
                            </a:lnTo>
                            <a:lnTo>
                              <a:pt x="5" y="2"/>
                            </a:lnTo>
                            <a:lnTo>
                              <a:pt x="4" y="2"/>
                            </a:lnTo>
                            <a:lnTo>
                              <a:pt x="1" y="5"/>
                            </a:lnTo>
                            <a:lnTo>
                              <a:pt x="0" y="8"/>
                            </a:lnTo>
                            <a:lnTo>
                              <a:pt x="0" y="11"/>
                            </a:lnTo>
                            <a:lnTo>
                              <a:pt x="2" y="15"/>
                            </a:lnTo>
                            <a:lnTo>
                              <a:pt x="7" y="17"/>
                            </a:lnTo>
                            <a:lnTo>
                              <a:pt x="11" y="18"/>
                            </a:lnTo>
                            <a:lnTo>
                              <a:pt x="14" y="17"/>
                            </a:lnTo>
                            <a:lnTo>
                              <a:pt x="16" y="14"/>
                            </a:lnTo>
                            <a:lnTo>
                              <a:pt x="16" y="11"/>
                            </a:lnTo>
                            <a:lnTo>
                              <a:pt x="14" y="7"/>
                            </a:lnTo>
                            <a:lnTo>
                              <a:pt x="14" y="3"/>
                            </a:lnTo>
                            <a:lnTo>
                              <a:pt x="11" y="0"/>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85" name="Freeform 108"/>
                      <p:cNvSpPr/>
                      <p:nvPr/>
                    </p:nvSpPr>
                    <p:spPr bwMode="auto">
                      <a:xfrm>
                        <a:off x="3973" y="1786"/>
                        <a:ext cx="17" cy="19"/>
                      </a:xfrm>
                      <a:custGeom>
                        <a:avLst/>
                        <a:gdLst>
                          <a:gd name="T0" fmla="*/ 7 w 17"/>
                          <a:gd name="T1" fmla="*/ 0 h 19"/>
                          <a:gd name="T2" fmla="*/ 11 w 17"/>
                          <a:gd name="T3" fmla="*/ 2 h 19"/>
                          <a:gd name="T4" fmla="*/ 13 w 17"/>
                          <a:gd name="T5" fmla="*/ 3 h 19"/>
                          <a:gd name="T6" fmla="*/ 14 w 17"/>
                          <a:gd name="T7" fmla="*/ 5 h 19"/>
                          <a:gd name="T8" fmla="*/ 16 w 17"/>
                          <a:gd name="T9" fmla="*/ 8 h 19"/>
                          <a:gd name="T10" fmla="*/ 14 w 17"/>
                          <a:gd name="T11" fmla="*/ 9 h 19"/>
                          <a:gd name="T12" fmla="*/ 14 w 17"/>
                          <a:gd name="T13" fmla="*/ 12 h 19"/>
                          <a:gd name="T14" fmla="*/ 13 w 17"/>
                          <a:gd name="T15" fmla="*/ 14 h 19"/>
                          <a:gd name="T16" fmla="*/ 12 w 17"/>
                          <a:gd name="T17" fmla="*/ 16 h 19"/>
                          <a:gd name="T18" fmla="*/ 8 w 17"/>
                          <a:gd name="T19" fmla="*/ 17 h 19"/>
                          <a:gd name="T20" fmla="*/ 6 w 17"/>
                          <a:gd name="T21" fmla="*/ 18 h 19"/>
                          <a:gd name="T22" fmla="*/ 2 w 17"/>
                          <a:gd name="T23" fmla="*/ 17 h 19"/>
                          <a:gd name="T24" fmla="*/ 0 w 17"/>
                          <a:gd name="T25" fmla="*/ 17 h 19"/>
                          <a:gd name="T26" fmla="*/ 1 w 17"/>
                          <a:gd name="T27" fmla="*/ 11 h 19"/>
                          <a:gd name="T28" fmla="*/ 2 w 17"/>
                          <a:gd name="T29" fmla="*/ 8 h 19"/>
                          <a:gd name="T30" fmla="*/ 4 w 17"/>
                          <a:gd name="T31" fmla="*/ 4 h 19"/>
                          <a:gd name="T32" fmla="*/ 7 w 17"/>
                          <a:gd name="T33" fmla="*/ 0 h 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9"/>
                          <a:gd name="T53" fmla="*/ 17 w 17"/>
                          <a:gd name="T54" fmla="*/ 19 h 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9">
                            <a:moveTo>
                              <a:pt x="7" y="0"/>
                            </a:moveTo>
                            <a:lnTo>
                              <a:pt x="11" y="2"/>
                            </a:lnTo>
                            <a:lnTo>
                              <a:pt x="13" y="3"/>
                            </a:lnTo>
                            <a:lnTo>
                              <a:pt x="14" y="5"/>
                            </a:lnTo>
                            <a:lnTo>
                              <a:pt x="16" y="8"/>
                            </a:lnTo>
                            <a:lnTo>
                              <a:pt x="14" y="9"/>
                            </a:lnTo>
                            <a:lnTo>
                              <a:pt x="14" y="12"/>
                            </a:lnTo>
                            <a:lnTo>
                              <a:pt x="13" y="14"/>
                            </a:lnTo>
                            <a:lnTo>
                              <a:pt x="12" y="16"/>
                            </a:lnTo>
                            <a:lnTo>
                              <a:pt x="8" y="17"/>
                            </a:lnTo>
                            <a:lnTo>
                              <a:pt x="6" y="18"/>
                            </a:lnTo>
                            <a:lnTo>
                              <a:pt x="2" y="17"/>
                            </a:lnTo>
                            <a:lnTo>
                              <a:pt x="0" y="17"/>
                            </a:lnTo>
                            <a:lnTo>
                              <a:pt x="1" y="11"/>
                            </a:lnTo>
                            <a:lnTo>
                              <a:pt x="2" y="8"/>
                            </a:lnTo>
                            <a:lnTo>
                              <a:pt x="4" y="4"/>
                            </a:lnTo>
                            <a:lnTo>
                              <a:pt x="7" y="0"/>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86" name="Freeform 109"/>
                      <p:cNvSpPr/>
                      <p:nvPr/>
                    </p:nvSpPr>
                    <p:spPr bwMode="auto">
                      <a:xfrm>
                        <a:off x="4008" y="1822"/>
                        <a:ext cx="18" cy="17"/>
                      </a:xfrm>
                      <a:custGeom>
                        <a:avLst/>
                        <a:gdLst>
                          <a:gd name="T0" fmla="*/ 17 w 18"/>
                          <a:gd name="T1" fmla="*/ 6 h 17"/>
                          <a:gd name="T2" fmla="*/ 16 w 18"/>
                          <a:gd name="T3" fmla="*/ 4 h 17"/>
                          <a:gd name="T4" fmla="*/ 14 w 18"/>
                          <a:gd name="T5" fmla="*/ 2 h 17"/>
                          <a:gd name="T6" fmla="*/ 12 w 18"/>
                          <a:gd name="T7" fmla="*/ 1 h 17"/>
                          <a:gd name="T8" fmla="*/ 9 w 18"/>
                          <a:gd name="T9" fmla="*/ 0 h 17"/>
                          <a:gd name="T10" fmla="*/ 7 w 18"/>
                          <a:gd name="T11" fmla="*/ 0 h 17"/>
                          <a:gd name="T12" fmla="*/ 4 w 18"/>
                          <a:gd name="T13" fmla="*/ 1 h 17"/>
                          <a:gd name="T14" fmla="*/ 2 w 18"/>
                          <a:gd name="T15" fmla="*/ 2 h 17"/>
                          <a:gd name="T16" fmla="*/ 1 w 18"/>
                          <a:gd name="T17" fmla="*/ 5 h 17"/>
                          <a:gd name="T18" fmla="*/ 0 w 18"/>
                          <a:gd name="T19" fmla="*/ 9 h 17"/>
                          <a:gd name="T20" fmla="*/ 1 w 18"/>
                          <a:gd name="T21" fmla="*/ 12 h 17"/>
                          <a:gd name="T22" fmla="*/ 1 w 18"/>
                          <a:gd name="T23" fmla="*/ 16 h 17"/>
                          <a:gd name="T24" fmla="*/ 6 w 18"/>
                          <a:gd name="T25" fmla="*/ 14 h 17"/>
                          <a:gd name="T26" fmla="*/ 11 w 18"/>
                          <a:gd name="T27" fmla="*/ 12 h 17"/>
                          <a:gd name="T28" fmla="*/ 15 w 18"/>
                          <a:gd name="T29" fmla="*/ 9 h 17"/>
                          <a:gd name="T30" fmla="*/ 17 w 18"/>
                          <a:gd name="T31" fmla="*/ 6 h 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
                          <a:gd name="T49" fmla="*/ 0 h 17"/>
                          <a:gd name="T50" fmla="*/ 18 w 18"/>
                          <a:gd name="T51" fmla="*/ 17 h 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 h="17">
                            <a:moveTo>
                              <a:pt x="17" y="6"/>
                            </a:moveTo>
                            <a:lnTo>
                              <a:pt x="16" y="4"/>
                            </a:lnTo>
                            <a:lnTo>
                              <a:pt x="14" y="2"/>
                            </a:lnTo>
                            <a:lnTo>
                              <a:pt x="12" y="1"/>
                            </a:lnTo>
                            <a:lnTo>
                              <a:pt x="9" y="0"/>
                            </a:lnTo>
                            <a:lnTo>
                              <a:pt x="7" y="0"/>
                            </a:lnTo>
                            <a:lnTo>
                              <a:pt x="4" y="1"/>
                            </a:lnTo>
                            <a:lnTo>
                              <a:pt x="2" y="2"/>
                            </a:lnTo>
                            <a:lnTo>
                              <a:pt x="1" y="5"/>
                            </a:lnTo>
                            <a:lnTo>
                              <a:pt x="0" y="9"/>
                            </a:lnTo>
                            <a:lnTo>
                              <a:pt x="1" y="12"/>
                            </a:lnTo>
                            <a:lnTo>
                              <a:pt x="1" y="16"/>
                            </a:lnTo>
                            <a:lnTo>
                              <a:pt x="6" y="14"/>
                            </a:lnTo>
                            <a:lnTo>
                              <a:pt x="11" y="12"/>
                            </a:lnTo>
                            <a:lnTo>
                              <a:pt x="15" y="9"/>
                            </a:lnTo>
                            <a:lnTo>
                              <a:pt x="17" y="6"/>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87" name="Freeform 110"/>
                      <p:cNvSpPr/>
                      <p:nvPr/>
                    </p:nvSpPr>
                    <p:spPr bwMode="auto">
                      <a:xfrm>
                        <a:off x="3977" y="1817"/>
                        <a:ext cx="17" cy="17"/>
                      </a:xfrm>
                      <a:custGeom>
                        <a:avLst/>
                        <a:gdLst>
                          <a:gd name="T0" fmla="*/ 0 w 17"/>
                          <a:gd name="T1" fmla="*/ 4 h 17"/>
                          <a:gd name="T2" fmla="*/ 1 w 17"/>
                          <a:gd name="T3" fmla="*/ 2 h 17"/>
                          <a:gd name="T4" fmla="*/ 2 w 17"/>
                          <a:gd name="T5" fmla="*/ 1 h 17"/>
                          <a:gd name="T6" fmla="*/ 4 w 17"/>
                          <a:gd name="T7" fmla="*/ 1 h 17"/>
                          <a:gd name="T8" fmla="*/ 8 w 17"/>
                          <a:gd name="T9" fmla="*/ 0 h 17"/>
                          <a:gd name="T10" fmla="*/ 11 w 17"/>
                          <a:gd name="T11" fmla="*/ 1 h 17"/>
                          <a:gd name="T12" fmla="*/ 13 w 17"/>
                          <a:gd name="T13" fmla="*/ 2 h 17"/>
                          <a:gd name="T14" fmla="*/ 14 w 17"/>
                          <a:gd name="T15" fmla="*/ 3 h 17"/>
                          <a:gd name="T16" fmla="*/ 16 w 17"/>
                          <a:gd name="T17" fmla="*/ 5 h 17"/>
                          <a:gd name="T18" fmla="*/ 16 w 17"/>
                          <a:gd name="T19" fmla="*/ 8 h 17"/>
                          <a:gd name="T20" fmla="*/ 16 w 17"/>
                          <a:gd name="T21" fmla="*/ 10 h 17"/>
                          <a:gd name="T22" fmla="*/ 14 w 17"/>
                          <a:gd name="T23" fmla="*/ 13 h 17"/>
                          <a:gd name="T24" fmla="*/ 12 w 17"/>
                          <a:gd name="T25" fmla="*/ 16 h 17"/>
                          <a:gd name="T26" fmla="*/ 8 w 17"/>
                          <a:gd name="T27" fmla="*/ 13 h 17"/>
                          <a:gd name="T28" fmla="*/ 4 w 17"/>
                          <a:gd name="T29" fmla="*/ 11 h 17"/>
                          <a:gd name="T30" fmla="*/ 1 w 17"/>
                          <a:gd name="T31" fmla="*/ 7 h 17"/>
                          <a:gd name="T32" fmla="*/ 0 w 17"/>
                          <a:gd name="T33" fmla="*/ 4 h 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
                          <a:gd name="T52" fmla="*/ 0 h 17"/>
                          <a:gd name="T53" fmla="*/ 17 w 17"/>
                          <a:gd name="T54" fmla="*/ 17 h 1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 h="17">
                            <a:moveTo>
                              <a:pt x="0" y="4"/>
                            </a:moveTo>
                            <a:lnTo>
                              <a:pt x="1" y="2"/>
                            </a:lnTo>
                            <a:lnTo>
                              <a:pt x="2" y="1"/>
                            </a:lnTo>
                            <a:lnTo>
                              <a:pt x="4" y="1"/>
                            </a:lnTo>
                            <a:lnTo>
                              <a:pt x="8" y="0"/>
                            </a:lnTo>
                            <a:lnTo>
                              <a:pt x="11" y="1"/>
                            </a:lnTo>
                            <a:lnTo>
                              <a:pt x="13" y="2"/>
                            </a:lnTo>
                            <a:lnTo>
                              <a:pt x="14" y="3"/>
                            </a:lnTo>
                            <a:lnTo>
                              <a:pt x="16" y="5"/>
                            </a:lnTo>
                            <a:lnTo>
                              <a:pt x="16" y="8"/>
                            </a:lnTo>
                            <a:lnTo>
                              <a:pt x="16" y="10"/>
                            </a:lnTo>
                            <a:lnTo>
                              <a:pt x="14" y="13"/>
                            </a:lnTo>
                            <a:lnTo>
                              <a:pt x="12" y="16"/>
                            </a:lnTo>
                            <a:lnTo>
                              <a:pt x="8" y="13"/>
                            </a:lnTo>
                            <a:lnTo>
                              <a:pt x="4" y="11"/>
                            </a:lnTo>
                            <a:lnTo>
                              <a:pt x="1" y="7"/>
                            </a:lnTo>
                            <a:lnTo>
                              <a:pt x="0" y="4"/>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2582" name="Oval 111"/>
                    <p:cNvSpPr>
                      <a:spLocks noChangeArrowheads="1"/>
                    </p:cNvSpPr>
                    <p:nvPr/>
                  </p:nvSpPr>
                  <p:spPr bwMode="auto">
                    <a:xfrm>
                      <a:off x="3997" y="1801"/>
                      <a:ext cx="11" cy="11"/>
                    </a:xfrm>
                    <a:prstGeom prst="ellipse">
                      <a:avLst/>
                    </a:prstGeom>
                    <a:solidFill>
                      <a:srgbClr val="808080"/>
                    </a:solidFill>
                    <a:ln w="12700">
                      <a:solidFill>
                        <a:srgbClr val="000000"/>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grpSp>
          <p:grpSp>
            <p:nvGrpSpPr>
              <p:cNvPr id="22571" name="Group 112"/>
              <p:cNvGrpSpPr/>
              <p:nvPr/>
            </p:nvGrpSpPr>
            <p:grpSpPr bwMode="auto">
              <a:xfrm>
                <a:off x="2637" y="1481"/>
                <a:ext cx="281" cy="223"/>
                <a:chOff x="2637" y="1481"/>
                <a:chExt cx="281" cy="223"/>
              </a:xfrm>
            </p:grpSpPr>
            <p:sp>
              <p:nvSpPr>
                <p:cNvPr id="22572" name="Freeform 113"/>
                <p:cNvSpPr/>
                <p:nvPr/>
              </p:nvSpPr>
              <p:spPr bwMode="auto">
                <a:xfrm>
                  <a:off x="2637" y="1481"/>
                  <a:ext cx="281" cy="223"/>
                </a:xfrm>
                <a:custGeom>
                  <a:avLst/>
                  <a:gdLst>
                    <a:gd name="T0" fmla="*/ 159 w 281"/>
                    <a:gd name="T1" fmla="*/ 0 h 223"/>
                    <a:gd name="T2" fmla="*/ 159 w 281"/>
                    <a:gd name="T3" fmla="*/ 20 h 223"/>
                    <a:gd name="T4" fmla="*/ 280 w 281"/>
                    <a:gd name="T5" fmla="*/ 20 h 223"/>
                    <a:gd name="T6" fmla="*/ 280 w 281"/>
                    <a:gd name="T7" fmla="*/ 222 h 223"/>
                    <a:gd name="T8" fmla="*/ 0 w 281"/>
                    <a:gd name="T9" fmla="*/ 222 h 223"/>
                    <a:gd name="T10" fmla="*/ 0 w 281"/>
                    <a:gd name="T11" fmla="*/ 20 h 223"/>
                    <a:gd name="T12" fmla="*/ 117 w 281"/>
                    <a:gd name="T13" fmla="*/ 20 h 223"/>
                    <a:gd name="T14" fmla="*/ 117 w 281"/>
                    <a:gd name="T15" fmla="*/ 0 h 223"/>
                    <a:gd name="T16" fmla="*/ 159 w 281"/>
                    <a:gd name="T17" fmla="*/ 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1"/>
                    <a:gd name="T28" fmla="*/ 0 h 223"/>
                    <a:gd name="T29" fmla="*/ 281 w 281"/>
                    <a:gd name="T30" fmla="*/ 223 h 22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1" h="223">
                      <a:moveTo>
                        <a:pt x="159" y="0"/>
                      </a:moveTo>
                      <a:lnTo>
                        <a:pt x="159" y="20"/>
                      </a:lnTo>
                      <a:lnTo>
                        <a:pt x="280" y="20"/>
                      </a:lnTo>
                      <a:lnTo>
                        <a:pt x="280" y="222"/>
                      </a:lnTo>
                      <a:lnTo>
                        <a:pt x="0" y="222"/>
                      </a:lnTo>
                      <a:lnTo>
                        <a:pt x="0" y="20"/>
                      </a:lnTo>
                      <a:lnTo>
                        <a:pt x="117" y="20"/>
                      </a:lnTo>
                      <a:lnTo>
                        <a:pt x="117" y="0"/>
                      </a:lnTo>
                      <a:lnTo>
                        <a:pt x="159" y="0"/>
                      </a:lnTo>
                    </a:path>
                  </a:pathLst>
                </a:custGeom>
                <a:solidFill>
                  <a:srgbClr val="C0C0C0"/>
                </a:solidFill>
                <a:ln w="12700" cap="rnd">
                  <a:solidFill>
                    <a:srgbClr val="000000"/>
                  </a:solidFill>
                  <a:round/>
                </a:ln>
              </p:spPr>
              <p:txBody>
                <a:bodyPr/>
                <a:lstStyle/>
                <a:p>
                  <a:endParaRPr lang="zh-CN" altLang="en-US"/>
                </a:p>
              </p:txBody>
            </p:sp>
            <p:sp>
              <p:nvSpPr>
                <p:cNvPr id="22573" name="Freeform 114"/>
                <p:cNvSpPr/>
                <p:nvPr/>
              </p:nvSpPr>
              <p:spPr bwMode="auto">
                <a:xfrm>
                  <a:off x="2637" y="1559"/>
                  <a:ext cx="281" cy="145"/>
                </a:xfrm>
                <a:custGeom>
                  <a:avLst/>
                  <a:gdLst>
                    <a:gd name="T0" fmla="*/ 280 w 281"/>
                    <a:gd name="T1" fmla="*/ 0 h 145"/>
                    <a:gd name="T2" fmla="*/ 280 w 281"/>
                    <a:gd name="T3" fmla="*/ 143 h 145"/>
                    <a:gd name="T4" fmla="*/ 0 w 281"/>
                    <a:gd name="T5" fmla="*/ 144 h 145"/>
                    <a:gd name="T6" fmla="*/ 0 w 281"/>
                    <a:gd name="T7" fmla="*/ 0 h 145"/>
                    <a:gd name="T8" fmla="*/ 280 w 281"/>
                    <a:gd name="T9" fmla="*/ 0 h 145"/>
                    <a:gd name="T10" fmla="*/ 0 60000 65536"/>
                    <a:gd name="T11" fmla="*/ 0 60000 65536"/>
                    <a:gd name="T12" fmla="*/ 0 60000 65536"/>
                    <a:gd name="T13" fmla="*/ 0 60000 65536"/>
                    <a:gd name="T14" fmla="*/ 0 60000 65536"/>
                    <a:gd name="T15" fmla="*/ 0 w 281"/>
                    <a:gd name="T16" fmla="*/ 0 h 145"/>
                    <a:gd name="T17" fmla="*/ 281 w 281"/>
                    <a:gd name="T18" fmla="*/ 145 h 145"/>
                  </a:gdLst>
                  <a:ahLst/>
                  <a:cxnLst>
                    <a:cxn ang="T10">
                      <a:pos x="T0" y="T1"/>
                    </a:cxn>
                    <a:cxn ang="T11">
                      <a:pos x="T2" y="T3"/>
                    </a:cxn>
                    <a:cxn ang="T12">
                      <a:pos x="T4" y="T5"/>
                    </a:cxn>
                    <a:cxn ang="T13">
                      <a:pos x="T6" y="T7"/>
                    </a:cxn>
                    <a:cxn ang="T14">
                      <a:pos x="T8" y="T9"/>
                    </a:cxn>
                  </a:cxnLst>
                  <a:rect l="T15" t="T16" r="T17" b="T18"/>
                  <a:pathLst>
                    <a:path w="281" h="145">
                      <a:moveTo>
                        <a:pt x="280" y="0"/>
                      </a:moveTo>
                      <a:lnTo>
                        <a:pt x="280" y="143"/>
                      </a:lnTo>
                      <a:lnTo>
                        <a:pt x="0" y="144"/>
                      </a:lnTo>
                      <a:lnTo>
                        <a:pt x="0" y="0"/>
                      </a:lnTo>
                      <a:lnTo>
                        <a:pt x="280" y="0"/>
                      </a:lnTo>
                    </a:path>
                  </a:pathLst>
                </a:custGeom>
                <a:solidFill>
                  <a:srgbClr val="60C000"/>
                </a:solidFill>
                <a:ln w="12700" cap="rnd">
                  <a:solidFill>
                    <a:srgbClr val="000000"/>
                  </a:solidFill>
                  <a:round/>
                </a:ln>
              </p:spPr>
              <p:txBody>
                <a:bodyPr/>
                <a:lstStyle/>
                <a:p>
                  <a:endParaRPr lang="zh-CN" altLang="en-US"/>
                </a:p>
              </p:txBody>
            </p:sp>
          </p:grpSp>
        </p:grpSp>
        <p:sp>
          <p:nvSpPr>
            <p:cNvPr id="22560" name="Rectangle 115"/>
            <p:cNvSpPr>
              <a:spLocks noChangeArrowheads="1"/>
            </p:cNvSpPr>
            <p:nvPr/>
          </p:nvSpPr>
          <p:spPr bwMode="auto">
            <a:xfrm>
              <a:off x="2808" y="1860"/>
              <a:ext cx="66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lnSpc>
                  <a:spcPct val="90000"/>
                </a:lnSpc>
                <a:spcBef>
                  <a:spcPct val="50000"/>
                </a:spcBef>
              </a:pPr>
              <a:r>
                <a:rPr lang="en-US" altLang="zh-CN" sz="1600" dirty="0">
                  <a:solidFill>
                    <a:srgbClr val="EB7C11"/>
                  </a:solidFill>
                  <a:ea typeface="宋体" panose="02010600030101010101" pitchFamily="2" charset="-122"/>
                </a:rPr>
                <a:t>Truck</a:t>
              </a:r>
              <a:endParaRPr lang="en-US" altLang="zh-CN" sz="1600" dirty="0">
                <a:solidFill>
                  <a:srgbClr val="EB7C11"/>
                </a:solidFill>
                <a:ea typeface="宋体" panose="02010600030101010101" pitchFamily="2" charset="-122"/>
              </a:endParaRPr>
            </a:p>
          </p:txBody>
        </p:sp>
      </p:grpSp>
      <p:pic>
        <p:nvPicPr>
          <p:cNvPr id="22533" name="Picture 116"/>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69014" y="4010434"/>
            <a:ext cx="727075"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117"/>
          <p:cNvSpPr>
            <a:spLocks noChangeArrowheads="1"/>
          </p:cNvSpPr>
          <p:nvPr/>
        </p:nvSpPr>
        <p:spPr bwMode="auto">
          <a:xfrm>
            <a:off x="5734051" y="4788309"/>
            <a:ext cx="216217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lnSpc>
                <a:spcPct val="90000"/>
              </a:lnSpc>
              <a:spcBef>
                <a:spcPct val="50000"/>
              </a:spcBef>
            </a:pPr>
            <a:r>
              <a:rPr lang="en-US" altLang="zh-CN" sz="1400" dirty="0">
                <a:solidFill>
                  <a:srgbClr val="EB7C11"/>
                </a:solidFill>
                <a:ea typeface="宋体" panose="02010600030101010101" pitchFamily="2" charset="-122"/>
              </a:rPr>
              <a:t>Chemical </a:t>
            </a:r>
            <a:r>
              <a:rPr lang="en-US" altLang="zh-CN" sz="1600" dirty="0">
                <a:solidFill>
                  <a:srgbClr val="EB7C11"/>
                </a:solidFill>
                <a:ea typeface="宋体" panose="02010600030101010101" pitchFamily="2" charset="-122"/>
              </a:rPr>
              <a:t>Process</a:t>
            </a:r>
            <a:endParaRPr lang="en-US" altLang="zh-CN" sz="1600" dirty="0">
              <a:solidFill>
                <a:srgbClr val="EB7C11"/>
              </a:solidFill>
              <a:ea typeface="宋体" panose="02010600030101010101" pitchFamily="2" charset="-122"/>
            </a:endParaRPr>
          </a:p>
        </p:txBody>
      </p:sp>
      <p:grpSp>
        <p:nvGrpSpPr>
          <p:cNvPr id="22535" name="Group 118"/>
          <p:cNvGrpSpPr/>
          <p:nvPr/>
        </p:nvGrpSpPr>
        <p:grpSpPr bwMode="auto">
          <a:xfrm>
            <a:off x="5688013" y="5646070"/>
            <a:ext cx="1117600" cy="355600"/>
            <a:chOff x="2623" y="3154"/>
            <a:chExt cx="704" cy="224"/>
          </a:xfrm>
        </p:grpSpPr>
        <p:grpSp>
          <p:nvGrpSpPr>
            <p:cNvPr id="22554" name="Group 119"/>
            <p:cNvGrpSpPr/>
            <p:nvPr/>
          </p:nvGrpSpPr>
          <p:grpSpPr bwMode="auto">
            <a:xfrm>
              <a:off x="2623" y="3154"/>
              <a:ext cx="460" cy="224"/>
              <a:chOff x="2623" y="3154"/>
              <a:chExt cx="460" cy="224"/>
            </a:xfrm>
          </p:grpSpPr>
          <p:sp>
            <p:nvSpPr>
              <p:cNvPr id="22557" name="Rectangle 120"/>
              <p:cNvSpPr>
                <a:spLocks noChangeArrowheads="1"/>
              </p:cNvSpPr>
              <p:nvPr/>
            </p:nvSpPr>
            <p:spPr bwMode="auto">
              <a:xfrm>
                <a:off x="2623" y="3155"/>
                <a:ext cx="460" cy="220"/>
              </a:xfrm>
              <a:prstGeom prst="rect">
                <a:avLst/>
              </a:prstGeom>
              <a:noFill/>
              <a:ln w="25400">
                <a:solidFill>
                  <a:srgbClr val="00CC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558" name="Line 121"/>
              <p:cNvSpPr>
                <a:spLocks noChangeShapeType="1"/>
              </p:cNvSpPr>
              <p:nvPr/>
            </p:nvSpPr>
            <p:spPr bwMode="auto">
              <a:xfrm>
                <a:off x="2848" y="3154"/>
                <a:ext cx="0" cy="224"/>
              </a:xfrm>
              <a:prstGeom prst="line">
                <a:avLst/>
              </a:prstGeom>
              <a:noFill/>
              <a:ln w="254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555" name="Line 122"/>
            <p:cNvSpPr>
              <a:spLocks noChangeShapeType="1"/>
            </p:cNvSpPr>
            <p:nvPr/>
          </p:nvSpPr>
          <p:spPr bwMode="auto">
            <a:xfrm>
              <a:off x="2958" y="3265"/>
              <a:ext cx="369" cy="0"/>
            </a:xfrm>
            <a:prstGeom prst="line">
              <a:avLst/>
            </a:prstGeom>
            <a:noFill/>
            <a:ln w="25400">
              <a:solidFill>
                <a:srgbClr val="00CC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6" name="Oval 123"/>
            <p:cNvSpPr>
              <a:spLocks noChangeArrowheads="1"/>
            </p:cNvSpPr>
            <p:nvPr/>
          </p:nvSpPr>
          <p:spPr bwMode="auto">
            <a:xfrm>
              <a:off x="2945" y="3258"/>
              <a:ext cx="23" cy="17"/>
            </a:xfrm>
            <a:prstGeom prst="ellipse">
              <a:avLst/>
            </a:prstGeom>
            <a:solidFill>
              <a:schemeClr val="tx1"/>
            </a:solidFill>
            <a:ln w="25400">
              <a:solidFill>
                <a:srgbClr val="00CCFF"/>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2536" name="Group 124"/>
          <p:cNvGrpSpPr/>
          <p:nvPr/>
        </p:nvGrpSpPr>
        <p:grpSpPr bwMode="auto">
          <a:xfrm>
            <a:off x="6811963" y="5646070"/>
            <a:ext cx="1117600" cy="355600"/>
            <a:chOff x="3331" y="3154"/>
            <a:chExt cx="704" cy="224"/>
          </a:xfrm>
        </p:grpSpPr>
        <p:grpSp>
          <p:nvGrpSpPr>
            <p:cNvPr id="22549" name="Group 125"/>
            <p:cNvGrpSpPr/>
            <p:nvPr/>
          </p:nvGrpSpPr>
          <p:grpSpPr bwMode="auto">
            <a:xfrm>
              <a:off x="3331" y="3154"/>
              <a:ext cx="460" cy="224"/>
              <a:chOff x="3331" y="3154"/>
              <a:chExt cx="460" cy="224"/>
            </a:xfrm>
          </p:grpSpPr>
          <p:sp>
            <p:nvSpPr>
              <p:cNvPr id="22552" name="Rectangle 126"/>
              <p:cNvSpPr>
                <a:spLocks noChangeArrowheads="1"/>
              </p:cNvSpPr>
              <p:nvPr/>
            </p:nvSpPr>
            <p:spPr bwMode="auto">
              <a:xfrm>
                <a:off x="3331" y="3155"/>
                <a:ext cx="460" cy="220"/>
              </a:xfrm>
              <a:prstGeom prst="rect">
                <a:avLst/>
              </a:prstGeom>
              <a:noFill/>
              <a:ln w="25400">
                <a:solidFill>
                  <a:srgbClr val="00CC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553" name="Line 127"/>
              <p:cNvSpPr>
                <a:spLocks noChangeShapeType="1"/>
              </p:cNvSpPr>
              <p:nvPr/>
            </p:nvSpPr>
            <p:spPr bwMode="auto">
              <a:xfrm>
                <a:off x="3556" y="3154"/>
                <a:ext cx="0" cy="224"/>
              </a:xfrm>
              <a:prstGeom prst="line">
                <a:avLst/>
              </a:prstGeom>
              <a:noFill/>
              <a:ln w="254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550" name="Line 128"/>
            <p:cNvSpPr>
              <a:spLocks noChangeShapeType="1"/>
            </p:cNvSpPr>
            <p:nvPr/>
          </p:nvSpPr>
          <p:spPr bwMode="auto">
            <a:xfrm>
              <a:off x="3666" y="3265"/>
              <a:ext cx="369" cy="0"/>
            </a:xfrm>
            <a:prstGeom prst="line">
              <a:avLst/>
            </a:prstGeom>
            <a:noFill/>
            <a:ln w="25400">
              <a:solidFill>
                <a:srgbClr val="00CC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Oval 129"/>
            <p:cNvSpPr>
              <a:spLocks noChangeArrowheads="1"/>
            </p:cNvSpPr>
            <p:nvPr/>
          </p:nvSpPr>
          <p:spPr bwMode="auto">
            <a:xfrm>
              <a:off x="3653" y="3258"/>
              <a:ext cx="23" cy="17"/>
            </a:xfrm>
            <a:prstGeom prst="ellipse">
              <a:avLst/>
            </a:prstGeom>
            <a:solidFill>
              <a:schemeClr val="tx1"/>
            </a:solidFill>
            <a:ln w="25400">
              <a:solidFill>
                <a:srgbClr val="00CCFF"/>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2537" name="Group 130"/>
          <p:cNvGrpSpPr/>
          <p:nvPr/>
        </p:nvGrpSpPr>
        <p:grpSpPr bwMode="auto">
          <a:xfrm>
            <a:off x="7940675" y="5646070"/>
            <a:ext cx="1117600" cy="355600"/>
            <a:chOff x="4042" y="3154"/>
            <a:chExt cx="704" cy="224"/>
          </a:xfrm>
        </p:grpSpPr>
        <p:grpSp>
          <p:nvGrpSpPr>
            <p:cNvPr id="22544" name="Group 131"/>
            <p:cNvGrpSpPr/>
            <p:nvPr/>
          </p:nvGrpSpPr>
          <p:grpSpPr bwMode="auto">
            <a:xfrm>
              <a:off x="4042" y="3154"/>
              <a:ext cx="460" cy="224"/>
              <a:chOff x="4042" y="3154"/>
              <a:chExt cx="460" cy="224"/>
            </a:xfrm>
          </p:grpSpPr>
          <p:sp>
            <p:nvSpPr>
              <p:cNvPr id="22547" name="Rectangle 132"/>
              <p:cNvSpPr>
                <a:spLocks noChangeArrowheads="1"/>
              </p:cNvSpPr>
              <p:nvPr/>
            </p:nvSpPr>
            <p:spPr bwMode="auto">
              <a:xfrm>
                <a:off x="4042" y="3155"/>
                <a:ext cx="460" cy="220"/>
              </a:xfrm>
              <a:prstGeom prst="rect">
                <a:avLst/>
              </a:prstGeom>
              <a:noFill/>
              <a:ln w="25400">
                <a:solidFill>
                  <a:srgbClr val="00CC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548" name="Line 133"/>
              <p:cNvSpPr>
                <a:spLocks noChangeShapeType="1"/>
              </p:cNvSpPr>
              <p:nvPr/>
            </p:nvSpPr>
            <p:spPr bwMode="auto">
              <a:xfrm>
                <a:off x="4267" y="3154"/>
                <a:ext cx="0" cy="224"/>
              </a:xfrm>
              <a:prstGeom prst="line">
                <a:avLst/>
              </a:prstGeom>
              <a:noFill/>
              <a:ln w="254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545" name="Line 134"/>
            <p:cNvSpPr>
              <a:spLocks noChangeShapeType="1"/>
            </p:cNvSpPr>
            <p:nvPr/>
          </p:nvSpPr>
          <p:spPr bwMode="auto">
            <a:xfrm>
              <a:off x="4377" y="3265"/>
              <a:ext cx="369" cy="0"/>
            </a:xfrm>
            <a:prstGeom prst="line">
              <a:avLst/>
            </a:prstGeom>
            <a:noFill/>
            <a:ln w="25400">
              <a:solidFill>
                <a:srgbClr val="00CC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Oval 135"/>
            <p:cNvSpPr>
              <a:spLocks noChangeArrowheads="1"/>
            </p:cNvSpPr>
            <p:nvPr/>
          </p:nvSpPr>
          <p:spPr bwMode="auto">
            <a:xfrm>
              <a:off x="4364" y="3258"/>
              <a:ext cx="23" cy="17"/>
            </a:xfrm>
            <a:prstGeom prst="ellipse">
              <a:avLst/>
            </a:prstGeom>
            <a:solidFill>
              <a:schemeClr val="tx1"/>
            </a:solidFill>
            <a:ln w="25400">
              <a:solidFill>
                <a:srgbClr val="00CCFF"/>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22538" name="Group 136"/>
          <p:cNvGrpSpPr/>
          <p:nvPr/>
        </p:nvGrpSpPr>
        <p:grpSpPr bwMode="auto">
          <a:xfrm>
            <a:off x="9083675" y="5646070"/>
            <a:ext cx="730250" cy="355600"/>
            <a:chOff x="4762" y="3154"/>
            <a:chExt cx="460" cy="224"/>
          </a:xfrm>
        </p:grpSpPr>
        <p:sp>
          <p:nvSpPr>
            <p:cNvPr id="22542" name="Rectangle 137"/>
            <p:cNvSpPr>
              <a:spLocks noChangeArrowheads="1"/>
            </p:cNvSpPr>
            <p:nvPr/>
          </p:nvSpPr>
          <p:spPr bwMode="auto">
            <a:xfrm>
              <a:off x="4762" y="3155"/>
              <a:ext cx="460" cy="220"/>
            </a:xfrm>
            <a:prstGeom prst="rect">
              <a:avLst/>
            </a:prstGeom>
            <a:noFill/>
            <a:ln w="25400">
              <a:solidFill>
                <a:srgbClr val="00CC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543" name="Line 138"/>
            <p:cNvSpPr>
              <a:spLocks noChangeShapeType="1"/>
            </p:cNvSpPr>
            <p:nvPr/>
          </p:nvSpPr>
          <p:spPr bwMode="auto">
            <a:xfrm>
              <a:off x="4987" y="3154"/>
              <a:ext cx="0" cy="224"/>
            </a:xfrm>
            <a:prstGeom prst="line">
              <a:avLst/>
            </a:prstGeom>
            <a:noFill/>
            <a:ln w="25400">
              <a:solidFill>
                <a:srgbClr val="00CC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539" name="Rectangle 139"/>
          <p:cNvSpPr>
            <a:spLocks noChangeArrowheads="1"/>
          </p:cNvSpPr>
          <p:nvPr/>
        </p:nvSpPr>
        <p:spPr bwMode="auto">
          <a:xfrm>
            <a:off x="5862638" y="6092159"/>
            <a:ext cx="1447800"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lnSpc>
                <a:spcPct val="90000"/>
              </a:lnSpc>
              <a:spcBef>
                <a:spcPct val="50000"/>
              </a:spcBef>
            </a:pPr>
            <a:r>
              <a:rPr lang="en-US" altLang="zh-CN" sz="1600" dirty="0">
                <a:solidFill>
                  <a:srgbClr val="EB7C11"/>
                </a:solidFill>
                <a:ea typeface="宋体" panose="02010600030101010101" pitchFamily="2" charset="-122"/>
              </a:rPr>
              <a:t>Linked List</a:t>
            </a:r>
            <a:endParaRPr lang="en-US" altLang="zh-CN" sz="1600" dirty="0">
              <a:solidFill>
                <a:srgbClr val="EB7C11"/>
              </a:solidFill>
              <a:ea typeface="宋体" panose="02010600030101010101" pitchFamily="2" charset="-122"/>
            </a:endParaRPr>
          </a:p>
        </p:txBody>
      </p:sp>
      <p:sp>
        <p:nvSpPr>
          <p:cNvPr id="22540" name="Line 140"/>
          <p:cNvSpPr>
            <a:spLocks noChangeShapeType="1"/>
          </p:cNvSpPr>
          <p:nvPr/>
        </p:nvSpPr>
        <p:spPr bwMode="auto">
          <a:xfrm>
            <a:off x="5248276" y="5534945"/>
            <a:ext cx="428625" cy="300038"/>
          </a:xfrm>
          <a:prstGeom prst="line">
            <a:avLst/>
          </a:prstGeom>
          <a:noFill/>
          <a:ln w="25400">
            <a:solidFill>
              <a:srgbClr val="00CC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smtClean="0"/>
              <a:t>A More Formal Definition	</a:t>
            </a:r>
            <a:endParaRPr lang="en-US" altLang="zh-CN" smtClean="0"/>
          </a:p>
        </p:txBody>
      </p:sp>
      <p:sp>
        <p:nvSpPr>
          <p:cNvPr id="24579" name="Rectangle 3"/>
          <p:cNvSpPr>
            <a:spLocks noGrp="1" noChangeArrowheads="1"/>
          </p:cNvSpPr>
          <p:nvPr>
            <p:ph type="body" idx="1"/>
          </p:nvPr>
        </p:nvSpPr>
        <p:spPr>
          <a:xfrm>
            <a:off x="612001" y="1353458"/>
            <a:ext cx="5857626" cy="5288241"/>
          </a:xfrm>
        </p:spPr>
        <p:txBody>
          <a:bodyPr/>
          <a:lstStyle/>
          <a:p>
            <a:r>
              <a:rPr lang="en-US" altLang="zh-CN" dirty="0" smtClean="0"/>
              <a:t>An object is an entity with a well-defined boundary and </a:t>
            </a:r>
            <a:r>
              <a:rPr lang="en-US" altLang="zh-CN" dirty="0" smtClean="0">
                <a:solidFill>
                  <a:srgbClr val="EB7C11"/>
                </a:solidFill>
              </a:rPr>
              <a:t>identity</a:t>
            </a:r>
            <a:r>
              <a:rPr lang="en-US" altLang="zh-CN" dirty="0" smtClean="0"/>
              <a:t> that encapsulates </a:t>
            </a:r>
            <a:r>
              <a:rPr lang="en-US" altLang="zh-CN" dirty="0" smtClean="0">
                <a:solidFill>
                  <a:srgbClr val="EB7C11"/>
                </a:solidFill>
              </a:rPr>
              <a:t>state</a:t>
            </a:r>
            <a:r>
              <a:rPr lang="en-US" altLang="zh-CN" dirty="0" smtClean="0"/>
              <a:t> and </a:t>
            </a:r>
            <a:r>
              <a:rPr lang="en-US" altLang="zh-CN" dirty="0" smtClean="0">
                <a:solidFill>
                  <a:srgbClr val="EB7C11"/>
                </a:solidFill>
              </a:rPr>
              <a:t>behavior</a:t>
            </a:r>
            <a:r>
              <a:rPr lang="en-US" altLang="zh-CN" dirty="0" smtClean="0"/>
              <a:t>.</a:t>
            </a:r>
            <a:endParaRPr lang="en-US" altLang="zh-CN" dirty="0" smtClean="0"/>
          </a:p>
          <a:p>
            <a:pPr lvl="1"/>
            <a:r>
              <a:rPr lang="en-US" altLang="zh-CN" dirty="0" smtClean="0"/>
              <a:t>State is represented by attributes and relationships.</a:t>
            </a:r>
            <a:endParaRPr lang="en-US" altLang="zh-CN" dirty="0" smtClean="0"/>
          </a:p>
          <a:p>
            <a:pPr lvl="1"/>
            <a:r>
              <a:rPr lang="en-US" altLang="zh-CN" dirty="0" smtClean="0"/>
              <a:t>Behavior is represented by operations, methods, and state machines.</a:t>
            </a:r>
            <a:endParaRPr lang="en-US" altLang="zh-CN" dirty="0" smtClean="0"/>
          </a:p>
        </p:txBody>
      </p:sp>
      <p:pic>
        <p:nvPicPr>
          <p:cNvPr id="24580" name="Picture 4" descr="Te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9682" y="2085617"/>
            <a:ext cx="3665537" cy="358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5"/>
          <p:cNvSpPr txBox="1">
            <a:spLocks noChangeArrowheads="1"/>
          </p:cNvSpPr>
          <p:nvPr/>
        </p:nvSpPr>
        <p:spPr bwMode="auto">
          <a:xfrm>
            <a:off x="9148918" y="5606692"/>
            <a:ext cx="9271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Object</a:t>
            </a:r>
            <a:endParaRPr lang="en-US" altLang="zh-CN" sz="1800" b="1">
              <a:ea typeface="宋体" panose="02010600030101010101" pitchFamily="2" charset="-122"/>
            </a:endParaRPr>
          </a:p>
        </p:txBody>
      </p:sp>
      <p:sp>
        <p:nvSpPr>
          <p:cNvPr id="24582" name="Line 6"/>
          <p:cNvSpPr>
            <a:spLocks noChangeShapeType="1"/>
          </p:cNvSpPr>
          <p:nvPr/>
        </p:nvSpPr>
        <p:spPr bwMode="auto">
          <a:xfrm flipV="1">
            <a:off x="8082118" y="4535128"/>
            <a:ext cx="457200" cy="1371600"/>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4583" name="Text Box 7"/>
          <p:cNvSpPr txBox="1">
            <a:spLocks noChangeArrowheads="1"/>
          </p:cNvSpPr>
          <p:nvPr/>
        </p:nvSpPr>
        <p:spPr bwMode="auto">
          <a:xfrm>
            <a:off x="7669368" y="6011503"/>
            <a:ext cx="14224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Operations</a:t>
            </a:r>
            <a:endParaRPr lang="en-US" altLang="zh-CN" sz="1800" b="1">
              <a:ea typeface="宋体" panose="02010600030101010101" pitchFamily="2" charset="-122"/>
            </a:endParaRPr>
          </a:p>
        </p:txBody>
      </p:sp>
      <p:sp>
        <p:nvSpPr>
          <p:cNvPr id="24584" name="Line 8"/>
          <p:cNvSpPr>
            <a:spLocks noChangeShapeType="1"/>
          </p:cNvSpPr>
          <p:nvPr/>
        </p:nvSpPr>
        <p:spPr bwMode="auto">
          <a:xfrm>
            <a:off x="8691718" y="1868128"/>
            <a:ext cx="762000" cy="1676400"/>
          </a:xfrm>
          <a:prstGeom prst="line">
            <a:avLst/>
          </a:prstGeom>
          <a:noFill/>
          <a:ln w="28575">
            <a:solidFill>
              <a:schemeClr val="hlink"/>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4585" name="Text Box 9"/>
          <p:cNvSpPr txBox="1">
            <a:spLocks noChangeArrowheads="1"/>
          </p:cNvSpPr>
          <p:nvPr/>
        </p:nvSpPr>
        <p:spPr bwMode="auto">
          <a:xfrm>
            <a:off x="8158318" y="1387117"/>
            <a:ext cx="12954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Attributes</a:t>
            </a:r>
            <a:endParaRPr lang="en-US" altLang="zh-CN" sz="1800" b="1">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t>Representing Objects in the UML</a:t>
            </a:r>
            <a:endParaRPr lang="en-US" altLang="zh-CN" smtClean="0"/>
          </a:p>
        </p:txBody>
      </p:sp>
      <p:sp>
        <p:nvSpPr>
          <p:cNvPr id="26627" name="Rectangle 3"/>
          <p:cNvSpPr>
            <a:spLocks noGrp="1" noChangeArrowheads="1"/>
          </p:cNvSpPr>
          <p:nvPr>
            <p:ph type="body" idx="1"/>
          </p:nvPr>
        </p:nvSpPr>
        <p:spPr/>
        <p:txBody>
          <a:bodyPr/>
          <a:lstStyle/>
          <a:p>
            <a:r>
              <a:rPr lang="en-US" altLang="zh-CN" smtClean="0"/>
              <a:t>An object is represented as a rectangle with an underlined name.</a:t>
            </a:r>
            <a:endParaRPr lang="en-US" altLang="zh-CN" smtClean="0"/>
          </a:p>
        </p:txBody>
      </p:sp>
      <p:sp>
        <p:nvSpPr>
          <p:cNvPr id="26628" name="Rectangle 4"/>
          <p:cNvSpPr>
            <a:spLocks noChangeArrowheads="1"/>
          </p:cNvSpPr>
          <p:nvPr/>
        </p:nvSpPr>
        <p:spPr bwMode="auto">
          <a:xfrm>
            <a:off x="7331076" y="2795589"/>
            <a:ext cx="1528763" cy="854075"/>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29" name="Rectangle 5"/>
          <p:cNvSpPr>
            <a:spLocks noChangeArrowheads="1"/>
          </p:cNvSpPr>
          <p:nvPr/>
        </p:nvSpPr>
        <p:spPr bwMode="auto">
          <a:xfrm>
            <a:off x="7543800" y="2828925"/>
            <a:ext cx="11140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200" u="sng">
                <a:solidFill>
                  <a:srgbClr val="000000"/>
                </a:solidFill>
                <a:ea typeface="宋体" panose="02010600030101010101" pitchFamily="2" charset="-122"/>
              </a:rPr>
              <a:t>J Clark : </a:t>
            </a:r>
            <a:endParaRPr lang="en-US" altLang="zh-CN">
              <a:ea typeface="宋体" panose="02010600030101010101" pitchFamily="2" charset="-122"/>
            </a:endParaRPr>
          </a:p>
        </p:txBody>
      </p:sp>
      <p:sp>
        <p:nvSpPr>
          <p:cNvPr id="26630" name="Rectangle 6"/>
          <p:cNvSpPr>
            <a:spLocks noChangeArrowheads="1"/>
          </p:cNvSpPr>
          <p:nvPr/>
        </p:nvSpPr>
        <p:spPr bwMode="auto">
          <a:xfrm>
            <a:off x="7500938" y="3170238"/>
            <a:ext cx="12086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200" u="sng">
                <a:solidFill>
                  <a:srgbClr val="000000"/>
                </a:solidFill>
                <a:ea typeface="宋体" panose="02010600030101010101" pitchFamily="2" charset="-122"/>
              </a:rPr>
              <a:t>Professor</a:t>
            </a:r>
            <a:endParaRPr lang="en-US" altLang="zh-CN">
              <a:ea typeface="宋体" panose="02010600030101010101" pitchFamily="2" charset="-122"/>
            </a:endParaRPr>
          </a:p>
        </p:txBody>
      </p:sp>
      <p:sp>
        <p:nvSpPr>
          <p:cNvPr id="26631" name="Rectangle 7"/>
          <p:cNvSpPr>
            <a:spLocks noChangeArrowheads="1"/>
          </p:cNvSpPr>
          <p:nvPr/>
        </p:nvSpPr>
        <p:spPr bwMode="auto">
          <a:xfrm>
            <a:off x="7270750" y="4703763"/>
            <a:ext cx="1620838" cy="889000"/>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32" name="Rectangle 8"/>
          <p:cNvSpPr>
            <a:spLocks noChangeArrowheads="1"/>
          </p:cNvSpPr>
          <p:nvPr/>
        </p:nvSpPr>
        <p:spPr bwMode="auto">
          <a:xfrm>
            <a:off x="7361238" y="4794250"/>
            <a:ext cx="14443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200" u="sng">
                <a:solidFill>
                  <a:srgbClr val="000000"/>
                </a:solidFill>
                <a:ea typeface="宋体" panose="02010600030101010101" pitchFamily="2" charset="-122"/>
              </a:rPr>
              <a:t> </a:t>
            </a:r>
            <a:r>
              <a:rPr lang="en-US" altLang="zh-CN" sz="2200" u="sng">
                <a:solidFill>
                  <a:srgbClr val="000000"/>
                </a:solidFill>
                <a:ea typeface="宋体" panose="02010600030101010101" pitchFamily="2" charset="-122"/>
              </a:rPr>
              <a:t>: Professor</a:t>
            </a:r>
            <a:endParaRPr lang="en-US" altLang="zh-CN">
              <a:ea typeface="宋体" panose="02010600030101010101" pitchFamily="2" charset="-122"/>
            </a:endParaRPr>
          </a:p>
        </p:txBody>
      </p:sp>
      <p:sp>
        <p:nvSpPr>
          <p:cNvPr id="26633" name="Text Box 9"/>
          <p:cNvSpPr txBox="1">
            <a:spLocks noChangeArrowheads="1"/>
          </p:cNvSpPr>
          <p:nvPr/>
        </p:nvSpPr>
        <p:spPr bwMode="auto">
          <a:xfrm>
            <a:off x="7181851" y="3743325"/>
            <a:ext cx="183832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a:ea typeface="宋体" panose="02010600030101010101" pitchFamily="2" charset="-122"/>
              </a:rPr>
              <a:t>Named Object</a:t>
            </a:r>
            <a:endParaRPr lang="en-US" altLang="zh-CN" sz="2000">
              <a:ea typeface="宋体" panose="02010600030101010101" pitchFamily="2" charset="-122"/>
            </a:endParaRPr>
          </a:p>
        </p:txBody>
      </p:sp>
      <p:sp>
        <p:nvSpPr>
          <p:cNvPr id="26634" name="Text Box 10"/>
          <p:cNvSpPr txBox="1">
            <a:spLocks noChangeArrowheads="1"/>
          </p:cNvSpPr>
          <p:nvPr/>
        </p:nvSpPr>
        <p:spPr bwMode="auto">
          <a:xfrm>
            <a:off x="6962776" y="5648325"/>
            <a:ext cx="2360613"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a:ea typeface="宋体" panose="02010600030101010101" pitchFamily="2" charset="-122"/>
              </a:rPr>
              <a:t>Anonymous Object</a:t>
            </a:r>
            <a:endParaRPr lang="en-US" altLang="zh-CN" sz="2000">
              <a:ea typeface="宋体" panose="02010600030101010101" pitchFamily="2" charset="-122"/>
            </a:endParaRPr>
          </a:p>
        </p:txBody>
      </p:sp>
      <p:sp>
        <p:nvSpPr>
          <p:cNvPr id="26635" name="Text Box 11"/>
          <p:cNvSpPr txBox="1">
            <a:spLocks noChangeArrowheads="1"/>
          </p:cNvSpPr>
          <p:nvPr/>
        </p:nvSpPr>
        <p:spPr bwMode="auto">
          <a:xfrm>
            <a:off x="2619376" y="4962525"/>
            <a:ext cx="21621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a:ea typeface="宋体" panose="02010600030101010101" pitchFamily="2" charset="-122"/>
              </a:rPr>
              <a:t>Professor J Clark</a:t>
            </a:r>
            <a:endParaRPr lang="en-US" altLang="zh-CN" sz="2000">
              <a:ea typeface="宋体" panose="02010600030101010101" pitchFamily="2" charset="-122"/>
            </a:endParaRPr>
          </a:p>
        </p:txBody>
      </p:sp>
      <p:sp>
        <p:nvSpPr>
          <p:cNvPr id="26637" name="Freeform 13"/>
          <p:cNvSpPr/>
          <p:nvPr/>
        </p:nvSpPr>
        <p:spPr bwMode="auto">
          <a:xfrm>
            <a:off x="2782889" y="3840163"/>
            <a:ext cx="1296987" cy="971550"/>
          </a:xfrm>
          <a:custGeom>
            <a:avLst/>
            <a:gdLst>
              <a:gd name="T0" fmla="*/ 2147483646 w 817"/>
              <a:gd name="T1" fmla="*/ 2147483646 h 612"/>
              <a:gd name="T2" fmla="*/ 2147483646 w 817"/>
              <a:gd name="T3" fmla="*/ 2147483646 h 612"/>
              <a:gd name="T4" fmla="*/ 2147483646 w 817"/>
              <a:gd name="T5" fmla="*/ 2147483646 h 612"/>
              <a:gd name="T6" fmla="*/ 2147483646 w 817"/>
              <a:gd name="T7" fmla="*/ 2147483646 h 612"/>
              <a:gd name="T8" fmla="*/ 2147483646 w 817"/>
              <a:gd name="T9" fmla="*/ 2147483646 h 612"/>
              <a:gd name="T10" fmla="*/ 2147483646 w 817"/>
              <a:gd name="T11" fmla="*/ 2147483646 h 612"/>
              <a:gd name="T12" fmla="*/ 2147483646 w 817"/>
              <a:gd name="T13" fmla="*/ 2147483646 h 612"/>
              <a:gd name="T14" fmla="*/ 2147483646 w 817"/>
              <a:gd name="T15" fmla="*/ 2147483646 h 612"/>
              <a:gd name="T16" fmla="*/ 2147483646 w 817"/>
              <a:gd name="T17" fmla="*/ 2147483646 h 612"/>
              <a:gd name="T18" fmla="*/ 2147483646 w 817"/>
              <a:gd name="T19" fmla="*/ 2147483646 h 612"/>
              <a:gd name="T20" fmla="*/ 2147483646 w 817"/>
              <a:gd name="T21" fmla="*/ 2147483646 h 612"/>
              <a:gd name="T22" fmla="*/ 2147483646 w 817"/>
              <a:gd name="T23" fmla="*/ 2147483646 h 612"/>
              <a:gd name="T24" fmla="*/ 2147483646 w 817"/>
              <a:gd name="T25" fmla="*/ 2147483646 h 612"/>
              <a:gd name="T26" fmla="*/ 2147483646 w 817"/>
              <a:gd name="T27" fmla="*/ 2147483646 h 612"/>
              <a:gd name="T28" fmla="*/ 2147483646 w 817"/>
              <a:gd name="T29" fmla="*/ 2147483646 h 612"/>
              <a:gd name="T30" fmla="*/ 2147483646 w 817"/>
              <a:gd name="T31" fmla="*/ 2147483646 h 612"/>
              <a:gd name="T32" fmla="*/ 2147483646 w 817"/>
              <a:gd name="T33" fmla="*/ 2147483646 h 612"/>
              <a:gd name="T34" fmla="*/ 2147483646 w 817"/>
              <a:gd name="T35" fmla="*/ 2147483646 h 612"/>
              <a:gd name="T36" fmla="*/ 2147483646 w 817"/>
              <a:gd name="T37" fmla="*/ 2147483646 h 612"/>
              <a:gd name="T38" fmla="*/ 2147483646 w 817"/>
              <a:gd name="T39" fmla="*/ 2147483646 h 612"/>
              <a:gd name="T40" fmla="*/ 2147483646 w 817"/>
              <a:gd name="T41" fmla="*/ 2147483646 h 612"/>
              <a:gd name="T42" fmla="*/ 2147483646 w 817"/>
              <a:gd name="T43" fmla="*/ 2147483646 h 612"/>
              <a:gd name="T44" fmla="*/ 2147483646 w 817"/>
              <a:gd name="T45" fmla="*/ 0 h 612"/>
              <a:gd name="T46" fmla="*/ 2147483646 w 817"/>
              <a:gd name="T47" fmla="*/ 2147483646 h 612"/>
              <a:gd name="T48" fmla="*/ 2147483646 w 817"/>
              <a:gd name="T49" fmla="*/ 2147483646 h 612"/>
              <a:gd name="T50" fmla="*/ 2147483646 w 817"/>
              <a:gd name="T51" fmla="*/ 2147483646 h 612"/>
              <a:gd name="T52" fmla="*/ 2147483646 w 817"/>
              <a:gd name="T53" fmla="*/ 2147483646 h 612"/>
              <a:gd name="T54" fmla="*/ 2147483646 w 817"/>
              <a:gd name="T55" fmla="*/ 2147483646 h 612"/>
              <a:gd name="T56" fmla="*/ 2147483646 w 817"/>
              <a:gd name="T57" fmla="*/ 2147483646 h 612"/>
              <a:gd name="T58" fmla="*/ 2147483646 w 817"/>
              <a:gd name="T59" fmla="*/ 2147483646 h 612"/>
              <a:gd name="T60" fmla="*/ 2147483646 w 817"/>
              <a:gd name="T61" fmla="*/ 2147483646 h 612"/>
              <a:gd name="T62" fmla="*/ 2147483646 w 817"/>
              <a:gd name="T63" fmla="*/ 2147483646 h 612"/>
              <a:gd name="T64" fmla="*/ 2147483646 w 817"/>
              <a:gd name="T65" fmla="*/ 2147483646 h 612"/>
              <a:gd name="T66" fmla="*/ 2147483646 w 817"/>
              <a:gd name="T67" fmla="*/ 2147483646 h 612"/>
              <a:gd name="T68" fmla="*/ 0 w 817"/>
              <a:gd name="T69" fmla="*/ 2147483646 h 612"/>
              <a:gd name="T70" fmla="*/ 2147483646 w 817"/>
              <a:gd name="T71" fmla="*/ 2147483646 h 612"/>
              <a:gd name="T72" fmla="*/ 2147483646 w 817"/>
              <a:gd name="T73" fmla="*/ 2147483646 h 612"/>
              <a:gd name="T74" fmla="*/ 2147483646 w 817"/>
              <a:gd name="T75" fmla="*/ 2147483646 h 612"/>
              <a:gd name="T76" fmla="*/ 2147483646 w 817"/>
              <a:gd name="T77" fmla="*/ 2147483646 h 6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17"/>
              <a:gd name="T118" fmla="*/ 0 h 612"/>
              <a:gd name="T119" fmla="*/ 817 w 817"/>
              <a:gd name="T120" fmla="*/ 612 h 6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17" h="612">
                <a:moveTo>
                  <a:pt x="793" y="612"/>
                </a:moveTo>
                <a:lnTo>
                  <a:pt x="804" y="549"/>
                </a:lnTo>
                <a:lnTo>
                  <a:pt x="811" y="512"/>
                </a:lnTo>
                <a:lnTo>
                  <a:pt x="813" y="478"/>
                </a:lnTo>
                <a:lnTo>
                  <a:pt x="809" y="452"/>
                </a:lnTo>
                <a:lnTo>
                  <a:pt x="808" y="434"/>
                </a:lnTo>
                <a:lnTo>
                  <a:pt x="811" y="416"/>
                </a:lnTo>
                <a:lnTo>
                  <a:pt x="814" y="383"/>
                </a:lnTo>
                <a:lnTo>
                  <a:pt x="817" y="363"/>
                </a:lnTo>
                <a:lnTo>
                  <a:pt x="796" y="235"/>
                </a:lnTo>
                <a:lnTo>
                  <a:pt x="791" y="220"/>
                </a:lnTo>
                <a:lnTo>
                  <a:pt x="783" y="213"/>
                </a:lnTo>
                <a:lnTo>
                  <a:pt x="770" y="204"/>
                </a:lnTo>
                <a:lnTo>
                  <a:pt x="757" y="199"/>
                </a:lnTo>
                <a:lnTo>
                  <a:pt x="734" y="190"/>
                </a:lnTo>
                <a:lnTo>
                  <a:pt x="616" y="145"/>
                </a:lnTo>
                <a:lnTo>
                  <a:pt x="523" y="95"/>
                </a:lnTo>
                <a:lnTo>
                  <a:pt x="504" y="64"/>
                </a:lnTo>
                <a:lnTo>
                  <a:pt x="487" y="33"/>
                </a:lnTo>
                <a:lnTo>
                  <a:pt x="477" y="15"/>
                </a:lnTo>
                <a:lnTo>
                  <a:pt x="427" y="3"/>
                </a:lnTo>
                <a:lnTo>
                  <a:pt x="327" y="1"/>
                </a:lnTo>
                <a:lnTo>
                  <a:pt x="277" y="0"/>
                </a:lnTo>
                <a:lnTo>
                  <a:pt x="241" y="45"/>
                </a:lnTo>
                <a:lnTo>
                  <a:pt x="175" y="128"/>
                </a:lnTo>
                <a:lnTo>
                  <a:pt x="138" y="154"/>
                </a:lnTo>
                <a:lnTo>
                  <a:pt x="113" y="166"/>
                </a:lnTo>
                <a:lnTo>
                  <a:pt x="78" y="179"/>
                </a:lnTo>
                <a:lnTo>
                  <a:pt x="57" y="199"/>
                </a:lnTo>
                <a:lnTo>
                  <a:pt x="46" y="222"/>
                </a:lnTo>
                <a:lnTo>
                  <a:pt x="34" y="253"/>
                </a:lnTo>
                <a:lnTo>
                  <a:pt x="21" y="299"/>
                </a:lnTo>
                <a:lnTo>
                  <a:pt x="9" y="358"/>
                </a:lnTo>
                <a:lnTo>
                  <a:pt x="1" y="420"/>
                </a:lnTo>
                <a:lnTo>
                  <a:pt x="0" y="466"/>
                </a:lnTo>
                <a:lnTo>
                  <a:pt x="1" y="503"/>
                </a:lnTo>
                <a:lnTo>
                  <a:pt x="3" y="529"/>
                </a:lnTo>
                <a:lnTo>
                  <a:pt x="16" y="611"/>
                </a:lnTo>
                <a:lnTo>
                  <a:pt x="793" y="6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38" name="Freeform 14"/>
          <p:cNvSpPr/>
          <p:nvPr/>
        </p:nvSpPr>
        <p:spPr bwMode="auto">
          <a:xfrm>
            <a:off x="4065588" y="3816350"/>
            <a:ext cx="906462" cy="990600"/>
          </a:xfrm>
          <a:custGeom>
            <a:avLst/>
            <a:gdLst>
              <a:gd name="T0" fmla="*/ 2147483646 w 571"/>
              <a:gd name="T1" fmla="*/ 2147483646 h 624"/>
              <a:gd name="T2" fmla="*/ 2147483646 w 571"/>
              <a:gd name="T3" fmla="*/ 2147483646 h 624"/>
              <a:gd name="T4" fmla="*/ 2147483646 w 571"/>
              <a:gd name="T5" fmla="*/ 2147483646 h 624"/>
              <a:gd name="T6" fmla="*/ 2147483646 w 571"/>
              <a:gd name="T7" fmla="*/ 2147483646 h 624"/>
              <a:gd name="T8" fmla="*/ 2147483646 w 571"/>
              <a:gd name="T9" fmla="*/ 2147483646 h 624"/>
              <a:gd name="T10" fmla="*/ 2147483646 w 571"/>
              <a:gd name="T11" fmla="*/ 2147483646 h 624"/>
              <a:gd name="T12" fmla="*/ 2147483646 w 571"/>
              <a:gd name="T13" fmla="*/ 2147483646 h 624"/>
              <a:gd name="T14" fmla="*/ 0 w 571"/>
              <a:gd name="T15" fmla="*/ 2147483646 h 624"/>
              <a:gd name="T16" fmla="*/ 2147483646 w 571"/>
              <a:gd name="T17" fmla="*/ 2147483646 h 624"/>
              <a:gd name="T18" fmla="*/ 2147483646 w 571"/>
              <a:gd name="T19" fmla="*/ 2147483646 h 624"/>
              <a:gd name="T20" fmla="*/ 2147483646 w 571"/>
              <a:gd name="T21" fmla="*/ 2147483646 h 624"/>
              <a:gd name="T22" fmla="*/ 2147483646 w 571"/>
              <a:gd name="T23" fmla="*/ 2147483646 h 624"/>
              <a:gd name="T24" fmla="*/ 2147483646 w 571"/>
              <a:gd name="T25" fmla="*/ 2147483646 h 624"/>
              <a:gd name="T26" fmla="*/ 2147483646 w 571"/>
              <a:gd name="T27" fmla="*/ 2147483646 h 624"/>
              <a:gd name="T28" fmla="*/ 2147483646 w 571"/>
              <a:gd name="T29" fmla="*/ 2147483646 h 624"/>
              <a:gd name="T30" fmla="*/ 2147483646 w 571"/>
              <a:gd name="T31" fmla="*/ 2147483646 h 624"/>
              <a:gd name="T32" fmla="*/ 2147483646 w 571"/>
              <a:gd name="T33" fmla="*/ 2147483646 h 624"/>
              <a:gd name="T34" fmla="*/ 2147483646 w 571"/>
              <a:gd name="T35" fmla="*/ 0 h 624"/>
              <a:gd name="T36" fmla="*/ 2147483646 w 571"/>
              <a:gd name="T37" fmla="*/ 2147483646 h 624"/>
              <a:gd name="T38" fmla="*/ 2147483646 w 571"/>
              <a:gd name="T39" fmla="*/ 2147483646 h 624"/>
              <a:gd name="T40" fmla="*/ 2147483646 w 571"/>
              <a:gd name="T41" fmla="*/ 2147483646 h 6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1"/>
              <a:gd name="T64" fmla="*/ 0 h 624"/>
              <a:gd name="T65" fmla="*/ 571 w 571"/>
              <a:gd name="T66" fmla="*/ 624 h 6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1" h="624">
                <a:moveTo>
                  <a:pt x="341" y="430"/>
                </a:moveTo>
                <a:lnTo>
                  <a:pt x="291" y="502"/>
                </a:lnTo>
                <a:lnTo>
                  <a:pt x="217" y="543"/>
                </a:lnTo>
                <a:lnTo>
                  <a:pt x="197" y="571"/>
                </a:lnTo>
                <a:lnTo>
                  <a:pt x="208" y="580"/>
                </a:lnTo>
                <a:lnTo>
                  <a:pt x="186" y="614"/>
                </a:lnTo>
                <a:lnTo>
                  <a:pt x="169" y="624"/>
                </a:lnTo>
                <a:lnTo>
                  <a:pt x="0" y="624"/>
                </a:lnTo>
                <a:lnTo>
                  <a:pt x="54" y="566"/>
                </a:lnTo>
                <a:lnTo>
                  <a:pt x="48" y="557"/>
                </a:lnTo>
                <a:lnTo>
                  <a:pt x="105" y="497"/>
                </a:lnTo>
                <a:lnTo>
                  <a:pt x="117" y="505"/>
                </a:lnTo>
                <a:lnTo>
                  <a:pt x="125" y="494"/>
                </a:lnTo>
                <a:lnTo>
                  <a:pt x="144" y="466"/>
                </a:lnTo>
                <a:lnTo>
                  <a:pt x="139" y="430"/>
                </a:lnTo>
                <a:lnTo>
                  <a:pt x="52" y="510"/>
                </a:lnTo>
                <a:lnTo>
                  <a:pt x="36" y="496"/>
                </a:lnTo>
                <a:lnTo>
                  <a:pt x="553" y="0"/>
                </a:lnTo>
                <a:lnTo>
                  <a:pt x="571" y="13"/>
                </a:lnTo>
                <a:lnTo>
                  <a:pt x="356" y="222"/>
                </a:lnTo>
                <a:lnTo>
                  <a:pt x="375" y="216"/>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39" name="Freeform 15"/>
          <p:cNvSpPr/>
          <p:nvPr/>
        </p:nvSpPr>
        <p:spPr bwMode="auto">
          <a:xfrm>
            <a:off x="3055938" y="3182939"/>
            <a:ext cx="842962" cy="763587"/>
          </a:xfrm>
          <a:custGeom>
            <a:avLst/>
            <a:gdLst>
              <a:gd name="T0" fmla="*/ 2147483646 w 531"/>
              <a:gd name="T1" fmla="*/ 2147483646 h 481"/>
              <a:gd name="T2" fmla="*/ 2147483646 w 531"/>
              <a:gd name="T3" fmla="*/ 2147483646 h 481"/>
              <a:gd name="T4" fmla="*/ 2147483646 w 531"/>
              <a:gd name="T5" fmla="*/ 2147483646 h 481"/>
              <a:gd name="T6" fmla="*/ 2147483646 w 531"/>
              <a:gd name="T7" fmla="*/ 2147483646 h 481"/>
              <a:gd name="T8" fmla="*/ 0 w 531"/>
              <a:gd name="T9" fmla="*/ 2147483646 h 481"/>
              <a:gd name="T10" fmla="*/ 2147483646 w 531"/>
              <a:gd name="T11" fmla="*/ 2147483646 h 481"/>
              <a:gd name="T12" fmla="*/ 2147483646 w 531"/>
              <a:gd name="T13" fmla="*/ 2147483646 h 481"/>
              <a:gd name="T14" fmla="*/ 2147483646 w 531"/>
              <a:gd name="T15" fmla="*/ 2147483646 h 481"/>
              <a:gd name="T16" fmla="*/ 2147483646 w 531"/>
              <a:gd name="T17" fmla="*/ 2147483646 h 481"/>
              <a:gd name="T18" fmla="*/ 2147483646 w 531"/>
              <a:gd name="T19" fmla="*/ 2147483646 h 481"/>
              <a:gd name="T20" fmla="*/ 2147483646 w 531"/>
              <a:gd name="T21" fmla="*/ 2147483646 h 481"/>
              <a:gd name="T22" fmla="*/ 2147483646 w 531"/>
              <a:gd name="T23" fmla="*/ 2147483646 h 481"/>
              <a:gd name="T24" fmla="*/ 2147483646 w 531"/>
              <a:gd name="T25" fmla="*/ 2147483646 h 481"/>
              <a:gd name="T26" fmla="*/ 2147483646 w 531"/>
              <a:gd name="T27" fmla="*/ 2147483646 h 481"/>
              <a:gd name="T28" fmla="*/ 2147483646 w 531"/>
              <a:gd name="T29" fmla="*/ 2147483646 h 481"/>
              <a:gd name="T30" fmla="*/ 2147483646 w 531"/>
              <a:gd name="T31" fmla="*/ 2147483646 h 481"/>
              <a:gd name="T32" fmla="*/ 2147483646 w 531"/>
              <a:gd name="T33" fmla="*/ 2147483646 h 481"/>
              <a:gd name="T34" fmla="*/ 2147483646 w 531"/>
              <a:gd name="T35" fmla="*/ 2147483646 h 481"/>
              <a:gd name="T36" fmla="*/ 2147483646 w 531"/>
              <a:gd name="T37" fmla="*/ 2147483646 h 481"/>
              <a:gd name="T38" fmla="*/ 2147483646 w 531"/>
              <a:gd name="T39" fmla="*/ 2147483646 h 481"/>
              <a:gd name="T40" fmla="*/ 2147483646 w 531"/>
              <a:gd name="T41" fmla="*/ 2147483646 h 481"/>
              <a:gd name="T42" fmla="*/ 2147483646 w 531"/>
              <a:gd name="T43" fmla="*/ 2147483646 h 481"/>
              <a:gd name="T44" fmla="*/ 2147483646 w 531"/>
              <a:gd name="T45" fmla="*/ 2147483646 h 481"/>
              <a:gd name="T46" fmla="*/ 2147483646 w 531"/>
              <a:gd name="T47" fmla="*/ 2147483646 h 481"/>
              <a:gd name="T48" fmla="*/ 2147483646 w 531"/>
              <a:gd name="T49" fmla="*/ 2147483646 h 481"/>
              <a:gd name="T50" fmla="*/ 2147483646 w 531"/>
              <a:gd name="T51" fmla="*/ 2147483646 h 481"/>
              <a:gd name="T52" fmla="*/ 2147483646 w 531"/>
              <a:gd name="T53" fmla="*/ 2147483646 h 481"/>
              <a:gd name="T54" fmla="*/ 2147483646 w 531"/>
              <a:gd name="T55" fmla="*/ 2147483646 h 481"/>
              <a:gd name="T56" fmla="*/ 2147483646 w 531"/>
              <a:gd name="T57" fmla="*/ 2147483646 h 481"/>
              <a:gd name="T58" fmla="*/ 2147483646 w 531"/>
              <a:gd name="T59" fmla="*/ 2147483646 h 481"/>
              <a:gd name="T60" fmla="*/ 2147483646 w 531"/>
              <a:gd name="T61" fmla="*/ 2147483646 h 481"/>
              <a:gd name="T62" fmla="*/ 2147483646 w 531"/>
              <a:gd name="T63" fmla="*/ 2147483646 h 481"/>
              <a:gd name="T64" fmla="*/ 2147483646 w 531"/>
              <a:gd name="T65" fmla="*/ 2147483646 h 481"/>
              <a:gd name="T66" fmla="*/ 2147483646 w 531"/>
              <a:gd name="T67" fmla="*/ 2147483646 h 481"/>
              <a:gd name="T68" fmla="*/ 2147483646 w 531"/>
              <a:gd name="T69" fmla="*/ 2147483646 h 481"/>
              <a:gd name="T70" fmla="*/ 2147483646 w 531"/>
              <a:gd name="T71" fmla="*/ 2147483646 h 481"/>
              <a:gd name="T72" fmla="*/ 2147483646 w 531"/>
              <a:gd name="T73" fmla="*/ 2147483646 h 481"/>
              <a:gd name="T74" fmla="*/ 2147483646 w 531"/>
              <a:gd name="T75" fmla="*/ 2147483646 h 481"/>
              <a:gd name="T76" fmla="*/ 2147483646 w 531"/>
              <a:gd name="T77" fmla="*/ 2147483646 h 481"/>
              <a:gd name="T78" fmla="*/ 2147483646 w 531"/>
              <a:gd name="T79" fmla="*/ 2147483646 h 481"/>
              <a:gd name="T80" fmla="*/ 2147483646 w 531"/>
              <a:gd name="T81" fmla="*/ 2147483646 h 481"/>
              <a:gd name="T82" fmla="*/ 2147483646 w 531"/>
              <a:gd name="T83" fmla="*/ 2147483646 h 481"/>
              <a:gd name="T84" fmla="*/ 2147483646 w 531"/>
              <a:gd name="T85" fmla="*/ 2147483646 h 481"/>
              <a:gd name="T86" fmla="*/ 2147483646 w 531"/>
              <a:gd name="T87" fmla="*/ 2147483646 h 481"/>
              <a:gd name="T88" fmla="*/ 2147483646 w 531"/>
              <a:gd name="T89" fmla="*/ 2147483646 h 481"/>
              <a:gd name="T90" fmla="*/ 2147483646 w 531"/>
              <a:gd name="T91" fmla="*/ 2147483646 h 481"/>
              <a:gd name="T92" fmla="*/ 2147483646 w 531"/>
              <a:gd name="T93" fmla="*/ 2147483646 h 481"/>
              <a:gd name="T94" fmla="*/ 2147483646 w 531"/>
              <a:gd name="T95" fmla="*/ 2147483646 h 481"/>
              <a:gd name="T96" fmla="*/ 2147483646 w 531"/>
              <a:gd name="T97" fmla="*/ 2147483646 h 481"/>
              <a:gd name="T98" fmla="*/ 2147483646 w 531"/>
              <a:gd name="T99" fmla="*/ 2147483646 h 4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1"/>
              <a:gd name="T151" fmla="*/ 0 h 481"/>
              <a:gd name="T152" fmla="*/ 531 w 531"/>
              <a:gd name="T153" fmla="*/ 481 h 4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1" h="481">
                <a:moveTo>
                  <a:pt x="63" y="421"/>
                </a:moveTo>
                <a:lnTo>
                  <a:pt x="54" y="411"/>
                </a:lnTo>
                <a:lnTo>
                  <a:pt x="48" y="412"/>
                </a:lnTo>
                <a:lnTo>
                  <a:pt x="36" y="403"/>
                </a:lnTo>
                <a:lnTo>
                  <a:pt x="33" y="393"/>
                </a:lnTo>
                <a:lnTo>
                  <a:pt x="23" y="385"/>
                </a:lnTo>
                <a:lnTo>
                  <a:pt x="17" y="385"/>
                </a:lnTo>
                <a:lnTo>
                  <a:pt x="8" y="380"/>
                </a:lnTo>
                <a:lnTo>
                  <a:pt x="2" y="371"/>
                </a:lnTo>
                <a:lnTo>
                  <a:pt x="0" y="360"/>
                </a:lnTo>
                <a:lnTo>
                  <a:pt x="2" y="347"/>
                </a:lnTo>
                <a:lnTo>
                  <a:pt x="3" y="327"/>
                </a:lnTo>
                <a:lnTo>
                  <a:pt x="5" y="309"/>
                </a:lnTo>
                <a:lnTo>
                  <a:pt x="5" y="294"/>
                </a:lnTo>
                <a:lnTo>
                  <a:pt x="7" y="281"/>
                </a:lnTo>
                <a:lnTo>
                  <a:pt x="12" y="265"/>
                </a:lnTo>
                <a:lnTo>
                  <a:pt x="17" y="243"/>
                </a:lnTo>
                <a:lnTo>
                  <a:pt x="23" y="217"/>
                </a:lnTo>
                <a:lnTo>
                  <a:pt x="30" y="194"/>
                </a:lnTo>
                <a:lnTo>
                  <a:pt x="35" y="176"/>
                </a:lnTo>
                <a:lnTo>
                  <a:pt x="38" y="161"/>
                </a:lnTo>
                <a:lnTo>
                  <a:pt x="41" y="146"/>
                </a:lnTo>
                <a:lnTo>
                  <a:pt x="43" y="133"/>
                </a:lnTo>
                <a:lnTo>
                  <a:pt x="48" y="123"/>
                </a:lnTo>
                <a:lnTo>
                  <a:pt x="53" y="115"/>
                </a:lnTo>
                <a:lnTo>
                  <a:pt x="59" y="102"/>
                </a:lnTo>
                <a:lnTo>
                  <a:pt x="63" y="90"/>
                </a:lnTo>
                <a:lnTo>
                  <a:pt x="69" y="81"/>
                </a:lnTo>
                <a:lnTo>
                  <a:pt x="81" y="69"/>
                </a:lnTo>
                <a:lnTo>
                  <a:pt x="90" y="58"/>
                </a:lnTo>
                <a:lnTo>
                  <a:pt x="107" y="43"/>
                </a:lnTo>
                <a:lnTo>
                  <a:pt x="128" y="28"/>
                </a:lnTo>
                <a:lnTo>
                  <a:pt x="145" y="20"/>
                </a:lnTo>
                <a:lnTo>
                  <a:pt x="156" y="20"/>
                </a:lnTo>
                <a:lnTo>
                  <a:pt x="169" y="17"/>
                </a:lnTo>
                <a:lnTo>
                  <a:pt x="186" y="12"/>
                </a:lnTo>
                <a:lnTo>
                  <a:pt x="204" y="7"/>
                </a:lnTo>
                <a:lnTo>
                  <a:pt x="227" y="2"/>
                </a:lnTo>
                <a:lnTo>
                  <a:pt x="261" y="0"/>
                </a:lnTo>
                <a:lnTo>
                  <a:pt x="296" y="3"/>
                </a:lnTo>
                <a:lnTo>
                  <a:pt x="325" y="12"/>
                </a:lnTo>
                <a:lnTo>
                  <a:pt x="342" y="20"/>
                </a:lnTo>
                <a:lnTo>
                  <a:pt x="350" y="21"/>
                </a:lnTo>
                <a:lnTo>
                  <a:pt x="368" y="23"/>
                </a:lnTo>
                <a:lnTo>
                  <a:pt x="383" y="28"/>
                </a:lnTo>
                <a:lnTo>
                  <a:pt x="398" y="26"/>
                </a:lnTo>
                <a:lnTo>
                  <a:pt x="404" y="21"/>
                </a:lnTo>
                <a:lnTo>
                  <a:pt x="402" y="12"/>
                </a:lnTo>
                <a:lnTo>
                  <a:pt x="419" y="20"/>
                </a:lnTo>
                <a:lnTo>
                  <a:pt x="419" y="38"/>
                </a:lnTo>
                <a:lnTo>
                  <a:pt x="439" y="35"/>
                </a:lnTo>
                <a:lnTo>
                  <a:pt x="448" y="35"/>
                </a:lnTo>
                <a:lnTo>
                  <a:pt x="450" y="28"/>
                </a:lnTo>
                <a:lnTo>
                  <a:pt x="453" y="30"/>
                </a:lnTo>
                <a:lnTo>
                  <a:pt x="457" y="36"/>
                </a:lnTo>
                <a:lnTo>
                  <a:pt x="463" y="31"/>
                </a:lnTo>
                <a:lnTo>
                  <a:pt x="470" y="33"/>
                </a:lnTo>
                <a:lnTo>
                  <a:pt x="481" y="41"/>
                </a:lnTo>
                <a:lnTo>
                  <a:pt x="491" y="51"/>
                </a:lnTo>
                <a:lnTo>
                  <a:pt x="504" y="59"/>
                </a:lnTo>
                <a:lnTo>
                  <a:pt x="519" y="71"/>
                </a:lnTo>
                <a:lnTo>
                  <a:pt x="527" y="86"/>
                </a:lnTo>
                <a:lnTo>
                  <a:pt x="531" y="105"/>
                </a:lnTo>
                <a:lnTo>
                  <a:pt x="524" y="107"/>
                </a:lnTo>
                <a:lnTo>
                  <a:pt x="516" y="127"/>
                </a:lnTo>
                <a:lnTo>
                  <a:pt x="511" y="120"/>
                </a:lnTo>
                <a:lnTo>
                  <a:pt x="499" y="132"/>
                </a:lnTo>
                <a:lnTo>
                  <a:pt x="493" y="136"/>
                </a:lnTo>
                <a:lnTo>
                  <a:pt x="485" y="138"/>
                </a:lnTo>
                <a:lnTo>
                  <a:pt x="481" y="151"/>
                </a:lnTo>
                <a:lnTo>
                  <a:pt x="486" y="184"/>
                </a:lnTo>
                <a:lnTo>
                  <a:pt x="474" y="241"/>
                </a:lnTo>
                <a:lnTo>
                  <a:pt x="494" y="256"/>
                </a:lnTo>
                <a:lnTo>
                  <a:pt x="473" y="253"/>
                </a:lnTo>
                <a:lnTo>
                  <a:pt x="476" y="263"/>
                </a:lnTo>
                <a:lnTo>
                  <a:pt x="493" y="297"/>
                </a:lnTo>
                <a:lnTo>
                  <a:pt x="503" y="316"/>
                </a:lnTo>
                <a:lnTo>
                  <a:pt x="503" y="330"/>
                </a:lnTo>
                <a:lnTo>
                  <a:pt x="477" y="337"/>
                </a:lnTo>
                <a:lnTo>
                  <a:pt x="468" y="355"/>
                </a:lnTo>
                <a:lnTo>
                  <a:pt x="471" y="368"/>
                </a:lnTo>
                <a:lnTo>
                  <a:pt x="470" y="385"/>
                </a:lnTo>
                <a:lnTo>
                  <a:pt x="462" y="389"/>
                </a:lnTo>
                <a:lnTo>
                  <a:pt x="457" y="408"/>
                </a:lnTo>
                <a:lnTo>
                  <a:pt x="457" y="419"/>
                </a:lnTo>
                <a:lnTo>
                  <a:pt x="447" y="424"/>
                </a:lnTo>
                <a:lnTo>
                  <a:pt x="447" y="452"/>
                </a:lnTo>
                <a:lnTo>
                  <a:pt x="429" y="478"/>
                </a:lnTo>
                <a:lnTo>
                  <a:pt x="409" y="478"/>
                </a:lnTo>
                <a:lnTo>
                  <a:pt x="393" y="473"/>
                </a:lnTo>
                <a:lnTo>
                  <a:pt x="378" y="468"/>
                </a:lnTo>
                <a:lnTo>
                  <a:pt x="363" y="467"/>
                </a:lnTo>
                <a:lnTo>
                  <a:pt x="352" y="465"/>
                </a:lnTo>
                <a:lnTo>
                  <a:pt x="342" y="468"/>
                </a:lnTo>
                <a:lnTo>
                  <a:pt x="335" y="470"/>
                </a:lnTo>
                <a:lnTo>
                  <a:pt x="325" y="481"/>
                </a:lnTo>
                <a:lnTo>
                  <a:pt x="288" y="465"/>
                </a:lnTo>
                <a:lnTo>
                  <a:pt x="238" y="452"/>
                </a:lnTo>
                <a:lnTo>
                  <a:pt x="169" y="435"/>
                </a:lnTo>
                <a:lnTo>
                  <a:pt x="105" y="429"/>
                </a:lnTo>
                <a:lnTo>
                  <a:pt x="63" y="4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40" name="Freeform 16"/>
          <p:cNvSpPr/>
          <p:nvPr/>
        </p:nvSpPr>
        <p:spPr bwMode="auto">
          <a:xfrm>
            <a:off x="4132264" y="3829051"/>
            <a:ext cx="752475" cy="638175"/>
          </a:xfrm>
          <a:custGeom>
            <a:avLst/>
            <a:gdLst>
              <a:gd name="T0" fmla="*/ 0 w 474"/>
              <a:gd name="T1" fmla="*/ 2147483646 h 402"/>
              <a:gd name="T2" fmla="*/ 2147483646 w 474"/>
              <a:gd name="T3" fmla="*/ 0 h 402"/>
              <a:gd name="T4" fmla="*/ 0 60000 65536"/>
              <a:gd name="T5" fmla="*/ 0 60000 65536"/>
              <a:gd name="T6" fmla="*/ 0 w 474"/>
              <a:gd name="T7" fmla="*/ 0 h 402"/>
              <a:gd name="T8" fmla="*/ 474 w 474"/>
              <a:gd name="T9" fmla="*/ 402 h 402"/>
            </a:gdLst>
            <a:ahLst/>
            <a:cxnLst>
              <a:cxn ang="T4">
                <a:pos x="T0" y="T1"/>
              </a:cxn>
              <a:cxn ang="T5">
                <a:pos x="T2" y="T3"/>
              </a:cxn>
            </a:cxnLst>
            <a:rect l="T6" t="T7" r="T8" b="T9"/>
            <a:pathLst>
              <a:path w="474" h="402">
                <a:moveTo>
                  <a:pt x="0" y="376"/>
                </a:moveTo>
                <a:cubicBezTo>
                  <a:pt x="76" y="402"/>
                  <a:pt x="398" y="62"/>
                  <a:pt x="474" y="0"/>
                </a:cubicBezTo>
              </a:path>
            </a:pathLst>
          </a:custGeom>
          <a:noFill/>
          <a:ln w="19050">
            <a:solidFill>
              <a:schemeClr val="bg2"/>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26641" name="Line 17"/>
          <p:cNvSpPr>
            <a:spLocks noChangeShapeType="1"/>
          </p:cNvSpPr>
          <p:nvPr/>
        </p:nvSpPr>
        <p:spPr bwMode="auto">
          <a:xfrm flipV="1">
            <a:off x="4852988" y="3778251"/>
            <a:ext cx="138112" cy="138113"/>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6642" name="Freeform 18"/>
          <p:cNvSpPr/>
          <p:nvPr/>
        </p:nvSpPr>
        <p:spPr bwMode="auto">
          <a:xfrm>
            <a:off x="4826001" y="3689351"/>
            <a:ext cx="60325" cy="180975"/>
          </a:xfrm>
          <a:custGeom>
            <a:avLst/>
            <a:gdLst>
              <a:gd name="T0" fmla="*/ 0 w 66"/>
              <a:gd name="T1" fmla="*/ 2147483646 h 78"/>
              <a:gd name="T2" fmla="*/ 2147483646 w 66"/>
              <a:gd name="T3" fmla="*/ 0 h 78"/>
              <a:gd name="T4" fmla="*/ 0 60000 65536"/>
              <a:gd name="T5" fmla="*/ 0 60000 65536"/>
              <a:gd name="T6" fmla="*/ 0 w 66"/>
              <a:gd name="T7" fmla="*/ 0 h 78"/>
              <a:gd name="T8" fmla="*/ 66 w 66"/>
              <a:gd name="T9" fmla="*/ 78 h 78"/>
            </a:gdLst>
            <a:ahLst/>
            <a:cxnLst>
              <a:cxn ang="T4">
                <a:pos x="T0" y="T1"/>
              </a:cxn>
              <a:cxn ang="T5">
                <a:pos x="T2" y="T3"/>
              </a:cxn>
            </a:cxnLst>
            <a:rect l="T6" t="T7" r="T8" b="T9"/>
            <a:pathLst>
              <a:path w="66" h="78">
                <a:moveTo>
                  <a:pt x="0" y="78"/>
                </a:moveTo>
                <a:lnTo>
                  <a:pt x="66" y="0"/>
                </a:lnTo>
              </a:path>
            </a:pathLst>
          </a:custGeom>
          <a:noFill/>
          <a:ln w="19050">
            <a:solidFill>
              <a:schemeClr val="bg2"/>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26643" name="Rectangle 19"/>
          <p:cNvSpPr>
            <a:spLocks noChangeArrowheads="1"/>
          </p:cNvSpPr>
          <p:nvPr/>
        </p:nvSpPr>
        <p:spPr bwMode="auto">
          <a:xfrm rot="536045">
            <a:off x="4545013" y="4197350"/>
            <a:ext cx="42862" cy="249238"/>
          </a:xfrm>
          <a:prstGeom prst="rect">
            <a:avLst/>
          </a:prstGeom>
          <a:solidFill>
            <a:schemeClr val="bg2"/>
          </a:solidFill>
          <a:ln w="9525">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44" name="Line 20"/>
          <p:cNvSpPr>
            <a:spLocks noChangeShapeType="1"/>
          </p:cNvSpPr>
          <p:nvPr/>
        </p:nvSpPr>
        <p:spPr bwMode="auto">
          <a:xfrm flipH="1">
            <a:off x="4170363" y="3832225"/>
            <a:ext cx="730250" cy="704850"/>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6645" name="Freeform 21"/>
          <p:cNvSpPr/>
          <p:nvPr/>
        </p:nvSpPr>
        <p:spPr bwMode="auto">
          <a:xfrm>
            <a:off x="4125914" y="3825875"/>
            <a:ext cx="758825" cy="596900"/>
          </a:xfrm>
          <a:custGeom>
            <a:avLst/>
            <a:gdLst>
              <a:gd name="T0" fmla="*/ 0 w 478"/>
              <a:gd name="T1" fmla="*/ 2147483646 h 376"/>
              <a:gd name="T2" fmla="*/ 2147483646 w 478"/>
              <a:gd name="T3" fmla="*/ 0 h 376"/>
              <a:gd name="T4" fmla="*/ 0 60000 65536"/>
              <a:gd name="T5" fmla="*/ 0 60000 65536"/>
              <a:gd name="T6" fmla="*/ 0 w 478"/>
              <a:gd name="T7" fmla="*/ 0 h 376"/>
              <a:gd name="T8" fmla="*/ 478 w 478"/>
              <a:gd name="T9" fmla="*/ 376 h 376"/>
            </a:gdLst>
            <a:ahLst/>
            <a:cxnLst>
              <a:cxn ang="T4">
                <a:pos x="T0" y="T1"/>
              </a:cxn>
              <a:cxn ang="T5">
                <a:pos x="T2" y="T3"/>
              </a:cxn>
            </a:cxnLst>
            <a:rect l="T6" t="T7" r="T8" b="T9"/>
            <a:pathLst>
              <a:path w="478" h="376">
                <a:moveTo>
                  <a:pt x="0" y="326"/>
                </a:moveTo>
                <a:cubicBezTo>
                  <a:pt x="84" y="376"/>
                  <a:pt x="400" y="59"/>
                  <a:pt x="478" y="0"/>
                </a:cubicBezTo>
              </a:path>
            </a:pathLst>
          </a:custGeom>
          <a:noFill/>
          <a:ln w="19050">
            <a:solidFill>
              <a:schemeClr val="bg2"/>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26646" name="Freeform 22"/>
          <p:cNvSpPr/>
          <p:nvPr/>
        </p:nvSpPr>
        <p:spPr bwMode="auto">
          <a:xfrm>
            <a:off x="4337050" y="4189413"/>
            <a:ext cx="274638" cy="285750"/>
          </a:xfrm>
          <a:custGeom>
            <a:avLst/>
            <a:gdLst>
              <a:gd name="T0" fmla="*/ 2147483646 w 173"/>
              <a:gd name="T1" fmla="*/ 2147483646 h 180"/>
              <a:gd name="T2" fmla="*/ 2147483646 w 173"/>
              <a:gd name="T3" fmla="*/ 2147483646 h 180"/>
              <a:gd name="T4" fmla="*/ 2147483646 w 173"/>
              <a:gd name="T5" fmla="*/ 0 h 180"/>
              <a:gd name="T6" fmla="*/ 2147483646 w 173"/>
              <a:gd name="T7" fmla="*/ 2147483646 h 180"/>
              <a:gd name="T8" fmla="*/ 0 60000 65536"/>
              <a:gd name="T9" fmla="*/ 0 60000 65536"/>
              <a:gd name="T10" fmla="*/ 0 60000 65536"/>
              <a:gd name="T11" fmla="*/ 0 60000 65536"/>
              <a:gd name="T12" fmla="*/ 0 w 173"/>
              <a:gd name="T13" fmla="*/ 0 h 180"/>
              <a:gd name="T14" fmla="*/ 173 w 173"/>
              <a:gd name="T15" fmla="*/ 180 h 180"/>
            </a:gdLst>
            <a:ahLst/>
            <a:cxnLst>
              <a:cxn ang="T8">
                <a:pos x="T0" y="T1"/>
              </a:cxn>
              <a:cxn ang="T9">
                <a:pos x="T2" y="T3"/>
              </a:cxn>
              <a:cxn ang="T10">
                <a:pos x="T4" y="T5"/>
              </a:cxn>
              <a:cxn ang="T11">
                <a:pos x="T6" y="T7"/>
              </a:cxn>
            </a:cxnLst>
            <a:rect l="T12" t="T13" r="T14" b="T15"/>
            <a:pathLst>
              <a:path w="173" h="180">
                <a:moveTo>
                  <a:pt x="13" y="150"/>
                </a:moveTo>
                <a:cubicBezTo>
                  <a:pt x="0" y="175"/>
                  <a:pt x="63" y="180"/>
                  <a:pt x="88" y="150"/>
                </a:cubicBezTo>
                <a:cubicBezTo>
                  <a:pt x="160" y="84"/>
                  <a:pt x="173" y="2"/>
                  <a:pt x="167" y="0"/>
                </a:cubicBezTo>
                <a:lnTo>
                  <a:pt x="13" y="15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lIns="107950" tIns="53975" rIns="107950" bIns="53975"/>
          <a:lstStyle/>
          <a:p>
            <a:endParaRPr lang="zh-CN" altLang="en-US"/>
          </a:p>
        </p:txBody>
      </p:sp>
      <p:sp>
        <p:nvSpPr>
          <p:cNvPr id="26647" name="Freeform 23"/>
          <p:cNvSpPr/>
          <p:nvPr/>
        </p:nvSpPr>
        <p:spPr bwMode="auto">
          <a:xfrm>
            <a:off x="4273550" y="4306888"/>
            <a:ext cx="122238" cy="127000"/>
          </a:xfrm>
          <a:custGeom>
            <a:avLst/>
            <a:gdLst>
              <a:gd name="T0" fmla="*/ 2147483646 w 77"/>
              <a:gd name="T1" fmla="*/ 2147483646 h 80"/>
              <a:gd name="T2" fmla="*/ 0 w 77"/>
              <a:gd name="T3" fmla="*/ 2147483646 h 80"/>
              <a:gd name="T4" fmla="*/ 2147483646 w 77"/>
              <a:gd name="T5" fmla="*/ 2147483646 h 80"/>
              <a:gd name="T6" fmla="*/ 2147483646 w 77"/>
              <a:gd name="T7" fmla="*/ 0 h 80"/>
              <a:gd name="T8" fmla="*/ 2147483646 w 77"/>
              <a:gd name="T9" fmla="*/ 2147483646 h 80"/>
              <a:gd name="T10" fmla="*/ 2147483646 w 77"/>
              <a:gd name="T11" fmla="*/ 2147483646 h 80"/>
              <a:gd name="T12" fmla="*/ 0 60000 65536"/>
              <a:gd name="T13" fmla="*/ 0 60000 65536"/>
              <a:gd name="T14" fmla="*/ 0 60000 65536"/>
              <a:gd name="T15" fmla="*/ 0 60000 65536"/>
              <a:gd name="T16" fmla="*/ 0 60000 65536"/>
              <a:gd name="T17" fmla="*/ 0 60000 65536"/>
              <a:gd name="T18" fmla="*/ 0 w 77"/>
              <a:gd name="T19" fmla="*/ 0 h 80"/>
              <a:gd name="T20" fmla="*/ 77 w 77"/>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77" h="80">
                <a:moveTo>
                  <a:pt x="3" y="80"/>
                </a:moveTo>
                <a:lnTo>
                  <a:pt x="0" y="40"/>
                </a:lnTo>
                <a:lnTo>
                  <a:pt x="24" y="7"/>
                </a:lnTo>
                <a:lnTo>
                  <a:pt x="63" y="0"/>
                </a:lnTo>
                <a:lnTo>
                  <a:pt x="77" y="18"/>
                </a:lnTo>
                <a:lnTo>
                  <a:pt x="3" y="8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107950" tIns="53975" rIns="107950" bIns="53975"/>
          <a:lstStyle/>
          <a:p>
            <a:endParaRPr lang="zh-CN" altLang="en-US"/>
          </a:p>
        </p:txBody>
      </p:sp>
      <p:sp>
        <p:nvSpPr>
          <p:cNvPr id="26648" name="Freeform 24"/>
          <p:cNvSpPr/>
          <p:nvPr/>
        </p:nvSpPr>
        <p:spPr bwMode="auto">
          <a:xfrm>
            <a:off x="4852989" y="3741739"/>
            <a:ext cx="73025" cy="66675"/>
          </a:xfrm>
          <a:custGeom>
            <a:avLst/>
            <a:gdLst>
              <a:gd name="T0" fmla="*/ 0 w 46"/>
              <a:gd name="T1" fmla="*/ 2147483646 h 42"/>
              <a:gd name="T2" fmla="*/ 2147483646 w 46"/>
              <a:gd name="T3" fmla="*/ 2147483646 h 42"/>
              <a:gd name="T4" fmla="*/ 2147483646 w 46"/>
              <a:gd name="T5" fmla="*/ 0 h 42"/>
              <a:gd name="T6" fmla="*/ 0 w 46"/>
              <a:gd name="T7" fmla="*/ 2147483646 h 42"/>
              <a:gd name="T8" fmla="*/ 0 60000 65536"/>
              <a:gd name="T9" fmla="*/ 0 60000 65536"/>
              <a:gd name="T10" fmla="*/ 0 60000 65536"/>
              <a:gd name="T11" fmla="*/ 0 60000 65536"/>
              <a:gd name="T12" fmla="*/ 0 w 46"/>
              <a:gd name="T13" fmla="*/ 0 h 42"/>
              <a:gd name="T14" fmla="*/ 46 w 46"/>
              <a:gd name="T15" fmla="*/ 42 h 42"/>
            </a:gdLst>
            <a:ahLst/>
            <a:cxnLst>
              <a:cxn ang="T8">
                <a:pos x="T0" y="T1"/>
              </a:cxn>
              <a:cxn ang="T9">
                <a:pos x="T2" y="T3"/>
              </a:cxn>
              <a:cxn ang="T10">
                <a:pos x="T4" y="T5"/>
              </a:cxn>
              <a:cxn ang="T11">
                <a:pos x="T6" y="T7"/>
              </a:cxn>
            </a:cxnLst>
            <a:rect l="T12" t="T13" r="T14" b="T15"/>
            <a:pathLst>
              <a:path w="46" h="42">
                <a:moveTo>
                  <a:pt x="0" y="41"/>
                </a:moveTo>
                <a:lnTo>
                  <a:pt x="46" y="42"/>
                </a:lnTo>
                <a:lnTo>
                  <a:pt x="13" y="0"/>
                </a:lnTo>
                <a:lnTo>
                  <a:pt x="0" y="41"/>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107950" tIns="53975" rIns="107950" bIns="53975"/>
          <a:lstStyle/>
          <a:p>
            <a:endParaRPr lang="zh-CN" altLang="en-US"/>
          </a:p>
        </p:txBody>
      </p:sp>
      <p:sp>
        <p:nvSpPr>
          <p:cNvPr id="26649" name="Oval 25"/>
          <p:cNvSpPr>
            <a:spLocks noChangeArrowheads="1"/>
          </p:cNvSpPr>
          <p:nvPr/>
        </p:nvSpPr>
        <p:spPr bwMode="auto">
          <a:xfrm>
            <a:off x="4895850" y="3778250"/>
            <a:ext cx="58738" cy="58738"/>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50" name="Rectangle 26"/>
          <p:cNvSpPr>
            <a:spLocks noChangeArrowheads="1"/>
          </p:cNvSpPr>
          <p:nvPr/>
        </p:nvSpPr>
        <p:spPr bwMode="auto">
          <a:xfrm>
            <a:off x="4519613" y="4213226"/>
            <a:ext cx="42862" cy="2381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t>Basic Principles of Object Orientation</a:t>
            </a:r>
            <a:endParaRPr lang="en-US" altLang="zh-CN" smtClean="0"/>
          </a:p>
        </p:txBody>
      </p:sp>
      <p:grpSp>
        <p:nvGrpSpPr>
          <p:cNvPr id="28675" name="Group 3"/>
          <p:cNvGrpSpPr/>
          <p:nvPr/>
        </p:nvGrpSpPr>
        <p:grpSpPr bwMode="auto">
          <a:xfrm>
            <a:off x="2968626" y="3505817"/>
            <a:ext cx="1552575" cy="2949575"/>
            <a:chOff x="814" y="1788"/>
            <a:chExt cx="978" cy="1858"/>
          </a:xfrm>
        </p:grpSpPr>
        <p:sp>
          <p:nvSpPr>
            <p:cNvPr id="28696" name="Rectangle 4"/>
            <p:cNvSpPr>
              <a:spLocks noChangeArrowheads="1"/>
            </p:cNvSpPr>
            <p:nvPr/>
          </p:nvSpPr>
          <p:spPr bwMode="auto">
            <a:xfrm>
              <a:off x="815" y="1919"/>
              <a:ext cx="864" cy="1727"/>
            </a:xfrm>
            <a:prstGeom prst="rect">
              <a:avLst/>
            </a:prstGeom>
            <a:solidFill>
              <a:srgbClr val="CCFFCC"/>
            </a:solidFill>
            <a:ln w="9525">
              <a:solidFill>
                <a:srgbClr val="0066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697" name="Freeform 5"/>
            <p:cNvSpPr/>
            <p:nvPr/>
          </p:nvSpPr>
          <p:spPr bwMode="auto">
            <a:xfrm>
              <a:off x="1678" y="1789"/>
              <a:ext cx="114" cy="1856"/>
            </a:xfrm>
            <a:custGeom>
              <a:avLst/>
              <a:gdLst>
                <a:gd name="T0" fmla="*/ 37538011 w 54"/>
                <a:gd name="T1" fmla="*/ 0 h 1863"/>
                <a:gd name="T2" fmla="*/ 594438 w 54"/>
                <a:gd name="T3" fmla="*/ 133 h 1863"/>
                <a:gd name="T4" fmla="*/ 0 w 54"/>
                <a:gd name="T5" fmla="*/ 1737 h 1863"/>
                <a:gd name="T6" fmla="*/ 37538011 w 54"/>
                <a:gd name="T7" fmla="*/ 1602 h 1863"/>
                <a:gd name="T8" fmla="*/ 37538011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00CC66"/>
            </a:solidFill>
            <a:ln w="9525">
              <a:solidFill>
                <a:srgbClr val="006600"/>
              </a:solidFill>
              <a:round/>
            </a:ln>
          </p:spPr>
          <p:txBody>
            <a:bodyPr lIns="107950" tIns="53975" rIns="107950" bIns="53975"/>
            <a:lstStyle/>
            <a:p>
              <a:endParaRPr lang="zh-CN" altLang="en-US"/>
            </a:p>
          </p:txBody>
        </p:sp>
        <p:sp>
          <p:nvSpPr>
            <p:cNvPr id="28698" name="Freeform 6"/>
            <p:cNvSpPr/>
            <p:nvPr/>
          </p:nvSpPr>
          <p:spPr bwMode="auto">
            <a:xfrm>
              <a:off x="814" y="1788"/>
              <a:ext cx="978" cy="132"/>
            </a:xfrm>
            <a:custGeom>
              <a:avLst/>
              <a:gdLst>
                <a:gd name="T0" fmla="*/ 0 w 977"/>
                <a:gd name="T1" fmla="*/ 131 h 132"/>
                <a:gd name="T2" fmla="*/ 186 w 977"/>
                <a:gd name="T3" fmla="*/ 2 h 132"/>
                <a:gd name="T4" fmla="*/ 995 w 977"/>
                <a:gd name="T5" fmla="*/ 0 h 132"/>
                <a:gd name="T6" fmla="*/ 882 w 977"/>
                <a:gd name="T7" fmla="*/ 132 h 132"/>
                <a:gd name="T8" fmla="*/ 0 w 977"/>
                <a:gd name="T9" fmla="*/ 131 h 132"/>
                <a:gd name="T10" fmla="*/ 0 60000 65536"/>
                <a:gd name="T11" fmla="*/ 0 60000 65536"/>
                <a:gd name="T12" fmla="*/ 0 60000 65536"/>
                <a:gd name="T13" fmla="*/ 0 60000 65536"/>
                <a:gd name="T14" fmla="*/ 0 60000 65536"/>
                <a:gd name="T15" fmla="*/ 0 w 977"/>
                <a:gd name="T16" fmla="*/ 0 h 132"/>
                <a:gd name="T17" fmla="*/ 977 w 977"/>
                <a:gd name="T18" fmla="*/ 132 h 132"/>
              </a:gdLst>
              <a:ahLst/>
              <a:cxnLst>
                <a:cxn ang="T10">
                  <a:pos x="T0" y="T1"/>
                </a:cxn>
                <a:cxn ang="T11">
                  <a:pos x="T2" y="T3"/>
                </a:cxn>
                <a:cxn ang="T12">
                  <a:pos x="T4" y="T5"/>
                </a:cxn>
                <a:cxn ang="T13">
                  <a:pos x="T6" y="T7"/>
                </a:cxn>
                <a:cxn ang="T14">
                  <a:pos x="T8" y="T9"/>
                </a:cxn>
              </a:cxnLst>
              <a:rect l="T15" t="T16" r="T17" b="T18"/>
              <a:pathLst>
                <a:path w="977" h="132">
                  <a:moveTo>
                    <a:pt x="0" y="131"/>
                  </a:moveTo>
                  <a:lnTo>
                    <a:pt x="186" y="2"/>
                  </a:lnTo>
                  <a:lnTo>
                    <a:pt x="977" y="0"/>
                  </a:lnTo>
                  <a:lnTo>
                    <a:pt x="864" y="132"/>
                  </a:lnTo>
                  <a:lnTo>
                    <a:pt x="0" y="131"/>
                  </a:lnTo>
                  <a:close/>
                </a:path>
              </a:pathLst>
            </a:custGeom>
            <a:solidFill>
              <a:srgbClr val="339966"/>
            </a:solidFill>
            <a:ln w="9525">
              <a:solidFill>
                <a:srgbClr val="006600"/>
              </a:solidFill>
              <a:round/>
            </a:ln>
          </p:spPr>
          <p:txBody>
            <a:bodyPr lIns="107950" tIns="53975" rIns="107950" bIns="53975"/>
            <a:lstStyle/>
            <a:p>
              <a:endParaRPr lang="zh-CN" altLang="en-US"/>
            </a:p>
          </p:txBody>
        </p:sp>
      </p:grpSp>
      <p:sp>
        <p:nvSpPr>
          <p:cNvPr id="28676" name="Text Box 7"/>
          <p:cNvSpPr txBox="1">
            <a:spLocks noChangeArrowheads="1"/>
          </p:cNvSpPr>
          <p:nvPr/>
        </p:nvSpPr>
        <p:spPr bwMode="auto">
          <a:xfrm rot="-5400000">
            <a:off x="2731294" y="4827410"/>
            <a:ext cx="18097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800">
                <a:latin typeface="Arial Narrow" panose="020B0606020202030204" pitchFamily="34" charset="0"/>
                <a:ea typeface="宋体" panose="02010600030101010101" pitchFamily="2" charset="-122"/>
              </a:rPr>
              <a:t>Abstraction</a:t>
            </a:r>
            <a:endParaRPr lang="en-US" altLang="zh-CN" sz="2800" b="1">
              <a:latin typeface="Arial Narrow" panose="020B0606020202030204" pitchFamily="34" charset="0"/>
              <a:ea typeface="宋体" panose="02010600030101010101" pitchFamily="2" charset="-122"/>
            </a:endParaRPr>
          </a:p>
        </p:txBody>
      </p:sp>
      <p:grpSp>
        <p:nvGrpSpPr>
          <p:cNvPr id="28677" name="Group 8"/>
          <p:cNvGrpSpPr/>
          <p:nvPr/>
        </p:nvGrpSpPr>
        <p:grpSpPr bwMode="auto">
          <a:xfrm>
            <a:off x="7907338" y="3505817"/>
            <a:ext cx="1554162" cy="2949575"/>
            <a:chOff x="3925" y="1788"/>
            <a:chExt cx="979" cy="1858"/>
          </a:xfrm>
        </p:grpSpPr>
        <p:sp>
          <p:nvSpPr>
            <p:cNvPr id="28693" name="Rectangle 9"/>
            <p:cNvSpPr>
              <a:spLocks noChangeArrowheads="1"/>
            </p:cNvSpPr>
            <p:nvPr/>
          </p:nvSpPr>
          <p:spPr bwMode="auto">
            <a:xfrm flipH="1">
              <a:off x="4039" y="1919"/>
              <a:ext cx="864" cy="1727"/>
            </a:xfrm>
            <a:prstGeom prst="rect">
              <a:avLst/>
            </a:prstGeom>
            <a:solidFill>
              <a:srgbClr val="CCCCFF"/>
            </a:solidFill>
            <a:ln w="9525">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694" name="Freeform 10"/>
            <p:cNvSpPr/>
            <p:nvPr/>
          </p:nvSpPr>
          <p:spPr bwMode="auto">
            <a:xfrm flipH="1">
              <a:off x="3925" y="1788"/>
              <a:ext cx="979" cy="132"/>
            </a:xfrm>
            <a:custGeom>
              <a:avLst/>
              <a:gdLst>
                <a:gd name="T0" fmla="*/ 0 w 977"/>
                <a:gd name="T1" fmla="*/ 131 h 132"/>
                <a:gd name="T2" fmla="*/ 186 w 977"/>
                <a:gd name="T3" fmla="*/ 2 h 132"/>
                <a:gd name="T4" fmla="*/ 1013 w 977"/>
                <a:gd name="T5" fmla="*/ 0 h 132"/>
                <a:gd name="T6" fmla="*/ 900 w 977"/>
                <a:gd name="T7" fmla="*/ 132 h 132"/>
                <a:gd name="T8" fmla="*/ 0 w 977"/>
                <a:gd name="T9" fmla="*/ 131 h 132"/>
                <a:gd name="T10" fmla="*/ 0 60000 65536"/>
                <a:gd name="T11" fmla="*/ 0 60000 65536"/>
                <a:gd name="T12" fmla="*/ 0 60000 65536"/>
                <a:gd name="T13" fmla="*/ 0 60000 65536"/>
                <a:gd name="T14" fmla="*/ 0 60000 65536"/>
                <a:gd name="T15" fmla="*/ 0 w 977"/>
                <a:gd name="T16" fmla="*/ 0 h 132"/>
                <a:gd name="T17" fmla="*/ 977 w 977"/>
                <a:gd name="T18" fmla="*/ 132 h 132"/>
              </a:gdLst>
              <a:ahLst/>
              <a:cxnLst>
                <a:cxn ang="T10">
                  <a:pos x="T0" y="T1"/>
                </a:cxn>
                <a:cxn ang="T11">
                  <a:pos x="T2" y="T3"/>
                </a:cxn>
                <a:cxn ang="T12">
                  <a:pos x="T4" y="T5"/>
                </a:cxn>
                <a:cxn ang="T13">
                  <a:pos x="T6" y="T7"/>
                </a:cxn>
                <a:cxn ang="T14">
                  <a:pos x="T8" y="T9"/>
                </a:cxn>
              </a:cxnLst>
              <a:rect l="T15" t="T16" r="T17" b="T18"/>
              <a:pathLst>
                <a:path w="977" h="132">
                  <a:moveTo>
                    <a:pt x="0" y="131"/>
                  </a:moveTo>
                  <a:lnTo>
                    <a:pt x="186" y="2"/>
                  </a:lnTo>
                  <a:lnTo>
                    <a:pt x="977" y="0"/>
                  </a:lnTo>
                  <a:lnTo>
                    <a:pt x="864" y="132"/>
                  </a:lnTo>
                  <a:lnTo>
                    <a:pt x="0" y="131"/>
                  </a:lnTo>
                  <a:close/>
                </a:path>
              </a:pathLst>
            </a:custGeom>
            <a:solidFill>
              <a:srgbClr val="9966FF"/>
            </a:solidFill>
            <a:ln w="9525">
              <a:solidFill>
                <a:schemeClr val="bg2"/>
              </a:solidFill>
              <a:round/>
            </a:ln>
          </p:spPr>
          <p:txBody>
            <a:bodyPr lIns="107950" tIns="53975" rIns="107950" bIns="53975"/>
            <a:lstStyle/>
            <a:p>
              <a:endParaRPr lang="zh-CN" altLang="en-US"/>
            </a:p>
          </p:txBody>
        </p:sp>
        <p:sp>
          <p:nvSpPr>
            <p:cNvPr id="28695" name="Freeform 11"/>
            <p:cNvSpPr/>
            <p:nvPr/>
          </p:nvSpPr>
          <p:spPr bwMode="auto">
            <a:xfrm flipH="1">
              <a:off x="3926" y="1788"/>
              <a:ext cx="114" cy="1857"/>
            </a:xfrm>
            <a:custGeom>
              <a:avLst/>
              <a:gdLst>
                <a:gd name="T0" fmla="*/ 37538011 w 54"/>
                <a:gd name="T1" fmla="*/ 0 h 1863"/>
                <a:gd name="T2" fmla="*/ 594438 w 54"/>
                <a:gd name="T3" fmla="*/ 135 h 1863"/>
                <a:gd name="T4" fmla="*/ 0 w 54"/>
                <a:gd name="T5" fmla="*/ 1755 h 1863"/>
                <a:gd name="T6" fmla="*/ 37538011 w 54"/>
                <a:gd name="T7" fmla="*/ 1619 h 1863"/>
                <a:gd name="T8" fmla="*/ 37538011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CCFF"/>
            </a:solidFill>
            <a:ln w="9525">
              <a:solidFill>
                <a:schemeClr val="bg2"/>
              </a:solidFill>
              <a:round/>
            </a:ln>
          </p:spPr>
          <p:txBody>
            <a:bodyPr lIns="107950" tIns="53975" rIns="107950" bIns="53975"/>
            <a:lstStyle/>
            <a:p>
              <a:endParaRPr lang="zh-CN" altLang="en-US"/>
            </a:p>
          </p:txBody>
        </p:sp>
      </p:grpSp>
      <p:sp>
        <p:nvSpPr>
          <p:cNvPr id="28678" name="Text Box 12"/>
          <p:cNvSpPr txBox="1">
            <a:spLocks noChangeArrowheads="1"/>
          </p:cNvSpPr>
          <p:nvPr/>
        </p:nvSpPr>
        <p:spPr bwMode="auto">
          <a:xfrm rot="-5400000">
            <a:off x="7398545" y="4816299"/>
            <a:ext cx="2733675"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800">
                <a:latin typeface="Arial Narrow" panose="020B0606020202030204" pitchFamily="34" charset="0"/>
                <a:ea typeface="宋体" panose="02010600030101010101" pitchFamily="2" charset="-122"/>
              </a:rPr>
              <a:t>Hierarchy</a:t>
            </a:r>
            <a:endParaRPr lang="en-US" altLang="zh-CN" sz="2800">
              <a:latin typeface="Arial Narrow" panose="020B0606020202030204" pitchFamily="34" charset="0"/>
              <a:ea typeface="宋体" panose="02010600030101010101" pitchFamily="2" charset="-122"/>
            </a:endParaRPr>
          </a:p>
        </p:txBody>
      </p:sp>
      <p:grpSp>
        <p:nvGrpSpPr>
          <p:cNvPr id="28679" name="Group 13"/>
          <p:cNvGrpSpPr/>
          <p:nvPr/>
        </p:nvGrpSpPr>
        <p:grpSpPr bwMode="auto">
          <a:xfrm>
            <a:off x="2954338" y="2000867"/>
            <a:ext cx="6513512" cy="1330325"/>
            <a:chOff x="805" y="840"/>
            <a:chExt cx="4103" cy="838"/>
          </a:xfrm>
        </p:grpSpPr>
        <p:sp>
          <p:nvSpPr>
            <p:cNvPr id="28691" name="Rectangle 14"/>
            <p:cNvSpPr>
              <a:spLocks noChangeArrowheads="1"/>
            </p:cNvSpPr>
            <p:nvPr/>
          </p:nvSpPr>
          <p:spPr bwMode="auto">
            <a:xfrm flipH="1">
              <a:off x="809" y="911"/>
              <a:ext cx="4098" cy="767"/>
            </a:xfrm>
            <a:prstGeom prst="rect">
              <a:avLst/>
            </a:prstGeom>
            <a:solidFill>
              <a:srgbClr val="CCFFFF"/>
            </a:solidFill>
            <a:ln w="9525">
              <a:solidFill>
                <a:srgbClr val="003399"/>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692" name="Freeform 15"/>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 name="T15" fmla="*/ 0 w 4103"/>
                <a:gd name="T16" fmla="*/ 0 h 72"/>
                <a:gd name="T17" fmla="*/ 4103 w 4103"/>
                <a:gd name="T18" fmla="*/ 72 h 72"/>
              </a:gdLst>
              <a:ahLst/>
              <a:cxnLst>
                <a:cxn ang="T10">
                  <a:pos x="T0" y="T1"/>
                </a:cxn>
                <a:cxn ang="T11">
                  <a:pos x="T2" y="T3"/>
                </a:cxn>
                <a:cxn ang="T12">
                  <a:pos x="T4" y="T5"/>
                </a:cxn>
                <a:cxn ang="T13">
                  <a:pos x="T6" y="T7"/>
                </a:cxn>
                <a:cxn ang="T14">
                  <a:pos x="T8" y="T9"/>
                </a:cxn>
              </a:cxnLst>
              <a:rect l="T15" t="T16" r="T17" b="T18"/>
              <a:pathLst>
                <a:path w="4103" h="72">
                  <a:moveTo>
                    <a:pt x="4103" y="72"/>
                  </a:moveTo>
                  <a:lnTo>
                    <a:pt x="3922" y="0"/>
                  </a:lnTo>
                  <a:lnTo>
                    <a:pt x="205" y="0"/>
                  </a:lnTo>
                  <a:lnTo>
                    <a:pt x="0" y="70"/>
                  </a:lnTo>
                  <a:lnTo>
                    <a:pt x="4103" y="72"/>
                  </a:lnTo>
                  <a:close/>
                </a:path>
              </a:pathLst>
            </a:custGeom>
            <a:solidFill>
              <a:srgbClr val="0099FF"/>
            </a:solidFill>
            <a:ln w="9525">
              <a:solidFill>
                <a:srgbClr val="003399"/>
              </a:solidFill>
              <a:round/>
            </a:ln>
          </p:spPr>
          <p:txBody>
            <a:bodyPr lIns="107950" tIns="53975" rIns="107950" bIns="53975"/>
            <a:lstStyle/>
            <a:p>
              <a:endParaRPr lang="zh-CN" altLang="en-US"/>
            </a:p>
          </p:txBody>
        </p:sp>
      </p:grpSp>
      <p:sp>
        <p:nvSpPr>
          <p:cNvPr id="28680" name="Text Box 16"/>
          <p:cNvSpPr txBox="1">
            <a:spLocks noChangeArrowheads="1"/>
          </p:cNvSpPr>
          <p:nvPr/>
        </p:nvSpPr>
        <p:spPr bwMode="auto">
          <a:xfrm>
            <a:off x="2971801" y="2429491"/>
            <a:ext cx="64738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800" dirty="0">
                <a:latin typeface="Arial Narrow" panose="020B0606020202030204" pitchFamily="34" charset="0"/>
                <a:ea typeface="宋体" panose="02010600030101010101" pitchFamily="2" charset="-122"/>
              </a:rPr>
              <a:t>Object Orientation</a:t>
            </a:r>
            <a:endParaRPr lang="en-US" altLang="zh-CN" sz="2800" dirty="0">
              <a:latin typeface="Arial Narrow" panose="020B0606020202030204" pitchFamily="34" charset="0"/>
              <a:ea typeface="宋体" panose="02010600030101010101" pitchFamily="2" charset="-122"/>
            </a:endParaRPr>
          </a:p>
        </p:txBody>
      </p:sp>
      <p:grpSp>
        <p:nvGrpSpPr>
          <p:cNvPr id="28681" name="Group 17"/>
          <p:cNvGrpSpPr/>
          <p:nvPr/>
        </p:nvGrpSpPr>
        <p:grpSpPr bwMode="auto">
          <a:xfrm>
            <a:off x="4691064" y="3512167"/>
            <a:ext cx="1438275" cy="2936875"/>
            <a:chOff x="1910" y="1792"/>
            <a:chExt cx="906" cy="1850"/>
          </a:xfrm>
        </p:grpSpPr>
        <p:sp>
          <p:nvSpPr>
            <p:cNvPr id="28688" name="Rectangle 18"/>
            <p:cNvSpPr>
              <a:spLocks noChangeArrowheads="1"/>
            </p:cNvSpPr>
            <p:nvPr/>
          </p:nvSpPr>
          <p:spPr bwMode="auto">
            <a:xfrm>
              <a:off x="1911" y="1919"/>
              <a:ext cx="864" cy="1723"/>
            </a:xfrm>
            <a:prstGeom prst="rect">
              <a:avLst/>
            </a:prstGeom>
            <a:solidFill>
              <a:srgbClr val="FFCC99"/>
            </a:solidFill>
            <a:ln w="9525">
              <a:solidFill>
                <a:srgbClr val="6633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689" name="Freeform 19"/>
            <p:cNvSpPr/>
            <p:nvPr/>
          </p:nvSpPr>
          <p:spPr bwMode="auto">
            <a:xfrm>
              <a:off x="1910" y="1792"/>
              <a:ext cx="906" cy="128"/>
            </a:xfrm>
            <a:custGeom>
              <a:avLst/>
              <a:gdLst>
                <a:gd name="T0" fmla="*/ 0 w 906"/>
                <a:gd name="T1" fmla="*/ 45 h 136"/>
                <a:gd name="T2" fmla="*/ 80 w 906"/>
                <a:gd name="T3" fmla="*/ 0 h 136"/>
                <a:gd name="T4" fmla="*/ 906 w 906"/>
                <a:gd name="T5" fmla="*/ 0 h 136"/>
                <a:gd name="T6" fmla="*/ 864 w 906"/>
                <a:gd name="T7" fmla="*/ 45 h 136"/>
                <a:gd name="T8" fmla="*/ 0 w 906"/>
                <a:gd name="T9" fmla="*/ 45 h 136"/>
                <a:gd name="T10" fmla="*/ 0 60000 65536"/>
                <a:gd name="T11" fmla="*/ 0 60000 65536"/>
                <a:gd name="T12" fmla="*/ 0 60000 65536"/>
                <a:gd name="T13" fmla="*/ 0 60000 65536"/>
                <a:gd name="T14" fmla="*/ 0 60000 65536"/>
                <a:gd name="T15" fmla="*/ 0 w 906"/>
                <a:gd name="T16" fmla="*/ 0 h 136"/>
                <a:gd name="T17" fmla="*/ 906 w 906"/>
                <a:gd name="T18" fmla="*/ 136 h 136"/>
              </a:gdLst>
              <a:ahLst/>
              <a:cxnLst>
                <a:cxn ang="T10">
                  <a:pos x="T0" y="T1"/>
                </a:cxn>
                <a:cxn ang="T11">
                  <a:pos x="T2" y="T3"/>
                </a:cxn>
                <a:cxn ang="T12">
                  <a:pos x="T4" y="T5"/>
                </a:cxn>
                <a:cxn ang="T13">
                  <a:pos x="T6" y="T7"/>
                </a:cxn>
                <a:cxn ang="T14">
                  <a:pos x="T8" y="T9"/>
                </a:cxn>
              </a:cxnLst>
              <a:rect l="T15" t="T16" r="T17" b="T18"/>
              <a:pathLst>
                <a:path w="906" h="136">
                  <a:moveTo>
                    <a:pt x="0" y="135"/>
                  </a:moveTo>
                  <a:lnTo>
                    <a:pt x="80" y="0"/>
                  </a:lnTo>
                  <a:lnTo>
                    <a:pt x="906" y="0"/>
                  </a:lnTo>
                  <a:lnTo>
                    <a:pt x="864" y="136"/>
                  </a:lnTo>
                  <a:lnTo>
                    <a:pt x="0" y="135"/>
                  </a:lnTo>
                  <a:close/>
                </a:path>
              </a:pathLst>
            </a:custGeom>
            <a:solidFill>
              <a:srgbClr val="CC6600"/>
            </a:solidFill>
            <a:ln w="9525">
              <a:solidFill>
                <a:srgbClr val="663300"/>
              </a:solidFill>
              <a:round/>
            </a:ln>
          </p:spPr>
          <p:txBody>
            <a:bodyPr lIns="107950" tIns="53975" rIns="107950" bIns="53975"/>
            <a:lstStyle/>
            <a:p>
              <a:endParaRPr lang="zh-CN" altLang="en-US"/>
            </a:p>
          </p:txBody>
        </p:sp>
        <p:sp>
          <p:nvSpPr>
            <p:cNvPr id="28690" name="Freeform 20"/>
            <p:cNvSpPr/>
            <p:nvPr/>
          </p:nvSpPr>
          <p:spPr bwMode="auto">
            <a:xfrm>
              <a:off x="2774" y="1792"/>
              <a:ext cx="42" cy="1849"/>
            </a:xfrm>
            <a:custGeom>
              <a:avLst/>
              <a:gdLst>
                <a:gd name="T0" fmla="*/ 2 w 54"/>
                <a:gd name="T1" fmla="*/ 0 h 1863"/>
                <a:gd name="T2" fmla="*/ 1 w 54"/>
                <a:gd name="T3" fmla="*/ 117 h 1863"/>
                <a:gd name="T4" fmla="*/ 0 w 54"/>
                <a:gd name="T5" fmla="*/ 1627 h 1863"/>
                <a:gd name="T6" fmla="*/ 2 w 54"/>
                <a:gd name="T7" fmla="*/ 1493 h 1863"/>
                <a:gd name="T8" fmla="*/ 2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6600"/>
            </a:solidFill>
            <a:ln w="9525">
              <a:solidFill>
                <a:srgbClr val="663300"/>
              </a:solidFill>
              <a:round/>
            </a:ln>
          </p:spPr>
          <p:txBody>
            <a:bodyPr lIns="107950" tIns="53975" rIns="107950" bIns="53975"/>
            <a:lstStyle/>
            <a:p>
              <a:endParaRPr lang="zh-CN" altLang="en-US"/>
            </a:p>
          </p:txBody>
        </p:sp>
      </p:grpSp>
      <p:sp>
        <p:nvSpPr>
          <p:cNvPr id="28682" name="Text Box 21"/>
          <p:cNvSpPr txBox="1">
            <a:spLocks noChangeArrowheads="1"/>
          </p:cNvSpPr>
          <p:nvPr/>
        </p:nvSpPr>
        <p:spPr bwMode="auto">
          <a:xfrm rot="-5400000">
            <a:off x="4045744" y="4808360"/>
            <a:ext cx="27051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800">
                <a:latin typeface="Arial Narrow" panose="020B0606020202030204" pitchFamily="34" charset="0"/>
                <a:ea typeface="宋体" panose="02010600030101010101" pitchFamily="2" charset="-122"/>
              </a:rPr>
              <a:t>Encapsulation</a:t>
            </a:r>
            <a:endParaRPr lang="en-US" altLang="zh-CN" sz="2800">
              <a:latin typeface="Arial Narrow" panose="020B0606020202030204" pitchFamily="34" charset="0"/>
              <a:ea typeface="宋体" panose="02010600030101010101" pitchFamily="2" charset="-122"/>
            </a:endParaRPr>
          </a:p>
        </p:txBody>
      </p:sp>
      <p:grpSp>
        <p:nvGrpSpPr>
          <p:cNvPr id="28683" name="Group 22"/>
          <p:cNvGrpSpPr/>
          <p:nvPr/>
        </p:nvGrpSpPr>
        <p:grpSpPr bwMode="auto">
          <a:xfrm>
            <a:off x="6299201" y="3512167"/>
            <a:ext cx="1438275" cy="2943225"/>
            <a:chOff x="2966" y="1792"/>
            <a:chExt cx="906" cy="1854"/>
          </a:xfrm>
        </p:grpSpPr>
        <p:sp>
          <p:nvSpPr>
            <p:cNvPr id="28685" name="Rectangle 23"/>
            <p:cNvSpPr>
              <a:spLocks noChangeArrowheads="1"/>
            </p:cNvSpPr>
            <p:nvPr/>
          </p:nvSpPr>
          <p:spPr bwMode="auto">
            <a:xfrm flipH="1">
              <a:off x="3007" y="1919"/>
              <a:ext cx="864" cy="1727"/>
            </a:xfrm>
            <a:prstGeom prst="rect">
              <a:avLst/>
            </a:prstGeom>
            <a:solidFill>
              <a:srgbClr val="FFFF99"/>
            </a:solidFill>
            <a:ln w="9525">
              <a:solidFill>
                <a:srgbClr val="6633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8686" name="Freeform 24"/>
            <p:cNvSpPr/>
            <p:nvPr/>
          </p:nvSpPr>
          <p:spPr bwMode="auto">
            <a:xfrm flipH="1">
              <a:off x="2966" y="1792"/>
              <a:ext cx="906" cy="128"/>
            </a:xfrm>
            <a:custGeom>
              <a:avLst/>
              <a:gdLst>
                <a:gd name="T0" fmla="*/ 0 w 906"/>
                <a:gd name="T1" fmla="*/ 45 h 136"/>
                <a:gd name="T2" fmla="*/ 80 w 906"/>
                <a:gd name="T3" fmla="*/ 0 h 136"/>
                <a:gd name="T4" fmla="*/ 906 w 906"/>
                <a:gd name="T5" fmla="*/ 0 h 136"/>
                <a:gd name="T6" fmla="*/ 864 w 906"/>
                <a:gd name="T7" fmla="*/ 45 h 136"/>
                <a:gd name="T8" fmla="*/ 0 w 906"/>
                <a:gd name="T9" fmla="*/ 45 h 136"/>
                <a:gd name="T10" fmla="*/ 0 60000 65536"/>
                <a:gd name="T11" fmla="*/ 0 60000 65536"/>
                <a:gd name="T12" fmla="*/ 0 60000 65536"/>
                <a:gd name="T13" fmla="*/ 0 60000 65536"/>
                <a:gd name="T14" fmla="*/ 0 60000 65536"/>
                <a:gd name="T15" fmla="*/ 0 w 906"/>
                <a:gd name="T16" fmla="*/ 0 h 136"/>
                <a:gd name="T17" fmla="*/ 906 w 906"/>
                <a:gd name="T18" fmla="*/ 136 h 136"/>
              </a:gdLst>
              <a:ahLst/>
              <a:cxnLst>
                <a:cxn ang="T10">
                  <a:pos x="T0" y="T1"/>
                </a:cxn>
                <a:cxn ang="T11">
                  <a:pos x="T2" y="T3"/>
                </a:cxn>
                <a:cxn ang="T12">
                  <a:pos x="T4" y="T5"/>
                </a:cxn>
                <a:cxn ang="T13">
                  <a:pos x="T6" y="T7"/>
                </a:cxn>
                <a:cxn ang="T14">
                  <a:pos x="T8" y="T9"/>
                </a:cxn>
              </a:cxnLst>
              <a:rect l="T15" t="T16" r="T17" b="T18"/>
              <a:pathLst>
                <a:path w="906" h="136">
                  <a:moveTo>
                    <a:pt x="0" y="135"/>
                  </a:moveTo>
                  <a:lnTo>
                    <a:pt x="80" y="0"/>
                  </a:lnTo>
                  <a:lnTo>
                    <a:pt x="906" y="0"/>
                  </a:lnTo>
                  <a:lnTo>
                    <a:pt x="864" y="136"/>
                  </a:lnTo>
                  <a:lnTo>
                    <a:pt x="0" y="135"/>
                  </a:lnTo>
                  <a:close/>
                </a:path>
              </a:pathLst>
            </a:custGeom>
            <a:solidFill>
              <a:srgbClr val="CC9900"/>
            </a:solidFill>
            <a:ln w="9525">
              <a:solidFill>
                <a:srgbClr val="663300"/>
              </a:solidFill>
              <a:round/>
            </a:ln>
          </p:spPr>
          <p:txBody>
            <a:bodyPr lIns="107950" tIns="53975" rIns="107950" bIns="53975"/>
            <a:lstStyle/>
            <a:p>
              <a:endParaRPr lang="zh-CN" altLang="en-US"/>
            </a:p>
          </p:txBody>
        </p:sp>
        <p:sp>
          <p:nvSpPr>
            <p:cNvPr id="28687" name="Freeform 25"/>
            <p:cNvSpPr/>
            <p:nvPr/>
          </p:nvSpPr>
          <p:spPr bwMode="auto">
            <a:xfrm flipH="1">
              <a:off x="2966" y="1792"/>
              <a:ext cx="42" cy="1853"/>
            </a:xfrm>
            <a:custGeom>
              <a:avLst/>
              <a:gdLst>
                <a:gd name="T0" fmla="*/ 2 w 54"/>
                <a:gd name="T1" fmla="*/ 0 h 1863"/>
                <a:gd name="T2" fmla="*/ 1 w 54"/>
                <a:gd name="T3" fmla="*/ 117 h 1863"/>
                <a:gd name="T4" fmla="*/ 0 w 54"/>
                <a:gd name="T5" fmla="*/ 1691 h 1863"/>
                <a:gd name="T6" fmla="*/ 2 w 54"/>
                <a:gd name="T7" fmla="*/ 1551 h 1863"/>
                <a:gd name="T8" fmla="*/ 2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CC00"/>
            </a:solidFill>
            <a:ln w="9525">
              <a:solidFill>
                <a:srgbClr val="663300"/>
              </a:solidFill>
              <a:round/>
            </a:ln>
          </p:spPr>
          <p:txBody>
            <a:bodyPr lIns="107950" tIns="53975" rIns="107950" bIns="53975"/>
            <a:lstStyle/>
            <a:p>
              <a:endParaRPr lang="zh-CN" altLang="en-US"/>
            </a:p>
          </p:txBody>
        </p:sp>
      </p:grpSp>
      <p:sp>
        <p:nvSpPr>
          <p:cNvPr id="28684" name="Text Box 26"/>
          <p:cNvSpPr txBox="1">
            <a:spLocks noChangeArrowheads="1"/>
          </p:cNvSpPr>
          <p:nvPr/>
        </p:nvSpPr>
        <p:spPr bwMode="auto">
          <a:xfrm rot="-5400000">
            <a:off x="5688807" y="4814711"/>
            <a:ext cx="27178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800">
                <a:latin typeface="Arial Narrow" panose="020B0606020202030204" pitchFamily="34" charset="0"/>
                <a:ea typeface="宋体" panose="02010600030101010101" pitchFamily="2" charset="-122"/>
              </a:rPr>
              <a:t>Modularity</a:t>
            </a:r>
            <a:endParaRPr lang="en-US" altLang="zh-CN" sz="2800">
              <a:latin typeface="Arial Narrow" panose="020B0606020202030204" pitchFamily="34" charset="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mtClean="0"/>
              <a:t>What Is Abstraction?</a:t>
            </a:r>
            <a:endParaRPr lang="en-US" altLang="zh-CN" smtClean="0"/>
          </a:p>
        </p:txBody>
      </p:sp>
      <p:sp>
        <p:nvSpPr>
          <p:cNvPr id="30723" name="Rectangle 3"/>
          <p:cNvSpPr>
            <a:spLocks noGrp="1" noChangeArrowheads="1"/>
          </p:cNvSpPr>
          <p:nvPr>
            <p:ph type="body" idx="1"/>
          </p:nvPr>
        </p:nvSpPr>
        <p:spPr>
          <a:xfrm>
            <a:off x="612001" y="1353459"/>
            <a:ext cx="11383354" cy="2224332"/>
          </a:xfrm>
        </p:spPr>
        <p:txBody>
          <a:bodyPr/>
          <a:lstStyle/>
          <a:p>
            <a:r>
              <a:rPr lang="en-US" altLang="zh-CN" sz="2600" dirty="0" smtClean="0"/>
              <a:t>The essential characteristics of an entity that distinguishes it from all other kinds of entities. </a:t>
            </a:r>
            <a:endParaRPr lang="en-US" altLang="zh-CN" sz="2600" dirty="0" smtClean="0"/>
          </a:p>
          <a:p>
            <a:r>
              <a:rPr lang="en-US" altLang="zh-CN" sz="2600" dirty="0" smtClean="0"/>
              <a:t>Defines a boundary relative to the perspective of the viewer. </a:t>
            </a:r>
            <a:endParaRPr lang="en-US" altLang="zh-CN" sz="2600" dirty="0" smtClean="0"/>
          </a:p>
          <a:p>
            <a:r>
              <a:rPr lang="en-US" altLang="zh-CN" sz="2600" dirty="0" smtClean="0"/>
              <a:t>Is not a concrete manifestation, denotes the ideal essence of something.</a:t>
            </a:r>
            <a:endParaRPr lang="en-US" altLang="zh-CN" sz="2600" dirty="0" smtClean="0"/>
          </a:p>
        </p:txBody>
      </p:sp>
      <p:grpSp>
        <p:nvGrpSpPr>
          <p:cNvPr id="30724" name="Group 4"/>
          <p:cNvGrpSpPr/>
          <p:nvPr/>
        </p:nvGrpSpPr>
        <p:grpSpPr bwMode="auto">
          <a:xfrm>
            <a:off x="9492585" y="145027"/>
            <a:ext cx="1509712" cy="1033463"/>
            <a:chOff x="805" y="840"/>
            <a:chExt cx="4103" cy="2806"/>
          </a:xfrm>
        </p:grpSpPr>
        <p:grpSp>
          <p:nvGrpSpPr>
            <p:cNvPr id="30726" name="Group 5"/>
            <p:cNvGrpSpPr/>
            <p:nvPr/>
          </p:nvGrpSpPr>
          <p:grpSpPr bwMode="auto">
            <a:xfrm>
              <a:off x="814" y="1788"/>
              <a:ext cx="978" cy="1858"/>
              <a:chOff x="814" y="1788"/>
              <a:chExt cx="978" cy="1858"/>
            </a:xfrm>
          </p:grpSpPr>
          <p:sp>
            <p:nvSpPr>
              <p:cNvPr id="30742" name="Rectangle 6"/>
              <p:cNvSpPr>
                <a:spLocks noChangeArrowheads="1"/>
              </p:cNvSpPr>
              <p:nvPr/>
            </p:nvSpPr>
            <p:spPr bwMode="auto">
              <a:xfrm>
                <a:off x="815" y="1919"/>
                <a:ext cx="864" cy="1727"/>
              </a:xfrm>
              <a:prstGeom prst="rect">
                <a:avLst/>
              </a:prstGeom>
              <a:solidFill>
                <a:srgbClr val="CCFFCC"/>
              </a:solidFill>
              <a:ln w="9525">
                <a:solidFill>
                  <a:srgbClr val="0066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43" name="Freeform 7"/>
              <p:cNvSpPr/>
              <p:nvPr/>
            </p:nvSpPr>
            <p:spPr bwMode="auto">
              <a:xfrm>
                <a:off x="1678" y="1789"/>
                <a:ext cx="114" cy="1856"/>
              </a:xfrm>
              <a:custGeom>
                <a:avLst/>
                <a:gdLst>
                  <a:gd name="T0" fmla="*/ 37538011 w 54"/>
                  <a:gd name="T1" fmla="*/ 0 h 1863"/>
                  <a:gd name="T2" fmla="*/ 594438 w 54"/>
                  <a:gd name="T3" fmla="*/ 133 h 1863"/>
                  <a:gd name="T4" fmla="*/ 0 w 54"/>
                  <a:gd name="T5" fmla="*/ 1737 h 1863"/>
                  <a:gd name="T6" fmla="*/ 37538011 w 54"/>
                  <a:gd name="T7" fmla="*/ 1602 h 1863"/>
                  <a:gd name="T8" fmla="*/ 37538011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00CC66"/>
              </a:solidFill>
              <a:ln w="9525">
                <a:solidFill>
                  <a:srgbClr val="006600"/>
                </a:solidFill>
                <a:round/>
              </a:ln>
            </p:spPr>
            <p:txBody>
              <a:bodyPr lIns="107950" tIns="53975" rIns="107950" bIns="53975"/>
              <a:lstStyle/>
              <a:p>
                <a:endParaRPr lang="zh-CN" altLang="en-US"/>
              </a:p>
            </p:txBody>
          </p:sp>
          <p:sp>
            <p:nvSpPr>
              <p:cNvPr id="30744" name="Freeform 8"/>
              <p:cNvSpPr/>
              <p:nvPr/>
            </p:nvSpPr>
            <p:spPr bwMode="auto">
              <a:xfrm>
                <a:off x="814" y="1788"/>
                <a:ext cx="978" cy="132"/>
              </a:xfrm>
              <a:custGeom>
                <a:avLst/>
                <a:gdLst>
                  <a:gd name="T0" fmla="*/ 0 w 977"/>
                  <a:gd name="T1" fmla="*/ 131 h 132"/>
                  <a:gd name="T2" fmla="*/ 186 w 977"/>
                  <a:gd name="T3" fmla="*/ 2 h 132"/>
                  <a:gd name="T4" fmla="*/ 995 w 977"/>
                  <a:gd name="T5" fmla="*/ 0 h 132"/>
                  <a:gd name="T6" fmla="*/ 882 w 977"/>
                  <a:gd name="T7" fmla="*/ 132 h 132"/>
                  <a:gd name="T8" fmla="*/ 0 w 977"/>
                  <a:gd name="T9" fmla="*/ 131 h 132"/>
                  <a:gd name="T10" fmla="*/ 0 60000 65536"/>
                  <a:gd name="T11" fmla="*/ 0 60000 65536"/>
                  <a:gd name="T12" fmla="*/ 0 60000 65536"/>
                  <a:gd name="T13" fmla="*/ 0 60000 65536"/>
                  <a:gd name="T14" fmla="*/ 0 60000 65536"/>
                  <a:gd name="T15" fmla="*/ 0 w 977"/>
                  <a:gd name="T16" fmla="*/ 0 h 132"/>
                  <a:gd name="T17" fmla="*/ 977 w 977"/>
                  <a:gd name="T18" fmla="*/ 132 h 132"/>
                </a:gdLst>
                <a:ahLst/>
                <a:cxnLst>
                  <a:cxn ang="T10">
                    <a:pos x="T0" y="T1"/>
                  </a:cxn>
                  <a:cxn ang="T11">
                    <a:pos x="T2" y="T3"/>
                  </a:cxn>
                  <a:cxn ang="T12">
                    <a:pos x="T4" y="T5"/>
                  </a:cxn>
                  <a:cxn ang="T13">
                    <a:pos x="T6" y="T7"/>
                  </a:cxn>
                  <a:cxn ang="T14">
                    <a:pos x="T8" y="T9"/>
                  </a:cxn>
                </a:cxnLst>
                <a:rect l="T15" t="T16" r="T17" b="T18"/>
                <a:pathLst>
                  <a:path w="977" h="132">
                    <a:moveTo>
                      <a:pt x="0" y="131"/>
                    </a:moveTo>
                    <a:lnTo>
                      <a:pt x="186" y="2"/>
                    </a:lnTo>
                    <a:lnTo>
                      <a:pt x="977" y="0"/>
                    </a:lnTo>
                    <a:lnTo>
                      <a:pt x="864" y="132"/>
                    </a:lnTo>
                    <a:lnTo>
                      <a:pt x="0" y="131"/>
                    </a:lnTo>
                    <a:close/>
                  </a:path>
                </a:pathLst>
              </a:custGeom>
              <a:solidFill>
                <a:srgbClr val="339966"/>
              </a:solidFill>
              <a:ln w="9525">
                <a:solidFill>
                  <a:srgbClr val="006600"/>
                </a:solidFill>
                <a:round/>
              </a:ln>
            </p:spPr>
            <p:txBody>
              <a:bodyPr lIns="107950" tIns="53975" rIns="107950" bIns="53975"/>
              <a:lstStyle/>
              <a:p>
                <a:endParaRPr lang="zh-CN" altLang="en-US"/>
              </a:p>
            </p:txBody>
          </p:sp>
        </p:grpSp>
        <p:grpSp>
          <p:nvGrpSpPr>
            <p:cNvPr id="30727" name="Group 9"/>
            <p:cNvGrpSpPr/>
            <p:nvPr/>
          </p:nvGrpSpPr>
          <p:grpSpPr bwMode="auto">
            <a:xfrm>
              <a:off x="3925" y="1788"/>
              <a:ext cx="979" cy="1858"/>
              <a:chOff x="3925" y="1788"/>
              <a:chExt cx="979" cy="1858"/>
            </a:xfrm>
          </p:grpSpPr>
          <p:sp>
            <p:nvSpPr>
              <p:cNvPr id="30739" name="Rectangle 10"/>
              <p:cNvSpPr>
                <a:spLocks noChangeArrowheads="1"/>
              </p:cNvSpPr>
              <p:nvPr/>
            </p:nvSpPr>
            <p:spPr bwMode="auto">
              <a:xfrm flipH="1">
                <a:off x="4039" y="1919"/>
                <a:ext cx="864" cy="1727"/>
              </a:xfrm>
              <a:prstGeom prst="rect">
                <a:avLst/>
              </a:prstGeom>
              <a:solidFill>
                <a:srgbClr val="CCCCFF"/>
              </a:solidFill>
              <a:ln w="9525">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40" name="Freeform 11"/>
              <p:cNvSpPr/>
              <p:nvPr/>
            </p:nvSpPr>
            <p:spPr bwMode="auto">
              <a:xfrm flipH="1">
                <a:off x="3925" y="1788"/>
                <a:ext cx="979" cy="132"/>
              </a:xfrm>
              <a:custGeom>
                <a:avLst/>
                <a:gdLst>
                  <a:gd name="T0" fmla="*/ 0 w 977"/>
                  <a:gd name="T1" fmla="*/ 131 h 132"/>
                  <a:gd name="T2" fmla="*/ 186 w 977"/>
                  <a:gd name="T3" fmla="*/ 2 h 132"/>
                  <a:gd name="T4" fmla="*/ 1013 w 977"/>
                  <a:gd name="T5" fmla="*/ 0 h 132"/>
                  <a:gd name="T6" fmla="*/ 900 w 977"/>
                  <a:gd name="T7" fmla="*/ 132 h 132"/>
                  <a:gd name="T8" fmla="*/ 0 w 977"/>
                  <a:gd name="T9" fmla="*/ 131 h 132"/>
                  <a:gd name="T10" fmla="*/ 0 60000 65536"/>
                  <a:gd name="T11" fmla="*/ 0 60000 65536"/>
                  <a:gd name="T12" fmla="*/ 0 60000 65536"/>
                  <a:gd name="T13" fmla="*/ 0 60000 65536"/>
                  <a:gd name="T14" fmla="*/ 0 60000 65536"/>
                  <a:gd name="T15" fmla="*/ 0 w 977"/>
                  <a:gd name="T16" fmla="*/ 0 h 132"/>
                  <a:gd name="T17" fmla="*/ 977 w 977"/>
                  <a:gd name="T18" fmla="*/ 132 h 132"/>
                </a:gdLst>
                <a:ahLst/>
                <a:cxnLst>
                  <a:cxn ang="T10">
                    <a:pos x="T0" y="T1"/>
                  </a:cxn>
                  <a:cxn ang="T11">
                    <a:pos x="T2" y="T3"/>
                  </a:cxn>
                  <a:cxn ang="T12">
                    <a:pos x="T4" y="T5"/>
                  </a:cxn>
                  <a:cxn ang="T13">
                    <a:pos x="T6" y="T7"/>
                  </a:cxn>
                  <a:cxn ang="T14">
                    <a:pos x="T8" y="T9"/>
                  </a:cxn>
                </a:cxnLst>
                <a:rect l="T15" t="T16" r="T17" b="T18"/>
                <a:pathLst>
                  <a:path w="977" h="132">
                    <a:moveTo>
                      <a:pt x="0" y="131"/>
                    </a:moveTo>
                    <a:lnTo>
                      <a:pt x="186" y="2"/>
                    </a:lnTo>
                    <a:lnTo>
                      <a:pt x="977" y="0"/>
                    </a:lnTo>
                    <a:lnTo>
                      <a:pt x="864" y="132"/>
                    </a:lnTo>
                    <a:lnTo>
                      <a:pt x="0" y="131"/>
                    </a:lnTo>
                    <a:close/>
                  </a:path>
                </a:pathLst>
              </a:custGeom>
              <a:solidFill>
                <a:srgbClr val="9966FF"/>
              </a:solidFill>
              <a:ln w="9525">
                <a:solidFill>
                  <a:schemeClr val="bg2"/>
                </a:solidFill>
                <a:round/>
              </a:ln>
            </p:spPr>
            <p:txBody>
              <a:bodyPr lIns="107950" tIns="53975" rIns="107950" bIns="53975"/>
              <a:lstStyle/>
              <a:p>
                <a:endParaRPr lang="zh-CN" altLang="en-US"/>
              </a:p>
            </p:txBody>
          </p:sp>
          <p:sp>
            <p:nvSpPr>
              <p:cNvPr id="30741" name="Freeform 12"/>
              <p:cNvSpPr/>
              <p:nvPr/>
            </p:nvSpPr>
            <p:spPr bwMode="auto">
              <a:xfrm flipH="1">
                <a:off x="3926" y="1788"/>
                <a:ext cx="114" cy="1857"/>
              </a:xfrm>
              <a:custGeom>
                <a:avLst/>
                <a:gdLst>
                  <a:gd name="T0" fmla="*/ 37538011 w 54"/>
                  <a:gd name="T1" fmla="*/ 0 h 1863"/>
                  <a:gd name="T2" fmla="*/ 594438 w 54"/>
                  <a:gd name="T3" fmla="*/ 135 h 1863"/>
                  <a:gd name="T4" fmla="*/ 0 w 54"/>
                  <a:gd name="T5" fmla="*/ 1755 h 1863"/>
                  <a:gd name="T6" fmla="*/ 37538011 w 54"/>
                  <a:gd name="T7" fmla="*/ 1619 h 1863"/>
                  <a:gd name="T8" fmla="*/ 37538011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CCFF"/>
              </a:solidFill>
              <a:ln w="9525">
                <a:solidFill>
                  <a:schemeClr val="bg2"/>
                </a:solidFill>
                <a:round/>
              </a:ln>
            </p:spPr>
            <p:txBody>
              <a:bodyPr lIns="107950" tIns="53975" rIns="107950" bIns="53975"/>
              <a:lstStyle/>
              <a:p>
                <a:endParaRPr lang="zh-CN" altLang="en-US"/>
              </a:p>
            </p:txBody>
          </p:sp>
        </p:grpSp>
        <p:grpSp>
          <p:nvGrpSpPr>
            <p:cNvPr id="30728" name="Group 13"/>
            <p:cNvGrpSpPr/>
            <p:nvPr/>
          </p:nvGrpSpPr>
          <p:grpSpPr bwMode="auto">
            <a:xfrm>
              <a:off x="805" y="840"/>
              <a:ext cx="4103" cy="838"/>
              <a:chOff x="805" y="840"/>
              <a:chExt cx="4103" cy="838"/>
            </a:xfrm>
          </p:grpSpPr>
          <p:sp>
            <p:nvSpPr>
              <p:cNvPr id="30737" name="Rectangle 14"/>
              <p:cNvSpPr>
                <a:spLocks noChangeArrowheads="1"/>
              </p:cNvSpPr>
              <p:nvPr/>
            </p:nvSpPr>
            <p:spPr bwMode="auto">
              <a:xfrm flipH="1">
                <a:off x="809" y="911"/>
                <a:ext cx="4098" cy="767"/>
              </a:xfrm>
              <a:prstGeom prst="rect">
                <a:avLst/>
              </a:prstGeom>
              <a:solidFill>
                <a:srgbClr val="CCFFFF"/>
              </a:solidFill>
              <a:ln w="9525">
                <a:solidFill>
                  <a:srgbClr val="003399"/>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38" name="Freeform 15"/>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 name="T15" fmla="*/ 0 w 4103"/>
                  <a:gd name="T16" fmla="*/ 0 h 72"/>
                  <a:gd name="T17" fmla="*/ 4103 w 4103"/>
                  <a:gd name="T18" fmla="*/ 72 h 72"/>
                </a:gdLst>
                <a:ahLst/>
                <a:cxnLst>
                  <a:cxn ang="T10">
                    <a:pos x="T0" y="T1"/>
                  </a:cxn>
                  <a:cxn ang="T11">
                    <a:pos x="T2" y="T3"/>
                  </a:cxn>
                  <a:cxn ang="T12">
                    <a:pos x="T4" y="T5"/>
                  </a:cxn>
                  <a:cxn ang="T13">
                    <a:pos x="T6" y="T7"/>
                  </a:cxn>
                  <a:cxn ang="T14">
                    <a:pos x="T8" y="T9"/>
                  </a:cxn>
                </a:cxnLst>
                <a:rect l="T15" t="T16" r="T17" b="T18"/>
                <a:pathLst>
                  <a:path w="4103" h="72">
                    <a:moveTo>
                      <a:pt x="4103" y="72"/>
                    </a:moveTo>
                    <a:lnTo>
                      <a:pt x="3922" y="0"/>
                    </a:lnTo>
                    <a:lnTo>
                      <a:pt x="205" y="0"/>
                    </a:lnTo>
                    <a:lnTo>
                      <a:pt x="0" y="70"/>
                    </a:lnTo>
                    <a:lnTo>
                      <a:pt x="4103" y="72"/>
                    </a:lnTo>
                    <a:close/>
                  </a:path>
                </a:pathLst>
              </a:custGeom>
              <a:solidFill>
                <a:srgbClr val="0099FF"/>
              </a:solidFill>
              <a:ln w="9525">
                <a:solidFill>
                  <a:srgbClr val="003399"/>
                </a:solidFill>
                <a:round/>
              </a:ln>
            </p:spPr>
            <p:txBody>
              <a:bodyPr lIns="107950" tIns="53975" rIns="107950" bIns="53975"/>
              <a:lstStyle/>
              <a:p>
                <a:endParaRPr lang="zh-CN" altLang="en-US"/>
              </a:p>
            </p:txBody>
          </p:sp>
        </p:grpSp>
        <p:grpSp>
          <p:nvGrpSpPr>
            <p:cNvPr id="30729" name="Group 16"/>
            <p:cNvGrpSpPr/>
            <p:nvPr/>
          </p:nvGrpSpPr>
          <p:grpSpPr bwMode="auto">
            <a:xfrm>
              <a:off x="1899" y="1792"/>
              <a:ext cx="906" cy="1850"/>
              <a:chOff x="1910" y="1792"/>
              <a:chExt cx="906" cy="1850"/>
            </a:xfrm>
          </p:grpSpPr>
          <p:sp>
            <p:nvSpPr>
              <p:cNvPr id="30734" name="Rectangle 17"/>
              <p:cNvSpPr>
                <a:spLocks noChangeArrowheads="1"/>
              </p:cNvSpPr>
              <p:nvPr/>
            </p:nvSpPr>
            <p:spPr bwMode="auto">
              <a:xfrm>
                <a:off x="1911" y="1919"/>
                <a:ext cx="864" cy="1723"/>
              </a:xfrm>
              <a:prstGeom prst="rect">
                <a:avLst/>
              </a:prstGeom>
              <a:solidFill>
                <a:srgbClr val="FFCC99"/>
              </a:solidFill>
              <a:ln w="9525">
                <a:solidFill>
                  <a:srgbClr val="6633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35" name="Freeform 18"/>
              <p:cNvSpPr/>
              <p:nvPr/>
            </p:nvSpPr>
            <p:spPr bwMode="auto">
              <a:xfrm>
                <a:off x="1910" y="1792"/>
                <a:ext cx="906" cy="128"/>
              </a:xfrm>
              <a:custGeom>
                <a:avLst/>
                <a:gdLst>
                  <a:gd name="T0" fmla="*/ 0 w 906"/>
                  <a:gd name="T1" fmla="*/ 45 h 136"/>
                  <a:gd name="T2" fmla="*/ 80 w 906"/>
                  <a:gd name="T3" fmla="*/ 0 h 136"/>
                  <a:gd name="T4" fmla="*/ 906 w 906"/>
                  <a:gd name="T5" fmla="*/ 0 h 136"/>
                  <a:gd name="T6" fmla="*/ 864 w 906"/>
                  <a:gd name="T7" fmla="*/ 45 h 136"/>
                  <a:gd name="T8" fmla="*/ 0 w 906"/>
                  <a:gd name="T9" fmla="*/ 45 h 136"/>
                  <a:gd name="T10" fmla="*/ 0 60000 65536"/>
                  <a:gd name="T11" fmla="*/ 0 60000 65536"/>
                  <a:gd name="T12" fmla="*/ 0 60000 65536"/>
                  <a:gd name="T13" fmla="*/ 0 60000 65536"/>
                  <a:gd name="T14" fmla="*/ 0 60000 65536"/>
                  <a:gd name="T15" fmla="*/ 0 w 906"/>
                  <a:gd name="T16" fmla="*/ 0 h 136"/>
                  <a:gd name="T17" fmla="*/ 906 w 906"/>
                  <a:gd name="T18" fmla="*/ 136 h 136"/>
                </a:gdLst>
                <a:ahLst/>
                <a:cxnLst>
                  <a:cxn ang="T10">
                    <a:pos x="T0" y="T1"/>
                  </a:cxn>
                  <a:cxn ang="T11">
                    <a:pos x="T2" y="T3"/>
                  </a:cxn>
                  <a:cxn ang="T12">
                    <a:pos x="T4" y="T5"/>
                  </a:cxn>
                  <a:cxn ang="T13">
                    <a:pos x="T6" y="T7"/>
                  </a:cxn>
                  <a:cxn ang="T14">
                    <a:pos x="T8" y="T9"/>
                  </a:cxn>
                </a:cxnLst>
                <a:rect l="T15" t="T16" r="T17" b="T18"/>
                <a:pathLst>
                  <a:path w="906" h="136">
                    <a:moveTo>
                      <a:pt x="0" y="135"/>
                    </a:moveTo>
                    <a:lnTo>
                      <a:pt x="80" y="0"/>
                    </a:lnTo>
                    <a:lnTo>
                      <a:pt x="906" y="0"/>
                    </a:lnTo>
                    <a:lnTo>
                      <a:pt x="864" y="136"/>
                    </a:lnTo>
                    <a:lnTo>
                      <a:pt x="0" y="135"/>
                    </a:lnTo>
                    <a:close/>
                  </a:path>
                </a:pathLst>
              </a:custGeom>
              <a:solidFill>
                <a:srgbClr val="CC6600"/>
              </a:solidFill>
              <a:ln w="9525">
                <a:solidFill>
                  <a:srgbClr val="663300"/>
                </a:solidFill>
                <a:round/>
              </a:ln>
            </p:spPr>
            <p:txBody>
              <a:bodyPr lIns="107950" tIns="53975" rIns="107950" bIns="53975"/>
              <a:lstStyle/>
              <a:p>
                <a:endParaRPr lang="zh-CN" altLang="en-US"/>
              </a:p>
            </p:txBody>
          </p:sp>
          <p:sp>
            <p:nvSpPr>
              <p:cNvPr id="30736" name="Freeform 19"/>
              <p:cNvSpPr/>
              <p:nvPr/>
            </p:nvSpPr>
            <p:spPr bwMode="auto">
              <a:xfrm>
                <a:off x="2774" y="1792"/>
                <a:ext cx="42" cy="1849"/>
              </a:xfrm>
              <a:custGeom>
                <a:avLst/>
                <a:gdLst>
                  <a:gd name="T0" fmla="*/ 2 w 54"/>
                  <a:gd name="T1" fmla="*/ 0 h 1863"/>
                  <a:gd name="T2" fmla="*/ 1 w 54"/>
                  <a:gd name="T3" fmla="*/ 117 h 1863"/>
                  <a:gd name="T4" fmla="*/ 0 w 54"/>
                  <a:gd name="T5" fmla="*/ 1627 h 1863"/>
                  <a:gd name="T6" fmla="*/ 2 w 54"/>
                  <a:gd name="T7" fmla="*/ 1493 h 1863"/>
                  <a:gd name="T8" fmla="*/ 2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6600"/>
              </a:solidFill>
              <a:ln w="9525">
                <a:solidFill>
                  <a:srgbClr val="663300"/>
                </a:solidFill>
                <a:round/>
              </a:ln>
            </p:spPr>
            <p:txBody>
              <a:bodyPr lIns="107950" tIns="53975" rIns="107950" bIns="53975"/>
              <a:lstStyle/>
              <a:p>
                <a:endParaRPr lang="zh-CN" altLang="en-US"/>
              </a:p>
            </p:txBody>
          </p:sp>
        </p:grpSp>
        <p:grpSp>
          <p:nvGrpSpPr>
            <p:cNvPr id="30730" name="Group 20"/>
            <p:cNvGrpSpPr/>
            <p:nvPr/>
          </p:nvGrpSpPr>
          <p:grpSpPr bwMode="auto">
            <a:xfrm>
              <a:off x="2912" y="1792"/>
              <a:ext cx="906" cy="1854"/>
              <a:chOff x="2966" y="1792"/>
              <a:chExt cx="906" cy="1854"/>
            </a:xfrm>
          </p:grpSpPr>
          <p:sp>
            <p:nvSpPr>
              <p:cNvPr id="30731" name="Rectangle 21"/>
              <p:cNvSpPr>
                <a:spLocks noChangeArrowheads="1"/>
              </p:cNvSpPr>
              <p:nvPr/>
            </p:nvSpPr>
            <p:spPr bwMode="auto">
              <a:xfrm flipH="1">
                <a:off x="3007" y="1919"/>
                <a:ext cx="864" cy="1727"/>
              </a:xfrm>
              <a:prstGeom prst="rect">
                <a:avLst/>
              </a:prstGeom>
              <a:solidFill>
                <a:srgbClr val="FFFF99"/>
              </a:solidFill>
              <a:ln w="9525">
                <a:solidFill>
                  <a:srgbClr val="6633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0732" name="Freeform 22"/>
              <p:cNvSpPr/>
              <p:nvPr/>
            </p:nvSpPr>
            <p:spPr bwMode="auto">
              <a:xfrm flipH="1">
                <a:off x="2966" y="1792"/>
                <a:ext cx="906" cy="128"/>
              </a:xfrm>
              <a:custGeom>
                <a:avLst/>
                <a:gdLst>
                  <a:gd name="T0" fmla="*/ 0 w 906"/>
                  <a:gd name="T1" fmla="*/ 45 h 136"/>
                  <a:gd name="T2" fmla="*/ 80 w 906"/>
                  <a:gd name="T3" fmla="*/ 0 h 136"/>
                  <a:gd name="T4" fmla="*/ 906 w 906"/>
                  <a:gd name="T5" fmla="*/ 0 h 136"/>
                  <a:gd name="T6" fmla="*/ 864 w 906"/>
                  <a:gd name="T7" fmla="*/ 45 h 136"/>
                  <a:gd name="T8" fmla="*/ 0 w 906"/>
                  <a:gd name="T9" fmla="*/ 45 h 136"/>
                  <a:gd name="T10" fmla="*/ 0 60000 65536"/>
                  <a:gd name="T11" fmla="*/ 0 60000 65536"/>
                  <a:gd name="T12" fmla="*/ 0 60000 65536"/>
                  <a:gd name="T13" fmla="*/ 0 60000 65536"/>
                  <a:gd name="T14" fmla="*/ 0 60000 65536"/>
                  <a:gd name="T15" fmla="*/ 0 w 906"/>
                  <a:gd name="T16" fmla="*/ 0 h 136"/>
                  <a:gd name="T17" fmla="*/ 906 w 906"/>
                  <a:gd name="T18" fmla="*/ 136 h 136"/>
                </a:gdLst>
                <a:ahLst/>
                <a:cxnLst>
                  <a:cxn ang="T10">
                    <a:pos x="T0" y="T1"/>
                  </a:cxn>
                  <a:cxn ang="T11">
                    <a:pos x="T2" y="T3"/>
                  </a:cxn>
                  <a:cxn ang="T12">
                    <a:pos x="T4" y="T5"/>
                  </a:cxn>
                  <a:cxn ang="T13">
                    <a:pos x="T6" y="T7"/>
                  </a:cxn>
                  <a:cxn ang="T14">
                    <a:pos x="T8" y="T9"/>
                  </a:cxn>
                </a:cxnLst>
                <a:rect l="T15" t="T16" r="T17" b="T18"/>
                <a:pathLst>
                  <a:path w="906" h="136">
                    <a:moveTo>
                      <a:pt x="0" y="135"/>
                    </a:moveTo>
                    <a:lnTo>
                      <a:pt x="80" y="0"/>
                    </a:lnTo>
                    <a:lnTo>
                      <a:pt x="906" y="0"/>
                    </a:lnTo>
                    <a:lnTo>
                      <a:pt x="864" y="136"/>
                    </a:lnTo>
                    <a:lnTo>
                      <a:pt x="0" y="135"/>
                    </a:lnTo>
                    <a:close/>
                  </a:path>
                </a:pathLst>
              </a:custGeom>
              <a:solidFill>
                <a:srgbClr val="CC9900"/>
              </a:solidFill>
              <a:ln w="9525">
                <a:solidFill>
                  <a:srgbClr val="663300"/>
                </a:solidFill>
                <a:round/>
              </a:ln>
            </p:spPr>
            <p:txBody>
              <a:bodyPr lIns="107950" tIns="53975" rIns="107950" bIns="53975"/>
              <a:lstStyle/>
              <a:p>
                <a:endParaRPr lang="zh-CN" altLang="en-US"/>
              </a:p>
            </p:txBody>
          </p:sp>
          <p:sp>
            <p:nvSpPr>
              <p:cNvPr id="30733" name="Freeform 23"/>
              <p:cNvSpPr/>
              <p:nvPr/>
            </p:nvSpPr>
            <p:spPr bwMode="auto">
              <a:xfrm flipH="1">
                <a:off x="2966" y="1792"/>
                <a:ext cx="42" cy="1853"/>
              </a:xfrm>
              <a:custGeom>
                <a:avLst/>
                <a:gdLst>
                  <a:gd name="T0" fmla="*/ 2 w 54"/>
                  <a:gd name="T1" fmla="*/ 0 h 1863"/>
                  <a:gd name="T2" fmla="*/ 1 w 54"/>
                  <a:gd name="T3" fmla="*/ 117 h 1863"/>
                  <a:gd name="T4" fmla="*/ 0 w 54"/>
                  <a:gd name="T5" fmla="*/ 1691 h 1863"/>
                  <a:gd name="T6" fmla="*/ 2 w 54"/>
                  <a:gd name="T7" fmla="*/ 1551 h 1863"/>
                  <a:gd name="T8" fmla="*/ 2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CC00"/>
              </a:solidFill>
              <a:ln w="9525">
                <a:solidFill>
                  <a:srgbClr val="663300"/>
                </a:solidFill>
                <a:round/>
              </a:ln>
            </p:spPr>
            <p:txBody>
              <a:bodyPr lIns="107950" tIns="53975" rIns="107950" bIns="53975"/>
              <a:lstStyle/>
              <a:p>
                <a:endParaRPr lang="zh-CN" altLang="en-US"/>
              </a:p>
            </p:txBody>
          </p:sp>
        </p:grpSp>
      </p:grpSp>
      <p:sp>
        <p:nvSpPr>
          <p:cNvPr id="30725" name="Rectangle 24"/>
          <p:cNvSpPr>
            <a:spLocks noChangeArrowheads="1"/>
          </p:cNvSpPr>
          <p:nvPr/>
        </p:nvSpPr>
        <p:spPr bwMode="auto">
          <a:xfrm>
            <a:off x="9421147" y="406964"/>
            <a:ext cx="508000" cy="876300"/>
          </a:xfrm>
          <a:prstGeom prst="rect">
            <a:avLst/>
          </a:prstGeom>
          <a:noFill/>
          <a:ln w="76200">
            <a:solidFill>
              <a:schemeClr val="hlink"/>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59" name="Text Box 3"/>
          <p:cNvSpPr txBox="1">
            <a:spLocks noChangeArrowheads="1"/>
          </p:cNvSpPr>
          <p:nvPr/>
        </p:nvSpPr>
        <p:spPr bwMode="auto">
          <a:xfrm>
            <a:off x="1529575" y="5882918"/>
            <a:ext cx="10668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ea typeface="宋体" panose="02010600030101010101" pitchFamily="2" charset="-122"/>
              </a:rPr>
              <a:t>Student</a:t>
            </a:r>
            <a:endParaRPr lang="en-US" altLang="zh-CN" sz="1800" b="1">
              <a:ea typeface="宋体" panose="02010600030101010101" pitchFamily="2" charset="-122"/>
            </a:endParaRPr>
          </a:p>
        </p:txBody>
      </p:sp>
      <p:sp>
        <p:nvSpPr>
          <p:cNvPr id="160" name="Text Box 4"/>
          <p:cNvSpPr txBox="1">
            <a:spLocks noChangeArrowheads="1"/>
          </p:cNvSpPr>
          <p:nvPr/>
        </p:nvSpPr>
        <p:spPr bwMode="auto">
          <a:xfrm>
            <a:off x="4164618" y="5870219"/>
            <a:ext cx="12827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ea typeface="宋体" panose="02010600030101010101" pitchFamily="2" charset="-122"/>
              </a:rPr>
              <a:t>Professor</a:t>
            </a:r>
            <a:endParaRPr lang="en-US" altLang="zh-CN" sz="1800" b="1">
              <a:ea typeface="宋体" panose="02010600030101010101" pitchFamily="2" charset="-122"/>
            </a:endParaRPr>
          </a:p>
        </p:txBody>
      </p:sp>
      <p:sp>
        <p:nvSpPr>
          <p:cNvPr id="161" name="Text Box 5"/>
          <p:cNvSpPr txBox="1">
            <a:spLocks noChangeArrowheads="1"/>
          </p:cNvSpPr>
          <p:nvPr/>
        </p:nvSpPr>
        <p:spPr bwMode="auto">
          <a:xfrm>
            <a:off x="5847160" y="5678129"/>
            <a:ext cx="32639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Course Offering (9:00 a.m., </a:t>
            </a:r>
            <a:endParaRPr lang="en-US" altLang="zh-CN" sz="1800" b="1">
              <a:ea typeface="宋体" panose="02010600030101010101" pitchFamily="2" charset="-122"/>
            </a:endParaRPr>
          </a:p>
          <a:p>
            <a:r>
              <a:rPr lang="en-US" altLang="zh-CN" sz="1800" b="1">
                <a:ea typeface="宋体" panose="02010600030101010101" pitchFamily="2" charset="-122"/>
              </a:rPr>
              <a:t>Monday-Wednesday-Friday)</a:t>
            </a:r>
            <a:endParaRPr lang="en-US" altLang="zh-CN" sz="1800" b="1">
              <a:ea typeface="宋体" panose="02010600030101010101" pitchFamily="2" charset="-122"/>
            </a:endParaRPr>
          </a:p>
        </p:txBody>
      </p:sp>
      <p:pic>
        <p:nvPicPr>
          <p:cNvPr id="16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21147" y="4005698"/>
            <a:ext cx="2194189" cy="183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 name="Text Box 7"/>
          <p:cNvSpPr txBox="1">
            <a:spLocks noChangeArrowheads="1"/>
          </p:cNvSpPr>
          <p:nvPr/>
        </p:nvSpPr>
        <p:spPr bwMode="auto">
          <a:xfrm>
            <a:off x="9349185" y="5976580"/>
            <a:ext cx="2527300"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ea typeface="宋体" panose="02010600030101010101" pitchFamily="2" charset="-122"/>
              </a:rPr>
              <a:t>Course (e.g. Algebra)</a:t>
            </a:r>
            <a:endParaRPr lang="en-US" altLang="zh-CN" sz="1800" b="1">
              <a:ea typeface="宋体" panose="02010600030101010101" pitchFamily="2" charset="-122"/>
            </a:endParaRPr>
          </a:p>
        </p:txBody>
      </p:sp>
      <p:sp>
        <p:nvSpPr>
          <p:cNvPr id="164" name="Freeform 8"/>
          <p:cNvSpPr/>
          <p:nvPr/>
        </p:nvSpPr>
        <p:spPr bwMode="auto">
          <a:xfrm>
            <a:off x="3634394" y="4090630"/>
            <a:ext cx="1662113" cy="846138"/>
          </a:xfrm>
          <a:custGeom>
            <a:avLst/>
            <a:gdLst>
              <a:gd name="T0" fmla="*/ 2147483646 w 1047"/>
              <a:gd name="T1" fmla="*/ 2147483646 h 533"/>
              <a:gd name="T2" fmla="*/ 2147483646 w 1047"/>
              <a:gd name="T3" fmla="*/ 2147483646 h 533"/>
              <a:gd name="T4" fmla="*/ 2147483646 w 1047"/>
              <a:gd name="T5" fmla="*/ 2147483646 h 533"/>
              <a:gd name="T6" fmla="*/ 2147483646 w 1047"/>
              <a:gd name="T7" fmla="*/ 2147483646 h 533"/>
              <a:gd name="T8" fmla="*/ 2147483646 w 1047"/>
              <a:gd name="T9" fmla="*/ 2147483646 h 533"/>
              <a:gd name="T10" fmla="*/ 2147483646 w 1047"/>
              <a:gd name="T11" fmla="*/ 2147483646 h 533"/>
              <a:gd name="T12" fmla="*/ 2147483646 w 1047"/>
              <a:gd name="T13" fmla="*/ 2147483646 h 533"/>
              <a:gd name="T14" fmla="*/ 2147483646 w 1047"/>
              <a:gd name="T15" fmla="*/ 2147483646 h 533"/>
              <a:gd name="T16" fmla="*/ 2147483646 w 1047"/>
              <a:gd name="T17" fmla="*/ 2147483646 h 533"/>
              <a:gd name="T18" fmla="*/ 2147483646 w 1047"/>
              <a:gd name="T19" fmla="*/ 2147483646 h 533"/>
              <a:gd name="T20" fmla="*/ 2147483646 w 1047"/>
              <a:gd name="T21" fmla="*/ 2147483646 h 533"/>
              <a:gd name="T22" fmla="*/ 2147483646 w 1047"/>
              <a:gd name="T23" fmla="*/ 2147483646 h 533"/>
              <a:gd name="T24" fmla="*/ 2147483646 w 1047"/>
              <a:gd name="T25" fmla="*/ 2147483646 h 533"/>
              <a:gd name="T26" fmla="*/ 2147483646 w 1047"/>
              <a:gd name="T27" fmla="*/ 2147483646 h 533"/>
              <a:gd name="T28" fmla="*/ 2147483646 w 1047"/>
              <a:gd name="T29" fmla="*/ 2147483646 h 533"/>
              <a:gd name="T30" fmla="*/ 2147483646 w 1047"/>
              <a:gd name="T31" fmla="*/ 2147483646 h 533"/>
              <a:gd name="T32" fmla="*/ 2147483646 w 1047"/>
              <a:gd name="T33" fmla="*/ 2147483646 h 533"/>
              <a:gd name="T34" fmla="*/ 2147483646 w 1047"/>
              <a:gd name="T35" fmla="*/ 2147483646 h 533"/>
              <a:gd name="T36" fmla="*/ 2147483646 w 1047"/>
              <a:gd name="T37" fmla="*/ 2147483646 h 533"/>
              <a:gd name="T38" fmla="*/ 2147483646 w 1047"/>
              <a:gd name="T39" fmla="*/ 2147483646 h 533"/>
              <a:gd name="T40" fmla="*/ 2147483646 w 1047"/>
              <a:gd name="T41" fmla="*/ 2147483646 h 533"/>
              <a:gd name="T42" fmla="*/ 2147483646 w 1047"/>
              <a:gd name="T43" fmla="*/ 2147483646 h 533"/>
              <a:gd name="T44" fmla="*/ 2147483646 w 1047"/>
              <a:gd name="T45" fmla="*/ 2147483646 h 533"/>
              <a:gd name="T46" fmla="*/ 2147483646 w 1047"/>
              <a:gd name="T47" fmla="*/ 2147483646 h 533"/>
              <a:gd name="T48" fmla="*/ 2147483646 w 1047"/>
              <a:gd name="T49" fmla="*/ 2147483646 h 533"/>
              <a:gd name="T50" fmla="*/ 2147483646 w 1047"/>
              <a:gd name="T51" fmla="*/ 2147483646 h 533"/>
              <a:gd name="T52" fmla="*/ 2147483646 w 1047"/>
              <a:gd name="T53" fmla="*/ 2147483646 h 533"/>
              <a:gd name="T54" fmla="*/ 2147483646 w 1047"/>
              <a:gd name="T55" fmla="*/ 2147483646 h 533"/>
              <a:gd name="T56" fmla="*/ 2147483646 w 1047"/>
              <a:gd name="T57" fmla="*/ 2147483646 h 533"/>
              <a:gd name="T58" fmla="*/ 2147483646 w 1047"/>
              <a:gd name="T59" fmla="*/ 2147483646 h 533"/>
              <a:gd name="T60" fmla="*/ 2147483646 w 1047"/>
              <a:gd name="T61" fmla="*/ 2147483646 h 533"/>
              <a:gd name="T62" fmla="*/ 2147483646 w 1047"/>
              <a:gd name="T63" fmla="*/ 2147483646 h 533"/>
              <a:gd name="T64" fmla="*/ 2147483646 w 1047"/>
              <a:gd name="T65" fmla="*/ 2147483646 h 533"/>
              <a:gd name="T66" fmla="*/ 2147483646 w 1047"/>
              <a:gd name="T67" fmla="*/ 2147483646 h 533"/>
              <a:gd name="T68" fmla="*/ 2147483646 w 1047"/>
              <a:gd name="T69" fmla="*/ 2147483646 h 533"/>
              <a:gd name="T70" fmla="*/ 2147483646 w 1047"/>
              <a:gd name="T71" fmla="*/ 2147483646 h 533"/>
              <a:gd name="T72" fmla="*/ 2147483646 w 1047"/>
              <a:gd name="T73" fmla="*/ 2147483646 h 533"/>
              <a:gd name="T74" fmla="*/ 2147483646 w 1047"/>
              <a:gd name="T75" fmla="*/ 2147483646 h 533"/>
              <a:gd name="T76" fmla="*/ 2147483646 w 1047"/>
              <a:gd name="T77" fmla="*/ 2147483646 h 533"/>
              <a:gd name="T78" fmla="*/ 2147483646 w 1047"/>
              <a:gd name="T79" fmla="*/ 2147483646 h 533"/>
              <a:gd name="T80" fmla="*/ 2147483646 w 1047"/>
              <a:gd name="T81" fmla="*/ 2147483646 h 533"/>
              <a:gd name="T82" fmla="*/ 2147483646 w 1047"/>
              <a:gd name="T83" fmla="*/ 2147483646 h 533"/>
              <a:gd name="T84" fmla="*/ 2147483646 w 1047"/>
              <a:gd name="T85" fmla="*/ 2147483646 h 533"/>
              <a:gd name="T86" fmla="*/ 2147483646 w 1047"/>
              <a:gd name="T87" fmla="*/ 2147483646 h 533"/>
              <a:gd name="T88" fmla="*/ 2147483646 w 1047"/>
              <a:gd name="T89" fmla="*/ 2147483646 h 533"/>
              <a:gd name="T90" fmla="*/ 2147483646 w 1047"/>
              <a:gd name="T91" fmla="*/ 2147483646 h 533"/>
              <a:gd name="T92" fmla="*/ 2147483646 w 1047"/>
              <a:gd name="T93" fmla="*/ 0 h 533"/>
              <a:gd name="T94" fmla="*/ 2147483646 w 1047"/>
              <a:gd name="T95" fmla="*/ 0 h 533"/>
              <a:gd name="T96" fmla="*/ 2147483646 w 1047"/>
              <a:gd name="T97" fmla="*/ 0 h 533"/>
              <a:gd name="T98" fmla="*/ 2147483646 w 1047"/>
              <a:gd name="T99" fmla="*/ 0 h 533"/>
              <a:gd name="T100" fmla="*/ 2147483646 w 1047"/>
              <a:gd name="T101" fmla="*/ 2147483646 h 533"/>
              <a:gd name="T102" fmla="*/ 2147483646 w 1047"/>
              <a:gd name="T103" fmla="*/ 2147483646 h 533"/>
              <a:gd name="T104" fmla="*/ 2147483646 w 1047"/>
              <a:gd name="T105" fmla="*/ 2147483646 h 533"/>
              <a:gd name="T106" fmla="*/ 2147483646 w 1047"/>
              <a:gd name="T107" fmla="*/ 2147483646 h 533"/>
              <a:gd name="T108" fmla="*/ 2147483646 w 1047"/>
              <a:gd name="T109" fmla="*/ 2147483646 h 533"/>
              <a:gd name="T110" fmla="*/ 0 w 1047"/>
              <a:gd name="T111" fmla="*/ 2147483646 h 533"/>
              <a:gd name="T112" fmla="*/ 0 w 1047"/>
              <a:gd name="T113" fmla="*/ 2147483646 h 533"/>
              <a:gd name="T114" fmla="*/ 2147483646 w 1047"/>
              <a:gd name="T115" fmla="*/ 2147483646 h 5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047"/>
              <a:gd name="T175" fmla="*/ 0 h 533"/>
              <a:gd name="T176" fmla="*/ 1047 w 1047"/>
              <a:gd name="T177" fmla="*/ 533 h 5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047" h="533">
                <a:moveTo>
                  <a:pt x="5" y="37"/>
                </a:moveTo>
                <a:lnTo>
                  <a:pt x="5" y="29"/>
                </a:lnTo>
                <a:lnTo>
                  <a:pt x="8" y="23"/>
                </a:lnTo>
                <a:lnTo>
                  <a:pt x="10" y="19"/>
                </a:lnTo>
                <a:lnTo>
                  <a:pt x="15" y="15"/>
                </a:lnTo>
                <a:lnTo>
                  <a:pt x="18" y="11"/>
                </a:lnTo>
                <a:lnTo>
                  <a:pt x="23" y="8"/>
                </a:lnTo>
                <a:lnTo>
                  <a:pt x="29" y="6"/>
                </a:lnTo>
                <a:lnTo>
                  <a:pt x="36" y="5"/>
                </a:lnTo>
                <a:lnTo>
                  <a:pt x="1010" y="5"/>
                </a:lnTo>
                <a:lnTo>
                  <a:pt x="1018" y="6"/>
                </a:lnTo>
                <a:lnTo>
                  <a:pt x="1021" y="8"/>
                </a:lnTo>
                <a:lnTo>
                  <a:pt x="1028" y="11"/>
                </a:lnTo>
                <a:lnTo>
                  <a:pt x="1032" y="15"/>
                </a:lnTo>
                <a:lnTo>
                  <a:pt x="1036" y="19"/>
                </a:lnTo>
                <a:lnTo>
                  <a:pt x="1039" y="23"/>
                </a:lnTo>
                <a:lnTo>
                  <a:pt x="1041" y="29"/>
                </a:lnTo>
                <a:lnTo>
                  <a:pt x="1041" y="37"/>
                </a:lnTo>
                <a:lnTo>
                  <a:pt x="1041" y="498"/>
                </a:lnTo>
                <a:lnTo>
                  <a:pt x="1041" y="504"/>
                </a:lnTo>
                <a:lnTo>
                  <a:pt x="1039" y="509"/>
                </a:lnTo>
                <a:lnTo>
                  <a:pt x="1036" y="515"/>
                </a:lnTo>
                <a:lnTo>
                  <a:pt x="1032" y="519"/>
                </a:lnTo>
                <a:lnTo>
                  <a:pt x="1028" y="522"/>
                </a:lnTo>
                <a:lnTo>
                  <a:pt x="1021" y="525"/>
                </a:lnTo>
                <a:lnTo>
                  <a:pt x="1018" y="527"/>
                </a:lnTo>
                <a:lnTo>
                  <a:pt x="1010" y="527"/>
                </a:lnTo>
                <a:lnTo>
                  <a:pt x="908" y="527"/>
                </a:lnTo>
                <a:lnTo>
                  <a:pt x="908" y="530"/>
                </a:lnTo>
                <a:lnTo>
                  <a:pt x="908" y="533"/>
                </a:lnTo>
                <a:lnTo>
                  <a:pt x="1010" y="533"/>
                </a:lnTo>
                <a:lnTo>
                  <a:pt x="1018" y="532"/>
                </a:lnTo>
                <a:lnTo>
                  <a:pt x="1024" y="530"/>
                </a:lnTo>
                <a:lnTo>
                  <a:pt x="1031" y="527"/>
                </a:lnTo>
                <a:lnTo>
                  <a:pt x="1036" y="524"/>
                </a:lnTo>
                <a:lnTo>
                  <a:pt x="1041" y="517"/>
                </a:lnTo>
                <a:lnTo>
                  <a:pt x="1044" y="511"/>
                </a:lnTo>
                <a:lnTo>
                  <a:pt x="1047" y="504"/>
                </a:lnTo>
                <a:lnTo>
                  <a:pt x="1047" y="498"/>
                </a:lnTo>
                <a:lnTo>
                  <a:pt x="1047" y="37"/>
                </a:lnTo>
                <a:lnTo>
                  <a:pt x="1047" y="29"/>
                </a:lnTo>
                <a:lnTo>
                  <a:pt x="1044" y="23"/>
                </a:lnTo>
                <a:lnTo>
                  <a:pt x="1041" y="15"/>
                </a:lnTo>
                <a:lnTo>
                  <a:pt x="1036" y="11"/>
                </a:lnTo>
                <a:lnTo>
                  <a:pt x="1031" y="6"/>
                </a:lnTo>
                <a:lnTo>
                  <a:pt x="1024" y="3"/>
                </a:lnTo>
                <a:lnTo>
                  <a:pt x="1018" y="0"/>
                </a:lnTo>
                <a:lnTo>
                  <a:pt x="1010" y="0"/>
                </a:lnTo>
                <a:lnTo>
                  <a:pt x="36" y="0"/>
                </a:lnTo>
                <a:lnTo>
                  <a:pt x="28" y="0"/>
                </a:lnTo>
                <a:lnTo>
                  <a:pt x="21" y="3"/>
                </a:lnTo>
                <a:lnTo>
                  <a:pt x="15" y="6"/>
                </a:lnTo>
                <a:lnTo>
                  <a:pt x="10" y="11"/>
                </a:lnTo>
                <a:lnTo>
                  <a:pt x="5" y="15"/>
                </a:lnTo>
                <a:lnTo>
                  <a:pt x="2" y="23"/>
                </a:lnTo>
                <a:lnTo>
                  <a:pt x="0" y="29"/>
                </a:lnTo>
                <a:lnTo>
                  <a:pt x="0" y="37"/>
                </a:lnTo>
                <a:lnTo>
                  <a:pt x="5" y="37"/>
                </a:lnTo>
                <a:close/>
              </a:path>
            </a:pathLst>
          </a:custGeom>
          <a:solidFill>
            <a:srgbClr val="0101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5" name="Freeform 9"/>
          <p:cNvSpPr/>
          <p:nvPr/>
        </p:nvSpPr>
        <p:spPr bwMode="auto">
          <a:xfrm>
            <a:off x="3634394" y="4149368"/>
            <a:ext cx="1109663" cy="787400"/>
          </a:xfrm>
          <a:custGeom>
            <a:avLst/>
            <a:gdLst>
              <a:gd name="T0" fmla="*/ 2147483646 w 699"/>
              <a:gd name="T1" fmla="*/ 2147483646 h 496"/>
              <a:gd name="T2" fmla="*/ 2147483646 w 699"/>
              <a:gd name="T3" fmla="*/ 2147483646 h 496"/>
              <a:gd name="T4" fmla="*/ 2147483646 w 699"/>
              <a:gd name="T5" fmla="*/ 2147483646 h 496"/>
              <a:gd name="T6" fmla="*/ 2147483646 w 699"/>
              <a:gd name="T7" fmla="*/ 2147483646 h 496"/>
              <a:gd name="T8" fmla="*/ 2147483646 w 699"/>
              <a:gd name="T9" fmla="*/ 2147483646 h 496"/>
              <a:gd name="T10" fmla="*/ 2147483646 w 699"/>
              <a:gd name="T11" fmla="*/ 2147483646 h 496"/>
              <a:gd name="T12" fmla="*/ 2147483646 w 699"/>
              <a:gd name="T13" fmla="*/ 2147483646 h 496"/>
              <a:gd name="T14" fmla="*/ 2147483646 w 699"/>
              <a:gd name="T15" fmla="*/ 2147483646 h 496"/>
              <a:gd name="T16" fmla="*/ 2147483646 w 699"/>
              <a:gd name="T17" fmla="*/ 2147483646 h 496"/>
              <a:gd name="T18" fmla="*/ 2147483646 w 699"/>
              <a:gd name="T19" fmla="*/ 2147483646 h 496"/>
              <a:gd name="T20" fmla="*/ 2147483646 w 699"/>
              <a:gd name="T21" fmla="*/ 2147483646 h 496"/>
              <a:gd name="T22" fmla="*/ 2147483646 w 699"/>
              <a:gd name="T23" fmla="*/ 0 h 496"/>
              <a:gd name="T24" fmla="*/ 0 w 699"/>
              <a:gd name="T25" fmla="*/ 0 h 496"/>
              <a:gd name="T26" fmla="*/ 0 w 699"/>
              <a:gd name="T27" fmla="*/ 2147483646 h 496"/>
              <a:gd name="T28" fmla="*/ 0 w 699"/>
              <a:gd name="T29" fmla="*/ 2147483646 h 496"/>
              <a:gd name="T30" fmla="*/ 2147483646 w 699"/>
              <a:gd name="T31" fmla="*/ 2147483646 h 496"/>
              <a:gd name="T32" fmla="*/ 2147483646 w 699"/>
              <a:gd name="T33" fmla="*/ 2147483646 h 496"/>
              <a:gd name="T34" fmla="*/ 2147483646 w 699"/>
              <a:gd name="T35" fmla="*/ 2147483646 h 496"/>
              <a:gd name="T36" fmla="*/ 2147483646 w 699"/>
              <a:gd name="T37" fmla="*/ 2147483646 h 496"/>
              <a:gd name="T38" fmla="*/ 2147483646 w 699"/>
              <a:gd name="T39" fmla="*/ 2147483646 h 496"/>
              <a:gd name="T40" fmla="*/ 2147483646 w 699"/>
              <a:gd name="T41" fmla="*/ 2147483646 h 496"/>
              <a:gd name="T42" fmla="*/ 2147483646 w 699"/>
              <a:gd name="T43" fmla="*/ 2147483646 h 496"/>
              <a:gd name="T44" fmla="*/ 2147483646 w 699"/>
              <a:gd name="T45" fmla="*/ 2147483646 h 49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99"/>
              <a:gd name="T70" fmla="*/ 0 h 496"/>
              <a:gd name="T71" fmla="*/ 699 w 699"/>
              <a:gd name="T72" fmla="*/ 496 h 49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99" h="496">
                <a:moveTo>
                  <a:pt x="697" y="495"/>
                </a:moveTo>
                <a:lnTo>
                  <a:pt x="697" y="493"/>
                </a:lnTo>
                <a:lnTo>
                  <a:pt x="699" y="491"/>
                </a:lnTo>
                <a:lnTo>
                  <a:pt x="29" y="490"/>
                </a:lnTo>
                <a:lnTo>
                  <a:pt x="24" y="488"/>
                </a:lnTo>
                <a:lnTo>
                  <a:pt x="18" y="485"/>
                </a:lnTo>
                <a:lnTo>
                  <a:pt x="15" y="482"/>
                </a:lnTo>
                <a:lnTo>
                  <a:pt x="11" y="478"/>
                </a:lnTo>
                <a:lnTo>
                  <a:pt x="8" y="472"/>
                </a:lnTo>
                <a:lnTo>
                  <a:pt x="6" y="467"/>
                </a:lnTo>
                <a:lnTo>
                  <a:pt x="5" y="461"/>
                </a:lnTo>
                <a:lnTo>
                  <a:pt x="5" y="0"/>
                </a:lnTo>
                <a:lnTo>
                  <a:pt x="0" y="0"/>
                </a:lnTo>
                <a:lnTo>
                  <a:pt x="0" y="461"/>
                </a:lnTo>
                <a:lnTo>
                  <a:pt x="0" y="467"/>
                </a:lnTo>
                <a:lnTo>
                  <a:pt x="2" y="474"/>
                </a:lnTo>
                <a:lnTo>
                  <a:pt x="6" y="480"/>
                </a:lnTo>
                <a:lnTo>
                  <a:pt x="11" y="487"/>
                </a:lnTo>
                <a:lnTo>
                  <a:pt x="15" y="490"/>
                </a:lnTo>
                <a:lnTo>
                  <a:pt x="23" y="493"/>
                </a:lnTo>
                <a:lnTo>
                  <a:pt x="29" y="495"/>
                </a:lnTo>
                <a:lnTo>
                  <a:pt x="36" y="496"/>
                </a:lnTo>
                <a:lnTo>
                  <a:pt x="697" y="495"/>
                </a:lnTo>
                <a:close/>
              </a:path>
            </a:pathLst>
          </a:custGeom>
          <a:solidFill>
            <a:srgbClr val="0101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6" name="Freeform 10"/>
          <p:cNvSpPr/>
          <p:nvPr/>
        </p:nvSpPr>
        <p:spPr bwMode="auto">
          <a:xfrm>
            <a:off x="3634394" y="4149368"/>
            <a:ext cx="1109663" cy="787400"/>
          </a:xfrm>
          <a:custGeom>
            <a:avLst/>
            <a:gdLst>
              <a:gd name="T0" fmla="*/ 2147483646 w 699"/>
              <a:gd name="T1" fmla="*/ 2147483646 h 496"/>
              <a:gd name="T2" fmla="*/ 2147483646 w 699"/>
              <a:gd name="T3" fmla="*/ 2147483646 h 496"/>
              <a:gd name="T4" fmla="*/ 2147483646 w 699"/>
              <a:gd name="T5" fmla="*/ 2147483646 h 496"/>
              <a:gd name="T6" fmla="*/ 2147483646 w 699"/>
              <a:gd name="T7" fmla="*/ 2147483646 h 496"/>
              <a:gd name="T8" fmla="*/ 2147483646 w 699"/>
              <a:gd name="T9" fmla="*/ 2147483646 h 496"/>
              <a:gd name="T10" fmla="*/ 2147483646 w 699"/>
              <a:gd name="T11" fmla="*/ 2147483646 h 496"/>
              <a:gd name="T12" fmla="*/ 2147483646 w 699"/>
              <a:gd name="T13" fmla="*/ 2147483646 h 496"/>
              <a:gd name="T14" fmla="*/ 2147483646 w 699"/>
              <a:gd name="T15" fmla="*/ 2147483646 h 496"/>
              <a:gd name="T16" fmla="*/ 2147483646 w 699"/>
              <a:gd name="T17" fmla="*/ 2147483646 h 496"/>
              <a:gd name="T18" fmla="*/ 2147483646 w 699"/>
              <a:gd name="T19" fmla="*/ 2147483646 h 496"/>
              <a:gd name="T20" fmla="*/ 2147483646 w 699"/>
              <a:gd name="T21" fmla="*/ 2147483646 h 496"/>
              <a:gd name="T22" fmla="*/ 2147483646 w 699"/>
              <a:gd name="T23" fmla="*/ 0 h 496"/>
              <a:gd name="T24" fmla="*/ 0 w 699"/>
              <a:gd name="T25" fmla="*/ 0 h 496"/>
              <a:gd name="T26" fmla="*/ 0 w 699"/>
              <a:gd name="T27" fmla="*/ 2147483646 h 496"/>
              <a:gd name="T28" fmla="*/ 0 w 699"/>
              <a:gd name="T29" fmla="*/ 2147483646 h 496"/>
              <a:gd name="T30" fmla="*/ 2147483646 w 699"/>
              <a:gd name="T31" fmla="*/ 2147483646 h 496"/>
              <a:gd name="T32" fmla="*/ 2147483646 w 699"/>
              <a:gd name="T33" fmla="*/ 2147483646 h 496"/>
              <a:gd name="T34" fmla="*/ 2147483646 w 699"/>
              <a:gd name="T35" fmla="*/ 2147483646 h 496"/>
              <a:gd name="T36" fmla="*/ 2147483646 w 699"/>
              <a:gd name="T37" fmla="*/ 2147483646 h 496"/>
              <a:gd name="T38" fmla="*/ 2147483646 w 699"/>
              <a:gd name="T39" fmla="*/ 2147483646 h 496"/>
              <a:gd name="T40" fmla="*/ 2147483646 w 699"/>
              <a:gd name="T41" fmla="*/ 2147483646 h 496"/>
              <a:gd name="T42" fmla="*/ 2147483646 w 699"/>
              <a:gd name="T43" fmla="*/ 2147483646 h 496"/>
              <a:gd name="T44" fmla="*/ 2147483646 w 699"/>
              <a:gd name="T45" fmla="*/ 2147483646 h 49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99"/>
              <a:gd name="T70" fmla="*/ 0 h 496"/>
              <a:gd name="T71" fmla="*/ 699 w 699"/>
              <a:gd name="T72" fmla="*/ 496 h 49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99" h="496">
                <a:moveTo>
                  <a:pt x="697" y="495"/>
                </a:moveTo>
                <a:lnTo>
                  <a:pt x="697" y="493"/>
                </a:lnTo>
                <a:lnTo>
                  <a:pt x="699" y="491"/>
                </a:lnTo>
                <a:lnTo>
                  <a:pt x="29" y="490"/>
                </a:lnTo>
                <a:lnTo>
                  <a:pt x="24" y="488"/>
                </a:lnTo>
                <a:lnTo>
                  <a:pt x="18" y="485"/>
                </a:lnTo>
                <a:lnTo>
                  <a:pt x="15" y="482"/>
                </a:lnTo>
                <a:lnTo>
                  <a:pt x="11" y="478"/>
                </a:lnTo>
                <a:lnTo>
                  <a:pt x="8" y="472"/>
                </a:lnTo>
                <a:lnTo>
                  <a:pt x="6" y="467"/>
                </a:lnTo>
                <a:lnTo>
                  <a:pt x="5" y="461"/>
                </a:lnTo>
                <a:lnTo>
                  <a:pt x="5" y="0"/>
                </a:lnTo>
                <a:lnTo>
                  <a:pt x="0" y="0"/>
                </a:lnTo>
                <a:lnTo>
                  <a:pt x="0" y="461"/>
                </a:lnTo>
                <a:lnTo>
                  <a:pt x="0" y="467"/>
                </a:lnTo>
                <a:lnTo>
                  <a:pt x="2" y="474"/>
                </a:lnTo>
                <a:lnTo>
                  <a:pt x="6" y="480"/>
                </a:lnTo>
                <a:lnTo>
                  <a:pt x="11" y="487"/>
                </a:lnTo>
                <a:lnTo>
                  <a:pt x="15" y="490"/>
                </a:lnTo>
                <a:lnTo>
                  <a:pt x="23" y="493"/>
                </a:lnTo>
                <a:lnTo>
                  <a:pt x="29" y="495"/>
                </a:lnTo>
                <a:lnTo>
                  <a:pt x="36" y="496"/>
                </a:lnTo>
                <a:lnTo>
                  <a:pt x="697" y="495"/>
                </a:lnTo>
              </a:path>
            </a:pathLst>
          </a:custGeom>
          <a:noFill/>
          <a:ln w="0">
            <a:solidFill>
              <a:srgbClr val="01018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7" name="Freeform 11"/>
          <p:cNvSpPr/>
          <p:nvPr/>
        </p:nvSpPr>
        <p:spPr bwMode="auto">
          <a:xfrm>
            <a:off x="3642331" y="4096980"/>
            <a:ext cx="1643062" cy="831850"/>
          </a:xfrm>
          <a:custGeom>
            <a:avLst/>
            <a:gdLst>
              <a:gd name="T0" fmla="*/ 2147483646 w 1036"/>
              <a:gd name="T1" fmla="*/ 2147483646 h 522"/>
              <a:gd name="T2" fmla="*/ 2147483646 w 1036"/>
              <a:gd name="T3" fmla="*/ 2147483646 h 522"/>
              <a:gd name="T4" fmla="*/ 2147483646 w 1036"/>
              <a:gd name="T5" fmla="*/ 2147483646 h 522"/>
              <a:gd name="T6" fmla="*/ 2147483646 w 1036"/>
              <a:gd name="T7" fmla="*/ 2147483646 h 522"/>
              <a:gd name="T8" fmla="*/ 2147483646 w 1036"/>
              <a:gd name="T9" fmla="*/ 2147483646 h 522"/>
              <a:gd name="T10" fmla="*/ 2147483646 w 1036"/>
              <a:gd name="T11" fmla="*/ 2147483646 h 522"/>
              <a:gd name="T12" fmla="*/ 2147483646 w 1036"/>
              <a:gd name="T13" fmla="*/ 2147483646 h 522"/>
              <a:gd name="T14" fmla="*/ 2147483646 w 1036"/>
              <a:gd name="T15" fmla="*/ 2147483646 h 522"/>
              <a:gd name="T16" fmla="*/ 2147483646 w 1036"/>
              <a:gd name="T17" fmla="*/ 2147483646 h 522"/>
              <a:gd name="T18" fmla="*/ 2147483646 w 1036"/>
              <a:gd name="T19" fmla="*/ 2147483646 h 522"/>
              <a:gd name="T20" fmla="*/ 2147483646 w 1036"/>
              <a:gd name="T21" fmla="*/ 2147483646 h 522"/>
              <a:gd name="T22" fmla="*/ 2147483646 w 1036"/>
              <a:gd name="T23" fmla="*/ 2147483646 h 522"/>
              <a:gd name="T24" fmla="*/ 2147483646 w 1036"/>
              <a:gd name="T25" fmla="*/ 2147483646 h 522"/>
              <a:gd name="T26" fmla="*/ 2147483646 w 1036"/>
              <a:gd name="T27" fmla="*/ 2147483646 h 522"/>
              <a:gd name="T28" fmla="*/ 2147483646 w 1036"/>
              <a:gd name="T29" fmla="*/ 2147483646 h 522"/>
              <a:gd name="T30" fmla="*/ 2147483646 w 1036"/>
              <a:gd name="T31" fmla="*/ 2147483646 h 522"/>
              <a:gd name="T32" fmla="*/ 2147483646 w 1036"/>
              <a:gd name="T33" fmla="*/ 2147483646 h 522"/>
              <a:gd name="T34" fmla="*/ 2147483646 w 1036"/>
              <a:gd name="T35" fmla="*/ 2147483646 h 522"/>
              <a:gd name="T36" fmla="*/ 2147483646 w 1036"/>
              <a:gd name="T37" fmla="*/ 2147483646 h 522"/>
              <a:gd name="T38" fmla="*/ 2147483646 w 1036"/>
              <a:gd name="T39" fmla="*/ 2147483646 h 522"/>
              <a:gd name="T40" fmla="*/ 2147483646 w 1036"/>
              <a:gd name="T41" fmla="*/ 2147483646 h 522"/>
              <a:gd name="T42" fmla="*/ 2147483646 w 1036"/>
              <a:gd name="T43" fmla="*/ 2147483646 h 522"/>
              <a:gd name="T44" fmla="*/ 2147483646 w 1036"/>
              <a:gd name="T45" fmla="*/ 2147483646 h 522"/>
              <a:gd name="T46" fmla="*/ 2147483646 w 1036"/>
              <a:gd name="T47" fmla="*/ 2147483646 h 522"/>
              <a:gd name="T48" fmla="*/ 2147483646 w 1036"/>
              <a:gd name="T49" fmla="*/ 2147483646 h 522"/>
              <a:gd name="T50" fmla="*/ 2147483646 w 1036"/>
              <a:gd name="T51" fmla="*/ 2147483646 h 522"/>
              <a:gd name="T52" fmla="*/ 2147483646 w 1036"/>
              <a:gd name="T53" fmla="*/ 2147483646 h 522"/>
              <a:gd name="T54" fmla="*/ 2147483646 w 1036"/>
              <a:gd name="T55" fmla="*/ 2147483646 h 522"/>
              <a:gd name="T56" fmla="*/ 2147483646 w 1036"/>
              <a:gd name="T57" fmla="*/ 2147483646 h 522"/>
              <a:gd name="T58" fmla="*/ 2147483646 w 1036"/>
              <a:gd name="T59" fmla="*/ 2147483646 h 522"/>
              <a:gd name="T60" fmla="*/ 2147483646 w 1036"/>
              <a:gd name="T61" fmla="*/ 2147483646 h 522"/>
              <a:gd name="T62" fmla="*/ 2147483646 w 1036"/>
              <a:gd name="T63" fmla="*/ 2147483646 h 522"/>
              <a:gd name="T64" fmla="*/ 2147483646 w 1036"/>
              <a:gd name="T65" fmla="*/ 2147483646 h 522"/>
              <a:gd name="T66" fmla="*/ 2147483646 w 1036"/>
              <a:gd name="T67" fmla="*/ 2147483646 h 522"/>
              <a:gd name="T68" fmla="*/ 2147483646 w 1036"/>
              <a:gd name="T69" fmla="*/ 2147483646 h 522"/>
              <a:gd name="T70" fmla="*/ 2147483646 w 1036"/>
              <a:gd name="T71" fmla="*/ 2147483646 h 522"/>
              <a:gd name="T72" fmla="*/ 2147483646 w 1036"/>
              <a:gd name="T73" fmla="*/ 2147483646 h 522"/>
              <a:gd name="T74" fmla="*/ 2147483646 w 1036"/>
              <a:gd name="T75" fmla="*/ 2147483646 h 522"/>
              <a:gd name="T76" fmla="*/ 2147483646 w 1036"/>
              <a:gd name="T77" fmla="*/ 2147483646 h 522"/>
              <a:gd name="T78" fmla="*/ 2147483646 w 1036"/>
              <a:gd name="T79" fmla="*/ 2147483646 h 522"/>
              <a:gd name="T80" fmla="*/ 2147483646 w 1036"/>
              <a:gd name="T81" fmla="*/ 2147483646 h 522"/>
              <a:gd name="T82" fmla="*/ 2147483646 w 1036"/>
              <a:gd name="T83" fmla="*/ 2147483646 h 522"/>
              <a:gd name="T84" fmla="*/ 2147483646 w 1036"/>
              <a:gd name="T85" fmla="*/ 2147483646 h 522"/>
              <a:gd name="T86" fmla="*/ 2147483646 w 1036"/>
              <a:gd name="T87" fmla="*/ 2147483646 h 522"/>
              <a:gd name="T88" fmla="*/ 2147483646 w 1036"/>
              <a:gd name="T89" fmla="*/ 2147483646 h 522"/>
              <a:gd name="T90" fmla="*/ 2147483646 w 1036"/>
              <a:gd name="T91" fmla="*/ 2147483646 h 522"/>
              <a:gd name="T92" fmla="*/ 2147483646 w 1036"/>
              <a:gd name="T93" fmla="*/ 2147483646 h 522"/>
              <a:gd name="T94" fmla="*/ 2147483646 w 1036"/>
              <a:gd name="T95" fmla="*/ 2147483646 h 522"/>
              <a:gd name="T96" fmla="*/ 2147483646 w 1036"/>
              <a:gd name="T97" fmla="*/ 2147483646 h 522"/>
              <a:gd name="T98" fmla="*/ 2147483646 w 1036"/>
              <a:gd name="T99" fmla="*/ 2147483646 h 522"/>
              <a:gd name="T100" fmla="*/ 2147483646 w 1036"/>
              <a:gd name="T101" fmla="*/ 0 h 522"/>
              <a:gd name="T102" fmla="*/ 2147483646 w 1036"/>
              <a:gd name="T103" fmla="*/ 2147483646 h 522"/>
              <a:gd name="T104" fmla="*/ 0 w 1036"/>
              <a:gd name="T105" fmla="*/ 2147483646 h 522"/>
              <a:gd name="T106" fmla="*/ 2147483646 w 1036"/>
              <a:gd name="T107" fmla="*/ 2147483646 h 522"/>
              <a:gd name="T108" fmla="*/ 2147483646 w 1036"/>
              <a:gd name="T109" fmla="*/ 2147483646 h 5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036"/>
              <a:gd name="T166" fmla="*/ 0 h 522"/>
              <a:gd name="T167" fmla="*/ 1036 w 1036"/>
              <a:gd name="T168" fmla="*/ 522 h 522"/>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036" h="522">
                <a:moveTo>
                  <a:pt x="694" y="522"/>
                </a:moveTo>
                <a:lnTo>
                  <a:pt x="694" y="506"/>
                </a:lnTo>
                <a:lnTo>
                  <a:pt x="701" y="469"/>
                </a:lnTo>
                <a:lnTo>
                  <a:pt x="705" y="433"/>
                </a:lnTo>
                <a:lnTo>
                  <a:pt x="710" y="406"/>
                </a:lnTo>
                <a:lnTo>
                  <a:pt x="712" y="390"/>
                </a:lnTo>
                <a:lnTo>
                  <a:pt x="710" y="390"/>
                </a:lnTo>
                <a:lnTo>
                  <a:pt x="707" y="390"/>
                </a:lnTo>
                <a:lnTo>
                  <a:pt x="705" y="390"/>
                </a:lnTo>
                <a:lnTo>
                  <a:pt x="704" y="391"/>
                </a:lnTo>
                <a:lnTo>
                  <a:pt x="702" y="393"/>
                </a:lnTo>
                <a:lnTo>
                  <a:pt x="697" y="394"/>
                </a:lnTo>
                <a:lnTo>
                  <a:pt x="692" y="394"/>
                </a:lnTo>
                <a:lnTo>
                  <a:pt x="688" y="391"/>
                </a:lnTo>
                <a:lnTo>
                  <a:pt x="680" y="391"/>
                </a:lnTo>
                <a:lnTo>
                  <a:pt x="673" y="391"/>
                </a:lnTo>
                <a:lnTo>
                  <a:pt x="668" y="390"/>
                </a:lnTo>
                <a:lnTo>
                  <a:pt x="663" y="388"/>
                </a:lnTo>
                <a:lnTo>
                  <a:pt x="660" y="386"/>
                </a:lnTo>
                <a:lnTo>
                  <a:pt x="658" y="383"/>
                </a:lnTo>
                <a:lnTo>
                  <a:pt x="657" y="381"/>
                </a:lnTo>
                <a:lnTo>
                  <a:pt x="657" y="380"/>
                </a:lnTo>
                <a:lnTo>
                  <a:pt x="654" y="380"/>
                </a:lnTo>
                <a:lnTo>
                  <a:pt x="649" y="377"/>
                </a:lnTo>
                <a:lnTo>
                  <a:pt x="642" y="372"/>
                </a:lnTo>
                <a:lnTo>
                  <a:pt x="639" y="367"/>
                </a:lnTo>
                <a:lnTo>
                  <a:pt x="637" y="364"/>
                </a:lnTo>
                <a:lnTo>
                  <a:pt x="639" y="357"/>
                </a:lnTo>
                <a:lnTo>
                  <a:pt x="641" y="357"/>
                </a:lnTo>
                <a:lnTo>
                  <a:pt x="641" y="355"/>
                </a:lnTo>
                <a:lnTo>
                  <a:pt x="649" y="355"/>
                </a:lnTo>
                <a:lnTo>
                  <a:pt x="662" y="355"/>
                </a:lnTo>
                <a:lnTo>
                  <a:pt x="660" y="354"/>
                </a:lnTo>
                <a:lnTo>
                  <a:pt x="657" y="352"/>
                </a:lnTo>
                <a:lnTo>
                  <a:pt x="654" y="351"/>
                </a:lnTo>
                <a:lnTo>
                  <a:pt x="650" y="347"/>
                </a:lnTo>
                <a:lnTo>
                  <a:pt x="652" y="346"/>
                </a:lnTo>
                <a:lnTo>
                  <a:pt x="655" y="344"/>
                </a:lnTo>
                <a:lnTo>
                  <a:pt x="663" y="343"/>
                </a:lnTo>
                <a:lnTo>
                  <a:pt x="647" y="333"/>
                </a:lnTo>
                <a:lnTo>
                  <a:pt x="649" y="326"/>
                </a:lnTo>
                <a:lnTo>
                  <a:pt x="644" y="321"/>
                </a:lnTo>
                <a:lnTo>
                  <a:pt x="644" y="312"/>
                </a:lnTo>
                <a:lnTo>
                  <a:pt x="642" y="305"/>
                </a:lnTo>
                <a:lnTo>
                  <a:pt x="637" y="304"/>
                </a:lnTo>
                <a:lnTo>
                  <a:pt x="631" y="300"/>
                </a:lnTo>
                <a:lnTo>
                  <a:pt x="626" y="297"/>
                </a:lnTo>
                <a:lnTo>
                  <a:pt x="621" y="296"/>
                </a:lnTo>
                <a:lnTo>
                  <a:pt x="616" y="292"/>
                </a:lnTo>
                <a:lnTo>
                  <a:pt x="607" y="289"/>
                </a:lnTo>
                <a:lnTo>
                  <a:pt x="603" y="289"/>
                </a:lnTo>
                <a:lnTo>
                  <a:pt x="600" y="291"/>
                </a:lnTo>
                <a:lnTo>
                  <a:pt x="597" y="286"/>
                </a:lnTo>
                <a:lnTo>
                  <a:pt x="597" y="281"/>
                </a:lnTo>
                <a:lnTo>
                  <a:pt x="602" y="279"/>
                </a:lnTo>
                <a:lnTo>
                  <a:pt x="607" y="279"/>
                </a:lnTo>
                <a:lnTo>
                  <a:pt x="620" y="278"/>
                </a:lnTo>
                <a:lnTo>
                  <a:pt x="623" y="274"/>
                </a:lnTo>
                <a:lnTo>
                  <a:pt x="621" y="271"/>
                </a:lnTo>
                <a:lnTo>
                  <a:pt x="615" y="271"/>
                </a:lnTo>
                <a:lnTo>
                  <a:pt x="607" y="273"/>
                </a:lnTo>
                <a:lnTo>
                  <a:pt x="603" y="274"/>
                </a:lnTo>
                <a:lnTo>
                  <a:pt x="599" y="274"/>
                </a:lnTo>
                <a:lnTo>
                  <a:pt x="595" y="274"/>
                </a:lnTo>
                <a:lnTo>
                  <a:pt x="592" y="273"/>
                </a:lnTo>
                <a:lnTo>
                  <a:pt x="591" y="273"/>
                </a:lnTo>
                <a:lnTo>
                  <a:pt x="589" y="270"/>
                </a:lnTo>
                <a:lnTo>
                  <a:pt x="591" y="268"/>
                </a:lnTo>
                <a:lnTo>
                  <a:pt x="595" y="266"/>
                </a:lnTo>
                <a:lnTo>
                  <a:pt x="603" y="260"/>
                </a:lnTo>
                <a:lnTo>
                  <a:pt x="613" y="258"/>
                </a:lnTo>
                <a:lnTo>
                  <a:pt x="621" y="257"/>
                </a:lnTo>
                <a:lnTo>
                  <a:pt x="629" y="257"/>
                </a:lnTo>
                <a:lnTo>
                  <a:pt x="636" y="258"/>
                </a:lnTo>
                <a:lnTo>
                  <a:pt x="642" y="260"/>
                </a:lnTo>
                <a:lnTo>
                  <a:pt x="647" y="263"/>
                </a:lnTo>
                <a:lnTo>
                  <a:pt x="652" y="270"/>
                </a:lnTo>
                <a:lnTo>
                  <a:pt x="655" y="273"/>
                </a:lnTo>
                <a:lnTo>
                  <a:pt x="657" y="276"/>
                </a:lnTo>
                <a:lnTo>
                  <a:pt x="660" y="281"/>
                </a:lnTo>
                <a:lnTo>
                  <a:pt x="662" y="283"/>
                </a:lnTo>
                <a:lnTo>
                  <a:pt x="667" y="284"/>
                </a:lnTo>
                <a:lnTo>
                  <a:pt x="671" y="284"/>
                </a:lnTo>
                <a:lnTo>
                  <a:pt x="676" y="284"/>
                </a:lnTo>
                <a:lnTo>
                  <a:pt x="683" y="284"/>
                </a:lnTo>
                <a:lnTo>
                  <a:pt x="689" y="286"/>
                </a:lnTo>
                <a:lnTo>
                  <a:pt x="696" y="291"/>
                </a:lnTo>
                <a:lnTo>
                  <a:pt x="704" y="294"/>
                </a:lnTo>
                <a:lnTo>
                  <a:pt x="715" y="296"/>
                </a:lnTo>
                <a:lnTo>
                  <a:pt x="725" y="294"/>
                </a:lnTo>
                <a:lnTo>
                  <a:pt x="726" y="294"/>
                </a:lnTo>
                <a:lnTo>
                  <a:pt x="728" y="268"/>
                </a:lnTo>
                <a:lnTo>
                  <a:pt x="731" y="232"/>
                </a:lnTo>
                <a:lnTo>
                  <a:pt x="735" y="201"/>
                </a:lnTo>
                <a:lnTo>
                  <a:pt x="739" y="190"/>
                </a:lnTo>
                <a:lnTo>
                  <a:pt x="739" y="189"/>
                </a:lnTo>
                <a:lnTo>
                  <a:pt x="744" y="187"/>
                </a:lnTo>
                <a:lnTo>
                  <a:pt x="749" y="184"/>
                </a:lnTo>
                <a:lnTo>
                  <a:pt x="754" y="180"/>
                </a:lnTo>
                <a:lnTo>
                  <a:pt x="760" y="177"/>
                </a:lnTo>
                <a:lnTo>
                  <a:pt x="769" y="171"/>
                </a:lnTo>
                <a:lnTo>
                  <a:pt x="773" y="166"/>
                </a:lnTo>
                <a:lnTo>
                  <a:pt x="777" y="161"/>
                </a:lnTo>
                <a:lnTo>
                  <a:pt x="778" y="154"/>
                </a:lnTo>
                <a:lnTo>
                  <a:pt x="778" y="151"/>
                </a:lnTo>
                <a:lnTo>
                  <a:pt x="777" y="148"/>
                </a:lnTo>
                <a:lnTo>
                  <a:pt x="775" y="145"/>
                </a:lnTo>
                <a:lnTo>
                  <a:pt x="773" y="143"/>
                </a:lnTo>
                <a:lnTo>
                  <a:pt x="769" y="138"/>
                </a:lnTo>
                <a:lnTo>
                  <a:pt x="764" y="132"/>
                </a:lnTo>
                <a:lnTo>
                  <a:pt x="757" y="122"/>
                </a:lnTo>
                <a:lnTo>
                  <a:pt x="751" y="101"/>
                </a:lnTo>
                <a:lnTo>
                  <a:pt x="749" y="93"/>
                </a:lnTo>
                <a:lnTo>
                  <a:pt x="746" y="85"/>
                </a:lnTo>
                <a:lnTo>
                  <a:pt x="746" y="82"/>
                </a:lnTo>
                <a:lnTo>
                  <a:pt x="743" y="77"/>
                </a:lnTo>
                <a:lnTo>
                  <a:pt x="739" y="69"/>
                </a:lnTo>
                <a:lnTo>
                  <a:pt x="739" y="59"/>
                </a:lnTo>
                <a:lnTo>
                  <a:pt x="739" y="51"/>
                </a:lnTo>
                <a:lnTo>
                  <a:pt x="739" y="46"/>
                </a:lnTo>
                <a:lnTo>
                  <a:pt x="743" y="41"/>
                </a:lnTo>
                <a:lnTo>
                  <a:pt x="746" y="38"/>
                </a:lnTo>
                <a:lnTo>
                  <a:pt x="752" y="39"/>
                </a:lnTo>
                <a:lnTo>
                  <a:pt x="751" y="35"/>
                </a:lnTo>
                <a:lnTo>
                  <a:pt x="752" y="30"/>
                </a:lnTo>
                <a:lnTo>
                  <a:pt x="754" y="25"/>
                </a:lnTo>
                <a:lnTo>
                  <a:pt x="760" y="20"/>
                </a:lnTo>
                <a:lnTo>
                  <a:pt x="767" y="17"/>
                </a:lnTo>
                <a:lnTo>
                  <a:pt x="773" y="12"/>
                </a:lnTo>
                <a:lnTo>
                  <a:pt x="781" y="10"/>
                </a:lnTo>
                <a:lnTo>
                  <a:pt x="791" y="9"/>
                </a:lnTo>
                <a:lnTo>
                  <a:pt x="801" y="9"/>
                </a:lnTo>
                <a:lnTo>
                  <a:pt x="809" y="12"/>
                </a:lnTo>
                <a:lnTo>
                  <a:pt x="817" y="13"/>
                </a:lnTo>
                <a:lnTo>
                  <a:pt x="825" y="17"/>
                </a:lnTo>
                <a:lnTo>
                  <a:pt x="832" y="23"/>
                </a:lnTo>
                <a:lnTo>
                  <a:pt x="840" y="28"/>
                </a:lnTo>
                <a:lnTo>
                  <a:pt x="845" y="35"/>
                </a:lnTo>
                <a:lnTo>
                  <a:pt x="848" y="39"/>
                </a:lnTo>
                <a:lnTo>
                  <a:pt x="854" y="51"/>
                </a:lnTo>
                <a:lnTo>
                  <a:pt x="856" y="65"/>
                </a:lnTo>
                <a:lnTo>
                  <a:pt x="854" y="78"/>
                </a:lnTo>
                <a:lnTo>
                  <a:pt x="854" y="83"/>
                </a:lnTo>
                <a:lnTo>
                  <a:pt x="853" y="90"/>
                </a:lnTo>
                <a:lnTo>
                  <a:pt x="851" y="96"/>
                </a:lnTo>
                <a:lnTo>
                  <a:pt x="849" y="101"/>
                </a:lnTo>
                <a:lnTo>
                  <a:pt x="846" y="106"/>
                </a:lnTo>
                <a:lnTo>
                  <a:pt x="845" y="109"/>
                </a:lnTo>
                <a:lnTo>
                  <a:pt x="845" y="116"/>
                </a:lnTo>
                <a:lnTo>
                  <a:pt x="845" y="125"/>
                </a:lnTo>
                <a:lnTo>
                  <a:pt x="846" y="135"/>
                </a:lnTo>
                <a:lnTo>
                  <a:pt x="854" y="153"/>
                </a:lnTo>
                <a:lnTo>
                  <a:pt x="856" y="154"/>
                </a:lnTo>
                <a:lnTo>
                  <a:pt x="861" y="156"/>
                </a:lnTo>
                <a:lnTo>
                  <a:pt x="867" y="163"/>
                </a:lnTo>
                <a:lnTo>
                  <a:pt x="877" y="171"/>
                </a:lnTo>
                <a:lnTo>
                  <a:pt x="880" y="174"/>
                </a:lnTo>
                <a:lnTo>
                  <a:pt x="885" y="177"/>
                </a:lnTo>
                <a:lnTo>
                  <a:pt x="890" y="182"/>
                </a:lnTo>
                <a:lnTo>
                  <a:pt x="895" y="185"/>
                </a:lnTo>
                <a:lnTo>
                  <a:pt x="901" y="190"/>
                </a:lnTo>
                <a:lnTo>
                  <a:pt x="906" y="193"/>
                </a:lnTo>
                <a:lnTo>
                  <a:pt x="911" y="197"/>
                </a:lnTo>
                <a:lnTo>
                  <a:pt x="917" y="201"/>
                </a:lnTo>
                <a:lnTo>
                  <a:pt x="925" y="208"/>
                </a:lnTo>
                <a:lnTo>
                  <a:pt x="937" y="219"/>
                </a:lnTo>
                <a:lnTo>
                  <a:pt x="942" y="227"/>
                </a:lnTo>
                <a:lnTo>
                  <a:pt x="945" y="236"/>
                </a:lnTo>
                <a:lnTo>
                  <a:pt x="948" y="247"/>
                </a:lnTo>
                <a:lnTo>
                  <a:pt x="947" y="260"/>
                </a:lnTo>
                <a:lnTo>
                  <a:pt x="945" y="278"/>
                </a:lnTo>
                <a:lnTo>
                  <a:pt x="938" y="299"/>
                </a:lnTo>
                <a:lnTo>
                  <a:pt x="935" y="320"/>
                </a:lnTo>
                <a:lnTo>
                  <a:pt x="932" y="339"/>
                </a:lnTo>
                <a:lnTo>
                  <a:pt x="930" y="355"/>
                </a:lnTo>
                <a:lnTo>
                  <a:pt x="929" y="370"/>
                </a:lnTo>
                <a:lnTo>
                  <a:pt x="925" y="381"/>
                </a:lnTo>
                <a:lnTo>
                  <a:pt x="919" y="394"/>
                </a:lnTo>
                <a:lnTo>
                  <a:pt x="909" y="406"/>
                </a:lnTo>
                <a:lnTo>
                  <a:pt x="896" y="417"/>
                </a:lnTo>
                <a:lnTo>
                  <a:pt x="895" y="420"/>
                </a:lnTo>
                <a:lnTo>
                  <a:pt x="893" y="451"/>
                </a:lnTo>
                <a:lnTo>
                  <a:pt x="895" y="480"/>
                </a:lnTo>
                <a:lnTo>
                  <a:pt x="900" y="509"/>
                </a:lnTo>
                <a:lnTo>
                  <a:pt x="901" y="521"/>
                </a:lnTo>
                <a:lnTo>
                  <a:pt x="1005" y="521"/>
                </a:lnTo>
                <a:lnTo>
                  <a:pt x="1013" y="521"/>
                </a:lnTo>
                <a:lnTo>
                  <a:pt x="1016" y="519"/>
                </a:lnTo>
                <a:lnTo>
                  <a:pt x="1023" y="516"/>
                </a:lnTo>
                <a:lnTo>
                  <a:pt x="1027" y="513"/>
                </a:lnTo>
                <a:lnTo>
                  <a:pt x="1031" y="509"/>
                </a:lnTo>
                <a:lnTo>
                  <a:pt x="1034" y="503"/>
                </a:lnTo>
                <a:lnTo>
                  <a:pt x="1034" y="498"/>
                </a:lnTo>
                <a:lnTo>
                  <a:pt x="1036" y="492"/>
                </a:lnTo>
                <a:lnTo>
                  <a:pt x="1036" y="31"/>
                </a:lnTo>
                <a:lnTo>
                  <a:pt x="1034" y="25"/>
                </a:lnTo>
                <a:lnTo>
                  <a:pt x="1034" y="17"/>
                </a:lnTo>
                <a:lnTo>
                  <a:pt x="1031" y="13"/>
                </a:lnTo>
                <a:lnTo>
                  <a:pt x="1027" y="9"/>
                </a:lnTo>
                <a:lnTo>
                  <a:pt x="1023" y="5"/>
                </a:lnTo>
                <a:lnTo>
                  <a:pt x="1016" y="2"/>
                </a:lnTo>
                <a:lnTo>
                  <a:pt x="1013" y="0"/>
                </a:lnTo>
                <a:lnTo>
                  <a:pt x="1005" y="0"/>
                </a:lnTo>
                <a:lnTo>
                  <a:pt x="31" y="0"/>
                </a:lnTo>
                <a:lnTo>
                  <a:pt x="24" y="0"/>
                </a:lnTo>
                <a:lnTo>
                  <a:pt x="19" y="2"/>
                </a:lnTo>
                <a:lnTo>
                  <a:pt x="13" y="5"/>
                </a:lnTo>
                <a:lnTo>
                  <a:pt x="10" y="9"/>
                </a:lnTo>
                <a:lnTo>
                  <a:pt x="5" y="13"/>
                </a:lnTo>
                <a:lnTo>
                  <a:pt x="3" y="17"/>
                </a:lnTo>
                <a:lnTo>
                  <a:pt x="0" y="25"/>
                </a:lnTo>
                <a:lnTo>
                  <a:pt x="0" y="31"/>
                </a:lnTo>
                <a:lnTo>
                  <a:pt x="0" y="492"/>
                </a:lnTo>
                <a:lnTo>
                  <a:pt x="0" y="498"/>
                </a:lnTo>
                <a:lnTo>
                  <a:pt x="3" y="503"/>
                </a:lnTo>
                <a:lnTo>
                  <a:pt x="5" y="509"/>
                </a:lnTo>
                <a:lnTo>
                  <a:pt x="10" y="513"/>
                </a:lnTo>
                <a:lnTo>
                  <a:pt x="13" y="516"/>
                </a:lnTo>
                <a:lnTo>
                  <a:pt x="19" y="519"/>
                </a:lnTo>
                <a:lnTo>
                  <a:pt x="24" y="521"/>
                </a:lnTo>
                <a:lnTo>
                  <a:pt x="694" y="522"/>
                </a:lnTo>
                <a:close/>
              </a:path>
            </a:pathLst>
          </a:custGeom>
          <a:solidFill>
            <a:srgbClr val="99CCFF"/>
          </a:solidFill>
          <a:ln w="9525">
            <a:solidFill>
              <a:srgbClr val="003366"/>
            </a:solidFill>
            <a:round/>
          </a:ln>
        </p:spPr>
        <p:txBody>
          <a:bodyPr/>
          <a:lstStyle/>
          <a:p>
            <a:endParaRPr lang="zh-CN" altLang="en-US"/>
          </a:p>
        </p:txBody>
      </p:sp>
      <p:sp>
        <p:nvSpPr>
          <p:cNvPr id="168" name="Freeform 12"/>
          <p:cNvSpPr/>
          <p:nvPr/>
        </p:nvSpPr>
        <p:spPr bwMode="auto">
          <a:xfrm>
            <a:off x="4739293" y="4719281"/>
            <a:ext cx="50800" cy="295275"/>
          </a:xfrm>
          <a:custGeom>
            <a:avLst/>
            <a:gdLst>
              <a:gd name="T0" fmla="*/ 2147483646 w 32"/>
              <a:gd name="T1" fmla="*/ 2147483646 h 186"/>
              <a:gd name="T2" fmla="*/ 2147483646 w 32"/>
              <a:gd name="T3" fmla="*/ 0 h 186"/>
              <a:gd name="T4" fmla="*/ 2147483646 w 32"/>
              <a:gd name="T5" fmla="*/ 0 h 186"/>
              <a:gd name="T6" fmla="*/ 2147483646 w 32"/>
              <a:gd name="T7" fmla="*/ 2147483646 h 186"/>
              <a:gd name="T8" fmla="*/ 2147483646 w 32"/>
              <a:gd name="T9" fmla="*/ 2147483646 h 186"/>
              <a:gd name="T10" fmla="*/ 2147483646 w 32"/>
              <a:gd name="T11" fmla="*/ 2147483646 h 186"/>
              <a:gd name="T12" fmla="*/ 2147483646 w 32"/>
              <a:gd name="T13" fmla="*/ 2147483646 h 186"/>
              <a:gd name="T14" fmla="*/ 2147483646 w 32"/>
              <a:gd name="T15" fmla="*/ 2147483646 h 186"/>
              <a:gd name="T16" fmla="*/ 2147483646 w 32"/>
              <a:gd name="T17" fmla="*/ 2147483646 h 186"/>
              <a:gd name="T18" fmla="*/ 2147483646 w 32"/>
              <a:gd name="T19" fmla="*/ 2147483646 h 186"/>
              <a:gd name="T20" fmla="*/ 0 w 32"/>
              <a:gd name="T21" fmla="*/ 2147483646 h 186"/>
              <a:gd name="T22" fmla="*/ 0 w 32"/>
              <a:gd name="T23" fmla="*/ 2147483646 h 186"/>
              <a:gd name="T24" fmla="*/ 2147483646 w 32"/>
              <a:gd name="T25" fmla="*/ 2147483646 h 186"/>
              <a:gd name="T26" fmla="*/ 2147483646 w 32"/>
              <a:gd name="T27" fmla="*/ 2147483646 h 186"/>
              <a:gd name="T28" fmla="*/ 2147483646 w 32"/>
              <a:gd name="T29" fmla="*/ 2147483646 h 186"/>
              <a:gd name="T30" fmla="*/ 2147483646 w 32"/>
              <a:gd name="T31" fmla="*/ 2147483646 h 186"/>
              <a:gd name="T32" fmla="*/ 2147483646 w 32"/>
              <a:gd name="T33" fmla="*/ 2147483646 h 186"/>
              <a:gd name="T34" fmla="*/ 2147483646 w 32"/>
              <a:gd name="T35" fmla="*/ 2147483646 h 186"/>
              <a:gd name="T36" fmla="*/ 2147483646 w 32"/>
              <a:gd name="T37" fmla="*/ 2147483646 h 186"/>
              <a:gd name="T38" fmla="*/ 2147483646 w 32"/>
              <a:gd name="T39" fmla="*/ 2147483646 h 186"/>
              <a:gd name="T40" fmla="*/ 2147483646 w 32"/>
              <a:gd name="T41" fmla="*/ 2147483646 h 186"/>
              <a:gd name="T42" fmla="*/ 2147483646 w 32"/>
              <a:gd name="T43" fmla="*/ 2147483646 h 1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186"/>
              <a:gd name="T68" fmla="*/ 32 w 32"/>
              <a:gd name="T69" fmla="*/ 186 h 1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186">
                <a:moveTo>
                  <a:pt x="29" y="4"/>
                </a:moveTo>
                <a:lnTo>
                  <a:pt x="29" y="0"/>
                </a:lnTo>
                <a:lnTo>
                  <a:pt x="21" y="0"/>
                </a:lnTo>
                <a:lnTo>
                  <a:pt x="19" y="16"/>
                </a:lnTo>
                <a:lnTo>
                  <a:pt x="14" y="43"/>
                </a:lnTo>
                <a:lnTo>
                  <a:pt x="10" y="79"/>
                </a:lnTo>
                <a:lnTo>
                  <a:pt x="3" y="116"/>
                </a:lnTo>
                <a:lnTo>
                  <a:pt x="3" y="131"/>
                </a:lnTo>
                <a:lnTo>
                  <a:pt x="1" y="134"/>
                </a:lnTo>
                <a:lnTo>
                  <a:pt x="1" y="136"/>
                </a:lnTo>
                <a:lnTo>
                  <a:pt x="0" y="149"/>
                </a:lnTo>
                <a:lnTo>
                  <a:pt x="0" y="175"/>
                </a:lnTo>
                <a:lnTo>
                  <a:pt x="3" y="186"/>
                </a:lnTo>
                <a:lnTo>
                  <a:pt x="11" y="181"/>
                </a:lnTo>
                <a:lnTo>
                  <a:pt x="21" y="168"/>
                </a:lnTo>
                <a:lnTo>
                  <a:pt x="21" y="124"/>
                </a:lnTo>
                <a:lnTo>
                  <a:pt x="24" y="82"/>
                </a:lnTo>
                <a:lnTo>
                  <a:pt x="27" y="50"/>
                </a:lnTo>
                <a:lnTo>
                  <a:pt x="31" y="30"/>
                </a:lnTo>
                <a:lnTo>
                  <a:pt x="32" y="14"/>
                </a:lnTo>
                <a:lnTo>
                  <a:pt x="32" y="8"/>
                </a:lnTo>
                <a:lnTo>
                  <a:pt x="29" y="4"/>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69" name="Freeform 13"/>
          <p:cNvSpPr/>
          <p:nvPr/>
        </p:nvSpPr>
        <p:spPr bwMode="auto">
          <a:xfrm>
            <a:off x="4739293" y="4719281"/>
            <a:ext cx="50800" cy="295275"/>
          </a:xfrm>
          <a:custGeom>
            <a:avLst/>
            <a:gdLst>
              <a:gd name="T0" fmla="*/ 2147483646 w 32"/>
              <a:gd name="T1" fmla="*/ 2147483646 h 186"/>
              <a:gd name="T2" fmla="*/ 2147483646 w 32"/>
              <a:gd name="T3" fmla="*/ 0 h 186"/>
              <a:gd name="T4" fmla="*/ 2147483646 w 32"/>
              <a:gd name="T5" fmla="*/ 0 h 186"/>
              <a:gd name="T6" fmla="*/ 2147483646 w 32"/>
              <a:gd name="T7" fmla="*/ 2147483646 h 186"/>
              <a:gd name="T8" fmla="*/ 2147483646 w 32"/>
              <a:gd name="T9" fmla="*/ 2147483646 h 186"/>
              <a:gd name="T10" fmla="*/ 2147483646 w 32"/>
              <a:gd name="T11" fmla="*/ 2147483646 h 186"/>
              <a:gd name="T12" fmla="*/ 2147483646 w 32"/>
              <a:gd name="T13" fmla="*/ 2147483646 h 186"/>
              <a:gd name="T14" fmla="*/ 2147483646 w 32"/>
              <a:gd name="T15" fmla="*/ 2147483646 h 186"/>
              <a:gd name="T16" fmla="*/ 2147483646 w 32"/>
              <a:gd name="T17" fmla="*/ 2147483646 h 186"/>
              <a:gd name="T18" fmla="*/ 2147483646 w 32"/>
              <a:gd name="T19" fmla="*/ 2147483646 h 186"/>
              <a:gd name="T20" fmla="*/ 0 w 32"/>
              <a:gd name="T21" fmla="*/ 2147483646 h 186"/>
              <a:gd name="T22" fmla="*/ 0 w 32"/>
              <a:gd name="T23" fmla="*/ 2147483646 h 186"/>
              <a:gd name="T24" fmla="*/ 2147483646 w 32"/>
              <a:gd name="T25" fmla="*/ 2147483646 h 186"/>
              <a:gd name="T26" fmla="*/ 2147483646 w 32"/>
              <a:gd name="T27" fmla="*/ 2147483646 h 186"/>
              <a:gd name="T28" fmla="*/ 2147483646 w 32"/>
              <a:gd name="T29" fmla="*/ 2147483646 h 186"/>
              <a:gd name="T30" fmla="*/ 2147483646 w 32"/>
              <a:gd name="T31" fmla="*/ 2147483646 h 186"/>
              <a:gd name="T32" fmla="*/ 2147483646 w 32"/>
              <a:gd name="T33" fmla="*/ 2147483646 h 186"/>
              <a:gd name="T34" fmla="*/ 2147483646 w 32"/>
              <a:gd name="T35" fmla="*/ 2147483646 h 186"/>
              <a:gd name="T36" fmla="*/ 2147483646 w 32"/>
              <a:gd name="T37" fmla="*/ 2147483646 h 186"/>
              <a:gd name="T38" fmla="*/ 2147483646 w 32"/>
              <a:gd name="T39" fmla="*/ 2147483646 h 186"/>
              <a:gd name="T40" fmla="*/ 2147483646 w 32"/>
              <a:gd name="T41" fmla="*/ 2147483646 h 186"/>
              <a:gd name="T42" fmla="*/ 2147483646 w 32"/>
              <a:gd name="T43" fmla="*/ 2147483646 h 1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2"/>
              <a:gd name="T67" fmla="*/ 0 h 186"/>
              <a:gd name="T68" fmla="*/ 32 w 32"/>
              <a:gd name="T69" fmla="*/ 186 h 1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2" h="186">
                <a:moveTo>
                  <a:pt x="29" y="4"/>
                </a:moveTo>
                <a:lnTo>
                  <a:pt x="29" y="0"/>
                </a:lnTo>
                <a:lnTo>
                  <a:pt x="21" y="0"/>
                </a:lnTo>
                <a:lnTo>
                  <a:pt x="19" y="16"/>
                </a:lnTo>
                <a:lnTo>
                  <a:pt x="14" y="43"/>
                </a:lnTo>
                <a:lnTo>
                  <a:pt x="10" y="79"/>
                </a:lnTo>
                <a:lnTo>
                  <a:pt x="3" y="116"/>
                </a:lnTo>
                <a:lnTo>
                  <a:pt x="3" y="131"/>
                </a:lnTo>
                <a:lnTo>
                  <a:pt x="1" y="134"/>
                </a:lnTo>
                <a:lnTo>
                  <a:pt x="1" y="136"/>
                </a:lnTo>
                <a:lnTo>
                  <a:pt x="0" y="149"/>
                </a:lnTo>
                <a:lnTo>
                  <a:pt x="0" y="175"/>
                </a:lnTo>
                <a:lnTo>
                  <a:pt x="3" y="186"/>
                </a:lnTo>
                <a:lnTo>
                  <a:pt x="11" y="181"/>
                </a:lnTo>
                <a:lnTo>
                  <a:pt x="21" y="168"/>
                </a:lnTo>
                <a:lnTo>
                  <a:pt x="21" y="124"/>
                </a:lnTo>
                <a:lnTo>
                  <a:pt x="24" y="82"/>
                </a:lnTo>
                <a:lnTo>
                  <a:pt x="27" y="50"/>
                </a:lnTo>
                <a:lnTo>
                  <a:pt x="31" y="30"/>
                </a:lnTo>
                <a:lnTo>
                  <a:pt x="32" y="14"/>
                </a:lnTo>
                <a:lnTo>
                  <a:pt x="32" y="8"/>
                </a:lnTo>
                <a:lnTo>
                  <a:pt x="29" y="4"/>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0" name="Freeform 14"/>
          <p:cNvSpPr/>
          <p:nvPr/>
        </p:nvSpPr>
        <p:spPr bwMode="auto">
          <a:xfrm>
            <a:off x="4802794" y="4371619"/>
            <a:ext cx="307975" cy="401637"/>
          </a:xfrm>
          <a:custGeom>
            <a:avLst/>
            <a:gdLst>
              <a:gd name="T0" fmla="*/ 2147483646 w 194"/>
              <a:gd name="T1" fmla="*/ 2147483646 h 253"/>
              <a:gd name="T2" fmla="*/ 2147483646 w 194"/>
              <a:gd name="T3" fmla="*/ 2147483646 h 253"/>
              <a:gd name="T4" fmla="*/ 2147483646 w 194"/>
              <a:gd name="T5" fmla="*/ 2147483646 h 253"/>
              <a:gd name="T6" fmla="*/ 2147483646 w 194"/>
              <a:gd name="T7" fmla="*/ 2147483646 h 253"/>
              <a:gd name="T8" fmla="*/ 2147483646 w 194"/>
              <a:gd name="T9" fmla="*/ 2147483646 h 253"/>
              <a:gd name="T10" fmla="*/ 2147483646 w 194"/>
              <a:gd name="T11" fmla="*/ 2147483646 h 253"/>
              <a:gd name="T12" fmla="*/ 2147483646 w 194"/>
              <a:gd name="T13" fmla="*/ 2147483646 h 253"/>
              <a:gd name="T14" fmla="*/ 0 w 194"/>
              <a:gd name="T15" fmla="*/ 2147483646 h 253"/>
              <a:gd name="T16" fmla="*/ 2147483646 w 194"/>
              <a:gd name="T17" fmla="*/ 2147483646 h 253"/>
              <a:gd name="T18" fmla="*/ 2147483646 w 194"/>
              <a:gd name="T19" fmla="*/ 2147483646 h 253"/>
              <a:gd name="T20" fmla="*/ 2147483646 w 194"/>
              <a:gd name="T21" fmla="*/ 2147483646 h 253"/>
              <a:gd name="T22" fmla="*/ 2147483646 w 194"/>
              <a:gd name="T23" fmla="*/ 2147483646 h 253"/>
              <a:gd name="T24" fmla="*/ 2147483646 w 194"/>
              <a:gd name="T25" fmla="*/ 2147483646 h 253"/>
              <a:gd name="T26" fmla="*/ 2147483646 w 194"/>
              <a:gd name="T27" fmla="*/ 2147483646 h 253"/>
              <a:gd name="T28" fmla="*/ 2147483646 w 194"/>
              <a:gd name="T29" fmla="*/ 2147483646 h 253"/>
              <a:gd name="T30" fmla="*/ 2147483646 w 194"/>
              <a:gd name="T31" fmla="*/ 2147483646 h 253"/>
              <a:gd name="T32" fmla="*/ 2147483646 w 194"/>
              <a:gd name="T33" fmla="*/ 2147483646 h 253"/>
              <a:gd name="T34" fmla="*/ 2147483646 w 194"/>
              <a:gd name="T35" fmla="*/ 2147483646 h 253"/>
              <a:gd name="T36" fmla="*/ 2147483646 w 194"/>
              <a:gd name="T37" fmla="*/ 2147483646 h 253"/>
              <a:gd name="T38" fmla="*/ 2147483646 w 194"/>
              <a:gd name="T39" fmla="*/ 2147483646 h 253"/>
              <a:gd name="T40" fmla="*/ 2147483646 w 194"/>
              <a:gd name="T41" fmla="*/ 2147483646 h 253"/>
              <a:gd name="T42" fmla="*/ 2147483646 w 194"/>
              <a:gd name="T43" fmla="*/ 2147483646 h 253"/>
              <a:gd name="T44" fmla="*/ 2147483646 w 194"/>
              <a:gd name="T45" fmla="*/ 2147483646 h 253"/>
              <a:gd name="T46" fmla="*/ 2147483646 w 194"/>
              <a:gd name="T47" fmla="*/ 2147483646 h 253"/>
              <a:gd name="T48" fmla="*/ 2147483646 w 194"/>
              <a:gd name="T49" fmla="*/ 2147483646 h 253"/>
              <a:gd name="T50" fmla="*/ 2147483646 w 194"/>
              <a:gd name="T51" fmla="*/ 2147483646 h 253"/>
              <a:gd name="T52" fmla="*/ 2147483646 w 194"/>
              <a:gd name="T53" fmla="*/ 2147483646 h 253"/>
              <a:gd name="T54" fmla="*/ 2147483646 w 194"/>
              <a:gd name="T55" fmla="*/ 2147483646 h 253"/>
              <a:gd name="T56" fmla="*/ 2147483646 w 194"/>
              <a:gd name="T57" fmla="*/ 2147483646 h 253"/>
              <a:gd name="T58" fmla="*/ 2147483646 w 194"/>
              <a:gd name="T59" fmla="*/ 2147483646 h 253"/>
              <a:gd name="T60" fmla="*/ 2147483646 w 194"/>
              <a:gd name="T61" fmla="*/ 2147483646 h 253"/>
              <a:gd name="T62" fmla="*/ 2147483646 w 194"/>
              <a:gd name="T63" fmla="*/ 2147483646 h 253"/>
              <a:gd name="T64" fmla="*/ 2147483646 w 194"/>
              <a:gd name="T65" fmla="*/ 2147483646 h 253"/>
              <a:gd name="T66" fmla="*/ 2147483646 w 194"/>
              <a:gd name="T67" fmla="*/ 2147483646 h 253"/>
              <a:gd name="T68" fmla="*/ 2147483646 w 194"/>
              <a:gd name="T69" fmla="*/ 2147483646 h 253"/>
              <a:gd name="T70" fmla="*/ 2147483646 w 194"/>
              <a:gd name="T71" fmla="*/ 2147483646 h 253"/>
              <a:gd name="T72" fmla="*/ 2147483646 w 194"/>
              <a:gd name="T73" fmla="*/ 2147483646 h 253"/>
              <a:gd name="T74" fmla="*/ 2147483646 w 194"/>
              <a:gd name="T75" fmla="*/ 2147483646 h 253"/>
              <a:gd name="T76" fmla="*/ 2147483646 w 194"/>
              <a:gd name="T77" fmla="*/ 2147483646 h 253"/>
              <a:gd name="T78" fmla="*/ 2147483646 w 194"/>
              <a:gd name="T79" fmla="*/ 2147483646 h 253"/>
              <a:gd name="T80" fmla="*/ 2147483646 w 194"/>
              <a:gd name="T81" fmla="*/ 2147483646 h 253"/>
              <a:gd name="T82" fmla="*/ 2147483646 w 194"/>
              <a:gd name="T83" fmla="*/ 2147483646 h 253"/>
              <a:gd name="T84" fmla="*/ 2147483646 w 194"/>
              <a:gd name="T85" fmla="*/ 2147483646 h 253"/>
              <a:gd name="T86" fmla="*/ 2147483646 w 194"/>
              <a:gd name="T87" fmla="*/ 2147483646 h 253"/>
              <a:gd name="T88" fmla="*/ 2147483646 w 194"/>
              <a:gd name="T89" fmla="*/ 2147483646 h 253"/>
              <a:gd name="T90" fmla="*/ 2147483646 w 194"/>
              <a:gd name="T91" fmla="*/ 2147483646 h 253"/>
              <a:gd name="T92" fmla="*/ 2147483646 w 194"/>
              <a:gd name="T93" fmla="*/ 2147483646 h 253"/>
              <a:gd name="T94" fmla="*/ 2147483646 w 194"/>
              <a:gd name="T95" fmla="*/ 2147483646 h 253"/>
              <a:gd name="T96" fmla="*/ 2147483646 w 194"/>
              <a:gd name="T97" fmla="*/ 2147483646 h 253"/>
              <a:gd name="T98" fmla="*/ 2147483646 w 194"/>
              <a:gd name="T99" fmla="*/ 2147483646 h 253"/>
              <a:gd name="T100" fmla="*/ 2147483646 w 194"/>
              <a:gd name="T101" fmla="*/ 2147483646 h 253"/>
              <a:gd name="T102" fmla="*/ 2147483646 w 194"/>
              <a:gd name="T103" fmla="*/ 2147483646 h 253"/>
              <a:gd name="T104" fmla="*/ 2147483646 w 194"/>
              <a:gd name="T105" fmla="*/ 2147483646 h 253"/>
              <a:gd name="T106" fmla="*/ 2147483646 w 194"/>
              <a:gd name="T107" fmla="*/ 2147483646 h 253"/>
              <a:gd name="T108" fmla="*/ 2147483646 w 194"/>
              <a:gd name="T109" fmla="*/ 2147483646 h 253"/>
              <a:gd name="T110" fmla="*/ 2147483646 w 194"/>
              <a:gd name="T111" fmla="*/ 2147483646 h 253"/>
              <a:gd name="T112" fmla="*/ 2147483646 w 194"/>
              <a:gd name="T113" fmla="*/ 0 h 25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94"/>
              <a:gd name="T172" fmla="*/ 0 h 253"/>
              <a:gd name="T173" fmla="*/ 194 w 194"/>
              <a:gd name="T174" fmla="*/ 253 h 25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94" h="253">
                <a:moveTo>
                  <a:pt x="146" y="0"/>
                </a:moveTo>
                <a:lnTo>
                  <a:pt x="139" y="11"/>
                </a:lnTo>
                <a:lnTo>
                  <a:pt x="133" y="22"/>
                </a:lnTo>
                <a:lnTo>
                  <a:pt x="123" y="35"/>
                </a:lnTo>
                <a:lnTo>
                  <a:pt x="114" y="53"/>
                </a:lnTo>
                <a:lnTo>
                  <a:pt x="102" y="69"/>
                </a:lnTo>
                <a:lnTo>
                  <a:pt x="91" y="84"/>
                </a:lnTo>
                <a:lnTo>
                  <a:pt x="81" y="95"/>
                </a:lnTo>
                <a:lnTo>
                  <a:pt x="91" y="95"/>
                </a:lnTo>
                <a:lnTo>
                  <a:pt x="81" y="102"/>
                </a:lnTo>
                <a:lnTo>
                  <a:pt x="75" y="110"/>
                </a:lnTo>
                <a:lnTo>
                  <a:pt x="67" y="118"/>
                </a:lnTo>
                <a:lnTo>
                  <a:pt x="60" y="128"/>
                </a:lnTo>
                <a:lnTo>
                  <a:pt x="54" y="137"/>
                </a:lnTo>
                <a:lnTo>
                  <a:pt x="49" y="147"/>
                </a:lnTo>
                <a:lnTo>
                  <a:pt x="46" y="155"/>
                </a:lnTo>
                <a:lnTo>
                  <a:pt x="42" y="163"/>
                </a:lnTo>
                <a:lnTo>
                  <a:pt x="36" y="173"/>
                </a:lnTo>
                <a:lnTo>
                  <a:pt x="28" y="183"/>
                </a:lnTo>
                <a:lnTo>
                  <a:pt x="21" y="183"/>
                </a:lnTo>
                <a:lnTo>
                  <a:pt x="4" y="183"/>
                </a:lnTo>
                <a:lnTo>
                  <a:pt x="4" y="189"/>
                </a:lnTo>
                <a:lnTo>
                  <a:pt x="2" y="204"/>
                </a:lnTo>
                <a:lnTo>
                  <a:pt x="0" y="219"/>
                </a:lnTo>
                <a:lnTo>
                  <a:pt x="2" y="233"/>
                </a:lnTo>
                <a:lnTo>
                  <a:pt x="5" y="235"/>
                </a:lnTo>
                <a:lnTo>
                  <a:pt x="8" y="238"/>
                </a:lnTo>
                <a:lnTo>
                  <a:pt x="13" y="240"/>
                </a:lnTo>
                <a:lnTo>
                  <a:pt x="21" y="240"/>
                </a:lnTo>
                <a:lnTo>
                  <a:pt x="26" y="241"/>
                </a:lnTo>
                <a:lnTo>
                  <a:pt x="34" y="241"/>
                </a:lnTo>
                <a:lnTo>
                  <a:pt x="41" y="241"/>
                </a:lnTo>
                <a:lnTo>
                  <a:pt x="47" y="241"/>
                </a:lnTo>
                <a:lnTo>
                  <a:pt x="52" y="241"/>
                </a:lnTo>
                <a:lnTo>
                  <a:pt x="59" y="241"/>
                </a:lnTo>
                <a:lnTo>
                  <a:pt x="63" y="243"/>
                </a:lnTo>
                <a:lnTo>
                  <a:pt x="68" y="244"/>
                </a:lnTo>
                <a:lnTo>
                  <a:pt x="75" y="246"/>
                </a:lnTo>
                <a:lnTo>
                  <a:pt x="80" y="246"/>
                </a:lnTo>
                <a:lnTo>
                  <a:pt x="84" y="249"/>
                </a:lnTo>
                <a:lnTo>
                  <a:pt x="89" y="249"/>
                </a:lnTo>
                <a:lnTo>
                  <a:pt x="96" y="249"/>
                </a:lnTo>
                <a:lnTo>
                  <a:pt x="102" y="251"/>
                </a:lnTo>
                <a:lnTo>
                  <a:pt x="110" y="251"/>
                </a:lnTo>
                <a:lnTo>
                  <a:pt x="120" y="253"/>
                </a:lnTo>
                <a:lnTo>
                  <a:pt x="128" y="253"/>
                </a:lnTo>
                <a:lnTo>
                  <a:pt x="136" y="253"/>
                </a:lnTo>
                <a:lnTo>
                  <a:pt x="144" y="253"/>
                </a:lnTo>
                <a:lnTo>
                  <a:pt x="149" y="251"/>
                </a:lnTo>
                <a:lnTo>
                  <a:pt x="156" y="249"/>
                </a:lnTo>
                <a:lnTo>
                  <a:pt x="161" y="249"/>
                </a:lnTo>
                <a:lnTo>
                  <a:pt x="164" y="249"/>
                </a:lnTo>
                <a:lnTo>
                  <a:pt x="165" y="246"/>
                </a:lnTo>
                <a:lnTo>
                  <a:pt x="164" y="244"/>
                </a:lnTo>
                <a:lnTo>
                  <a:pt x="161" y="244"/>
                </a:lnTo>
                <a:lnTo>
                  <a:pt x="156" y="246"/>
                </a:lnTo>
                <a:lnTo>
                  <a:pt x="148" y="248"/>
                </a:lnTo>
                <a:lnTo>
                  <a:pt x="143" y="249"/>
                </a:lnTo>
                <a:lnTo>
                  <a:pt x="136" y="249"/>
                </a:lnTo>
                <a:lnTo>
                  <a:pt x="128" y="249"/>
                </a:lnTo>
                <a:lnTo>
                  <a:pt x="120" y="249"/>
                </a:lnTo>
                <a:lnTo>
                  <a:pt x="112" y="248"/>
                </a:lnTo>
                <a:lnTo>
                  <a:pt x="102" y="246"/>
                </a:lnTo>
                <a:lnTo>
                  <a:pt x="96" y="246"/>
                </a:lnTo>
                <a:lnTo>
                  <a:pt x="89" y="246"/>
                </a:lnTo>
                <a:lnTo>
                  <a:pt x="84" y="244"/>
                </a:lnTo>
                <a:lnTo>
                  <a:pt x="81" y="243"/>
                </a:lnTo>
                <a:lnTo>
                  <a:pt x="75" y="241"/>
                </a:lnTo>
                <a:lnTo>
                  <a:pt x="70" y="241"/>
                </a:lnTo>
                <a:lnTo>
                  <a:pt x="63" y="240"/>
                </a:lnTo>
                <a:lnTo>
                  <a:pt x="59" y="238"/>
                </a:lnTo>
                <a:lnTo>
                  <a:pt x="54" y="238"/>
                </a:lnTo>
                <a:lnTo>
                  <a:pt x="47" y="238"/>
                </a:lnTo>
                <a:lnTo>
                  <a:pt x="41" y="238"/>
                </a:lnTo>
                <a:lnTo>
                  <a:pt x="34" y="238"/>
                </a:lnTo>
                <a:lnTo>
                  <a:pt x="26" y="238"/>
                </a:lnTo>
                <a:lnTo>
                  <a:pt x="21" y="236"/>
                </a:lnTo>
                <a:lnTo>
                  <a:pt x="15" y="235"/>
                </a:lnTo>
                <a:lnTo>
                  <a:pt x="10" y="235"/>
                </a:lnTo>
                <a:lnTo>
                  <a:pt x="7" y="233"/>
                </a:lnTo>
                <a:lnTo>
                  <a:pt x="5" y="230"/>
                </a:lnTo>
                <a:lnTo>
                  <a:pt x="4" y="219"/>
                </a:lnTo>
                <a:lnTo>
                  <a:pt x="5" y="204"/>
                </a:lnTo>
                <a:lnTo>
                  <a:pt x="7" y="189"/>
                </a:lnTo>
                <a:lnTo>
                  <a:pt x="7" y="186"/>
                </a:lnTo>
                <a:lnTo>
                  <a:pt x="18" y="186"/>
                </a:lnTo>
                <a:lnTo>
                  <a:pt x="25" y="186"/>
                </a:lnTo>
                <a:lnTo>
                  <a:pt x="31" y="186"/>
                </a:lnTo>
                <a:lnTo>
                  <a:pt x="39" y="186"/>
                </a:lnTo>
                <a:lnTo>
                  <a:pt x="46" y="186"/>
                </a:lnTo>
                <a:lnTo>
                  <a:pt x="52" y="186"/>
                </a:lnTo>
                <a:lnTo>
                  <a:pt x="60" y="186"/>
                </a:lnTo>
                <a:lnTo>
                  <a:pt x="67" y="184"/>
                </a:lnTo>
                <a:lnTo>
                  <a:pt x="73" y="184"/>
                </a:lnTo>
                <a:lnTo>
                  <a:pt x="80" y="184"/>
                </a:lnTo>
                <a:lnTo>
                  <a:pt x="84" y="184"/>
                </a:lnTo>
                <a:lnTo>
                  <a:pt x="89" y="183"/>
                </a:lnTo>
                <a:lnTo>
                  <a:pt x="94" y="183"/>
                </a:lnTo>
                <a:lnTo>
                  <a:pt x="97" y="183"/>
                </a:lnTo>
                <a:lnTo>
                  <a:pt x="101" y="183"/>
                </a:lnTo>
                <a:lnTo>
                  <a:pt x="110" y="181"/>
                </a:lnTo>
                <a:lnTo>
                  <a:pt x="115" y="175"/>
                </a:lnTo>
                <a:lnTo>
                  <a:pt x="117" y="167"/>
                </a:lnTo>
                <a:lnTo>
                  <a:pt x="117" y="154"/>
                </a:lnTo>
                <a:lnTo>
                  <a:pt x="118" y="146"/>
                </a:lnTo>
                <a:lnTo>
                  <a:pt x="122" y="134"/>
                </a:lnTo>
                <a:lnTo>
                  <a:pt x="128" y="121"/>
                </a:lnTo>
                <a:lnTo>
                  <a:pt x="133" y="108"/>
                </a:lnTo>
                <a:lnTo>
                  <a:pt x="141" y="95"/>
                </a:lnTo>
                <a:lnTo>
                  <a:pt x="148" y="81"/>
                </a:lnTo>
                <a:lnTo>
                  <a:pt x="157" y="69"/>
                </a:lnTo>
                <a:lnTo>
                  <a:pt x="162" y="58"/>
                </a:lnTo>
                <a:lnTo>
                  <a:pt x="164" y="55"/>
                </a:lnTo>
                <a:lnTo>
                  <a:pt x="167" y="52"/>
                </a:lnTo>
                <a:lnTo>
                  <a:pt x="170" y="48"/>
                </a:lnTo>
                <a:lnTo>
                  <a:pt x="173" y="43"/>
                </a:lnTo>
                <a:lnTo>
                  <a:pt x="178" y="40"/>
                </a:lnTo>
                <a:lnTo>
                  <a:pt x="183" y="40"/>
                </a:lnTo>
                <a:lnTo>
                  <a:pt x="190" y="39"/>
                </a:lnTo>
                <a:lnTo>
                  <a:pt x="194" y="37"/>
                </a:lnTo>
                <a:lnTo>
                  <a:pt x="188" y="35"/>
                </a:lnTo>
                <a:lnTo>
                  <a:pt x="177" y="37"/>
                </a:lnTo>
                <a:lnTo>
                  <a:pt x="172" y="40"/>
                </a:lnTo>
                <a:lnTo>
                  <a:pt x="167" y="45"/>
                </a:lnTo>
                <a:lnTo>
                  <a:pt x="164" y="50"/>
                </a:lnTo>
                <a:lnTo>
                  <a:pt x="161" y="53"/>
                </a:lnTo>
                <a:lnTo>
                  <a:pt x="161" y="55"/>
                </a:lnTo>
                <a:lnTo>
                  <a:pt x="152" y="66"/>
                </a:lnTo>
                <a:lnTo>
                  <a:pt x="146" y="79"/>
                </a:lnTo>
                <a:lnTo>
                  <a:pt x="138" y="92"/>
                </a:lnTo>
                <a:lnTo>
                  <a:pt x="130" y="107"/>
                </a:lnTo>
                <a:lnTo>
                  <a:pt x="123" y="120"/>
                </a:lnTo>
                <a:lnTo>
                  <a:pt x="118" y="133"/>
                </a:lnTo>
                <a:lnTo>
                  <a:pt x="115" y="144"/>
                </a:lnTo>
                <a:lnTo>
                  <a:pt x="114" y="154"/>
                </a:lnTo>
                <a:lnTo>
                  <a:pt x="114" y="167"/>
                </a:lnTo>
                <a:lnTo>
                  <a:pt x="112" y="175"/>
                </a:lnTo>
                <a:lnTo>
                  <a:pt x="109" y="178"/>
                </a:lnTo>
                <a:lnTo>
                  <a:pt x="101" y="180"/>
                </a:lnTo>
                <a:lnTo>
                  <a:pt x="97" y="180"/>
                </a:lnTo>
                <a:lnTo>
                  <a:pt x="94" y="180"/>
                </a:lnTo>
                <a:lnTo>
                  <a:pt x="89" y="180"/>
                </a:lnTo>
                <a:lnTo>
                  <a:pt x="84" y="181"/>
                </a:lnTo>
                <a:lnTo>
                  <a:pt x="78" y="181"/>
                </a:lnTo>
                <a:lnTo>
                  <a:pt x="72" y="181"/>
                </a:lnTo>
                <a:lnTo>
                  <a:pt x="67" y="181"/>
                </a:lnTo>
                <a:lnTo>
                  <a:pt x="60" y="183"/>
                </a:lnTo>
                <a:lnTo>
                  <a:pt x="52" y="183"/>
                </a:lnTo>
                <a:lnTo>
                  <a:pt x="46" y="183"/>
                </a:lnTo>
                <a:lnTo>
                  <a:pt x="39" y="183"/>
                </a:lnTo>
                <a:lnTo>
                  <a:pt x="33" y="183"/>
                </a:lnTo>
                <a:lnTo>
                  <a:pt x="38" y="176"/>
                </a:lnTo>
                <a:lnTo>
                  <a:pt x="44" y="165"/>
                </a:lnTo>
                <a:lnTo>
                  <a:pt x="49" y="157"/>
                </a:lnTo>
                <a:lnTo>
                  <a:pt x="52" y="149"/>
                </a:lnTo>
                <a:lnTo>
                  <a:pt x="55" y="141"/>
                </a:lnTo>
                <a:lnTo>
                  <a:pt x="59" y="134"/>
                </a:lnTo>
                <a:lnTo>
                  <a:pt x="65" y="125"/>
                </a:lnTo>
                <a:lnTo>
                  <a:pt x="76" y="112"/>
                </a:lnTo>
                <a:lnTo>
                  <a:pt x="83" y="103"/>
                </a:lnTo>
                <a:lnTo>
                  <a:pt x="91" y="99"/>
                </a:lnTo>
                <a:lnTo>
                  <a:pt x="102" y="92"/>
                </a:lnTo>
                <a:lnTo>
                  <a:pt x="86" y="92"/>
                </a:lnTo>
                <a:lnTo>
                  <a:pt x="97" y="81"/>
                </a:lnTo>
                <a:lnTo>
                  <a:pt x="107" y="68"/>
                </a:lnTo>
                <a:lnTo>
                  <a:pt x="117" y="53"/>
                </a:lnTo>
                <a:lnTo>
                  <a:pt x="127" y="37"/>
                </a:lnTo>
                <a:lnTo>
                  <a:pt x="136" y="24"/>
                </a:lnTo>
                <a:lnTo>
                  <a:pt x="141" y="13"/>
                </a:lnTo>
                <a:lnTo>
                  <a:pt x="149" y="1"/>
                </a:lnTo>
                <a:lnTo>
                  <a:pt x="146"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1" name="Freeform 15"/>
          <p:cNvSpPr/>
          <p:nvPr/>
        </p:nvSpPr>
        <p:spPr bwMode="auto">
          <a:xfrm>
            <a:off x="4809143" y="4430355"/>
            <a:ext cx="338138" cy="336550"/>
          </a:xfrm>
          <a:custGeom>
            <a:avLst/>
            <a:gdLst>
              <a:gd name="T0" fmla="*/ 2147483646 w 213"/>
              <a:gd name="T1" fmla="*/ 2147483646 h 212"/>
              <a:gd name="T2" fmla="*/ 2147483646 w 213"/>
              <a:gd name="T3" fmla="*/ 2147483646 h 212"/>
              <a:gd name="T4" fmla="*/ 2147483646 w 213"/>
              <a:gd name="T5" fmla="*/ 2147483646 h 212"/>
              <a:gd name="T6" fmla="*/ 2147483646 w 213"/>
              <a:gd name="T7" fmla="*/ 2147483646 h 212"/>
              <a:gd name="T8" fmla="*/ 2147483646 w 213"/>
              <a:gd name="T9" fmla="*/ 2147483646 h 212"/>
              <a:gd name="T10" fmla="*/ 2147483646 w 213"/>
              <a:gd name="T11" fmla="*/ 2147483646 h 212"/>
              <a:gd name="T12" fmla="*/ 2147483646 w 213"/>
              <a:gd name="T13" fmla="*/ 2147483646 h 212"/>
              <a:gd name="T14" fmla="*/ 2147483646 w 213"/>
              <a:gd name="T15" fmla="*/ 2147483646 h 212"/>
              <a:gd name="T16" fmla="*/ 2147483646 w 213"/>
              <a:gd name="T17" fmla="*/ 2147483646 h 212"/>
              <a:gd name="T18" fmla="*/ 2147483646 w 213"/>
              <a:gd name="T19" fmla="*/ 2147483646 h 212"/>
              <a:gd name="T20" fmla="*/ 2147483646 w 213"/>
              <a:gd name="T21" fmla="*/ 2147483646 h 212"/>
              <a:gd name="T22" fmla="*/ 2147483646 w 213"/>
              <a:gd name="T23" fmla="*/ 2147483646 h 212"/>
              <a:gd name="T24" fmla="*/ 2147483646 w 213"/>
              <a:gd name="T25" fmla="*/ 2147483646 h 212"/>
              <a:gd name="T26" fmla="*/ 2147483646 w 213"/>
              <a:gd name="T27" fmla="*/ 2147483646 h 212"/>
              <a:gd name="T28" fmla="*/ 2147483646 w 213"/>
              <a:gd name="T29" fmla="*/ 2147483646 h 212"/>
              <a:gd name="T30" fmla="*/ 2147483646 w 213"/>
              <a:gd name="T31" fmla="*/ 2147483646 h 212"/>
              <a:gd name="T32" fmla="*/ 2147483646 w 213"/>
              <a:gd name="T33" fmla="*/ 2147483646 h 212"/>
              <a:gd name="T34" fmla="*/ 2147483646 w 213"/>
              <a:gd name="T35" fmla="*/ 2147483646 h 212"/>
              <a:gd name="T36" fmla="*/ 2147483646 w 213"/>
              <a:gd name="T37" fmla="*/ 2147483646 h 212"/>
              <a:gd name="T38" fmla="*/ 2147483646 w 213"/>
              <a:gd name="T39" fmla="*/ 2147483646 h 212"/>
              <a:gd name="T40" fmla="*/ 2147483646 w 213"/>
              <a:gd name="T41" fmla="*/ 2147483646 h 212"/>
              <a:gd name="T42" fmla="*/ 2147483646 w 213"/>
              <a:gd name="T43" fmla="*/ 2147483646 h 212"/>
              <a:gd name="T44" fmla="*/ 2147483646 w 213"/>
              <a:gd name="T45" fmla="*/ 2147483646 h 212"/>
              <a:gd name="T46" fmla="*/ 2147483646 w 213"/>
              <a:gd name="T47" fmla="*/ 2147483646 h 212"/>
              <a:gd name="T48" fmla="*/ 2147483646 w 213"/>
              <a:gd name="T49" fmla="*/ 2147483646 h 212"/>
              <a:gd name="T50" fmla="*/ 2147483646 w 213"/>
              <a:gd name="T51" fmla="*/ 2147483646 h 212"/>
              <a:gd name="T52" fmla="*/ 2147483646 w 213"/>
              <a:gd name="T53" fmla="*/ 2147483646 h 212"/>
              <a:gd name="T54" fmla="*/ 2147483646 w 213"/>
              <a:gd name="T55" fmla="*/ 2147483646 h 212"/>
              <a:gd name="T56" fmla="*/ 2147483646 w 213"/>
              <a:gd name="T57" fmla="*/ 2147483646 h 212"/>
              <a:gd name="T58" fmla="*/ 2147483646 w 213"/>
              <a:gd name="T59" fmla="*/ 2147483646 h 212"/>
              <a:gd name="T60" fmla="*/ 2147483646 w 213"/>
              <a:gd name="T61" fmla="*/ 2147483646 h 212"/>
              <a:gd name="T62" fmla="*/ 2147483646 w 213"/>
              <a:gd name="T63" fmla="*/ 2147483646 h 212"/>
              <a:gd name="T64" fmla="*/ 2147483646 w 213"/>
              <a:gd name="T65" fmla="*/ 2147483646 h 212"/>
              <a:gd name="T66" fmla="*/ 2147483646 w 213"/>
              <a:gd name="T67" fmla="*/ 2147483646 h 212"/>
              <a:gd name="T68" fmla="*/ 2147483646 w 213"/>
              <a:gd name="T69" fmla="*/ 2147483646 h 212"/>
              <a:gd name="T70" fmla="*/ 2147483646 w 213"/>
              <a:gd name="T71" fmla="*/ 2147483646 h 212"/>
              <a:gd name="T72" fmla="*/ 2147483646 w 213"/>
              <a:gd name="T73" fmla="*/ 2147483646 h 212"/>
              <a:gd name="T74" fmla="*/ 2147483646 w 213"/>
              <a:gd name="T75" fmla="*/ 2147483646 h 212"/>
              <a:gd name="T76" fmla="*/ 2147483646 w 213"/>
              <a:gd name="T77" fmla="*/ 2147483646 h 212"/>
              <a:gd name="T78" fmla="*/ 2147483646 w 213"/>
              <a:gd name="T79" fmla="*/ 2147483646 h 212"/>
              <a:gd name="T80" fmla="*/ 2147483646 w 213"/>
              <a:gd name="T81" fmla="*/ 2147483646 h 2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3"/>
              <a:gd name="T124" fmla="*/ 0 h 212"/>
              <a:gd name="T125" fmla="*/ 213 w 213"/>
              <a:gd name="T126" fmla="*/ 212 h 2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3" h="212">
                <a:moveTo>
                  <a:pt x="190" y="0"/>
                </a:moveTo>
                <a:lnTo>
                  <a:pt x="186" y="2"/>
                </a:lnTo>
                <a:lnTo>
                  <a:pt x="179" y="3"/>
                </a:lnTo>
                <a:lnTo>
                  <a:pt x="174" y="3"/>
                </a:lnTo>
                <a:lnTo>
                  <a:pt x="169" y="6"/>
                </a:lnTo>
                <a:lnTo>
                  <a:pt x="166" y="11"/>
                </a:lnTo>
                <a:lnTo>
                  <a:pt x="163" y="15"/>
                </a:lnTo>
                <a:lnTo>
                  <a:pt x="160" y="18"/>
                </a:lnTo>
                <a:lnTo>
                  <a:pt x="158" y="21"/>
                </a:lnTo>
                <a:lnTo>
                  <a:pt x="153" y="32"/>
                </a:lnTo>
                <a:lnTo>
                  <a:pt x="144" y="44"/>
                </a:lnTo>
                <a:lnTo>
                  <a:pt x="137" y="58"/>
                </a:lnTo>
                <a:lnTo>
                  <a:pt x="129" y="71"/>
                </a:lnTo>
                <a:lnTo>
                  <a:pt x="124" y="84"/>
                </a:lnTo>
                <a:lnTo>
                  <a:pt x="118" y="97"/>
                </a:lnTo>
                <a:lnTo>
                  <a:pt x="114" y="109"/>
                </a:lnTo>
                <a:lnTo>
                  <a:pt x="113" y="117"/>
                </a:lnTo>
                <a:lnTo>
                  <a:pt x="113" y="130"/>
                </a:lnTo>
                <a:lnTo>
                  <a:pt x="111" y="138"/>
                </a:lnTo>
                <a:lnTo>
                  <a:pt x="106" y="144"/>
                </a:lnTo>
                <a:lnTo>
                  <a:pt x="97" y="146"/>
                </a:lnTo>
                <a:lnTo>
                  <a:pt x="93" y="146"/>
                </a:lnTo>
                <a:lnTo>
                  <a:pt x="90" y="146"/>
                </a:lnTo>
                <a:lnTo>
                  <a:pt x="85" y="146"/>
                </a:lnTo>
                <a:lnTo>
                  <a:pt x="80" y="147"/>
                </a:lnTo>
                <a:lnTo>
                  <a:pt x="76" y="147"/>
                </a:lnTo>
                <a:lnTo>
                  <a:pt x="69" y="147"/>
                </a:lnTo>
                <a:lnTo>
                  <a:pt x="63" y="147"/>
                </a:lnTo>
                <a:lnTo>
                  <a:pt x="56" y="149"/>
                </a:lnTo>
                <a:lnTo>
                  <a:pt x="48" y="149"/>
                </a:lnTo>
                <a:lnTo>
                  <a:pt x="42" y="149"/>
                </a:lnTo>
                <a:lnTo>
                  <a:pt x="35" y="149"/>
                </a:lnTo>
                <a:lnTo>
                  <a:pt x="27" y="149"/>
                </a:lnTo>
                <a:lnTo>
                  <a:pt x="21" y="149"/>
                </a:lnTo>
                <a:lnTo>
                  <a:pt x="14" y="149"/>
                </a:lnTo>
                <a:lnTo>
                  <a:pt x="3" y="149"/>
                </a:lnTo>
                <a:lnTo>
                  <a:pt x="3" y="152"/>
                </a:lnTo>
                <a:lnTo>
                  <a:pt x="1" y="167"/>
                </a:lnTo>
                <a:lnTo>
                  <a:pt x="0" y="182"/>
                </a:lnTo>
                <a:lnTo>
                  <a:pt x="1" y="193"/>
                </a:lnTo>
                <a:lnTo>
                  <a:pt x="3" y="196"/>
                </a:lnTo>
                <a:lnTo>
                  <a:pt x="6" y="198"/>
                </a:lnTo>
                <a:lnTo>
                  <a:pt x="11" y="198"/>
                </a:lnTo>
                <a:lnTo>
                  <a:pt x="17" y="199"/>
                </a:lnTo>
                <a:lnTo>
                  <a:pt x="22" y="201"/>
                </a:lnTo>
                <a:lnTo>
                  <a:pt x="30" y="201"/>
                </a:lnTo>
                <a:lnTo>
                  <a:pt x="37" y="201"/>
                </a:lnTo>
                <a:lnTo>
                  <a:pt x="43" y="201"/>
                </a:lnTo>
                <a:lnTo>
                  <a:pt x="50" y="201"/>
                </a:lnTo>
                <a:lnTo>
                  <a:pt x="55" y="201"/>
                </a:lnTo>
                <a:lnTo>
                  <a:pt x="59" y="203"/>
                </a:lnTo>
                <a:lnTo>
                  <a:pt x="66" y="204"/>
                </a:lnTo>
                <a:lnTo>
                  <a:pt x="71" y="204"/>
                </a:lnTo>
                <a:lnTo>
                  <a:pt x="77" y="206"/>
                </a:lnTo>
                <a:lnTo>
                  <a:pt x="80" y="207"/>
                </a:lnTo>
                <a:lnTo>
                  <a:pt x="85" y="209"/>
                </a:lnTo>
                <a:lnTo>
                  <a:pt x="92" y="209"/>
                </a:lnTo>
                <a:lnTo>
                  <a:pt x="98" y="209"/>
                </a:lnTo>
                <a:lnTo>
                  <a:pt x="108" y="211"/>
                </a:lnTo>
                <a:lnTo>
                  <a:pt x="116" y="212"/>
                </a:lnTo>
                <a:lnTo>
                  <a:pt x="124" y="212"/>
                </a:lnTo>
                <a:lnTo>
                  <a:pt x="132" y="212"/>
                </a:lnTo>
                <a:lnTo>
                  <a:pt x="139" y="212"/>
                </a:lnTo>
                <a:lnTo>
                  <a:pt x="144" y="211"/>
                </a:lnTo>
                <a:lnTo>
                  <a:pt x="152" y="209"/>
                </a:lnTo>
                <a:lnTo>
                  <a:pt x="157" y="207"/>
                </a:lnTo>
                <a:lnTo>
                  <a:pt x="160" y="207"/>
                </a:lnTo>
                <a:lnTo>
                  <a:pt x="161" y="209"/>
                </a:lnTo>
                <a:lnTo>
                  <a:pt x="174" y="198"/>
                </a:lnTo>
                <a:lnTo>
                  <a:pt x="184" y="185"/>
                </a:lnTo>
                <a:lnTo>
                  <a:pt x="190" y="173"/>
                </a:lnTo>
                <a:lnTo>
                  <a:pt x="194" y="160"/>
                </a:lnTo>
                <a:lnTo>
                  <a:pt x="195" y="147"/>
                </a:lnTo>
                <a:lnTo>
                  <a:pt x="197" y="131"/>
                </a:lnTo>
                <a:lnTo>
                  <a:pt x="200" y="112"/>
                </a:lnTo>
                <a:lnTo>
                  <a:pt x="203" y="91"/>
                </a:lnTo>
                <a:lnTo>
                  <a:pt x="210" y="70"/>
                </a:lnTo>
                <a:lnTo>
                  <a:pt x="212" y="52"/>
                </a:lnTo>
                <a:lnTo>
                  <a:pt x="213" y="39"/>
                </a:lnTo>
                <a:lnTo>
                  <a:pt x="210" y="28"/>
                </a:lnTo>
                <a:lnTo>
                  <a:pt x="208" y="18"/>
                </a:lnTo>
                <a:lnTo>
                  <a:pt x="202" y="11"/>
                </a:lnTo>
                <a:lnTo>
                  <a:pt x="19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2" name="Freeform 16"/>
          <p:cNvSpPr/>
          <p:nvPr/>
        </p:nvSpPr>
        <p:spPr bwMode="auto">
          <a:xfrm>
            <a:off x="4809143" y="4430355"/>
            <a:ext cx="338138" cy="336550"/>
          </a:xfrm>
          <a:custGeom>
            <a:avLst/>
            <a:gdLst>
              <a:gd name="T0" fmla="*/ 2147483646 w 213"/>
              <a:gd name="T1" fmla="*/ 2147483646 h 212"/>
              <a:gd name="T2" fmla="*/ 2147483646 w 213"/>
              <a:gd name="T3" fmla="*/ 2147483646 h 212"/>
              <a:gd name="T4" fmla="*/ 2147483646 w 213"/>
              <a:gd name="T5" fmla="*/ 2147483646 h 212"/>
              <a:gd name="T6" fmla="*/ 2147483646 w 213"/>
              <a:gd name="T7" fmla="*/ 2147483646 h 212"/>
              <a:gd name="T8" fmla="*/ 2147483646 w 213"/>
              <a:gd name="T9" fmla="*/ 2147483646 h 212"/>
              <a:gd name="T10" fmla="*/ 2147483646 w 213"/>
              <a:gd name="T11" fmla="*/ 2147483646 h 212"/>
              <a:gd name="T12" fmla="*/ 2147483646 w 213"/>
              <a:gd name="T13" fmla="*/ 2147483646 h 212"/>
              <a:gd name="T14" fmla="*/ 2147483646 w 213"/>
              <a:gd name="T15" fmla="*/ 2147483646 h 212"/>
              <a:gd name="T16" fmla="*/ 2147483646 w 213"/>
              <a:gd name="T17" fmla="*/ 2147483646 h 212"/>
              <a:gd name="T18" fmla="*/ 2147483646 w 213"/>
              <a:gd name="T19" fmla="*/ 2147483646 h 212"/>
              <a:gd name="T20" fmla="*/ 2147483646 w 213"/>
              <a:gd name="T21" fmla="*/ 2147483646 h 212"/>
              <a:gd name="T22" fmla="*/ 2147483646 w 213"/>
              <a:gd name="T23" fmla="*/ 2147483646 h 212"/>
              <a:gd name="T24" fmla="*/ 2147483646 w 213"/>
              <a:gd name="T25" fmla="*/ 2147483646 h 212"/>
              <a:gd name="T26" fmla="*/ 2147483646 w 213"/>
              <a:gd name="T27" fmla="*/ 2147483646 h 212"/>
              <a:gd name="T28" fmla="*/ 2147483646 w 213"/>
              <a:gd name="T29" fmla="*/ 2147483646 h 212"/>
              <a:gd name="T30" fmla="*/ 2147483646 w 213"/>
              <a:gd name="T31" fmla="*/ 2147483646 h 212"/>
              <a:gd name="T32" fmla="*/ 2147483646 w 213"/>
              <a:gd name="T33" fmla="*/ 2147483646 h 212"/>
              <a:gd name="T34" fmla="*/ 2147483646 w 213"/>
              <a:gd name="T35" fmla="*/ 2147483646 h 212"/>
              <a:gd name="T36" fmla="*/ 2147483646 w 213"/>
              <a:gd name="T37" fmla="*/ 2147483646 h 212"/>
              <a:gd name="T38" fmla="*/ 2147483646 w 213"/>
              <a:gd name="T39" fmla="*/ 2147483646 h 212"/>
              <a:gd name="T40" fmla="*/ 2147483646 w 213"/>
              <a:gd name="T41" fmla="*/ 2147483646 h 212"/>
              <a:gd name="T42" fmla="*/ 2147483646 w 213"/>
              <a:gd name="T43" fmla="*/ 2147483646 h 212"/>
              <a:gd name="T44" fmla="*/ 2147483646 w 213"/>
              <a:gd name="T45" fmla="*/ 2147483646 h 212"/>
              <a:gd name="T46" fmla="*/ 2147483646 w 213"/>
              <a:gd name="T47" fmla="*/ 2147483646 h 212"/>
              <a:gd name="T48" fmla="*/ 2147483646 w 213"/>
              <a:gd name="T49" fmla="*/ 2147483646 h 212"/>
              <a:gd name="T50" fmla="*/ 2147483646 w 213"/>
              <a:gd name="T51" fmla="*/ 2147483646 h 212"/>
              <a:gd name="T52" fmla="*/ 2147483646 w 213"/>
              <a:gd name="T53" fmla="*/ 2147483646 h 212"/>
              <a:gd name="T54" fmla="*/ 2147483646 w 213"/>
              <a:gd name="T55" fmla="*/ 2147483646 h 212"/>
              <a:gd name="T56" fmla="*/ 2147483646 w 213"/>
              <a:gd name="T57" fmla="*/ 2147483646 h 212"/>
              <a:gd name="T58" fmla="*/ 2147483646 w 213"/>
              <a:gd name="T59" fmla="*/ 2147483646 h 212"/>
              <a:gd name="T60" fmla="*/ 2147483646 w 213"/>
              <a:gd name="T61" fmla="*/ 2147483646 h 212"/>
              <a:gd name="T62" fmla="*/ 2147483646 w 213"/>
              <a:gd name="T63" fmla="*/ 2147483646 h 212"/>
              <a:gd name="T64" fmla="*/ 2147483646 w 213"/>
              <a:gd name="T65" fmla="*/ 2147483646 h 212"/>
              <a:gd name="T66" fmla="*/ 2147483646 w 213"/>
              <a:gd name="T67" fmla="*/ 2147483646 h 212"/>
              <a:gd name="T68" fmla="*/ 2147483646 w 213"/>
              <a:gd name="T69" fmla="*/ 2147483646 h 212"/>
              <a:gd name="T70" fmla="*/ 2147483646 w 213"/>
              <a:gd name="T71" fmla="*/ 2147483646 h 212"/>
              <a:gd name="T72" fmla="*/ 2147483646 w 213"/>
              <a:gd name="T73" fmla="*/ 2147483646 h 212"/>
              <a:gd name="T74" fmla="*/ 2147483646 w 213"/>
              <a:gd name="T75" fmla="*/ 2147483646 h 212"/>
              <a:gd name="T76" fmla="*/ 2147483646 w 213"/>
              <a:gd name="T77" fmla="*/ 2147483646 h 212"/>
              <a:gd name="T78" fmla="*/ 2147483646 w 213"/>
              <a:gd name="T79" fmla="*/ 2147483646 h 212"/>
              <a:gd name="T80" fmla="*/ 2147483646 w 213"/>
              <a:gd name="T81" fmla="*/ 2147483646 h 2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13"/>
              <a:gd name="T124" fmla="*/ 0 h 212"/>
              <a:gd name="T125" fmla="*/ 213 w 213"/>
              <a:gd name="T126" fmla="*/ 212 h 2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13" h="212">
                <a:moveTo>
                  <a:pt x="190" y="0"/>
                </a:moveTo>
                <a:lnTo>
                  <a:pt x="186" y="2"/>
                </a:lnTo>
                <a:lnTo>
                  <a:pt x="179" y="3"/>
                </a:lnTo>
                <a:lnTo>
                  <a:pt x="174" y="3"/>
                </a:lnTo>
                <a:lnTo>
                  <a:pt x="169" y="6"/>
                </a:lnTo>
                <a:lnTo>
                  <a:pt x="166" y="11"/>
                </a:lnTo>
                <a:lnTo>
                  <a:pt x="163" y="15"/>
                </a:lnTo>
                <a:lnTo>
                  <a:pt x="160" y="18"/>
                </a:lnTo>
                <a:lnTo>
                  <a:pt x="158" y="21"/>
                </a:lnTo>
                <a:lnTo>
                  <a:pt x="153" y="32"/>
                </a:lnTo>
                <a:lnTo>
                  <a:pt x="144" y="44"/>
                </a:lnTo>
                <a:lnTo>
                  <a:pt x="137" y="58"/>
                </a:lnTo>
                <a:lnTo>
                  <a:pt x="129" y="71"/>
                </a:lnTo>
                <a:lnTo>
                  <a:pt x="124" y="84"/>
                </a:lnTo>
                <a:lnTo>
                  <a:pt x="118" y="97"/>
                </a:lnTo>
                <a:lnTo>
                  <a:pt x="114" y="109"/>
                </a:lnTo>
                <a:lnTo>
                  <a:pt x="113" y="117"/>
                </a:lnTo>
                <a:lnTo>
                  <a:pt x="113" y="130"/>
                </a:lnTo>
                <a:lnTo>
                  <a:pt x="111" y="138"/>
                </a:lnTo>
                <a:lnTo>
                  <a:pt x="106" y="144"/>
                </a:lnTo>
                <a:lnTo>
                  <a:pt x="97" y="146"/>
                </a:lnTo>
                <a:lnTo>
                  <a:pt x="93" y="146"/>
                </a:lnTo>
                <a:lnTo>
                  <a:pt x="90" y="146"/>
                </a:lnTo>
                <a:lnTo>
                  <a:pt x="85" y="146"/>
                </a:lnTo>
                <a:lnTo>
                  <a:pt x="80" y="147"/>
                </a:lnTo>
                <a:lnTo>
                  <a:pt x="76" y="147"/>
                </a:lnTo>
                <a:lnTo>
                  <a:pt x="69" y="147"/>
                </a:lnTo>
                <a:lnTo>
                  <a:pt x="63" y="147"/>
                </a:lnTo>
                <a:lnTo>
                  <a:pt x="56" y="149"/>
                </a:lnTo>
                <a:lnTo>
                  <a:pt x="48" y="149"/>
                </a:lnTo>
                <a:lnTo>
                  <a:pt x="42" y="149"/>
                </a:lnTo>
                <a:lnTo>
                  <a:pt x="35" y="149"/>
                </a:lnTo>
                <a:lnTo>
                  <a:pt x="27" y="149"/>
                </a:lnTo>
                <a:lnTo>
                  <a:pt x="21" y="149"/>
                </a:lnTo>
                <a:lnTo>
                  <a:pt x="14" y="149"/>
                </a:lnTo>
                <a:lnTo>
                  <a:pt x="3" y="149"/>
                </a:lnTo>
                <a:lnTo>
                  <a:pt x="3" y="152"/>
                </a:lnTo>
                <a:lnTo>
                  <a:pt x="1" y="167"/>
                </a:lnTo>
                <a:lnTo>
                  <a:pt x="0" y="182"/>
                </a:lnTo>
                <a:lnTo>
                  <a:pt x="1" y="193"/>
                </a:lnTo>
                <a:lnTo>
                  <a:pt x="3" y="196"/>
                </a:lnTo>
                <a:lnTo>
                  <a:pt x="6" y="198"/>
                </a:lnTo>
                <a:lnTo>
                  <a:pt x="11" y="198"/>
                </a:lnTo>
                <a:lnTo>
                  <a:pt x="17" y="199"/>
                </a:lnTo>
                <a:lnTo>
                  <a:pt x="22" y="201"/>
                </a:lnTo>
                <a:lnTo>
                  <a:pt x="30" y="201"/>
                </a:lnTo>
                <a:lnTo>
                  <a:pt x="37" y="201"/>
                </a:lnTo>
                <a:lnTo>
                  <a:pt x="43" y="201"/>
                </a:lnTo>
                <a:lnTo>
                  <a:pt x="50" y="201"/>
                </a:lnTo>
                <a:lnTo>
                  <a:pt x="55" y="201"/>
                </a:lnTo>
                <a:lnTo>
                  <a:pt x="59" y="203"/>
                </a:lnTo>
                <a:lnTo>
                  <a:pt x="66" y="204"/>
                </a:lnTo>
                <a:lnTo>
                  <a:pt x="71" y="204"/>
                </a:lnTo>
                <a:lnTo>
                  <a:pt x="77" y="206"/>
                </a:lnTo>
                <a:lnTo>
                  <a:pt x="80" y="207"/>
                </a:lnTo>
                <a:lnTo>
                  <a:pt x="85" y="209"/>
                </a:lnTo>
                <a:lnTo>
                  <a:pt x="92" y="209"/>
                </a:lnTo>
                <a:lnTo>
                  <a:pt x="98" y="209"/>
                </a:lnTo>
                <a:lnTo>
                  <a:pt x="108" y="211"/>
                </a:lnTo>
                <a:lnTo>
                  <a:pt x="116" y="212"/>
                </a:lnTo>
                <a:lnTo>
                  <a:pt x="124" y="212"/>
                </a:lnTo>
                <a:lnTo>
                  <a:pt x="132" y="212"/>
                </a:lnTo>
                <a:lnTo>
                  <a:pt x="139" y="212"/>
                </a:lnTo>
                <a:lnTo>
                  <a:pt x="144" y="211"/>
                </a:lnTo>
                <a:lnTo>
                  <a:pt x="152" y="209"/>
                </a:lnTo>
                <a:lnTo>
                  <a:pt x="157" y="207"/>
                </a:lnTo>
                <a:lnTo>
                  <a:pt x="160" y="207"/>
                </a:lnTo>
                <a:lnTo>
                  <a:pt x="161" y="209"/>
                </a:lnTo>
                <a:lnTo>
                  <a:pt x="174" y="198"/>
                </a:lnTo>
                <a:lnTo>
                  <a:pt x="184" y="185"/>
                </a:lnTo>
                <a:lnTo>
                  <a:pt x="190" y="173"/>
                </a:lnTo>
                <a:lnTo>
                  <a:pt x="194" y="160"/>
                </a:lnTo>
                <a:lnTo>
                  <a:pt x="195" y="147"/>
                </a:lnTo>
                <a:lnTo>
                  <a:pt x="197" y="131"/>
                </a:lnTo>
                <a:lnTo>
                  <a:pt x="200" y="112"/>
                </a:lnTo>
                <a:lnTo>
                  <a:pt x="203" y="91"/>
                </a:lnTo>
                <a:lnTo>
                  <a:pt x="210" y="70"/>
                </a:lnTo>
                <a:lnTo>
                  <a:pt x="212" y="52"/>
                </a:lnTo>
                <a:lnTo>
                  <a:pt x="213" y="39"/>
                </a:lnTo>
                <a:lnTo>
                  <a:pt x="210" y="28"/>
                </a:lnTo>
                <a:lnTo>
                  <a:pt x="208" y="18"/>
                </a:lnTo>
                <a:lnTo>
                  <a:pt x="202" y="11"/>
                </a:lnTo>
                <a:lnTo>
                  <a:pt x="190"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3" name="Freeform 17"/>
          <p:cNvSpPr/>
          <p:nvPr/>
        </p:nvSpPr>
        <p:spPr bwMode="auto">
          <a:xfrm>
            <a:off x="4809144" y="4343044"/>
            <a:ext cx="225425" cy="319087"/>
          </a:xfrm>
          <a:custGeom>
            <a:avLst/>
            <a:gdLst>
              <a:gd name="T0" fmla="*/ 2147483646 w 142"/>
              <a:gd name="T1" fmla="*/ 2147483646 h 201"/>
              <a:gd name="T2" fmla="*/ 2147483646 w 142"/>
              <a:gd name="T3" fmla="*/ 2147483646 h 201"/>
              <a:gd name="T4" fmla="*/ 2147483646 w 142"/>
              <a:gd name="T5" fmla="*/ 2147483646 h 201"/>
              <a:gd name="T6" fmla="*/ 2147483646 w 142"/>
              <a:gd name="T7" fmla="*/ 0 h 201"/>
              <a:gd name="T8" fmla="*/ 2147483646 w 142"/>
              <a:gd name="T9" fmla="*/ 0 h 201"/>
              <a:gd name="T10" fmla="*/ 2147483646 w 142"/>
              <a:gd name="T11" fmla="*/ 0 h 201"/>
              <a:gd name="T12" fmla="*/ 2147483646 w 142"/>
              <a:gd name="T13" fmla="*/ 2147483646 h 201"/>
              <a:gd name="T14" fmla="*/ 2147483646 w 142"/>
              <a:gd name="T15" fmla="*/ 2147483646 h 201"/>
              <a:gd name="T16" fmla="*/ 2147483646 w 142"/>
              <a:gd name="T17" fmla="*/ 2147483646 h 201"/>
              <a:gd name="T18" fmla="*/ 2147483646 w 142"/>
              <a:gd name="T19" fmla="*/ 2147483646 h 201"/>
              <a:gd name="T20" fmla="*/ 2147483646 w 142"/>
              <a:gd name="T21" fmla="*/ 2147483646 h 201"/>
              <a:gd name="T22" fmla="*/ 2147483646 w 142"/>
              <a:gd name="T23" fmla="*/ 2147483646 h 201"/>
              <a:gd name="T24" fmla="*/ 2147483646 w 142"/>
              <a:gd name="T25" fmla="*/ 2147483646 h 201"/>
              <a:gd name="T26" fmla="*/ 2147483646 w 142"/>
              <a:gd name="T27" fmla="*/ 2147483646 h 201"/>
              <a:gd name="T28" fmla="*/ 2147483646 w 142"/>
              <a:gd name="T29" fmla="*/ 2147483646 h 201"/>
              <a:gd name="T30" fmla="*/ 2147483646 w 142"/>
              <a:gd name="T31" fmla="*/ 2147483646 h 201"/>
              <a:gd name="T32" fmla="*/ 2147483646 w 142"/>
              <a:gd name="T33" fmla="*/ 2147483646 h 201"/>
              <a:gd name="T34" fmla="*/ 2147483646 w 142"/>
              <a:gd name="T35" fmla="*/ 2147483646 h 201"/>
              <a:gd name="T36" fmla="*/ 2147483646 w 142"/>
              <a:gd name="T37" fmla="*/ 2147483646 h 201"/>
              <a:gd name="T38" fmla="*/ 2147483646 w 142"/>
              <a:gd name="T39" fmla="*/ 2147483646 h 201"/>
              <a:gd name="T40" fmla="*/ 2147483646 w 142"/>
              <a:gd name="T41" fmla="*/ 2147483646 h 201"/>
              <a:gd name="T42" fmla="*/ 2147483646 w 142"/>
              <a:gd name="T43" fmla="*/ 2147483646 h 201"/>
              <a:gd name="T44" fmla="*/ 2147483646 w 142"/>
              <a:gd name="T45" fmla="*/ 2147483646 h 201"/>
              <a:gd name="T46" fmla="*/ 2147483646 w 142"/>
              <a:gd name="T47" fmla="*/ 2147483646 h 201"/>
              <a:gd name="T48" fmla="*/ 0 w 142"/>
              <a:gd name="T49" fmla="*/ 2147483646 h 201"/>
              <a:gd name="T50" fmla="*/ 2147483646 w 142"/>
              <a:gd name="T51" fmla="*/ 2147483646 h 201"/>
              <a:gd name="T52" fmla="*/ 2147483646 w 142"/>
              <a:gd name="T53" fmla="*/ 2147483646 h 201"/>
              <a:gd name="T54" fmla="*/ 2147483646 w 142"/>
              <a:gd name="T55" fmla="*/ 2147483646 h 201"/>
              <a:gd name="T56" fmla="*/ 2147483646 w 142"/>
              <a:gd name="T57" fmla="*/ 2147483646 h 201"/>
              <a:gd name="T58" fmla="*/ 2147483646 w 142"/>
              <a:gd name="T59" fmla="*/ 2147483646 h 201"/>
              <a:gd name="T60" fmla="*/ 2147483646 w 142"/>
              <a:gd name="T61" fmla="*/ 2147483646 h 201"/>
              <a:gd name="T62" fmla="*/ 2147483646 w 142"/>
              <a:gd name="T63" fmla="*/ 2147483646 h 201"/>
              <a:gd name="T64" fmla="*/ 2147483646 w 142"/>
              <a:gd name="T65" fmla="*/ 2147483646 h 201"/>
              <a:gd name="T66" fmla="*/ 2147483646 w 142"/>
              <a:gd name="T67" fmla="*/ 2147483646 h 201"/>
              <a:gd name="T68" fmla="*/ 2147483646 w 142"/>
              <a:gd name="T69" fmla="*/ 2147483646 h 201"/>
              <a:gd name="T70" fmla="*/ 2147483646 w 142"/>
              <a:gd name="T71" fmla="*/ 2147483646 h 201"/>
              <a:gd name="T72" fmla="*/ 2147483646 w 142"/>
              <a:gd name="T73" fmla="*/ 2147483646 h 201"/>
              <a:gd name="T74" fmla="*/ 2147483646 w 142"/>
              <a:gd name="T75" fmla="*/ 2147483646 h 201"/>
              <a:gd name="T76" fmla="*/ 2147483646 w 142"/>
              <a:gd name="T77" fmla="*/ 2147483646 h 201"/>
              <a:gd name="T78" fmla="*/ 2147483646 w 142"/>
              <a:gd name="T79" fmla="*/ 2147483646 h 201"/>
              <a:gd name="T80" fmla="*/ 2147483646 w 142"/>
              <a:gd name="T81" fmla="*/ 2147483646 h 201"/>
              <a:gd name="T82" fmla="*/ 2147483646 w 142"/>
              <a:gd name="T83" fmla="*/ 2147483646 h 201"/>
              <a:gd name="T84" fmla="*/ 2147483646 w 142"/>
              <a:gd name="T85" fmla="*/ 2147483646 h 201"/>
              <a:gd name="T86" fmla="*/ 2147483646 w 142"/>
              <a:gd name="T87" fmla="*/ 2147483646 h 201"/>
              <a:gd name="T88" fmla="*/ 2147483646 w 142"/>
              <a:gd name="T89" fmla="*/ 2147483646 h 20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2"/>
              <a:gd name="T136" fmla="*/ 0 h 201"/>
              <a:gd name="T137" fmla="*/ 142 w 142"/>
              <a:gd name="T138" fmla="*/ 201 h 20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2" h="201">
                <a:moveTo>
                  <a:pt x="142" y="18"/>
                </a:moveTo>
                <a:lnTo>
                  <a:pt x="132" y="10"/>
                </a:lnTo>
                <a:lnTo>
                  <a:pt x="126" y="3"/>
                </a:lnTo>
                <a:lnTo>
                  <a:pt x="123" y="0"/>
                </a:lnTo>
                <a:lnTo>
                  <a:pt x="119" y="0"/>
                </a:lnTo>
                <a:lnTo>
                  <a:pt x="114" y="5"/>
                </a:lnTo>
                <a:lnTo>
                  <a:pt x="108" y="11"/>
                </a:lnTo>
                <a:lnTo>
                  <a:pt x="106" y="14"/>
                </a:lnTo>
                <a:lnTo>
                  <a:pt x="97" y="26"/>
                </a:lnTo>
                <a:lnTo>
                  <a:pt x="85" y="40"/>
                </a:lnTo>
                <a:lnTo>
                  <a:pt x="72" y="57"/>
                </a:lnTo>
                <a:lnTo>
                  <a:pt x="63" y="73"/>
                </a:lnTo>
                <a:lnTo>
                  <a:pt x="53" y="91"/>
                </a:lnTo>
                <a:lnTo>
                  <a:pt x="46" y="100"/>
                </a:lnTo>
                <a:lnTo>
                  <a:pt x="35" y="126"/>
                </a:lnTo>
                <a:lnTo>
                  <a:pt x="27" y="149"/>
                </a:lnTo>
                <a:lnTo>
                  <a:pt x="22" y="159"/>
                </a:lnTo>
                <a:lnTo>
                  <a:pt x="21" y="167"/>
                </a:lnTo>
                <a:lnTo>
                  <a:pt x="17" y="177"/>
                </a:lnTo>
                <a:lnTo>
                  <a:pt x="14" y="183"/>
                </a:lnTo>
                <a:lnTo>
                  <a:pt x="9" y="190"/>
                </a:lnTo>
                <a:lnTo>
                  <a:pt x="6" y="194"/>
                </a:lnTo>
                <a:lnTo>
                  <a:pt x="3" y="199"/>
                </a:lnTo>
                <a:lnTo>
                  <a:pt x="0" y="201"/>
                </a:lnTo>
                <a:lnTo>
                  <a:pt x="17" y="201"/>
                </a:lnTo>
                <a:lnTo>
                  <a:pt x="24" y="201"/>
                </a:lnTo>
                <a:lnTo>
                  <a:pt x="32" y="191"/>
                </a:lnTo>
                <a:lnTo>
                  <a:pt x="38" y="181"/>
                </a:lnTo>
                <a:lnTo>
                  <a:pt x="42" y="173"/>
                </a:lnTo>
                <a:lnTo>
                  <a:pt x="45" y="165"/>
                </a:lnTo>
                <a:lnTo>
                  <a:pt x="50" y="155"/>
                </a:lnTo>
                <a:lnTo>
                  <a:pt x="56" y="146"/>
                </a:lnTo>
                <a:lnTo>
                  <a:pt x="63" y="136"/>
                </a:lnTo>
                <a:lnTo>
                  <a:pt x="71" y="128"/>
                </a:lnTo>
                <a:lnTo>
                  <a:pt x="77" y="120"/>
                </a:lnTo>
                <a:lnTo>
                  <a:pt x="87" y="113"/>
                </a:lnTo>
                <a:lnTo>
                  <a:pt x="77" y="113"/>
                </a:lnTo>
                <a:lnTo>
                  <a:pt x="87" y="102"/>
                </a:lnTo>
                <a:lnTo>
                  <a:pt x="98" y="87"/>
                </a:lnTo>
                <a:lnTo>
                  <a:pt x="110" y="71"/>
                </a:lnTo>
                <a:lnTo>
                  <a:pt x="119" y="53"/>
                </a:lnTo>
                <a:lnTo>
                  <a:pt x="129" y="40"/>
                </a:lnTo>
                <a:lnTo>
                  <a:pt x="135" y="29"/>
                </a:lnTo>
                <a:lnTo>
                  <a:pt x="142" y="18"/>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4" name="Freeform 18"/>
          <p:cNvSpPr/>
          <p:nvPr/>
        </p:nvSpPr>
        <p:spPr bwMode="auto">
          <a:xfrm>
            <a:off x="4809144" y="4343044"/>
            <a:ext cx="225425" cy="319087"/>
          </a:xfrm>
          <a:custGeom>
            <a:avLst/>
            <a:gdLst>
              <a:gd name="T0" fmla="*/ 2147483646 w 142"/>
              <a:gd name="T1" fmla="*/ 2147483646 h 201"/>
              <a:gd name="T2" fmla="*/ 2147483646 w 142"/>
              <a:gd name="T3" fmla="*/ 2147483646 h 201"/>
              <a:gd name="T4" fmla="*/ 2147483646 w 142"/>
              <a:gd name="T5" fmla="*/ 2147483646 h 201"/>
              <a:gd name="T6" fmla="*/ 2147483646 w 142"/>
              <a:gd name="T7" fmla="*/ 0 h 201"/>
              <a:gd name="T8" fmla="*/ 2147483646 w 142"/>
              <a:gd name="T9" fmla="*/ 0 h 201"/>
              <a:gd name="T10" fmla="*/ 2147483646 w 142"/>
              <a:gd name="T11" fmla="*/ 0 h 201"/>
              <a:gd name="T12" fmla="*/ 2147483646 w 142"/>
              <a:gd name="T13" fmla="*/ 2147483646 h 201"/>
              <a:gd name="T14" fmla="*/ 2147483646 w 142"/>
              <a:gd name="T15" fmla="*/ 2147483646 h 201"/>
              <a:gd name="T16" fmla="*/ 2147483646 w 142"/>
              <a:gd name="T17" fmla="*/ 2147483646 h 201"/>
              <a:gd name="T18" fmla="*/ 2147483646 w 142"/>
              <a:gd name="T19" fmla="*/ 2147483646 h 201"/>
              <a:gd name="T20" fmla="*/ 2147483646 w 142"/>
              <a:gd name="T21" fmla="*/ 2147483646 h 201"/>
              <a:gd name="T22" fmla="*/ 2147483646 w 142"/>
              <a:gd name="T23" fmla="*/ 2147483646 h 201"/>
              <a:gd name="T24" fmla="*/ 2147483646 w 142"/>
              <a:gd name="T25" fmla="*/ 2147483646 h 201"/>
              <a:gd name="T26" fmla="*/ 2147483646 w 142"/>
              <a:gd name="T27" fmla="*/ 2147483646 h 201"/>
              <a:gd name="T28" fmla="*/ 2147483646 w 142"/>
              <a:gd name="T29" fmla="*/ 2147483646 h 201"/>
              <a:gd name="T30" fmla="*/ 2147483646 w 142"/>
              <a:gd name="T31" fmla="*/ 2147483646 h 201"/>
              <a:gd name="T32" fmla="*/ 2147483646 w 142"/>
              <a:gd name="T33" fmla="*/ 2147483646 h 201"/>
              <a:gd name="T34" fmla="*/ 2147483646 w 142"/>
              <a:gd name="T35" fmla="*/ 2147483646 h 201"/>
              <a:gd name="T36" fmla="*/ 2147483646 w 142"/>
              <a:gd name="T37" fmla="*/ 2147483646 h 201"/>
              <a:gd name="T38" fmla="*/ 2147483646 w 142"/>
              <a:gd name="T39" fmla="*/ 2147483646 h 201"/>
              <a:gd name="T40" fmla="*/ 2147483646 w 142"/>
              <a:gd name="T41" fmla="*/ 2147483646 h 201"/>
              <a:gd name="T42" fmla="*/ 2147483646 w 142"/>
              <a:gd name="T43" fmla="*/ 2147483646 h 201"/>
              <a:gd name="T44" fmla="*/ 2147483646 w 142"/>
              <a:gd name="T45" fmla="*/ 2147483646 h 201"/>
              <a:gd name="T46" fmla="*/ 2147483646 w 142"/>
              <a:gd name="T47" fmla="*/ 2147483646 h 201"/>
              <a:gd name="T48" fmla="*/ 0 w 142"/>
              <a:gd name="T49" fmla="*/ 2147483646 h 201"/>
              <a:gd name="T50" fmla="*/ 2147483646 w 142"/>
              <a:gd name="T51" fmla="*/ 2147483646 h 201"/>
              <a:gd name="T52" fmla="*/ 2147483646 w 142"/>
              <a:gd name="T53" fmla="*/ 2147483646 h 201"/>
              <a:gd name="T54" fmla="*/ 2147483646 w 142"/>
              <a:gd name="T55" fmla="*/ 2147483646 h 201"/>
              <a:gd name="T56" fmla="*/ 2147483646 w 142"/>
              <a:gd name="T57" fmla="*/ 2147483646 h 201"/>
              <a:gd name="T58" fmla="*/ 2147483646 w 142"/>
              <a:gd name="T59" fmla="*/ 2147483646 h 201"/>
              <a:gd name="T60" fmla="*/ 2147483646 w 142"/>
              <a:gd name="T61" fmla="*/ 2147483646 h 201"/>
              <a:gd name="T62" fmla="*/ 2147483646 w 142"/>
              <a:gd name="T63" fmla="*/ 2147483646 h 201"/>
              <a:gd name="T64" fmla="*/ 2147483646 w 142"/>
              <a:gd name="T65" fmla="*/ 2147483646 h 201"/>
              <a:gd name="T66" fmla="*/ 2147483646 w 142"/>
              <a:gd name="T67" fmla="*/ 2147483646 h 201"/>
              <a:gd name="T68" fmla="*/ 2147483646 w 142"/>
              <a:gd name="T69" fmla="*/ 2147483646 h 201"/>
              <a:gd name="T70" fmla="*/ 2147483646 w 142"/>
              <a:gd name="T71" fmla="*/ 2147483646 h 201"/>
              <a:gd name="T72" fmla="*/ 2147483646 w 142"/>
              <a:gd name="T73" fmla="*/ 2147483646 h 201"/>
              <a:gd name="T74" fmla="*/ 2147483646 w 142"/>
              <a:gd name="T75" fmla="*/ 2147483646 h 201"/>
              <a:gd name="T76" fmla="*/ 2147483646 w 142"/>
              <a:gd name="T77" fmla="*/ 2147483646 h 201"/>
              <a:gd name="T78" fmla="*/ 2147483646 w 142"/>
              <a:gd name="T79" fmla="*/ 2147483646 h 201"/>
              <a:gd name="T80" fmla="*/ 2147483646 w 142"/>
              <a:gd name="T81" fmla="*/ 2147483646 h 201"/>
              <a:gd name="T82" fmla="*/ 2147483646 w 142"/>
              <a:gd name="T83" fmla="*/ 2147483646 h 201"/>
              <a:gd name="T84" fmla="*/ 2147483646 w 142"/>
              <a:gd name="T85" fmla="*/ 2147483646 h 201"/>
              <a:gd name="T86" fmla="*/ 2147483646 w 142"/>
              <a:gd name="T87" fmla="*/ 2147483646 h 201"/>
              <a:gd name="T88" fmla="*/ 2147483646 w 142"/>
              <a:gd name="T89" fmla="*/ 2147483646 h 20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2"/>
              <a:gd name="T136" fmla="*/ 0 h 201"/>
              <a:gd name="T137" fmla="*/ 142 w 142"/>
              <a:gd name="T138" fmla="*/ 201 h 201"/>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2" h="201">
                <a:moveTo>
                  <a:pt x="142" y="18"/>
                </a:moveTo>
                <a:lnTo>
                  <a:pt x="132" y="10"/>
                </a:lnTo>
                <a:lnTo>
                  <a:pt x="126" y="3"/>
                </a:lnTo>
                <a:lnTo>
                  <a:pt x="123" y="0"/>
                </a:lnTo>
                <a:lnTo>
                  <a:pt x="119" y="0"/>
                </a:lnTo>
                <a:lnTo>
                  <a:pt x="114" y="5"/>
                </a:lnTo>
                <a:lnTo>
                  <a:pt x="108" y="11"/>
                </a:lnTo>
                <a:lnTo>
                  <a:pt x="106" y="14"/>
                </a:lnTo>
                <a:lnTo>
                  <a:pt x="97" y="26"/>
                </a:lnTo>
                <a:lnTo>
                  <a:pt x="85" y="40"/>
                </a:lnTo>
                <a:lnTo>
                  <a:pt x="72" y="57"/>
                </a:lnTo>
                <a:lnTo>
                  <a:pt x="63" y="73"/>
                </a:lnTo>
                <a:lnTo>
                  <a:pt x="53" y="91"/>
                </a:lnTo>
                <a:lnTo>
                  <a:pt x="46" y="100"/>
                </a:lnTo>
                <a:lnTo>
                  <a:pt x="35" y="126"/>
                </a:lnTo>
                <a:lnTo>
                  <a:pt x="27" y="149"/>
                </a:lnTo>
                <a:lnTo>
                  <a:pt x="22" y="159"/>
                </a:lnTo>
                <a:lnTo>
                  <a:pt x="21" y="167"/>
                </a:lnTo>
                <a:lnTo>
                  <a:pt x="17" y="177"/>
                </a:lnTo>
                <a:lnTo>
                  <a:pt x="14" y="183"/>
                </a:lnTo>
                <a:lnTo>
                  <a:pt x="9" y="190"/>
                </a:lnTo>
                <a:lnTo>
                  <a:pt x="6" y="194"/>
                </a:lnTo>
                <a:lnTo>
                  <a:pt x="3" y="199"/>
                </a:lnTo>
                <a:lnTo>
                  <a:pt x="0" y="201"/>
                </a:lnTo>
                <a:lnTo>
                  <a:pt x="17" y="201"/>
                </a:lnTo>
                <a:lnTo>
                  <a:pt x="24" y="201"/>
                </a:lnTo>
                <a:lnTo>
                  <a:pt x="32" y="191"/>
                </a:lnTo>
                <a:lnTo>
                  <a:pt x="38" y="181"/>
                </a:lnTo>
                <a:lnTo>
                  <a:pt x="42" y="173"/>
                </a:lnTo>
                <a:lnTo>
                  <a:pt x="45" y="165"/>
                </a:lnTo>
                <a:lnTo>
                  <a:pt x="50" y="155"/>
                </a:lnTo>
                <a:lnTo>
                  <a:pt x="56" y="146"/>
                </a:lnTo>
                <a:lnTo>
                  <a:pt x="63" y="136"/>
                </a:lnTo>
                <a:lnTo>
                  <a:pt x="71" y="128"/>
                </a:lnTo>
                <a:lnTo>
                  <a:pt x="77" y="120"/>
                </a:lnTo>
                <a:lnTo>
                  <a:pt x="87" y="113"/>
                </a:lnTo>
                <a:lnTo>
                  <a:pt x="77" y="113"/>
                </a:lnTo>
                <a:lnTo>
                  <a:pt x="87" y="102"/>
                </a:lnTo>
                <a:lnTo>
                  <a:pt x="98" y="87"/>
                </a:lnTo>
                <a:lnTo>
                  <a:pt x="110" y="71"/>
                </a:lnTo>
                <a:lnTo>
                  <a:pt x="119" y="53"/>
                </a:lnTo>
                <a:lnTo>
                  <a:pt x="129" y="40"/>
                </a:lnTo>
                <a:lnTo>
                  <a:pt x="135" y="29"/>
                </a:lnTo>
                <a:lnTo>
                  <a:pt x="142" y="18"/>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 name="Freeform 19"/>
          <p:cNvSpPr/>
          <p:nvPr/>
        </p:nvSpPr>
        <p:spPr bwMode="auto">
          <a:xfrm>
            <a:off x="4790094" y="4350980"/>
            <a:ext cx="187325" cy="311150"/>
          </a:xfrm>
          <a:custGeom>
            <a:avLst/>
            <a:gdLst>
              <a:gd name="T0" fmla="*/ 2147483646 w 118"/>
              <a:gd name="T1" fmla="*/ 2147483646 h 196"/>
              <a:gd name="T2" fmla="*/ 2147483646 w 118"/>
              <a:gd name="T3" fmla="*/ 2147483646 h 196"/>
              <a:gd name="T4" fmla="*/ 2147483646 w 118"/>
              <a:gd name="T5" fmla="*/ 2147483646 h 196"/>
              <a:gd name="T6" fmla="*/ 2147483646 w 118"/>
              <a:gd name="T7" fmla="*/ 2147483646 h 196"/>
              <a:gd name="T8" fmla="*/ 2147483646 w 118"/>
              <a:gd name="T9" fmla="*/ 2147483646 h 196"/>
              <a:gd name="T10" fmla="*/ 2147483646 w 118"/>
              <a:gd name="T11" fmla="*/ 2147483646 h 196"/>
              <a:gd name="T12" fmla="*/ 2147483646 w 118"/>
              <a:gd name="T13" fmla="*/ 2147483646 h 196"/>
              <a:gd name="T14" fmla="*/ 2147483646 w 118"/>
              <a:gd name="T15" fmla="*/ 2147483646 h 196"/>
              <a:gd name="T16" fmla="*/ 2147483646 w 118"/>
              <a:gd name="T17" fmla="*/ 2147483646 h 196"/>
              <a:gd name="T18" fmla="*/ 2147483646 w 118"/>
              <a:gd name="T19" fmla="*/ 2147483646 h 196"/>
              <a:gd name="T20" fmla="*/ 2147483646 w 118"/>
              <a:gd name="T21" fmla="*/ 2147483646 h 196"/>
              <a:gd name="T22" fmla="*/ 2147483646 w 118"/>
              <a:gd name="T23" fmla="*/ 2147483646 h 196"/>
              <a:gd name="T24" fmla="*/ 0 w 118"/>
              <a:gd name="T25" fmla="*/ 2147483646 h 196"/>
              <a:gd name="T26" fmla="*/ 2147483646 w 118"/>
              <a:gd name="T27" fmla="*/ 2147483646 h 196"/>
              <a:gd name="T28" fmla="*/ 2147483646 w 118"/>
              <a:gd name="T29" fmla="*/ 2147483646 h 196"/>
              <a:gd name="T30" fmla="*/ 2147483646 w 118"/>
              <a:gd name="T31" fmla="*/ 2147483646 h 196"/>
              <a:gd name="T32" fmla="*/ 2147483646 w 118"/>
              <a:gd name="T33" fmla="*/ 2147483646 h 196"/>
              <a:gd name="T34" fmla="*/ 2147483646 w 118"/>
              <a:gd name="T35" fmla="*/ 2147483646 h 196"/>
              <a:gd name="T36" fmla="*/ 2147483646 w 118"/>
              <a:gd name="T37" fmla="*/ 2147483646 h 196"/>
              <a:gd name="T38" fmla="*/ 2147483646 w 118"/>
              <a:gd name="T39" fmla="*/ 2147483646 h 196"/>
              <a:gd name="T40" fmla="*/ 2147483646 w 118"/>
              <a:gd name="T41" fmla="*/ 2147483646 h 196"/>
              <a:gd name="T42" fmla="*/ 2147483646 w 118"/>
              <a:gd name="T43" fmla="*/ 2147483646 h 196"/>
              <a:gd name="T44" fmla="*/ 2147483646 w 118"/>
              <a:gd name="T45" fmla="*/ 2147483646 h 196"/>
              <a:gd name="T46" fmla="*/ 2147483646 w 118"/>
              <a:gd name="T47" fmla="*/ 2147483646 h 196"/>
              <a:gd name="T48" fmla="*/ 2147483646 w 118"/>
              <a:gd name="T49" fmla="*/ 2147483646 h 196"/>
              <a:gd name="T50" fmla="*/ 2147483646 w 118"/>
              <a:gd name="T51" fmla="*/ 2147483646 h 196"/>
              <a:gd name="T52" fmla="*/ 2147483646 w 118"/>
              <a:gd name="T53" fmla="*/ 2147483646 h 196"/>
              <a:gd name="T54" fmla="*/ 2147483646 w 118"/>
              <a:gd name="T55" fmla="*/ 2147483646 h 196"/>
              <a:gd name="T56" fmla="*/ 2147483646 w 118"/>
              <a:gd name="T57" fmla="*/ 2147483646 h 196"/>
              <a:gd name="T58" fmla="*/ 2147483646 w 118"/>
              <a:gd name="T59" fmla="*/ 2147483646 h 196"/>
              <a:gd name="T60" fmla="*/ 2147483646 w 118"/>
              <a:gd name="T61" fmla="*/ 2147483646 h 196"/>
              <a:gd name="T62" fmla="*/ 2147483646 w 118"/>
              <a:gd name="T63" fmla="*/ 2147483646 h 196"/>
              <a:gd name="T64" fmla="*/ 2147483646 w 118"/>
              <a:gd name="T65" fmla="*/ 2147483646 h 196"/>
              <a:gd name="T66" fmla="*/ 2147483646 w 118"/>
              <a:gd name="T67" fmla="*/ 2147483646 h 196"/>
              <a:gd name="T68" fmla="*/ 2147483646 w 118"/>
              <a:gd name="T69" fmla="*/ 2147483646 h 196"/>
              <a:gd name="T70" fmla="*/ 2147483646 w 118"/>
              <a:gd name="T71" fmla="*/ 2147483646 h 196"/>
              <a:gd name="T72" fmla="*/ 2147483646 w 118"/>
              <a:gd name="T73" fmla="*/ 2147483646 h 196"/>
              <a:gd name="T74" fmla="*/ 2147483646 w 118"/>
              <a:gd name="T75" fmla="*/ 2147483646 h 196"/>
              <a:gd name="T76" fmla="*/ 2147483646 w 118"/>
              <a:gd name="T77" fmla="*/ 2147483646 h 196"/>
              <a:gd name="T78" fmla="*/ 2147483646 w 118"/>
              <a:gd name="T79" fmla="*/ 2147483646 h 196"/>
              <a:gd name="T80" fmla="*/ 2147483646 w 118"/>
              <a:gd name="T81" fmla="*/ 2147483646 h 196"/>
              <a:gd name="T82" fmla="*/ 2147483646 w 118"/>
              <a:gd name="T83" fmla="*/ 2147483646 h 196"/>
              <a:gd name="T84" fmla="*/ 2147483646 w 118"/>
              <a:gd name="T85" fmla="*/ 2147483646 h 196"/>
              <a:gd name="T86" fmla="*/ 2147483646 w 118"/>
              <a:gd name="T87" fmla="*/ 2147483646 h 196"/>
              <a:gd name="T88" fmla="*/ 2147483646 w 118"/>
              <a:gd name="T89" fmla="*/ 2147483646 h 196"/>
              <a:gd name="T90" fmla="*/ 2147483646 w 118"/>
              <a:gd name="T91" fmla="*/ 2147483646 h 196"/>
              <a:gd name="T92" fmla="*/ 2147483646 w 118"/>
              <a:gd name="T93" fmla="*/ 2147483646 h 196"/>
              <a:gd name="T94" fmla="*/ 2147483646 w 118"/>
              <a:gd name="T95" fmla="*/ 2147483646 h 196"/>
              <a:gd name="T96" fmla="*/ 2147483646 w 118"/>
              <a:gd name="T97" fmla="*/ 2147483646 h 196"/>
              <a:gd name="T98" fmla="*/ 2147483646 w 118"/>
              <a:gd name="T99" fmla="*/ 2147483646 h 196"/>
              <a:gd name="T100" fmla="*/ 2147483646 w 118"/>
              <a:gd name="T101" fmla="*/ 2147483646 h 196"/>
              <a:gd name="T102" fmla="*/ 2147483646 w 118"/>
              <a:gd name="T103" fmla="*/ 2147483646 h 196"/>
              <a:gd name="T104" fmla="*/ 2147483646 w 118"/>
              <a:gd name="T105" fmla="*/ 2147483646 h 196"/>
              <a:gd name="T106" fmla="*/ 2147483646 w 118"/>
              <a:gd name="T107" fmla="*/ 2147483646 h 196"/>
              <a:gd name="T108" fmla="*/ 2147483646 w 118"/>
              <a:gd name="T109" fmla="*/ 2147483646 h 196"/>
              <a:gd name="T110" fmla="*/ 2147483646 w 118"/>
              <a:gd name="T111" fmla="*/ 2147483646 h 196"/>
              <a:gd name="T112" fmla="*/ 2147483646 w 118"/>
              <a:gd name="T113" fmla="*/ 2147483646 h 196"/>
              <a:gd name="T114" fmla="*/ 2147483646 w 118"/>
              <a:gd name="T115" fmla="*/ 2147483646 h 196"/>
              <a:gd name="T116" fmla="*/ 2147483646 w 118"/>
              <a:gd name="T117" fmla="*/ 0 h 196"/>
              <a:gd name="T118" fmla="*/ 2147483646 w 118"/>
              <a:gd name="T119" fmla="*/ 2147483646 h 196"/>
              <a:gd name="T120" fmla="*/ 2147483646 w 118"/>
              <a:gd name="T121" fmla="*/ 2147483646 h 196"/>
              <a:gd name="T122" fmla="*/ 2147483646 w 118"/>
              <a:gd name="T123" fmla="*/ 2147483646 h 19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8"/>
              <a:gd name="T187" fmla="*/ 0 h 196"/>
              <a:gd name="T188" fmla="*/ 118 w 118"/>
              <a:gd name="T189" fmla="*/ 196 h 19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8" h="196">
                <a:moveTo>
                  <a:pt x="54" y="1"/>
                </a:moveTo>
                <a:lnTo>
                  <a:pt x="50" y="13"/>
                </a:lnTo>
                <a:lnTo>
                  <a:pt x="46" y="24"/>
                </a:lnTo>
                <a:lnTo>
                  <a:pt x="41" y="35"/>
                </a:lnTo>
                <a:lnTo>
                  <a:pt x="37" y="48"/>
                </a:lnTo>
                <a:lnTo>
                  <a:pt x="33" y="63"/>
                </a:lnTo>
                <a:lnTo>
                  <a:pt x="29" y="78"/>
                </a:lnTo>
                <a:lnTo>
                  <a:pt x="26" y="94"/>
                </a:lnTo>
                <a:lnTo>
                  <a:pt x="24" y="108"/>
                </a:lnTo>
                <a:lnTo>
                  <a:pt x="20" y="136"/>
                </a:lnTo>
                <a:lnTo>
                  <a:pt x="15" y="160"/>
                </a:lnTo>
                <a:lnTo>
                  <a:pt x="12" y="180"/>
                </a:lnTo>
                <a:lnTo>
                  <a:pt x="0" y="194"/>
                </a:lnTo>
                <a:lnTo>
                  <a:pt x="7" y="196"/>
                </a:lnTo>
                <a:lnTo>
                  <a:pt x="12" y="196"/>
                </a:lnTo>
                <a:lnTo>
                  <a:pt x="15" y="194"/>
                </a:lnTo>
                <a:lnTo>
                  <a:pt x="18" y="189"/>
                </a:lnTo>
                <a:lnTo>
                  <a:pt x="21" y="185"/>
                </a:lnTo>
                <a:lnTo>
                  <a:pt x="26" y="178"/>
                </a:lnTo>
                <a:lnTo>
                  <a:pt x="26" y="159"/>
                </a:lnTo>
                <a:lnTo>
                  <a:pt x="29" y="138"/>
                </a:lnTo>
                <a:lnTo>
                  <a:pt x="33" y="116"/>
                </a:lnTo>
                <a:lnTo>
                  <a:pt x="36" y="100"/>
                </a:lnTo>
                <a:lnTo>
                  <a:pt x="39" y="86"/>
                </a:lnTo>
                <a:lnTo>
                  <a:pt x="46" y="68"/>
                </a:lnTo>
                <a:lnTo>
                  <a:pt x="50" y="52"/>
                </a:lnTo>
                <a:lnTo>
                  <a:pt x="57" y="40"/>
                </a:lnTo>
                <a:lnTo>
                  <a:pt x="58" y="34"/>
                </a:lnTo>
                <a:lnTo>
                  <a:pt x="57" y="27"/>
                </a:lnTo>
                <a:lnTo>
                  <a:pt x="57" y="19"/>
                </a:lnTo>
                <a:lnTo>
                  <a:pt x="57" y="11"/>
                </a:lnTo>
                <a:lnTo>
                  <a:pt x="58" y="8"/>
                </a:lnTo>
                <a:lnTo>
                  <a:pt x="62" y="6"/>
                </a:lnTo>
                <a:lnTo>
                  <a:pt x="63" y="6"/>
                </a:lnTo>
                <a:lnTo>
                  <a:pt x="68" y="8"/>
                </a:lnTo>
                <a:lnTo>
                  <a:pt x="73" y="13"/>
                </a:lnTo>
                <a:lnTo>
                  <a:pt x="75" y="19"/>
                </a:lnTo>
                <a:lnTo>
                  <a:pt x="75" y="26"/>
                </a:lnTo>
                <a:lnTo>
                  <a:pt x="71" y="32"/>
                </a:lnTo>
                <a:lnTo>
                  <a:pt x="68" y="35"/>
                </a:lnTo>
                <a:lnTo>
                  <a:pt x="65" y="39"/>
                </a:lnTo>
                <a:lnTo>
                  <a:pt x="65" y="42"/>
                </a:lnTo>
                <a:lnTo>
                  <a:pt x="65" y="48"/>
                </a:lnTo>
                <a:lnTo>
                  <a:pt x="65" y="55"/>
                </a:lnTo>
                <a:lnTo>
                  <a:pt x="65" y="66"/>
                </a:lnTo>
                <a:lnTo>
                  <a:pt x="63" y="81"/>
                </a:lnTo>
                <a:lnTo>
                  <a:pt x="58" y="95"/>
                </a:lnTo>
                <a:lnTo>
                  <a:pt x="65" y="86"/>
                </a:lnTo>
                <a:lnTo>
                  <a:pt x="75" y="68"/>
                </a:lnTo>
                <a:lnTo>
                  <a:pt x="84" y="52"/>
                </a:lnTo>
                <a:lnTo>
                  <a:pt x="97" y="35"/>
                </a:lnTo>
                <a:lnTo>
                  <a:pt x="109" y="21"/>
                </a:lnTo>
                <a:lnTo>
                  <a:pt x="118" y="9"/>
                </a:lnTo>
                <a:lnTo>
                  <a:pt x="81" y="31"/>
                </a:lnTo>
                <a:lnTo>
                  <a:pt x="80" y="21"/>
                </a:lnTo>
                <a:lnTo>
                  <a:pt x="78" y="13"/>
                </a:lnTo>
                <a:lnTo>
                  <a:pt x="68" y="3"/>
                </a:lnTo>
                <a:lnTo>
                  <a:pt x="63" y="1"/>
                </a:lnTo>
                <a:lnTo>
                  <a:pt x="58" y="0"/>
                </a:lnTo>
                <a:lnTo>
                  <a:pt x="55" y="1"/>
                </a:lnTo>
                <a:lnTo>
                  <a:pt x="54" y="1"/>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6" name="Freeform 20"/>
          <p:cNvSpPr/>
          <p:nvPr/>
        </p:nvSpPr>
        <p:spPr bwMode="auto">
          <a:xfrm>
            <a:off x="4780568" y="4352569"/>
            <a:ext cx="95250" cy="306387"/>
          </a:xfrm>
          <a:custGeom>
            <a:avLst/>
            <a:gdLst>
              <a:gd name="T0" fmla="*/ 2147483646 w 60"/>
              <a:gd name="T1" fmla="*/ 0 h 193"/>
              <a:gd name="T2" fmla="*/ 2147483646 w 60"/>
              <a:gd name="T3" fmla="*/ 2147483646 h 193"/>
              <a:gd name="T4" fmla="*/ 2147483646 w 60"/>
              <a:gd name="T5" fmla="*/ 2147483646 h 193"/>
              <a:gd name="T6" fmla="*/ 2147483646 w 60"/>
              <a:gd name="T7" fmla="*/ 2147483646 h 193"/>
              <a:gd name="T8" fmla="*/ 2147483646 w 60"/>
              <a:gd name="T9" fmla="*/ 2147483646 h 193"/>
              <a:gd name="T10" fmla="*/ 2147483646 w 60"/>
              <a:gd name="T11" fmla="*/ 2147483646 h 193"/>
              <a:gd name="T12" fmla="*/ 2147483646 w 60"/>
              <a:gd name="T13" fmla="*/ 2147483646 h 193"/>
              <a:gd name="T14" fmla="*/ 2147483646 w 60"/>
              <a:gd name="T15" fmla="*/ 2147483646 h 193"/>
              <a:gd name="T16" fmla="*/ 2147483646 w 60"/>
              <a:gd name="T17" fmla="*/ 2147483646 h 193"/>
              <a:gd name="T18" fmla="*/ 2147483646 w 60"/>
              <a:gd name="T19" fmla="*/ 2147483646 h 193"/>
              <a:gd name="T20" fmla="*/ 2147483646 w 60"/>
              <a:gd name="T21" fmla="*/ 2147483646 h 193"/>
              <a:gd name="T22" fmla="*/ 2147483646 w 60"/>
              <a:gd name="T23" fmla="*/ 2147483646 h 193"/>
              <a:gd name="T24" fmla="*/ 2147483646 w 60"/>
              <a:gd name="T25" fmla="*/ 2147483646 h 193"/>
              <a:gd name="T26" fmla="*/ 0 w 60"/>
              <a:gd name="T27" fmla="*/ 2147483646 h 193"/>
              <a:gd name="T28" fmla="*/ 2147483646 w 60"/>
              <a:gd name="T29" fmla="*/ 2147483646 h 193"/>
              <a:gd name="T30" fmla="*/ 2147483646 w 60"/>
              <a:gd name="T31" fmla="*/ 2147483646 h 193"/>
              <a:gd name="T32" fmla="*/ 2147483646 w 60"/>
              <a:gd name="T33" fmla="*/ 2147483646 h 193"/>
              <a:gd name="T34" fmla="*/ 2147483646 w 60"/>
              <a:gd name="T35" fmla="*/ 2147483646 h 193"/>
              <a:gd name="T36" fmla="*/ 2147483646 w 60"/>
              <a:gd name="T37" fmla="*/ 2147483646 h 193"/>
              <a:gd name="T38" fmla="*/ 2147483646 w 60"/>
              <a:gd name="T39" fmla="*/ 2147483646 h 193"/>
              <a:gd name="T40" fmla="*/ 2147483646 w 60"/>
              <a:gd name="T41" fmla="*/ 2147483646 h 193"/>
              <a:gd name="T42" fmla="*/ 2147483646 w 60"/>
              <a:gd name="T43" fmla="*/ 2147483646 h 193"/>
              <a:gd name="T44" fmla="*/ 2147483646 w 60"/>
              <a:gd name="T45" fmla="*/ 2147483646 h 193"/>
              <a:gd name="T46" fmla="*/ 2147483646 w 60"/>
              <a:gd name="T47" fmla="*/ 2147483646 h 193"/>
              <a:gd name="T48" fmla="*/ 2147483646 w 60"/>
              <a:gd name="T49" fmla="*/ 2147483646 h 193"/>
              <a:gd name="T50" fmla="*/ 2147483646 w 60"/>
              <a:gd name="T51" fmla="*/ 2147483646 h 193"/>
              <a:gd name="T52" fmla="*/ 2147483646 w 60"/>
              <a:gd name="T53" fmla="*/ 0 h 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0"/>
              <a:gd name="T82" fmla="*/ 0 h 193"/>
              <a:gd name="T83" fmla="*/ 60 w 60"/>
              <a:gd name="T84" fmla="*/ 193 h 1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0" h="193">
                <a:moveTo>
                  <a:pt x="60" y="0"/>
                </a:moveTo>
                <a:lnTo>
                  <a:pt x="56" y="7"/>
                </a:lnTo>
                <a:lnTo>
                  <a:pt x="52" y="12"/>
                </a:lnTo>
                <a:lnTo>
                  <a:pt x="45" y="18"/>
                </a:lnTo>
                <a:lnTo>
                  <a:pt x="39" y="21"/>
                </a:lnTo>
                <a:lnTo>
                  <a:pt x="32" y="25"/>
                </a:lnTo>
                <a:lnTo>
                  <a:pt x="27" y="28"/>
                </a:lnTo>
                <a:lnTo>
                  <a:pt x="24" y="30"/>
                </a:lnTo>
                <a:lnTo>
                  <a:pt x="22" y="31"/>
                </a:lnTo>
                <a:lnTo>
                  <a:pt x="18" y="42"/>
                </a:lnTo>
                <a:lnTo>
                  <a:pt x="14" y="73"/>
                </a:lnTo>
                <a:lnTo>
                  <a:pt x="11" y="109"/>
                </a:lnTo>
                <a:lnTo>
                  <a:pt x="9" y="135"/>
                </a:lnTo>
                <a:lnTo>
                  <a:pt x="0" y="187"/>
                </a:lnTo>
                <a:lnTo>
                  <a:pt x="6" y="193"/>
                </a:lnTo>
                <a:lnTo>
                  <a:pt x="18" y="179"/>
                </a:lnTo>
                <a:lnTo>
                  <a:pt x="21" y="159"/>
                </a:lnTo>
                <a:lnTo>
                  <a:pt x="26" y="135"/>
                </a:lnTo>
                <a:lnTo>
                  <a:pt x="30" y="107"/>
                </a:lnTo>
                <a:lnTo>
                  <a:pt x="32" y="93"/>
                </a:lnTo>
                <a:lnTo>
                  <a:pt x="35" y="77"/>
                </a:lnTo>
                <a:lnTo>
                  <a:pt x="39" y="62"/>
                </a:lnTo>
                <a:lnTo>
                  <a:pt x="43" y="47"/>
                </a:lnTo>
                <a:lnTo>
                  <a:pt x="47" y="34"/>
                </a:lnTo>
                <a:lnTo>
                  <a:pt x="52" y="23"/>
                </a:lnTo>
                <a:lnTo>
                  <a:pt x="56" y="12"/>
                </a:lnTo>
                <a:lnTo>
                  <a:pt x="60"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77" name="Freeform 21"/>
          <p:cNvSpPr/>
          <p:nvPr/>
        </p:nvSpPr>
        <p:spPr bwMode="auto">
          <a:xfrm>
            <a:off x="4780568" y="4352569"/>
            <a:ext cx="95250" cy="306387"/>
          </a:xfrm>
          <a:custGeom>
            <a:avLst/>
            <a:gdLst>
              <a:gd name="T0" fmla="*/ 2147483646 w 60"/>
              <a:gd name="T1" fmla="*/ 0 h 193"/>
              <a:gd name="T2" fmla="*/ 2147483646 w 60"/>
              <a:gd name="T3" fmla="*/ 2147483646 h 193"/>
              <a:gd name="T4" fmla="*/ 2147483646 w 60"/>
              <a:gd name="T5" fmla="*/ 2147483646 h 193"/>
              <a:gd name="T6" fmla="*/ 2147483646 w 60"/>
              <a:gd name="T7" fmla="*/ 2147483646 h 193"/>
              <a:gd name="T8" fmla="*/ 2147483646 w 60"/>
              <a:gd name="T9" fmla="*/ 2147483646 h 193"/>
              <a:gd name="T10" fmla="*/ 2147483646 w 60"/>
              <a:gd name="T11" fmla="*/ 2147483646 h 193"/>
              <a:gd name="T12" fmla="*/ 2147483646 w 60"/>
              <a:gd name="T13" fmla="*/ 2147483646 h 193"/>
              <a:gd name="T14" fmla="*/ 2147483646 w 60"/>
              <a:gd name="T15" fmla="*/ 2147483646 h 193"/>
              <a:gd name="T16" fmla="*/ 2147483646 w 60"/>
              <a:gd name="T17" fmla="*/ 2147483646 h 193"/>
              <a:gd name="T18" fmla="*/ 2147483646 w 60"/>
              <a:gd name="T19" fmla="*/ 2147483646 h 193"/>
              <a:gd name="T20" fmla="*/ 2147483646 w 60"/>
              <a:gd name="T21" fmla="*/ 2147483646 h 193"/>
              <a:gd name="T22" fmla="*/ 2147483646 w 60"/>
              <a:gd name="T23" fmla="*/ 2147483646 h 193"/>
              <a:gd name="T24" fmla="*/ 2147483646 w 60"/>
              <a:gd name="T25" fmla="*/ 2147483646 h 193"/>
              <a:gd name="T26" fmla="*/ 0 w 60"/>
              <a:gd name="T27" fmla="*/ 2147483646 h 193"/>
              <a:gd name="T28" fmla="*/ 2147483646 w 60"/>
              <a:gd name="T29" fmla="*/ 2147483646 h 193"/>
              <a:gd name="T30" fmla="*/ 2147483646 w 60"/>
              <a:gd name="T31" fmla="*/ 2147483646 h 193"/>
              <a:gd name="T32" fmla="*/ 2147483646 w 60"/>
              <a:gd name="T33" fmla="*/ 2147483646 h 193"/>
              <a:gd name="T34" fmla="*/ 2147483646 w 60"/>
              <a:gd name="T35" fmla="*/ 2147483646 h 193"/>
              <a:gd name="T36" fmla="*/ 2147483646 w 60"/>
              <a:gd name="T37" fmla="*/ 2147483646 h 193"/>
              <a:gd name="T38" fmla="*/ 2147483646 w 60"/>
              <a:gd name="T39" fmla="*/ 2147483646 h 193"/>
              <a:gd name="T40" fmla="*/ 2147483646 w 60"/>
              <a:gd name="T41" fmla="*/ 2147483646 h 193"/>
              <a:gd name="T42" fmla="*/ 2147483646 w 60"/>
              <a:gd name="T43" fmla="*/ 2147483646 h 193"/>
              <a:gd name="T44" fmla="*/ 2147483646 w 60"/>
              <a:gd name="T45" fmla="*/ 2147483646 h 193"/>
              <a:gd name="T46" fmla="*/ 2147483646 w 60"/>
              <a:gd name="T47" fmla="*/ 2147483646 h 193"/>
              <a:gd name="T48" fmla="*/ 2147483646 w 60"/>
              <a:gd name="T49" fmla="*/ 2147483646 h 193"/>
              <a:gd name="T50" fmla="*/ 2147483646 w 60"/>
              <a:gd name="T51" fmla="*/ 2147483646 h 193"/>
              <a:gd name="T52" fmla="*/ 2147483646 w 60"/>
              <a:gd name="T53" fmla="*/ 0 h 19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60"/>
              <a:gd name="T82" fmla="*/ 0 h 193"/>
              <a:gd name="T83" fmla="*/ 60 w 60"/>
              <a:gd name="T84" fmla="*/ 193 h 19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60" h="193">
                <a:moveTo>
                  <a:pt x="60" y="0"/>
                </a:moveTo>
                <a:lnTo>
                  <a:pt x="56" y="7"/>
                </a:lnTo>
                <a:lnTo>
                  <a:pt x="52" y="12"/>
                </a:lnTo>
                <a:lnTo>
                  <a:pt x="45" y="18"/>
                </a:lnTo>
                <a:lnTo>
                  <a:pt x="39" y="21"/>
                </a:lnTo>
                <a:lnTo>
                  <a:pt x="32" y="25"/>
                </a:lnTo>
                <a:lnTo>
                  <a:pt x="27" y="28"/>
                </a:lnTo>
                <a:lnTo>
                  <a:pt x="24" y="30"/>
                </a:lnTo>
                <a:lnTo>
                  <a:pt x="22" y="31"/>
                </a:lnTo>
                <a:lnTo>
                  <a:pt x="18" y="42"/>
                </a:lnTo>
                <a:lnTo>
                  <a:pt x="14" y="73"/>
                </a:lnTo>
                <a:lnTo>
                  <a:pt x="11" y="109"/>
                </a:lnTo>
                <a:lnTo>
                  <a:pt x="9" y="135"/>
                </a:lnTo>
                <a:lnTo>
                  <a:pt x="0" y="187"/>
                </a:lnTo>
                <a:lnTo>
                  <a:pt x="6" y="193"/>
                </a:lnTo>
                <a:lnTo>
                  <a:pt x="18" y="179"/>
                </a:lnTo>
                <a:lnTo>
                  <a:pt x="21" y="159"/>
                </a:lnTo>
                <a:lnTo>
                  <a:pt x="26" y="135"/>
                </a:lnTo>
                <a:lnTo>
                  <a:pt x="30" y="107"/>
                </a:lnTo>
                <a:lnTo>
                  <a:pt x="32" y="93"/>
                </a:lnTo>
                <a:lnTo>
                  <a:pt x="35" y="77"/>
                </a:lnTo>
                <a:lnTo>
                  <a:pt x="39" y="62"/>
                </a:lnTo>
                <a:lnTo>
                  <a:pt x="43" y="47"/>
                </a:lnTo>
                <a:lnTo>
                  <a:pt x="47" y="34"/>
                </a:lnTo>
                <a:lnTo>
                  <a:pt x="52" y="23"/>
                </a:lnTo>
                <a:lnTo>
                  <a:pt x="56" y="12"/>
                </a:lnTo>
                <a:lnTo>
                  <a:pt x="60"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8" name="Freeform 22"/>
          <p:cNvSpPr/>
          <p:nvPr/>
        </p:nvSpPr>
        <p:spPr bwMode="auto">
          <a:xfrm>
            <a:off x="4815493" y="4749443"/>
            <a:ext cx="255588" cy="298450"/>
          </a:xfrm>
          <a:custGeom>
            <a:avLst/>
            <a:gdLst>
              <a:gd name="T0" fmla="*/ 0 w 161"/>
              <a:gd name="T1" fmla="*/ 0 h 188"/>
              <a:gd name="T2" fmla="*/ 2147483646 w 161"/>
              <a:gd name="T3" fmla="*/ 2147483646 h 188"/>
              <a:gd name="T4" fmla="*/ 2147483646 w 161"/>
              <a:gd name="T5" fmla="*/ 2147483646 h 188"/>
              <a:gd name="T6" fmla="*/ 2147483646 w 161"/>
              <a:gd name="T7" fmla="*/ 2147483646 h 188"/>
              <a:gd name="T8" fmla="*/ 2147483646 w 161"/>
              <a:gd name="T9" fmla="*/ 2147483646 h 188"/>
              <a:gd name="T10" fmla="*/ 2147483646 w 161"/>
              <a:gd name="T11" fmla="*/ 2147483646 h 188"/>
              <a:gd name="T12" fmla="*/ 2147483646 w 161"/>
              <a:gd name="T13" fmla="*/ 2147483646 h 188"/>
              <a:gd name="T14" fmla="*/ 2147483646 w 161"/>
              <a:gd name="T15" fmla="*/ 2147483646 h 188"/>
              <a:gd name="T16" fmla="*/ 2147483646 w 161"/>
              <a:gd name="T17" fmla="*/ 2147483646 h 188"/>
              <a:gd name="T18" fmla="*/ 2147483646 w 161"/>
              <a:gd name="T19" fmla="*/ 2147483646 h 188"/>
              <a:gd name="T20" fmla="*/ 2147483646 w 161"/>
              <a:gd name="T21" fmla="*/ 2147483646 h 188"/>
              <a:gd name="T22" fmla="*/ 2147483646 w 161"/>
              <a:gd name="T23" fmla="*/ 2147483646 h 188"/>
              <a:gd name="T24" fmla="*/ 2147483646 w 161"/>
              <a:gd name="T25" fmla="*/ 2147483646 h 188"/>
              <a:gd name="T26" fmla="*/ 2147483646 w 161"/>
              <a:gd name="T27" fmla="*/ 2147483646 h 188"/>
              <a:gd name="T28" fmla="*/ 2147483646 w 161"/>
              <a:gd name="T29" fmla="*/ 2147483646 h 188"/>
              <a:gd name="T30" fmla="*/ 2147483646 w 161"/>
              <a:gd name="T31" fmla="*/ 2147483646 h 188"/>
              <a:gd name="T32" fmla="*/ 2147483646 w 161"/>
              <a:gd name="T33" fmla="*/ 2147483646 h 188"/>
              <a:gd name="T34" fmla="*/ 2147483646 w 161"/>
              <a:gd name="T35" fmla="*/ 2147483646 h 188"/>
              <a:gd name="T36" fmla="*/ 2147483646 w 161"/>
              <a:gd name="T37" fmla="*/ 2147483646 h 188"/>
              <a:gd name="T38" fmla="*/ 2147483646 w 161"/>
              <a:gd name="T39" fmla="*/ 2147483646 h 188"/>
              <a:gd name="T40" fmla="*/ 2147483646 w 161"/>
              <a:gd name="T41" fmla="*/ 2147483646 h 188"/>
              <a:gd name="T42" fmla="*/ 2147483646 w 161"/>
              <a:gd name="T43" fmla="*/ 2147483646 h 188"/>
              <a:gd name="T44" fmla="*/ 2147483646 w 161"/>
              <a:gd name="T45" fmla="*/ 2147483646 h 188"/>
              <a:gd name="T46" fmla="*/ 2147483646 w 161"/>
              <a:gd name="T47" fmla="*/ 2147483646 h 188"/>
              <a:gd name="T48" fmla="*/ 2147483646 w 161"/>
              <a:gd name="T49" fmla="*/ 2147483646 h 188"/>
              <a:gd name="T50" fmla="*/ 2147483646 w 161"/>
              <a:gd name="T51" fmla="*/ 2147483646 h 188"/>
              <a:gd name="T52" fmla="*/ 2147483646 w 161"/>
              <a:gd name="T53" fmla="*/ 2147483646 h 188"/>
              <a:gd name="T54" fmla="*/ 2147483646 w 161"/>
              <a:gd name="T55" fmla="*/ 2147483646 h 188"/>
              <a:gd name="T56" fmla="*/ 2147483646 w 161"/>
              <a:gd name="T57" fmla="*/ 2147483646 h 188"/>
              <a:gd name="T58" fmla="*/ 2147483646 w 161"/>
              <a:gd name="T59" fmla="*/ 2147483646 h 188"/>
              <a:gd name="T60" fmla="*/ 2147483646 w 161"/>
              <a:gd name="T61" fmla="*/ 2147483646 h 188"/>
              <a:gd name="T62" fmla="*/ 2147483646 w 161"/>
              <a:gd name="T63" fmla="*/ 2147483646 h 188"/>
              <a:gd name="T64" fmla="*/ 2147483646 w 161"/>
              <a:gd name="T65" fmla="*/ 2147483646 h 188"/>
              <a:gd name="T66" fmla="*/ 2147483646 w 161"/>
              <a:gd name="T67" fmla="*/ 2147483646 h 188"/>
              <a:gd name="T68" fmla="*/ 0 w 161"/>
              <a:gd name="T69" fmla="*/ 0 h 188"/>
              <a:gd name="T70" fmla="*/ 0 w 161"/>
              <a:gd name="T71" fmla="*/ 0 h 1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1"/>
              <a:gd name="T109" fmla="*/ 0 h 188"/>
              <a:gd name="T110" fmla="*/ 161 w 161"/>
              <a:gd name="T111" fmla="*/ 188 h 18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1" h="188">
                <a:moveTo>
                  <a:pt x="0" y="0"/>
                </a:moveTo>
                <a:lnTo>
                  <a:pt x="2" y="29"/>
                </a:lnTo>
                <a:lnTo>
                  <a:pt x="4" y="60"/>
                </a:lnTo>
                <a:lnTo>
                  <a:pt x="5" y="97"/>
                </a:lnTo>
                <a:lnTo>
                  <a:pt x="10" y="115"/>
                </a:lnTo>
                <a:lnTo>
                  <a:pt x="15" y="133"/>
                </a:lnTo>
                <a:lnTo>
                  <a:pt x="21" y="147"/>
                </a:lnTo>
                <a:lnTo>
                  <a:pt x="31" y="160"/>
                </a:lnTo>
                <a:lnTo>
                  <a:pt x="41" y="172"/>
                </a:lnTo>
                <a:lnTo>
                  <a:pt x="51" y="178"/>
                </a:lnTo>
                <a:lnTo>
                  <a:pt x="62" y="182"/>
                </a:lnTo>
                <a:lnTo>
                  <a:pt x="70" y="183"/>
                </a:lnTo>
                <a:lnTo>
                  <a:pt x="89" y="182"/>
                </a:lnTo>
                <a:lnTo>
                  <a:pt x="107" y="183"/>
                </a:lnTo>
                <a:lnTo>
                  <a:pt x="130" y="186"/>
                </a:lnTo>
                <a:lnTo>
                  <a:pt x="143" y="188"/>
                </a:lnTo>
                <a:lnTo>
                  <a:pt x="159" y="188"/>
                </a:lnTo>
                <a:lnTo>
                  <a:pt x="161" y="185"/>
                </a:lnTo>
                <a:lnTo>
                  <a:pt x="143" y="185"/>
                </a:lnTo>
                <a:lnTo>
                  <a:pt x="125" y="183"/>
                </a:lnTo>
                <a:lnTo>
                  <a:pt x="107" y="180"/>
                </a:lnTo>
                <a:lnTo>
                  <a:pt x="91" y="178"/>
                </a:lnTo>
                <a:lnTo>
                  <a:pt x="75" y="180"/>
                </a:lnTo>
                <a:lnTo>
                  <a:pt x="64" y="180"/>
                </a:lnTo>
                <a:lnTo>
                  <a:pt x="55" y="175"/>
                </a:lnTo>
                <a:lnTo>
                  <a:pt x="44" y="169"/>
                </a:lnTo>
                <a:lnTo>
                  <a:pt x="34" y="159"/>
                </a:lnTo>
                <a:lnTo>
                  <a:pt x="25" y="146"/>
                </a:lnTo>
                <a:lnTo>
                  <a:pt x="18" y="131"/>
                </a:lnTo>
                <a:lnTo>
                  <a:pt x="13" y="113"/>
                </a:lnTo>
                <a:lnTo>
                  <a:pt x="10" y="94"/>
                </a:lnTo>
                <a:lnTo>
                  <a:pt x="7" y="58"/>
                </a:lnTo>
                <a:lnTo>
                  <a:pt x="5" y="28"/>
                </a:lnTo>
                <a:lnTo>
                  <a:pt x="5" y="2"/>
                </a:lnTo>
                <a:lnTo>
                  <a:pt x="0"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9" name="Freeform 23"/>
          <p:cNvSpPr/>
          <p:nvPr/>
        </p:nvSpPr>
        <p:spPr bwMode="auto">
          <a:xfrm>
            <a:off x="4823432" y="4752618"/>
            <a:ext cx="261937" cy="290512"/>
          </a:xfrm>
          <a:custGeom>
            <a:avLst/>
            <a:gdLst>
              <a:gd name="T0" fmla="*/ 2147483646 w 165"/>
              <a:gd name="T1" fmla="*/ 2147483646 h 183"/>
              <a:gd name="T2" fmla="*/ 2147483646 w 165"/>
              <a:gd name="T3" fmla="*/ 2147483646 h 183"/>
              <a:gd name="T4" fmla="*/ 2147483646 w 165"/>
              <a:gd name="T5" fmla="*/ 2147483646 h 183"/>
              <a:gd name="T6" fmla="*/ 2147483646 w 165"/>
              <a:gd name="T7" fmla="*/ 2147483646 h 183"/>
              <a:gd name="T8" fmla="*/ 2147483646 w 165"/>
              <a:gd name="T9" fmla="*/ 2147483646 h 183"/>
              <a:gd name="T10" fmla="*/ 2147483646 w 165"/>
              <a:gd name="T11" fmla="*/ 2147483646 h 183"/>
              <a:gd name="T12" fmla="*/ 2147483646 w 165"/>
              <a:gd name="T13" fmla="*/ 2147483646 h 183"/>
              <a:gd name="T14" fmla="*/ 2147483646 w 165"/>
              <a:gd name="T15" fmla="*/ 2147483646 h 183"/>
              <a:gd name="T16" fmla="*/ 2147483646 w 165"/>
              <a:gd name="T17" fmla="*/ 2147483646 h 183"/>
              <a:gd name="T18" fmla="*/ 2147483646 w 165"/>
              <a:gd name="T19" fmla="*/ 2147483646 h 183"/>
              <a:gd name="T20" fmla="*/ 2147483646 w 165"/>
              <a:gd name="T21" fmla="*/ 2147483646 h 183"/>
              <a:gd name="T22" fmla="*/ 2147483646 w 165"/>
              <a:gd name="T23" fmla="*/ 2147483646 h 183"/>
              <a:gd name="T24" fmla="*/ 2147483646 w 165"/>
              <a:gd name="T25" fmla="*/ 2147483646 h 183"/>
              <a:gd name="T26" fmla="*/ 2147483646 w 165"/>
              <a:gd name="T27" fmla="*/ 2147483646 h 183"/>
              <a:gd name="T28" fmla="*/ 2147483646 w 165"/>
              <a:gd name="T29" fmla="*/ 2147483646 h 183"/>
              <a:gd name="T30" fmla="*/ 2147483646 w 165"/>
              <a:gd name="T31" fmla="*/ 2147483646 h 183"/>
              <a:gd name="T32" fmla="*/ 2147483646 w 165"/>
              <a:gd name="T33" fmla="*/ 2147483646 h 183"/>
              <a:gd name="T34" fmla="*/ 2147483646 w 165"/>
              <a:gd name="T35" fmla="*/ 2147483646 h 183"/>
              <a:gd name="T36" fmla="*/ 2147483646 w 165"/>
              <a:gd name="T37" fmla="*/ 2147483646 h 183"/>
              <a:gd name="T38" fmla="*/ 2147483646 w 165"/>
              <a:gd name="T39" fmla="*/ 2147483646 h 183"/>
              <a:gd name="T40" fmla="*/ 2147483646 w 165"/>
              <a:gd name="T41" fmla="*/ 2147483646 h 183"/>
              <a:gd name="T42" fmla="*/ 2147483646 w 165"/>
              <a:gd name="T43" fmla="*/ 2147483646 h 183"/>
              <a:gd name="T44" fmla="*/ 2147483646 w 165"/>
              <a:gd name="T45" fmla="*/ 2147483646 h 183"/>
              <a:gd name="T46" fmla="*/ 2147483646 w 165"/>
              <a:gd name="T47" fmla="*/ 2147483646 h 183"/>
              <a:gd name="T48" fmla="*/ 2147483646 w 165"/>
              <a:gd name="T49" fmla="*/ 2147483646 h 183"/>
              <a:gd name="T50" fmla="*/ 2147483646 w 165"/>
              <a:gd name="T51" fmla="*/ 2147483646 h 183"/>
              <a:gd name="T52" fmla="*/ 2147483646 w 165"/>
              <a:gd name="T53" fmla="*/ 2147483646 h 183"/>
              <a:gd name="T54" fmla="*/ 2147483646 w 165"/>
              <a:gd name="T55" fmla="*/ 0 h 183"/>
              <a:gd name="T56" fmla="*/ 0 w 165"/>
              <a:gd name="T57" fmla="*/ 0 h 183"/>
              <a:gd name="T58" fmla="*/ 0 w 165"/>
              <a:gd name="T59" fmla="*/ 2147483646 h 183"/>
              <a:gd name="T60" fmla="*/ 2147483646 w 165"/>
              <a:gd name="T61" fmla="*/ 2147483646 h 183"/>
              <a:gd name="T62" fmla="*/ 2147483646 w 165"/>
              <a:gd name="T63" fmla="*/ 2147483646 h 183"/>
              <a:gd name="T64" fmla="*/ 2147483646 w 165"/>
              <a:gd name="T65" fmla="*/ 2147483646 h 183"/>
              <a:gd name="T66" fmla="*/ 2147483646 w 165"/>
              <a:gd name="T67" fmla="*/ 2147483646 h 183"/>
              <a:gd name="T68" fmla="*/ 2147483646 w 165"/>
              <a:gd name="T69" fmla="*/ 2147483646 h 183"/>
              <a:gd name="T70" fmla="*/ 2147483646 w 165"/>
              <a:gd name="T71" fmla="*/ 2147483646 h 183"/>
              <a:gd name="T72" fmla="*/ 2147483646 w 165"/>
              <a:gd name="T73" fmla="*/ 2147483646 h 183"/>
              <a:gd name="T74" fmla="*/ 2147483646 w 165"/>
              <a:gd name="T75" fmla="*/ 2147483646 h 183"/>
              <a:gd name="T76" fmla="*/ 2147483646 w 165"/>
              <a:gd name="T77" fmla="*/ 2147483646 h 183"/>
              <a:gd name="T78" fmla="*/ 2147483646 w 165"/>
              <a:gd name="T79" fmla="*/ 2147483646 h 183"/>
              <a:gd name="T80" fmla="*/ 2147483646 w 165"/>
              <a:gd name="T81" fmla="*/ 2147483646 h 183"/>
              <a:gd name="T82" fmla="*/ 2147483646 w 165"/>
              <a:gd name="T83" fmla="*/ 2147483646 h 183"/>
              <a:gd name="T84" fmla="*/ 2147483646 w 165"/>
              <a:gd name="T85" fmla="*/ 2147483646 h 183"/>
              <a:gd name="T86" fmla="*/ 2147483646 w 165"/>
              <a:gd name="T87" fmla="*/ 2147483646 h 183"/>
              <a:gd name="T88" fmla="*/ 2147483646 w 165"/>
              <a:gd name="T89" fmla="*/ 2147483646 h 183"/>
              <a:gd name="T90" fmla="*/ 2147483646 w 165"/>
              <a:gd name="T91" fmla="*/ 2147483646 h 183"/>
              <a:gd name="T92" fmla="*/ 2147483646 w 165"/>
              <a:gd name="T93" fmla="*/ 2147483646 h 183"/>
              <a:gd name="T94" fmla="*/ 2147483646 w 165"/>
              <a:gd name="T95" fmla="*/ 2147483646 h 183"/>
              <a:gd name="T96" fmla="*/ 2147483646 w 165"/>
              <a:gd name="T97" fmla="*/ 2147483646 h 183"/>
              <a:gd name="T98" fmla="*/ 2147483646 w 165"/>
              <a:gd name="T99" fmla="*/ 2147483646 h 183"/>
              <a:gd name="T100" fmla="*/ 2147483646 w 165"/>
              <a:gd name="T101" fmla="*/ 2147483646 h 183"/>
              <a:gd name="T102" fmla="*/ 2147483646 w 165"/>
              <a:gd name="T103" fmla="*/ 2147483646 h 18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5"/>
              <a:gd name="T157" fmla="*/ 0 h 183"/>
              <a:gd name="T158" fmla="*/ 165 w 165"/>
              <a:gd name="T159" fmla="*/ 183 h 18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5" h="183">
                <a:moveTo>
                  <a:pt x="159" y="110"/>
                </a:moveTo>
                <a:lnTo>
                  <a:pt x="156" y="98"/>
                </a:lnTo>
                <a:lnTo>
                  <a:pt x="151" y="69"/>
                </a:lnTo>
                <a:lnTo>
                  <a:pt x="149" y="40"/>
                </a:lnTo>
                <a:lnTo>
                  <a:pt x="151" y="9"/>
                </a:lnTo>
                <a:lnTo>
                  <a:pt x="148" y="9"/>
                </a:lnTo>
                <a:lnTo>
                  <a:pt x="143" y="9"/>
                </a:lnTo>
                <a:lnTo>
                  <a:pt x="136" y="11"/>
                </a:lnTo>
                <a:lnTo>
                  <a:pt x="131" y="13"/>
                </a:lnTo>
                <a:lnTo>
                  <a:pt x="123" y="13"/>
                </a:lnTo>
                <a:lnTo>
                  <a:pt x="115" y="13"/>
                </a:lnTo>
                <a:lnTo>
                  <a:pt x="107" y="13"/>
                </a:lnTo>
                <a:lnTo>
                  <a:pt x="97" y="11"/>
                </a:lnTo>
                <a:lnTo>
                  <a:pt x="89" y="11"/>
                </a:lnTo>
                <a:lnTo>
                  <a:pt x="83" y="9"/>
                </a:lnTo>
                <a:lnTo>
                  <a:pt x="76" y="9"/>
                </a:lnTo>
                <a:lnTo>
                  <a:pt x="71" y="9"/>
                </a:lnTo>
                <a:lnTo>
                  <a:pt x="67" y="6"/>
                </a:lnTo>
                <a:lnTo>
                  <a:pt x="62" y="6"/>
                </a:lnTo>
                <a:lnTo>
                  <a:pt x="55" y="4"/>
                </a:lnTo>
                <a:lnTo>
                  <a:pt x="50" y="3"/>
                </a:lnTo>
                <a:lnTo>
                  <a:pt x="46" y="1"/>
                </a:lnTo>
                <a:lnTo>
                  <a:pt x="39" y="1"/>
                </a:lnTo>
                <a:lnTo>
                  <a:pt x="34" y="1"/>
                </a:lnTo>
                <a:lnTo>
                  <a:pt x="28" y="1"/>
                </a:lnTo>
                <a:lnTo>
                  <a:pt x="21" y="1"/>
                </a:lnTo>
                <a:lnTo>
                  <a:pt x="13" y="1"/>
                </a:lnTo>
                <a:lnTo>
                  <a:pt x="8" y="0"/>
                </a:lnTo>
                <a:lnTo>
                  <a:pt x="0" y="0"/>
                </a:lnTo>
                <a:lnTo>
                  <a:pt x="0" y="26"/>
                </a:lnTo>
                <a:lnTo>
                  <a:pt x="2" y="56"/>
                </a:lnTo>
                <a:lnTo>
                  <a:pt x="5" y="92"/>
                </a:lnTo>
                <a:lnTo>
                  <a:pt x="8" y="111"/>
                </a:lnTo>
                <a:lnTo>
                  <a:pt x="13" y="129"/>
                </a:lnTo>
                <a:lnTo>
                  <a:pt x="20" y="144"/>
                </a:lnTo>
                <a:lnTo>
                  <a:pt x="29" y="157"/>
                </a:lnTo>
                <a:lnTo>
                  <a:pt x="39" y="167"/>
                </a:lnTo>
                <a:lnTo>
                  <a:pt x="50" y="173"/>
                </a:lnTo>
                <a:lnTo>
                  <a:pt x="59" y="178"/>
                </a:lnTo>
                <a:lnTo>
                  <a:pt x="70" y="178"/>
                </a:lnTo>
                <a:lnTo>
                  <a:pt x="86" y="176"/>
                </a:lnTo>
                <a:lnTo>
                  <a:pt x="102" y="178"/>
                </a:lnTo>
                <a:lnTo>
                  <a:pt x="120" y="181"/>
                </a:lnTo>
                <a:lnTo>
                  <a:pt x="138" y="183"/>
                </a:lnTo>
                <a:lnTo>
                  <a:pt x="156" y="183"/>
                </a:lnTo>
                <a:lnTo>
                  <a:pt x="162" y="176"/>
                </a:lnTo>
                <a:lnTo>
                  <a:pt x="165" y="162"/>
                </a:lnTo>
                <a:lnTo>
                  <a:pt x="164" y="144"/>
                </a:lnTo>
                <a:lnTo>
                  <a:pt x="160" y="123"/>
                </a:lnTo>
                <a:lnTo>
                  <a:pt x="159" y="116"/>
                </a:lnTo>
                <a:lnTo>
                  <a:pt x="159" y="113"/>
                </a:lnTo>
                <a:lnTo>
                  <a:pt x="159" y="11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0" name="Freeform 24"/>
          <p:cNvSpPr/>
          <p:nvPr/>
        </p:nvSpPr>
        <p:spPr bwMode="auto">
          <a:xfrm>
            <a:off x="4823432" y="4752618"/>
            <a:ext cx="261937" cy="290512"/>
          </a:xfrm>
          <a:custGeom>
            <a:avLst/>
            <a:gdLst>
              <a:gd name="T0" fmla="*/ 2147483646 w 165"/>
              <a:gd name="T1" fmla="*/ 2147483646 h 183"/>
              <a:gd name="T2" fmla="*/ 2147483646 w 165"/>
              <a:gd name="T3" fmla="*/ 2147483646 h 183"/>
              <a:gd name="T4" fmla="*/ 2147483646 w 165"/>
              <a:gd name="T5" fmla="*/ 2147483646 h 183"/>
              <a:gd name="T6" fmla="*/ 2147483646 w 165"/>
              <a:gd name="T7" fmla="*/ 2147483646 h 183"/>
              <a:gd name="T8" fmla="*/ 2147483646 w 165"/>
              <a:gd name="T9" fmla="*/ 2147483646 h 183"/>
              <a:gd name="T10" fmla="*/ 2147483646 w 165"/>
              <a:gd name="T11" fmla="*/ 2147483646 h 183"/>
              <a:gd name="T12" fmla="*/ 2147483646 w 165"/>
              <a:gd name="T13" fmla="*/ 2147483646 h 183"/>
              <a:gd name="T14" fmla="*/ 2147483646 w 165"/>
              <a:gd name="T15" fmla="*/ 2147483646 h 183"/>
              <a:gd name="T16" fmla="*/ 2147483646 w 165"/>
              <a:gd name="T17" fmla="*/ 2147483646 h 183"/>
              <a:gd name="T18" fmla="*/ 2147483646 w 165"/>
              <a:gd name="T19" fmla="*/ 2147483646 h 183"/>
              <a:gd name="T20" fmla="*/ 2147483646 w 165"/>
              <a:gd name="T21" fmla="*/ 2147483646 h 183"/>
              <a:gd name="T22" fmla="*/ 2147483646 w 165"/>
              <a:gd name="T23" fmla="*/ 2147483646 h 183"/>
              <a:gd name="T24" fmla="*/ 2147483646 w 165"/>
              <a:gd name="T25" fmla="*/ 2147483646 h 183"/>
              <a:gd name="T26" fmla="*/ 2147483646 w 165"/>
              <a:gd name="T27" fmla="*/ 2147483646 h 183"/>
              <a:gd name="T28" fmla="*/ 2147483646 w 165"/>
              <a:gd name="T29" fmla="*/ 2147483646 h 183"/>
              <a:gd name="T30" fmla="*/ 2147483646 w 165"/>
              <a:gd name="T31" fmla="*/ 2147483646 h 183"/>
              <a:gd name="T32" fmla="*/ 2147483646 w 165"/>
              <a:gd name="T33" fmla="*/ 2147483646 h 183"/>
              <a:gd name="T34" fmla="*/ 2147483646 w 165"/>
              <a:gd name="T35" fmla="*/ 2147483646 h 183"/>
              <a:gd name="T36" fmla="*/ 2147483646 w 165"/>
              <a:gd name="T37" fmla="*/ 2147483646 h 183"/>
              <a:gd name="T38" fmla="*/ 2147483646 w 165"/>
              <a:gd name="T39" fmla="*/ 2147483646 h 183"/>
              <a:gd name="T40" fmla="*/ 2147483646 w 165"/>
              <a:gd name="T41" fmla="*/ 2147483646 h 183"/>
              <a:gd name="T42" fmla="*/ 2147483646 w 165"/>
              <a:gd name="T43" fmla="*/ 2147483646 h 183"/>
              <a:gd name="T44" fmla="*/ 2147483646 w 165"/>
              <a:gd name="T45" fmla="*/ 2147483646 h 183"/>
              <a:gd name="T46" fmla="*/ 2147483646 w 165"/>
              <a:gd name="T47" fmla="*/ 2147483646 h 183"/>
              <a:gd name="T48" fmla="*/ 2147483646 w 165"/>
              <a:gd name="T49" fmla="*/ 2147483646 h 183"/>
              <a:gd name="T50" fmla="*/ 2147483646 w 165"/>
              <a:gd name="T51" fmla="*/ 2147483646 h 183"/>
              <a:gd name="T52" fmla="*/ 2147483646 w 165"/>
              <a:gd name="T53" fmla="*/ 2147483646 h 183"/>
              <a:gd name="T54" fmla="*/ 2147483646 w 165"/>
              <a:gd name="T55" fmla="*/ 0 h 183"/>
              <a:gd name="T56" fmla="*/ 0 w 165"/>
              <a:gd name="T57" fmla="*/ 0 h 183"/>
              <a:gd name="T58" fmla="*/ 0 w 165"/>
              <a:gd name="T59" fmla="*/ 2147483646 h 183"/>
              <a:gd name="T60" fmla="*/ 2147483646 w 165"/>
              <a:gd name="T61" fmla="*/ 2147483646 h 183"/>
              <a:gd name="T62" fmla="*/ 2147483646 w 165"/>
              <a:gd name="T63" fmla="*/ 2147483646 h 183"/>
              <a:gd name="T64" fmla="*/ 2147483646 w 165"/>
              <a:gd name="T65" fmla="*/ 2147483646 h 183"/>
              <a:gd name="T66" fmla="*/ 2147483646 w 165"/>
              <a:gd name="T67" fmla="*/ 2147483646 h 183"/>
              <a:gd name="T68" fmla="*/ 2147483646 w 165"/>
              <a:gd name="T69" fmla="*/ 2147483646 h 183"/>
              <a:gd name="T70" fmla="*/ 2147483646 w 165"/>
              <a:gd name="T71" fmla="*/ 2147483646 h 183"/>
              <a:gd name="T72" fmla="*/ 2147483646 w 165"/>
              <a:gd name="T73" fmla="*/ 2147483646 h 183"/>
              <a:gd name="T74" fmla="*/ 2147483646 w 165"/>
              <a:gd name="T75" fmla="*/ 2147483646 h 183"/>
              <a:gd name="T76" fmla="*/ 2147483646 w 165"/>
              <a:gd name="T77" fmla="*/ 2147483646 h 183"/>
              <a:gd name="T78" fmla="*/ 2147483646 w 165"/>
              <a:gd name="T79" fmla="*/ 2147483646 h 183"/>
              <a:gd name="T80" fmla="*/ 2147483646 w 165"/>
              <a:gd name="T81" fmla="*/ 2147483646 h 183"/>
              <a:gd name="T82" fmla="*/ 2147483646 w 165"/>
              <a:gd name="T83" fmla="*/ 2147483646 h 183"/>
              <a:gd name="T84" fmla="*/ 2147483646 w 165"/>
              <a:gd name="T85" fmla="*/ 2147483646 h 183"/>
              <a:gd name="T86" fmla="*/ 2147483646 w 165"/>
              <a:gd name="T87" fmla="*/ 2147483646 h 183"/>
              <a:gd name="T88" fmla="*/ 2147483646 w 165"/>
              <a:gd name="T89" fmla="*/ 2147483646 h 183"/>
              <a:gd name="T90" fmla="*/ 2147483646 w 165"/>
              <a:gd name="T91" fmla="*/ 2147483646 h 183"/>
              <a:gd name="T92" fmla="*/ 2147483646 w 165"/>
              <a:gd name="T93" fmla="*/ 2147483646 h 183"/>
              <a:gd name="T94" fmla="*/ 2147483646 w 165"/>
              <a:gd name="T95" fmla="*/ 2147483646 h 183"/>
              <a:gd name="T96" fmla="*/ 2147483646 w 165"/>
              <a:gd name="T97" fmla="*/ 2147483646 h 183"/>
              <a:gd name="T98" fmla="*/ 2147483646 w 165"/>
              <a:gd name="T99" fmla="*/ 2147483646 h 183"/>
              <a:gd name="T100" fmla="*/ 2147483646 w 165"/>
              <a:gd name="T101" fmla="*/ 2147483646 h 183"/>
              <a:gd name="T102" fmla="*/ 2147483646 w 165"/>
              <a:gd name="T103" fmla="*/ 2147483646 h 18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65"/>
              <a:gd name="T157" fmla="*/ 0 h 183"/>
              <a:gd name="T158" fmla="*/ 165 w 165"/>
              <a:gd name="T159" fmla="*/ 183 h 18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65" h="183">
                <a:moveTo>
                  <a:pt x="159" y="110"/>
                </a:moveTo>
                <a:lnTo>
                  <a:pt x="156" y="98"/>
                </a:lnTo>
                <a:lnTo>
                  <a:pt x="151" y="69"/>
                </a:lnTo>
                <a:lnTo>
                  <a:pt x="149" y="40"/>
                </a:lnTo>
                <a:lnTo>
                  <a:pt x="151" y="9"/>
                </a:lnTo>
                <a:lnTo>
                  <a:pt x="148" y="9"/>
                </a:lnTo>
                <a:lnTo>
                  <a:pt x="143" y="9"/>
                </a:lnTo>
                <a:lnTo>
                  <a:pt x="136" y="11"/>
                </a:lnTo>
                <a:lnTo>
                  <a:pt x="131" y="13"/>
                </a:lnTo>
                <a:lnTo>
                  <a:pt x="123" y="13"/>
                </a:lnTo>
                <a:lnTo>
                  <a:pt x="115" y="13"/>
                </a:lnTo>
                <a:lnTo>
                  <a:pt x="107" y="13"/>
                </a:lnTo>
                <a:lnTo>
                  <a:pt x="97" y="11"/>
                </a:lnTo>
                <a:lnTo>
                  <a:pt x="89" y="11"/>
                </a:lnTo>
                <a:lnTo>
                  <a:pt x="83" y="9"/>
                </a:lnTo>
                <a:lnTo>
                  <a:pt x="76" y="9"/>
                </a:lnTo>
                <a:lnTo>
                  <a:pt x="71" y="9"/>
                </a:lnTo>
                <a:lnTo>
                  <a:pt x="67" y="6"/>
                </a:lnTo>
                <a:lnTo>
                  <a:pt x="62" y="6"/>
                </a:lnTo>
                <a:lnTo>
                  <a:pt x="55" y="4"/>
                </a:lnTo>
                <a:lnTo>
                  <a:pt x="50" y="3"/>
                </a:lnTo>
                <a:lnTo>
                  <a:pt x="46" y="1"/>
                </a:lnTo>
                <a:lnTo>
                  <a:pt x="39" y="1"/>
                </a:lnTo>
                <a:lnTo>
                  <a:pt x="34" y="1"/>
                </a:lnTo>
                <a:lnTo>
                  <a:pt x="28" y="1"/>
                </a:lnTo>
                <a:lnTo>
                  <a:pt x="21" y="1"/>
                </a:lnTo>
                <a:lnTo>
                  <a:pt x="13" y="1"/>
                </a:lnTo>
                <a:lnTo>
                  <a:pt x="8" y="0"/>
                </a:lnTo>
                <a:lnTo>
                  <a:pt x="0" y="0"/>
                </a:lnTo>
                <a:lnTo>
                  <a:pt x="0" y="26"/>
                </a:lnTo>
                <a:lnTo>
                  <a:pt x="2" y="56"/>
                </a:lnTo>
                <a:lnTo>
                  <a:pt x="5" y="92"/>
                </a:lnTo>
                <a:lnTo>
                  <a:pt x="8" y="111"/>
                </a:lnTo>
                <a:lnTo>
                  <a:pt x="13" y="129"/>
                </a:lnTo>
                <a:lnTo>
                  <a:pt x="20" y="144"/>
                </a:lnTo>
                <a:lnTo>
                  <a:pt x="29" y="157"/>
                </a:lnTo>
                <a:lnTo>
                  <a:pt x="39" y="167"/>
                </a:lnTo>
                <a:lnTo>
                  <a:pt x="50" y="173"/>
                </a:lnTo>
                <a:lnTo>
                  <a:pt x="59" y="178"/>
                </a:lnTo>
                <a:lnTo>
                  <a:pt x="70" y="178"/>
                </a:lnTo>
                <a:lnTo>
                  <a:pt x="86" y="176"/>
                </a:lnTo>
                <a:lnTo>
                  <a:pt x="102" y="178"/>
                </a:lnTo>
                <a:lnTo>
                  <a:pt x="120" y="181"/>
                </a:lnTo>
                <a:lnTo>
                  <a:pt x="138" y="183"/>
                </a:lnTo>
                <a:lnTo>
                  <a:pt x="156" y="183"/>
                </a:lnTo>
                <a:lnTo>
                  <a:pt x="162" y="176"/>
                </a:lnTo>
                <a:lnTo>
                  <a:pt x="165" y="162"/>
                </a:lnTo>
                <a:lnTo>
                  <a:pt x="164" y="144"/>
                </a:lnTo>
                <a:lnTo>
                  <a:pt x="160" y="123"/>
                </a:lnTo>
                <a:lnTo>
                  <a:pt x="159" y="116"/>
                </a:lnTo>
                <a:lnTo>
                  <a:pt x="159" y="113"/>
                </a:lnTo>
                <a:lnTo>
                  <a:pt x="159" y="11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1" name="Freeform 25"/>
          <p:cNvSpPr/>
          <p:nvPr/>
        </p:nvSpPr>
        <p:spPr bwMode="auto">
          <a:xfrm>
            <a:off x="4855182" y="4373206"/>
            <a:ext cx="255587" cy="288925"/>
          </a:xfrm>
          <a:custGeom>
            <a:avLst/>
            <a:gdLst>
              <a:gd name="T0" fmla="*/ 2147483646 w 161"/>
              <a:gd name="T1" fmla="*/ 0 h 182"/>
              <a:gd name="T2" fmla="*/ 2147483646 w 161"/>
              <a:gd name="T3" fmla="*/ 2147483646 h 182"/>
              <a:gd name="T4" fmla="*/ 2147483646 w 161"/>
              <a:gd name="T5" fmla="*/ 2147483646 h 182"/>
              <a:gd name="T6" fmla="*/ 2147483646 w 161"/>
              <a:gd name="T7" fmla="*/ 2147483646 h 182"/>
              <a:gd name="T8" fmla="*/ 2147483646 w 161"/>
              <a:gd name="T9" fmla="*/ 2147483646 h 182"/>
              <a:gd name="T10" fmla="*/ 2147483646 w 161"/>
              <a:gd name="T11" fmla="*/ 2147483646 h 182"/>
              <a:gd name="T12" fmla="*/ 2147483646 w 161"/>
              <a:gd name="T13" fmla="*/ 2147483646 h 182"/>
              <a:gd name="T14" fmla="*/ 2147483646 w 161"/>
              <a:gd name="T15" fmla="*/ 2147483646 h 182"/>
              <a:gd name="T16" fmla="*/ 2147483646 w 161"/>
              <a:gd name="T17" fmla="*/ 2147483646 h 182"/>
              <a:gd name="T18" fmla="*/ 2147483646 w 161"/>
              <a:gd name="T19" fmla="*/ 2147483646 h 182"/>
              <a:gd name="T20" fmla="*/ 2147483646 w 161"/>
              <a:gd name="T21" fmla="*/ 2147483646 h 182"/>
              <a:gd name="T22" fmla="*/ 2147483646 w 161"/>
              <a:gd name="T23" fmla="*/ 2147483646 h 182"/>
              <a:gd name="T24" fmla="*/ 2147483646 w 161"/>
              <a:gd name="T25" fmla="*/ 2147483646 h 182"/>
              <a:gd name="T26" fmla="*/ 2147483646 w 161"/>
              <a:gd name="T27" fmla="*/ 2147483646 h 182"/>
              <a:gd name="T28" fmla="*/ 2147483646 w 161"/>
              <a:gd name="T29" fmla="*/ 2147483646 h 182"/>
              <a:gd name="T30" fmla="*/ 2147483646 w 161"/>
              <a:gd name="T31" fmla="*/ 2147483646 h 182"/>
              <a:gd name="T32" fmla="*/ 2147483646 w 161"/>
              <a:gd name="T33" fmla="*/ 2147483646 h 182"/>
              <a:gd name="T34" fmla="*/ 2147483646 w 161"/>
              <a:gd name="T35" fmla="*/ 2147483646 h 182"/>
              <a:gd name="T36" fmla="*/ 2147483646 w 161"/>
              <a:gd name="T37" fmla="*/ 2147483646 h 182"/>
              <a:gd name="T38" fmla="*/ 0 w 161"/>
              <a:gd name="T39" fmla="*/ 2147483646 h 182"/>
              <a:gd name="T40" fmla="*/ 2147483646 w 161"/>
              <a:gd name="T41" fmla="*/ 2147483646 h 182"/>
              <a:gd name="T42" fmla="*/ 2147483646 w 161"/>
              <a:gd name="T43" fmla="*/ 2147483646 h 182"/>
              <a:gd name="T44" fmla="*/ 2147483646 w 161"/>
              <a:gd name="T45" fmla="*/ 2147483646 h 182"/>
              <a:gd name="T46" fmla="*/ 2147483646 w 161"/>
              <a:gd name="T47" fmla="*/ 2147483646 h 182"/>
              <a:gd name="T48" fmla="*/ 2147483646 w 161"/>
              <a:gd name="T49" fmla="*/ 2147483646 h 182"/>
              <a:gd name="T50" fmla="*/ 2147483646 w 161"/>
              <a:gd name="T51" fmla="*/ 2147483646 h 182"/>
              <a:gd name="T52" fmla="*/ 2147483646 w 161"/>
              <a:gd name="T53" fmla="*/ 2147483646 h 182"/>
              <a:gd name="T54" fmla="*/ 2147483646 w 161"/>
              <a:gd name="T55" fmla="*/ 2147483646 h 182"/>
              <a:gd name="T56" fmla="*/ 2147483646 w 161"/>
              <a:gd name="T57" fmla="*/ 2147483646 h 182"/>
              <a:gd name="T58" fmla="*/ 2147483646 w 161"/>
              <a:gd name="T59" fmla="*/ 2147483646 h 182"/>
              <a:gd name="T60" fmla="*/ 2147483646 w 161"/>
              <a:gd name="T61" fmla="*/ 2147483646 h 182"/>
              <a:gd name="T62" fmla="*/ 2147483646 w 161"/>
              <a:gd name="T63" fmla="*/ 2147483646 h 182"/>
              <a:gd name="T64" fmla="*/ 2147483646 w 161"/>
              <a:gd name="T65" fmla="*/ 2147483646 h 182"/>
              <a:gd name="T66" fmla="*/ 2147483646 w 161"/>
              <a:gd name="T67" fmla="*/ 2147483646 h 182"/>
              <a:gd name="T68" fmla="*/ 2147483646 w 161"/>
              <a:gd name="T69" fmla="*/ 2147483646 h 182"/>
              <a:gd name="T70" fmla="*/ 2147483646 w 161"/>
              <a:gd name="T71" fmla="*/ 2147483646 h 182"/>
              <a:gd name="T72" fmla="*/ 2147483646 w 161"/>
              <a:gd name="T73" fmla="*/ 2147483646 h 182"/>
              <a:gd name="T74" fmla="*/ 2147483646 w 161"/>
              <a:gd name="T75" fmla="*/ 2147483646 h 182"/>
              <a:gd name="T76" fmla="*/ 2147483646 w 161"/>
              <a:gd name="T77" fmla="*/ 2147483646 h 182"/>
              <a:gd name="T78" fmla="*/ 2147483646 w 161"/>
              <a:gd name="T79" fmla="*/ 2147483646 h 182"/>
              <a:gd name="T80" fmla="*/ 2147483646 w 161"/>
              <a:gd name="T81" fmla="*/ 2147483646 h 182"/>
              <a:gd name="T82" fmla="*/ 2147483646 w 161"/>
              <a:gd name="T83" fmla="*/ 2147483646 h 182"/>
              <a:gd name="T84" fmla="*/ 2147483646 w 161"/>
              <a:gd name="T85" fmla="*/ 2147483646 h 182"/>
              <a:gd name="T86" fmla="*/ 2147483646 w 161"/>
              <a:gd name="T87" fmla="*/ 2147483646 h 182"/>
              <a:gd name="T88" fmla="*/ 2147483646 w 161"/>
              <a:gd name="T89" fmla="*/ 2147483646 h 182"/>
              <a:gd name="T90" fmla="*/ 2147483646 w 161"/>
              <a:gd name="T91" fmla="*/ 2147483646 h 182"/>
              <a:gd name="T92" fmla="*/ 2147483646 w 161"/>
              <a:gd name="T93" fmla="*/ 2147483646 h 182"/>
              <a:gd name="T94" fmla="*/ 2147483646 w 161"/>
              <a:gd name="T95" fmla="*/ 2147483646 h 182"/>
              <a:gd name="T96" fmla="*/ 2147483646 w 161"/>
              <a:gd name="T97" fmla="*/ 2147483646 h 182"/>
              <a:gd name="T98" fmla="*/ 2147483646 w 161"/>
              <a:gd name="T99" fmla="*/ 2147483646 h 182"/>
              <a:gd name="T100" fmla="*/ 2147483646 w 161"/>
              <a:gd name="T101" fmla="*/ 2147483646 h 182"/>
              <a:gd name="T102" fmla="*/ 2147483646 w 161"/>
              <a:gd name="T103" fmla="*/ 2147483646 h 182"/>
              <a:gd name="T104" fmla="*/ 2147483646 w 161"/>
              <a:gd name="T105" fmla="*/ 2147483646 h 182"/>
              <a:gd name="T106" fmla="*/ 2147483646 w 161"/>
              <a:gd name="T107" fmla="*/ 2147483646 h 182"/>
              <a:gd name="T108" fmla="*/ 2147483646 w 161"/>
              <a:gd name="T109" fmla="*/ 2147483646 h 182"/>
              <a:gd name="T110" fmla="*/ 2147483646 w 161"/>
              <a:gd name="T111" fmla="*/ 2147483646 h 182"/>
              <a:gd name="T112" fmla="*/ 2147483646 w 161"/>
              <a:gd name="T113" fmla="*/ 2147483646 h 182"/>
              <a:gd name="T114" fmla="*/ 2147483646 w 161"/>
              <a:gd name="T115" fmla="*/ 2147483646 h 182"/>
              <a:gd name="T116" fmla="*/ 2147483646 w 161"/>
              <a:gd name="T117" fmla="*/ 0 h 1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1"/>
              <a:gd name="T178" fmla="*/ 0 h 182"/>
              <a:gd name="T179" fmla="*/ 161 w 161"/>
              <a:gd name="T180" fmla="*/ 182 h 18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1" h="182">
                <a:moveTo>
                  <a:pt x="116" y="0"/>
                </a:moveTo>
                <a:lnTo>
                  <a:pt x="108" y="12"/>
                </a:lnTo>
                <a:lnTo>
                  <a:pt x="103" y="23"/>
                </a:lnTo>
                <a:lnTo>
                  <a:pt x="94" y="36"/>
                </a:lnTo>
                <a:lnTo>
                  <a:pt x="84" y="52"/>
                </a:lnTo>
                <a:lnTo>
                  <a:pt x="74" y="67"/>
                </a:lnTo>
                <a:lnTo>
                  <a:pt x="64" y="80"/>
                </a:lnTo>
                <a:lnTo>
                  <a:pt x="53" y="91"/>
                </a:lnTo>
                <a:lnTo>
                  <a:pt x="69" y="91"/>
                </a:lnTo>
                <a:lnTo>
                  <a:pt x="58" y="98"/>
                </a:lnTo>
                <a:lnTo>
                  <a:pt x="50" y="102"/>
                </a:lnTo>
                <a:lnTo>
                  <a:pt x="43" y="111"/>
                </a:lnTo>
                <a:lnTo>
                  <a:pt x="32" y="124"/>
                </a:lnTo>
                <a:lnTo>
                  <a:pt x="26" y="133"/>
                </a:lnTo>
                <a:lnTo>
                  <a:pt x="22" y="140"/>
                </a:lnTo>
                <a:lnTo>
                  <a:pt x="19" y="148"/>
                </a:lnTo>
                <a:lnTo>
                  <a:pt x="16" y="156"/>
                </a:lnTo>
                <a:lnTo>
                  <a:pt x="11" y="164"/>
                </a:lnTo>
                <a:lnTo>
                  <a:pt x="5" y="175"/>
                </a:lnTo>
                <a:lnTo>
                  <a:pt x="0" y="182"/>
                </a:lnTo>
                <a:lnTo>
                  <a:pt x="6" y="182"/>
                </a:lnTo>
                <a:lnTo>
                  <a:pt x="13" y="182"/>
                </a:lnTo>
                <a:lnTo>
                  <a:pt x="19" y="182"/>
                </a:lnTo>
                <a:lnTo>
                  <a:pt x="27" y="182"/>
                </a:lnTo>
                <a:lnTo>
                  <a:pt x="34" y="180"/>
                </a:lnTo>
                <a:lnTo>
                  <a:pt x="39" y="180"/>
                </a:lnTo>
                <a:lnTo>
                  <a:pt x="45" y="180"/>
                </a:lnTo>
                <a:lnTo>
                  <a:pt x="51" y="180"/>
                </a:lnTo>
                <a:lnTo>
                  <a:pt x="56" y="179"/>
                </a:lnTo>
                <a:lnTo>
                  <a:pt x="61" y="179"/>
                </a:lnTo>
                <a:lnTo>
                  <a:pt x="64" y="179"/>
                </a:lnTo>
                <a:lnTo>
                  <a:pt x="68" y="179"/>
                </a:lnTo>
                <a:lnTo>
                  <a:pt x="76" y="177"/>
                </a:lnTo>
                <a:lnTo>
                  <a:pt x="79" y="174"/>
                </a:lnTo>
                <a:lnTo>
                  <a:pt x="81" y="166"/>
                </a:lnTo>
                <a:lnTo>
                  <a:pt x="81" y="153"/>
                </a:lnTo>
                <a:lnTo>
                  <a:pt x="82" y="143"/>
                </a:lnTo>
                <a:lnTo>
                  <a:pt x="85" y="132"/>
                </a:lnTo>
                <a:lnTo>
                  <a:pt x="90" y="119"/>
                </a:lnTo>
                <a:lnTo>
                  <a:pt x="97" y="106"/>
                </a:lnTo>
                <a:lnTo>
                  <a:pt x="105" y="91"/>
                </a:lnTo>
                <a:lnTo>
                  <a:pt x="113" y="78"/>
                </a:lnTo>
                <a:lnTo>
                  <a:pt x="119" y="65"/>
                </a:lnTo>
                <a:lnTo>
                  <a:pt x="128" y="54"/>
                </a:lnTo>
                <a:lnTo>
                  <a:pt x="128" y="52"/>
                </a:lnTo>
                <a:lnTo>
                  <a:pt x="131" y="49"/>
                </a:lnTo>
                <a:lnTo>
                  <a:pt x="134" y="44"/>
                </a:lnTo>
                <a:lnTo>
                  <a:pt x="139" y="39"/>
                </a:lnTo>
                <a:lnTo>
                  <a:pt x="144" y="36"/>
                </a:lnTo>
                <a:lnTo>
                  <a:pt x="155" y="34"/>
                </a:lnTo>
                <a:lnTo>
                  <a:pt x="161" y="36"/>
                </a:lnTo>
                <a:lnTo>
                  <a:pt x="153" y="29"/>
                </a:lnTo>
                <a:lnTo>
                  <a:pt x="147" y="25"/>
                </a:lnTo>
                <a:lnTo>
                  <a:pt x="142" y="21"/>
                </a:lnTo>
                <a:lnTo>
                  <a:pt x="137" y="18"/>
                </a:lnTo>
                <a:lnTo>
                  <a:pt x="131" y="13"/>
                </a:lnTo>
                <a:lnTo>
                  <a:pt x="126" y="10"/>
                </a:lnTo>
                <a:lnTo>
                  <a:pt x="121" y="5"/>
                </a:lnTo>
                <a:lnTo>
                  <a:pt x="116" y="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2" name="Freeform 26"/>
          <p:cNvSpPr/>
          <p:nvPr/>
        </p:nvSpPr>
        <p:spPr bwMode="auto">
          <a:xfrm>
            <a:off x="4855182" y="4373206"/>
            <a:ext cx="255587" cy="288925"/>
          </a:xfrm>
          <a:custGeom>
            <a:avLst/>
            <a:gdLst>
              <a:gd name="T0" fmla="*/ 2147483646 w 161"/>
              <a:gd name="T1" fmla="*/ 0 h 182"/>
              <a:gd name="T2" fmla="*/ 2147483646 w 161"/>
              <a:gd name="T3" fmla="*/ 2147483646 h 182"/>
              <a:gd name="T4" fmla="*/ 2147483646 w 161"/>
              <a:gd name="T5" fmla="*/ 2147483646 h 182"/>
              <a:gd name="T6" fmla="*/ 2147483646 w 161"/>
              <a:gd name="T7" fmla="*/ 2147483646 h 182"/>
              <a:gd name="T8" fmla="*/ 2147483646 w 161"/>
              <a:gd name="T9" fmla="*/ 2147483646 h 182"/>
              <a:gd name="T10" fmla="*/ 2147483646 w 161"/>
              <a:gd name="T11" fmla="*/ 2147483646 h 182"/>
              <a:gd name="T12" fmla="*/ 2147483646 w 161"/>
              <a:gd name="T13" fmla="*/ 2147483646 h 182"/>
              <a:gd name="T14" fmla="*/ 2147483646 w 161"/>
              <a:gd name="T15" fmla="*/ 2147483646 h 182"/>
              <a:gd name="T16" fmla="*/ 2147483646 w 161"/>
              <a:gd name="T17" fmla="*/ 2147483646 h 182"/>
              <a:gd name="T18" fmla="*/ 2147483646 w 161"/>
              <a:gd name="T19" fmla="*/ 2147483646 h 182"/>
              <a:gd name="T20" fmla="*/ 2147483646 w 161"/>
              <a:gd name="T21" fmla="*/ 2147483646 h 182"/>
              <a:gd name="T22" fmla="*/ 2147483646 w 161"/>
              <a:gd name="T23" fmla="*/ 2147483646 h 182"/>
              <a:gd name="T24" fmla="*/ 2147483646 w 161"/>
              <a:gd name="T25" fmla="*/ 2147483646 h 182"/>
              <a:gd name="T26" fmla="*/ 2147483646 w 161"/>
              <a:gd name="T27" fmla="*/ 2147483646 h 182"/>
              <a:gd name="T28" fmla="*/ 2147483646 w 161"/>
              <a:gd name="T29" fmla="*/ 2147483646 h 182"/>
              <a:gd name="T30" fmla="*/ 2147483646 w 161"/>
              <a:gd name="T31" fmla="*/ 2147483646 h 182"/>
              <a:gd name="T32" fmla="*/ 2147483646 w 161"/>
              <a:gd name="T33" fmla="*/ 2147483646 h 182"/>
              <a:gd name="T34" fmla="*/ 2147483646 w 161"/>
              <a:gd name="T35" fmla="*/ 2147483646 h 182"/>
              <a:gd name="T36" fmla="*/ 2147483646 w 161"/>
              <a:gd name="T37" fmla="*/ 2147483646 h 182"/>
              <a:gd name="T38" fmla="*/ 0 w 161"/>
              <a:gd name="T39" fmla="*/ 2147483646 h 182"/>
              <a:gd name="T40" fmla="*/ 2147483646 w 161"/>
              <a:gd name="T41" fmla="*/ 2147483646 h 182"/>
              <a:gd name="T42" fmla="*/ 2147483646 w 161"/>
              <a:gd name="T43" fmla="*/ 2147483646 h 182"/>
              <a:gd name="T44" fmla="*/ 2147483646 w 161"/>
              <a:gd name="T45" fmla="*/ 2147483646 h 182"/>
              <a:gd name="T46" fmla="*/ 2147483646 w 161"/>
              <a:gd name="T47" fmla="*/ 2147483646 h 182"/>
              <a:gd name="T48" fmla="*/ 2147483646 w 161"/>
              <a:gd name="T49" fmla="*/ 2147483646 h 182"/>
              <a:gd name="T50" fmla="*/ 2147483646 w 161"/>
              <a:gd name="T51" fmla="*/ 2147483646 h 182"/>
              <a:gd name="T52" fmla="*/ 2147483646 w 161"/>
              <a:gd name="T53" fmla="*/ 2147483646 h 182"/>
              <a:gd name="T54" fmla="*/ 2147483646 w 161"/>
              <a:gd name="T55" fmla="*/ 2147483646 h 182"/>
              <a:gd name="T56" fmla="*/ 2147483646 w 161"/>
              <a:gd name="T57" fmla="*/ 2147483646 h 182"/>
              <a:gd name="T58" fmla="*/ 2147483646 w 161"/>
              <a:gd name="T59" fmla="*/ 2147483646 h 182"/>
              <a:gd name="T60" fmla="*/ 2147483646 w 161"/>
              <a:gd name="T61" fmla="*/ 2147483646 h 182"/>
              <a:gd name="T62" fmla="*/ 2147483646 w 161"/>
              <a:gd name="T63" fmla="*/ 2147483646 h 182"/>
              <a:gd name="T64" fmla="*/ 2147483646 w 161"/>
              <a:gd name="T65" fmla="*/ 2147483646 h 182"/>
              <a:gd name="T66" fmla="*/ 2147483646 w 161"/>
              <a:gd name="T67" fmla="*/ 2147483646 h 182"/>
              <a:gd name="T68" fmla="*/ 2147483646 w 161"/>
              <a:gd name="T69" fmla="*/ 2147483646 h 182"/>
              <a:gd name="T70" fmla="*/ 2147483646 w 161"/>
              <a:gd name="T71" fmla="*/ 2147483646 h 182"/>
              <a:gd name="T72" fmla="*/ 2147483646 w 161"/>
              <a:gd name="T73" fmla="*/ 2147483646 h 182"/>
              <a:gd name="T74" fmla="*/ 2147483646 w 161"/>
              <a:gd name="T75" fmla="*/ 2147483646 h 182"/>
              <a:gd name="T76" fmla="*/ 2147483646 w 161"/>
              <a:gd name="T77" fmla="*/ 2147483646 h 182"/>
              <a:gd name="T78" fmla="*/ 2147483646 w 161"/>
              <a:gd name="T79" fmla="*/ 2147483646 h 182"/>
              <a:gd name="T80" fmla="*/ 2147483646 w 161"/>
              <a:gd name="T81" fmla="*/ 2147483646 h 182"/>
              <a:gd name="T82" fmla="*/ 2147483646 w 161"/>
              <a:gd name="T83" fmla="*/ 2147483646 h 182"/>
              <a:gd name="T84" fmla="*/ 2147483646 w 161"/>
              <a:gd name="T85" fmla="*/ 2147483646 h 182"/>
              <a:gd name="T86" fmla="*/ 2147483646 w 161"/>
              <a:gd name="T87" fmla="*/ 2147483646 h 182"/>
              <a:gd name="T88" fmla="*/ 2147483646 w 161"/>
              <a:gd name="T89" fmla="*/ 2147483646 h 182"/>
              <a:gd name="T90" fmla="*/ 2147483646 w 161"/>
              <a:gd name="T91" fmla="*/ 2147483646 h 182"/>
              <a:gd name="T92" fmla="*/ 2147483646 w 161"/>
              <a:gd name="T93" fmla="*/ 2147483646 h 182"/>
              <a:gd name="T94" fmla="*/ 2147483646 w 161"/>
              <a:gd name="T95" fmla="*/ 2147483646 h 182"/>
              <a:gd name="T96" fmla="*/ 2147483646 w 161"/>
              <a:gd name="T97" fmla="*/ 2147483646 h 182"/>
              <a:gd name="T98" fmla="*/ 2147483646 w 161"/>
              <a:gd name="T99" fmla="*/ 2147483646 h 182"/>
              <a:gd name="T100" fmla="*/ 2147483646 w 161"/>
              <a:gd name="T101" fmla="*/ 2147483646 h 182"/>
              <a:gd name="T102" fmla="*/ 2147483646 w 161"/>
              <a:gd name="T103" fmla="*/ 2147483646 h 182"/>
              <a:gd name="T104" fmla="*/ 2147483646 w 161"/>
              <a:gd name="T105" fmla="*/ 2147483646 h 182"/>
              <a:gd name="T106" fmla="*/ 2147483646 w 161"/>
              <a:gd name="T107" fmla="*/ 2147483646 h 182"/>
              <a:gd name="T108" fmla="*/ 2147483646 w 161"/>
              <a:gd name="T109" fmla="*/ 2147483646 h 182"/>
              <a:gd name="T110" fmla="*/ 2147483646 w 161"/>
              <a:gd name="T111" fmla="*/ 2147483646 h 182"/>
              <a:gd name="T112" fmla="*/ 2147483646 w 161"/>
              <a:gd name="T113" fmla="*/ 2147483646 h 182"/>
              <a:gd name="T114" fmla="*/ 2147483646 w 161"/>
              <a:gd name="T115" fmla="*/ 2147483646 h 182"/>
              <a:gd name="T116" fmla="*/ 2147483646 w 161"/>
              <a:gd name="T117" fmla="*/ 0 h 1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61"/>
              <a:gd name="T178" fmla="*/ 0 h 182"/>
              <a:gd name="T179" fmla="*/ 161 w 161"/>
              <a:gd name="T180" fmla="*/ 182 h 18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61" h="182">
                <a:moveTo>
                  <a:pt x="116" y="0"/>
                </a:moveTo>
                <a:lnTo>
                  <a:pt x="108" y="12"/>
                </a:lnTo>
                <a:lnTo>
                  <a:pt x="103" y="23"/>
                </a:lnTo>
                <a:lnTo>
                  <a:pt x="94" y="36"/>
                </a:lnTo>
                <a:lnTo>
                  <a:pt x="84" y="52"/>
                </a:lnTo>
                <a:lnTo>
                  <a:pt x="74" y="67"/>
                </a:lnTo>
                <a:lnTo>
                  <a:pt x="64" y="80"/>
                </a:lnTo>
                <a:lnTo>
                  <a:pt x="53" y="91"/>
                </a:lnTo>
                <a:lnTo>
                  <a:pt x="69" y="91"/>
                </a:lnTo>
                <a:lnTo>
                  <a:pt x="58" y="98"/>
                </a:lnTo>
                <a:lnTo>
                  <a:pt x="50" y="102"/>
                </a:lnTo>
                <a:lnTo>
                  <a:pt x="43" y="111"/>
                </a:lnTo>
                <a:lnTo>
                  <a:pt x="32" y="124"/>
                </a:lnTo>
                <a:lnTo>
                  <a:pt x="26" y="133"/>
                </a:lnTo>
                <a:lnTo>
                  <a:pt x="22" y="140"/>
                </a:lnTo>
                <a:lnTo>
                  <a:pt x="19" y="148"/>
                </a:lnTo>
                <a:lnTo>
                  <a:pt x="16" y="156"/>
                </a:lnTo>
                <a:lnTo>
                  <a:pt x="11" y="164"/>
                </a:lnTo>
                <a:lnTo>
                  <a:pt x="5" y="175"/>
                </a:lnTo>
                <a:lnTo>
                  <a:pt x="0" y="182"/>
                </a:lnTo>
                <a:lnTo>
                  <a:pt x="6" y="182"/>
                </a:lnTo>
                <a:lnTo>
                  <a:pt x="13" y="182"/>
                </a:lnTo>
                <a:lnTo>
                  <a:pt x="19" y="182"/>
                </a:lnTo>
                <a:lnTo>
                  <a:pt x="27" y="182"/>
                </a:lnTo>
                <a:lnTo>
                  <a:pt x="34" y="180"/>
                </a:lnTo>
                <a:lnTo>
                  <a:pt x="39" y="180"/>
                </a:lnTo>
                <a:lnTo>
                  <a:pt x="45" y="180"/>
                </a:lnTo>
                <a:lnTo>
                  <a:pt x="51" y="180"/>
                </a:lnTo>
                <a:lnTo>
                  <a:pt x="56" y="179"/>
                </a:lnTo>
                <a:lnTo>
                  <a:pt x="61" y="179"/>
                </a:lnTo>
                <a:lnTo>
                  <a:pt x="64" y="179"/>
                </a:lnTo>
                <a:lnTo>
                  <a:pt x="68" y="179"/>
                </a:lnTo>
                <a:lnTo>
                  <a:pt x="76" y="177"/>
                </a:lnTo>
                <a:lnTo>
                  <a:pt x="79" y="174"/>
                </a:lnTo>
                <a:lnTo>
                  <a:pt x="81" y="166"/>
                </a:lnTo>
                <a:lnTo>
                  <a:pt x="81" y="153"/>
                </a:lnTo>
                <a:lnTo>
                  <a:pt x="82" y="143"/>
                </a:lnTo>
                <a:lnTo>
                  <a:pt x="85" y="132"/>
                </a:lnTo>
                <a:lnTo>
                  <a:pt x="90" y="119"/>
                </a:lnTo>
                <a:lnTo>
                  <a:pt x="97" y="106"/>
                </a:lnTo>
                <a:lnTo>
                  <a:pt x="105" y="91"/>
                </a:lnTo>
                <a:lnTo>
                  <a:pt x="113" y="78"/>
                </a:lnTo>
                <a:lnTo>
                  <a:pt x="119" y="65"/>
                </a:lnTo>
                <a:lnTo>
                  <a:pt x="128" y="54"/>
                </a:lnTo>
                <a:lnTo>
                  <a:pt x="128" y="52"/>
                </a:lnTo>
                <a:lnTo>
                  <a:pt x="131" y="49"/>
                </a:lnTo>
                <a:lnTo>
                  <a:pt x="134" y="44"/>
                </a:lnTo>
                <a:lnTo>
                  <a:pt x="139" y="39"/>
                </a:lnTo>
                <a:lnTo>
                  <a:pt x="144" y="36"/>
                </a:lnTo>
                <a:lnTo>
                  <a:pt x="155" y="34"/>
                </a:lnTo>
                <a:lnTo>
                  <a:pt x="161" y="36"/>
                </a:lnTo>
                <a:lnTo>
                  <a:pt x="153" y="29"/>
                </a:lnTo>
                <a:lnTo>
                  <a:pt x="147" y="25"/>
                </a:lnTo>
                <a:lnTo>
                  <a:pt x="142" y="21"/>
                </a:lnTo>
                <a:lnTo>
                  <a:pt x="137" y="18"/>
                </a:lnTo>
                <a:lnTo>
                  <a:pt x="131" y="13"/>
                </a:lnTo>
                <a:lnTo>
                  <a:pt x="126" y="10"/>
                </a:lnTo>
                <a:lnTo>
                  <a:pt x="121" y="5"/>
                </a:lnTo>
                <a:lnTo>
                  <a:pt x="116"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3" name="Freeform 27"/>
          <p:cNvSpPr/>
          <p:nvPr/>
        </p:nvSpPr>
        <p:spPr bwMode="auto">
          <a:xfrm>
            <a:off x="4831368" y="4360505"/>
            <a:ext cx="77788" cy="273050"/>
          </a:xfrm>
          <a:custGeom>
            <a:avLst/>
            <a:gdLst>
              <a:gd name="T0" fmla="*/ 2147483646 w 49"/>
              <a:gd name="T1" fmla="*/ 2147483646 h 172"/>
              <a:gd name="T2" fmla="*/ 2147483646 w 49"/>
              <a:gd name="T3" fmla="*/ 2147483646 h 172"/>
              <a:gd name="T4" fmla="*/ 2147483646 w 49"/>
              <a:gd name="T5" fmla="*/ 2147483646 h 172"/>
              <a:gd name="T6" fmla="*/ 2147483646 w 49"/>
              <a:gd name="T7" fmla="*/ 2147483646 h 172"/>
              <a:gd name="T8" fmla="*/ 2147483646 w 49"/>
              <a:gd name="T9" fmla="*/ 2147483646 h 172"/>
              <a:gd name="T10" fmla="*/ 2147483646 w 49"/>
              <a:gd name="T11" fmla="*/ 2147483646 h 172"/>
              <a:gd name="T12" fmla="*/ 2147483646 w 49"/>
              <a:gd name="T13" fmla="*/ 2147483646 h 172"/>
              <a:gd name="T14" fmla="*/ 2147483646 w 49"/>
              <a:gd name="T15" fmla="*/ 2147483646 h 172"/>
              <a:gd name="T16" fmla="*/ 2147483646 w 49"/>
              <a:gd name="T17" fmla="*/ 2147483646 h 172"/>
              <a:gd name="T18" fmla="*/ 2147483646 w 49"/>
              <a:gd name="T19" fmla="*/ 2147483646 h 172"/>
              <a:gd name="T20" fmla="*/ 2147483646 w 49"/>
              <a:gd name="T21" fmla="*/ 2147483646 h 172"/>
              <a:gd name="T22" fmla="*/ 2147483646 w 49"/>
              <a:gd name="T23" fmla="*/ 2147483646 h 172"/>
              <a:gd name="T24" fmla="*/ 2147483646 w 49"/>
              <a:gd name="T25" fmla="*/ 2147483646 h 172"/>
              <a:gd name="T26" fmla="*/ 2147483646 w 49"/>
              <a:gd name="T27" fmla="*/ 0 h 172"/>
              <a:gd name="T28" fmla="*/ 2147483646 w 49"/>
              <a:gd name="T29" fmla="*/ 0 h 172"/>
              <a:gd name="T30" fmla="*/ 2147483646 w 49"/>
              <a:gd name="T31" fmla="*/ 2147483646 h 172"/>
              <a:gd name="T32" fmla="*/ 2147483646 w 49"/>
              <a:gd name="T33" fmla="*/ 2147483646 h 172"/>
              <a:gd name="T34" fmla="*/ 2147483646 w 49"/>
              <a:gd name="T35" fmla="*/ 2147483646 h 172"/>
              <a:gd name="T36" fmla="*/ 2147483646 w 49"/>
              <a:gd name="T37" fmla="*/ 2147483646 h 172"/>
              <a:gd name="T38" fmla="*/ 2147483646 w 49"/>
              <a:gd name="T39" fmla="*/ 2147483646 h 172"/>
              <a:gd name="T40" fmla="*/ 2147483646 w 49"/>
              <a:gd name="T41" fmla="*/ 2147483646 h 172"/>
              <a:gd name="T42" fmla="*/ 2147483646 w 49"/>
              <a:gd name="T43" fmla="*/ 2147483646 h 172"/>
              <a:gd name="T44" fmla="*/ 2147483646 w 49"/>
              <a:gd name="T45" fmla="*/ 2147483646 h 172"/>
              <a:gd name="T46" fmla="*/ 2147483646 w 49"/>
              <a:gd name="T47" fmla="*/ 2147483646 h 172"/>
              <a:gd name="T48" fmla="*/ 2147483646 w 49"/>
              <a:gd name="T49" fmla="*/ 2147483646 h 172"/>
              <a:gd name="T50" fmla="*/ 2147483646 w 49"/>
              <a:gd name="T51" fmla="*/ 2147483646 h 172"/>
              <a:gd name="T52" fmla="*/ 2147483646 w 49"/>
              <a:gd name="T53" fmla="*/ 2147483646 h 172"/>
              <a:gd name="T54" fmla="*/ 0 w 49"/>
              <a:gd name="T55" fmla="*/ 2147483646 h 172"/>
              <a:gd name="T56" fmla="*/ 0 w 49"/>
              <a:gd name="T57" fmla="*/ 2147483646 h 172"/>
              <a:gd name="T58" fmla="*/ 2147483646 w 49"/>
              <a:gd name="T59" fmla="*/ 2147483646 h 172"/>
              <a:gd name="T60" fmla="*/ 2147483646 w 49"/>
              <a:gd name="T61" fmla="*/ 2147483646 h 172"/>
              <a:gd name="T62" fmla="*/ 2147483646 w 49"/>
              <a:gd name="T63" fmla="*/ 2147483646 h 172"/>
              <a:gd name="T64" fmla="*/ 2147483646 w 49"/>
              <a:gd name="T65" fmla="*/ 2147483646 h 172"/>
              <a:gd name="T66" fmla="*/ 2147483646 w 49"/>
              <a:gd name="T67" fmla="*/ 2147483646 h 172"/>
              <a:gd name="T68" fmla="*/ 2147483646 w 49"/>
              <a:gd name="T69" fmla="*/ 2147483646 h 1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
              <a:gd name="T106" fmla="*/ 0 h 172"/>
              <a:gd name="T107" fmla="*/ 49 w 49"/>
              <a:gd name="T108" fmla="*/ 172 h 1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 h="172">
                <a:moveTo>
                  <a:pt x="32" y="89"/>
                </a:moveTo>
                <a:lnTo>
                  <a:pt x="37" y="75"/>
                </a:lnTo>
                <a:lnTo>
                  <a:pt x="39" y="60"/>
                </a:lnTo>
                <a:lnTo>
                  <a:pt x="39" y="49"/>
                </a:lnTo>
                <a:lnTo>
                  <a:pt x="39" y="42"/>
                </a:lnTo>
                <a:lnTo>
                  <a:pt x="39" y="36"/>
                </a:lnTo>
                <a:lnTo>
                  <a:pt x="39" y="33"/>
                </a:lnTo>
                <a:lnTo>
                  <a:pt x="42" y="29"/>
                </a:lnTo>
                <a:lnTo>
                  <a:pt x="45" y="26"/>
                </a:lnTo>
                <a:lnTo>
                  <a:pt x="49" y="20"/>
                </a:lnTo>
                <a:lnTo>
                  <a:pt x="49" y="13"/>
                </a:lnTo>
                <a:lnTo>
                  <a:pt x="47" y="7"/>
                </a:lnTo>
                <a:lnTo>
                  <a:pt x="42" y="2"/>
                </a:lnTo>
                <a:lnTo>
                  <a:pt x="37" y="0"/>
                </a:lnTo>
                <a:lnTo>
                  <a:pt x="36" y="0"/>
                </a:lnTo>
                <a:lnTo>
                  <a:pt x="32" y="2"/>
                </a:lnTo>
                <a:lnTo>
                  <a:pt x="31" y="5"/>
                </a:lnTo>
                <a:lnTo>
                  <a:pt x="31" y="13"/>
                </a:lnTo>
                <a:lnTo>
                  <a:pt x="31" y="21"/>
                </a:lnTo>
                <a:lnTo>
                  <a:pt x="32" y="28"/>
                </a:lnTo>
                <a:lnTo>
                  <a:pt x="31" y="34"/>
                </a:lnTo>
                <a:lnTo>
                  <a:pt x="24" y="46"/>
                </a:lnTo>
                <a:lnTo>
                  <a:pt x="20" y="62"/>
                </a:lnTo>
                <a:lnTo>
                  <a:pt x="13" y="80"/>
                </a:lnTo>
                <a:lnTo>
                  <a:pt x="10" y="94"/>
                </a:lnTo>
                <a:lnTo>
                  <a:pt x="7" y="110"/>
                </a:lnTo>
                <a:lnTo>
                  <a:pt x="3" y="132"/>
                </a:lnTo>
                <a:lnTo>
                  <a:pt x="0" y="153"/>
                </a:lnTo>
                <a:lnTo>
                  <a:pt x="0" y="172"/>
                </a:lnTo>
                <a:lnTo>
                  <a:pt x="3" y="166"/>
                </a:lnTo>
                <a:lnTo>
                  <a:pt x="7" y="156"/>
                </a:lnTo>
                <a:lnTo>
                  <a:pt x="8" y="148"/>
                </a:lnTo>
                <a:lnTo>
                  <a:pt x="13" y="138"/>
                </a:lnTo>
                <a:lnTo>
                  <a:pt x="21" y="115"/>
                </a:lnTo>
                <a:lnTo>
                  <a:pt x="32" y="89"/>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 name="Freeform 28"/>
          <p:cNvSpPr/>
          <p:nvPr/>
        </p:nvSpPr>
        <p:spPr bwMode="auto">
          <a:xfrm>
            <a:off x="4831368" y="4360505"/>
            <a:ext cx="77788" cy="273050"/>
          </a:xfrm>
          <a:custGeom>
            <a:avLst/>
            <a:gdLst>
              <a:gd name="T0" fmla="*/ 2147483646 w 49"/>
              <a:gd name="T1" fmla="*/ 2147483646 h 172"/>
              <a:gd name="T2" fmla="*/ 2147483646 w 49"/>
              <a:gd name="T3" fmla="*/ 2147483646 h 172"/>
              <a:gd name="T4" fmla="*/ 2147483646 w 49"/>
              <a:gd name="T5" fmla="*/ 2147483646 h 172"/>
              <a:gd name="T6" fmla="*/ 2147483646 w 49"/>
              <a:gd name="T7" fmla="*/ 2147483646 h 172"/>
              <a:gd name="T8" fmla="*/ 2147483646 w 49"/>
              <a:gd name="T9" fmla="*/ 2147483646 h 172"/>
              <a:gd name="T10" fmla="*/ 2147483646 w 49"/>
              <a:gd name="T11" fmla="*/ 2147483646 h 172"/>
              <a:gd name="T12" fmla="*/ 2147483646 w 49"/>
              <a:gd name="T13" fmla="*/ 2147483646 h 172"/>
              <a:gd name="T14" fmla="*/ 2147483646 w 49"/>
              <a:gd name="T15" fmla="*/ 2147483646 h 172"/>
              <a:gd name="T16" fmla="*/ 2147483646 w 49"/>
              <a:gd name="T17" fmla="*/ 2147483646 h 172"/>
              <a:gd name="T18" fmla="*/ 2147483646 w 49"/>
              <a:gd name="T19" fmla="*/ 2147483646 h 172"/>
              <a:gd name="T20" fmla="*/ 2147483646 w 49"/>
              <a:gd name="T21" fmla="*/ 2147483646 h 172"/>
              <a:gd name="T22" fmla="*/ 2147483646 w 49"/>
              <a:gd name="T23" fmla="*/ 2147483646 h 172"/>
              <a:gd name="T24" fmla="*/ 2147483646 w 49"/>
              <a:gd name="T25" fmla="*/ 2147483646 h 172"/>
              <a:gd name="T26" fmla="*/ 2147483646 w 49"/>
              <a:gd name="T27" fmla="*/ 0 h 172"/>
              <a:gd name="T28" fmla="*/ 2147483646 w 49"/>
              <a:gd name="T29" fmla="*/ 0 h 172"/>
              <a:gd name="T30" fmla="*/ 2147483646 w 49"/>
              <a:gd name="T31" fmla="*/ 2147483646 h 172"/>
              <a:gd name="T32" fmla="*/ 2147483646 w 49"/>
              <a:gd name="T33" fmla="*/ 2147483646 h 172"/>
              <a:gd name="T34" fmla="*/ 2147483646 w 49"/>
              <a:gd name="T35" fmla="*/ 2147483646 h 172"/>
              <a:gd name="T36" fmla="*/ 2147483646 w 49"/>
              <a:gd name="T37" fmla="*/ 2147483646 h 172"/>
              <a:gd name="T38" fmla="*/ 2147483646 w 49"/>
              <a:gd name="T39" fmla="*/ 2147483646 h 172"/>
              <a:gd name="T40" fmla="*/ 2147483646 w 49"/>
              <a:gd name="T41" fmla="*/ 2147483646 h 172"/>
              <a:gd name="T42" fmla="*/ 2147483646 w 49"/>
              <a:gd name="T43" fmla="*/ 2147483646 h 172"/>
              <a:gd name="T44" fmla="*/ 2147483646 w 49"/>
              <a:gd name="T45" fmla="*/ 2147483646 h 172"/>
              <a:gd name="T46" fmla="*/ 2147483646 w 49"/>
              <a:gd name="T47" fmla="*/ 2147483646 h 172"/>
              <a:gd name="T48" fmla="*/ 2147483646 w 49"/>
              <a:gd name="T49" fmla="*/ 2147483646 h 172"/>
              <a:gd name="T50" fmla="*/ 2147483646 w 49"/>
              <a:gd name="T51" fmla="*/ 2147483646 h 172"/>
              <a:gd name="T52" fmla="*/ 2147483646 w 49"/>
              <a:gd name="T53" fmla="*/ 2147483646 h 172"/>
              <a:gd name="T54" fmla="*/ 0 w 49"/>
              <a:gd name="T55" fmla="*/ 2147483646 h 172"/>
              <a:gd name="T56" fmla="*/ 0 w 49"/>
              <a:gd name="T57" fmla="*/ 2147483646 h 172"/>
              <a:gd name="T58" fmla="*/ 2147483646 w 49"/>
              <a:gd name="T59" fmla="*/ 2147483646 h 172"/>
              <a:gd name="T60" fmla="*/ 2147483646 w 49"/>
              <a:gd name="T61" fmla="*/ 2147483646 h 172"/>
              <a:gd name="T62" fmla="*/ 2147483646 w 49"/>
              <a:gd name="T63" fmla="*/ 2147483646 h 172"/>
              <a:gd name="T64" fmla="*/ 2147483646 w 49"/>
              <a:gd name="T65" fmla="*/ 2147483646 h 172"/>
              <a:gd name="T66" fmla="*/ 2147483646 w 49"/>
              <a:gd name="T67" fmla="*/ 2147483646 h 172"/>
              <a:gd name="T68" fmla="*/ 2147483646 w 49"/>
              <a:gd name="T69" fmla="*/ 2147483646 h 17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9"/>
              <a:gd name="T106" fmla="*/ 0 h 172"/>
              <a:gd name="T107" fmla="*/ 49 w 49"/>
              <a:gd name="T108" fmla="*/ 172 h 17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9" h="172">
                <a:moveTo>
                  <a:pt x="32" y="89"/>
                </a:moveTo>
                <a:lnTo>
                  <a:pt x="37" y="75"/>
                </a:lnTo>
                <a:lnTo>
                  <a:pt x="39" y="60"/>
                </a:lnTo>
                <a:lnTo>
                  <a:pt x="39" y="49"/>
                </a:lnTo>
                <a:lnTo>
                  <a:pt x="39" y="42"/>
                </a:lnTo>
                <a:lnTo>
                  <a:pt x="39" y="36"/>
                </a:lnTo>
                <a:lnTo>
                  <a:pt x="39" y="33"/>
                </a:lnTo>
                <a:lnTo>
                  <a:pt x="42" y="29"/>
                </a:lnTo>
                <a:lnTo>
                  <a:pt x="45" y="26"/>
                </a:lnTo>
                <a:lnTo>
                  <a:pt x="49" y="20"/>
                </a:lnTo>
                <a:lnTo>
                  <a:pt x="49" y="13"/>
                </a:lnTo>
                <a:lnTo>
                  <a:pt x="47" y="7"/>
                </a:lnTo>
                <a:lnTo>
                  <a:pt x="42" y="2"/>
                </a:lnTo>
                <a:lnTo>
                  <a:pt x="37" y="0"/>
                </a:lnTo>
                <a:lnTo>
                  <a:pt x="36" y="0"/>
                </a:lnTo>
                <a:lnTo>
                  <a:pt x="32" y="2"/>
                </a:lnTo>
                <a:lnTo>
                  <a:pt x="31" y="5"/>
                </a:lnTo>
                <a:lnTo>
                  <a:pt x="31" y="13"/>
                </a:lnTo>
                <a:lnTo>
                  <a:pt x="31" y="21"/>
                </a:lnTo>
                <a:lnTo>
                  <a:pt x="32" y="28"/>
                </a:lnTo>
                <a:lnTo>
                  <a:pt x="31" y="34"/>
                </a:lnTo>
                <a:lnTo>
                  <a:pt x="24" y="46"/>
                </a:lnTo>
                <a:lnTo>
                  <a:pt x="20" y="62"/>
                </a:lnTo>
                <a:lnTo>
                  <a:pt x="13" y="80"/>
                </a:lnTo>
                <a:lnTo>
                  <a:pt x="10" y="94"/>
                </a:lnTo>
                <a:lnTo>
                  <a:pt x="7" y="110"/>
                </a:lnTo>
                <a:lnTo>
                  <a:pt x="3" y="132"/>
                </a:lnTo>
                <a:lnTo>
                  <a:pt x="0" y="153"/>
                </a:lnTo>
                <a:lnTo>
                  <a:pt x="0" y="172"/>
                </a:lnTo>
                <a:lnTo>
                  <a:pt x="3" y="166"/>
                </a:lnTo>
                <a:lnTo>
                  <a:pt x="7" y="156"/>
                </a:lnTo>
                <a:lnTo>
                  <a:pt x="8" y="148"/>
                </a:lnTo>
                <a:lnTo>
                  <a:pt x="13" y="138"/>
                </a:lnTo>
                <a:lnTo>
                  <a:pt x="21" y="115"/>
                </a:lnTo>
                <a:lnTo>
                  <a:pt x="32" y="89"/>
                </a:lnTo>
              </a:path>
            </a:pathLst>
          </a:custGeom>
          <a:solidFill>
            <a:srgbClr val="00CC99"/>
          </a:solidFill>
          <a:ln w="0">
            <a:solidFill>
              <a:srgbClr val="000000"/>
            </a:solidFill>
            <a:round/>
          </a:ln>
        </p:spPr>
        <p:txBody>
          <a:bodyPr/>
          <a:lstStyle/>
          <a:p>
            <a:endParaRPr lang="zh-CN" altLang="en-US"/>
          </a:p>
        </p:txBody>
      </p:sp>
      <p:sp>
        <p:nvSpPr>
          <p:cNvPr id="185" name="Freeform 29"/>
          <p:cNvSpPr/>
          <p:nvPr/>
        </p:nvSpPr>
        <p:spPr bwMode="auto">
          <a:xfrm>
            <a:off x="4715481" y="5635268"/>
            <a:ext cx="228600" cy="61912"/>
          </a:xfrm>
          <a:custGeom>
            <a:avLst/>
            <a:gdLst>
              <a:gd name="T0" fmla="*/ 2147483646 w 144"/>
              <a:gd name="T1" fmla="*/ 2147483646 h 39"/>
              <a:gd name="T2" fmla="*/ 2147483646 w 144"/>
              <a:gd name="T3" fmla="*/ 2147483646 h 39"/>
              <a:gd name="T4" fmla="*/ 2147483646 w 144"/>
              <a:gd name="T5" fmla="*/ 2147483646 h 39"/>
              <a:gd name="T6" fmla="*/ 2147483646 w 144"/>
              <a:gd name="T7" fmla="*/ 2147483646 h 39"/>
              <a:gd name="T8" fmla="*/ 2147483646 w 144"/>
              <a:gd name="T9" fmla="*/ 2147483646 h 39"/>
              <a:gd name="T10" fmla="*/ 2147483646 w 144"/>
              <a:gd name="T11" fmla="*/ 2147483646 h 39"/>
              <a:gd name="T12" fmla="*/ 2147483646 w 144"/>
              <a:gd name="T13" fmla="*/ 2147483646 h 39"/>
              <a:gd name="T14" fmla="*/ 2147483646 w 144"/>
              <a:gd name="T15" fmla="*/ 2147483646 h 39"/>
              <a:gd name="T16" fmla="*/ 2147483646 w 144"/>
              <a:gd name="T17" fmla="*/ 2147483646 h 39"/>
              <a:gd name="T18" fmla="*/ 0 w 144"/>
              <a:gd name="T19" fmla="*/ 2147483646 h 39"/>
              <a:gd name="T20" fmla="*/ 0 w 144"/>
              <a:gd name="T21" fmla="*/ 2147483646 h 39"/>
              <a:gd name="T22" fmla="*/ 2147483646 w 144"/>
              <a:gd name="T23" fmla="*/ 2147483646 h 39"/>
              <a:gd name="T24" fmla="*/ 2147483646 w 144"/>
              <a:gd name="T25" fmla="*/ 2147483646 h 39"/>
              <a:gd name="T26" fmla="*/ 2147483646 w 144"/>
              <a:gd name="T27" fmla="*/ 2147483646 h 39"/>
              <a:gd name="T28" fmla="*/ 2147483646 w 144"/>
              <a:gd name="T29" fmla="*/ 2147483646 h 39"/>
              <a:gd name="T30" fmla="*/ 2147483646 w 144"/>
              <a:gd name="T31" fmla="*/ 2147483646 h 39"/>
              <a:gd name="T32" fmla="*/ 2147483646 w 144"/>
              <a:gd name="T33" fmla="*/ 2147483646 h 39"/>
              <a:gd name="T34" fmla="*/ 2147483646 w 144"/>
              <a:gd name="T35" fmla="*/ 2147483646 h 39"/>
              <a:gd name="T36" fmla="*/ 2147483646 w 144"/>
              <a:gd name="T37" fmla="*/ 2147483646 h 39"/>
              <a:gd name="T38" fmla="*/ 2147483646 w 144"/>
              <a:gd name="T39" fmla="*/ 2147483646 h 39"/>
              <a:gd name="T40" fmla="*/ 2147483646 w 144"/>
              <a:gd name="T41" fmla="*/ 2147483646 h 39"/>
              <a:gd name="T42" fmla="*/ 2147483646 w 144"/>
              <a:gd name="T43" fmla="*/ 2147483646 h 39"/>
              <a:gd name="T44" fmla="*/ 2147483646 w 144"/>
              <a:gd name="T45" fmla="*/ 2147483646 h 39"/>
              <a:gd name="T46" fmla="*/ 2147483646 w 144"/>
              <a:gd name="T47" fmla="*/ 2147483646 h 39"/>
              <a:gd name="T48" fmla="*/ 2147483646 w 144"/>
              <a:gd name="T49" fmla="*/ 2147483646 h 39"/>
              <a:gd name="T50" fmla="*/ 2147483646 w 144"/>
              <a:gd name="T51" fmla="*/ 2147483646 h 39"/>
              <a:gd name="T52" fmla="*/ 2147483646 w 144"/>
              <a:gd name="T53" fmla="*/ 2147483646 h 39"/>
              <a:gd name="T54" fmla="*/ 2147483646 w 144"/>
              <a:gd name="T55" fmla="*/ 2147483646 h 39"/>
              <a:gd name="T56" fmla="*/ 2147483646 w 144"/>
              <a:gd name="T57" fmla="*/ 2147483646 h 39"/>
              <a:gd name="T58" fmla="*/ 2147483646 w 144"/>
              <a:gd name="T59" fmla="*/ 2147483646 h 39"/>
              <a:gd name="T60" fmla="*/ 2147483646 w 144"/>
              <a:gd name="T61" fmla="*/ 2147483646 h 39"/>
              <a:gd name="T62" fmla="*/ 2147483646 w 144"/>
              <a:gd name="T63" fmla="*/ 0 h 39"/>
              <a:gd name="T64" fmla="*/ 2147483646 w 144"/>
              <a:gd name="T65" fmla="*/ 2147483646 h 39"/>
              <a:gd name="T66" fmla="*/ 2147483646 w 144"/>
              <a:gd name="T67" fmla="*/ 2147483646 h 39"/>
              <a:gd name="T68" fmla="*/ 2147483646 w 144"/>
              <a:gd name="T69" fmla="*/ 2147483646 h 39"/>
              <a:gd name="T70" fmla="*/ 2147483646 w 144"/>
              <a:gd name="T71" fmla="*/ 2147483646 h 39"/>
              <a:gd name="T72" fmla="*/ 2147483646 w 144"/>
              <a:gd name="T73" fmla="*/ 2147483646 h 39"/>
              <a:gd name="T74" fmla="*/ 2147483646 w 144"/>
              <a:gd name="T75" fmla="*/ 2147483646 h 39"/>
              <a:gd name="T76" fmla="*/ 2147483646 w 144"/>
              <a:gd name="T77" fmla="*/ 2147483646 h 39"/>
              <a:gd name="T78" fmla="*/ 2147483646 w 144"/>
              <a:gd name="T79" fmla="*/ 2147483646 h 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4"/>
              <a:gd name="T121" fmla="*/ 0 h 39"/>
              <a:gd name="T122" fmla="*/ 144 w 144"/>
              <a:gd name="T123" fmla="*/ 39 h 3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4" h="39">
                <a:moveTo>
                  <a:pt x="49" y="6"/>
                </a:moveTo>
                <a:lnTo>
                  <a:pt x="47" y="8"/>
                </a:lnTo>
                <a:lnTo>
                  <a:pt x="44" y="8"/>
                </a:lnTo>
                <a:lnTo>
                  <a:pt x="39" y="9"/>
                </a:lnTo>
                <a:lnTo>
                  <a:pt x="34" y="9"/>
                </a:lnTo>
                <a:lnTo>
                  <a:pt x="28" y="11"/>
                </a:lnTo>
                <a:lnTo>
                  <a:pt x="21" y="13"/>
                </a:lnTo>
                <a:lnTo>
                  <a:pt x="15" y="13"/>
                </a:lnTo>
                <a:lnTo>
                  <a:pt x="5" y="17"/>
                </a:lnTo>
                <a:lnTo>
                  <a:pt x="0" y="24"/>
                </a:lnTo>
                <a:lnTo>
                  <a:pt x="0" y="30"/>
                </a:lnTo>
                <a:lnTo>
                  <a:pt x="7" y="35"/>
                </a:lnTo>
                <a:lnTo>
                  <a:pt x="15" y="37"/>
                </a:lnTo>
                <a:lnTo>
                  <a:pt x="25" y="37"/>
                </a:lnTo>
                <a:lnTo>
                  <a:pt x="37" y="37"/>
                </a:lnTo>
                <a:lnTo>
                  <a:pt x="52" y="39"/>
                </a:lnTo>
                <a:lnTo>
                  <a:pt x="67" y="39"/>
                </a:lnTo>
                <a:lnTo>
                  <a:pt x="80" y="39"/>
                </a:lnTo>
                <a:lnTo>
                  <a:pt x="91" y="37"/>
                </a:lnTo>
                <a:lnTo>
                  <a:pt x="97" y="37"/>
                </a:lnTo>
                <a:lnTo>
                  <a:pt x="104" y="35"/>
                </a:lnTo>
                <a:lnTo>
                  <a:pt x="112" y="35"/>
                </a:lnTo>
                <a:lnTo>
                  <a:pt x="118" y="34"/>
                </a:lnTo>
                <a:lnTo>
                  <a:pt x="127" y="32"/>
                </a:lnTo>
                <a:lnTo>
                  <a:pt x="133" y="32"/>
                </a:lnTo>
                <a:lnTo>
                  <a:pt x="138" y="32"/>
                </a:lnTo>
                <a:lnTo>
                  <a:pt x="141" y="32"/>
                </a:lnTo>
                <a:lnTo>
                  <a:pt x="143" y="32"/>
                </a:lnTo>
                <a:lnTo>
                  <a:pt x="144" y="22"/>
                </a:lnTo>
                <a:lnTo>
                  <a:pt x="144" y="13"/>
                </a:lnTo>
                <a:lnTo>
                  <a:pt x="143" y="3"/>
                </a:lnTo>
                <a:lnTo>
                  <a:pt x="138" y="0"/>
                </a:lnTo>
                <a:lnTo>
                  <a:pt x="128" y="1"/>
                </a:lnTo>
                <a:lnTo>
                  <a:pt x="118" y="3"/>
                </a:lnTo>
                <a:lnTo>
                  <a:pt x="105" y="4"/>
                </a:lnTo>
                <a:lnTo>
                  <a:pt x="93" y="6"/>
                </a:lnTo>
                <a:lnTo>
                  <a:pt x="81" y="8"/>
                </a:lnTo>
                <a:lnTo>
                  <a:pt x="70" y="8"/>
                </a:lnTo>
                <a:lnTo>
                  <a:pt x="59" y="8"/>
                </a:lnTo>
                <a:lnTo>
                  <a:pt x="49" y="6"/>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6" name="Freeform 30"/>
          <p:cNvSpPr/>
          <p:nvPr/>
        </p:nvSpPr>
        <p:spPr bwMode="auto">
          <a:xfrm>
            <a:off x="4715481" y="5635268"/>
            <a:ext cx="228600" cy="61912"/>
          </a:xfrm>
          <a:custGeom>
            <a:avLst/>
            <a:gdLst>
              <a:gd name="T0" fmla="*/ 2147483646 w 144"/>
              <a:gd name="T1" fmla="*/ 2147483646 h 39"/>
              <a:gd name="T2" fmla="*/ 2147483646 w 144"/>
              <a:gd name="T3" fmla="*/ 2147483646 h 39"/>
              <a:gd name="T4" fmla="*/ 2147483646 w 144"/>
              <a:gd name="T5" fmla="*/ 2147483646 h 39"/>
              <a:gd name="T6" fmla="*/ 2147483646 w 144"/>
              <a:gd name="T7" fmla="*/ 2147483646 h 39"/>
              <a:gd name="T8" fmla="*/ 2147483646 w 144"/>
              <a:gd name="T9" fmla="*/ 2147483646 h 39"/>
              <a:gd name="T10" fmla="*/ 2147483646 w 144"/>
              <a:gd name="T11" fmla="*/ 2147483646 h 39"/>
              <a:gd name="T12" fmla="*/ 2147483646 w 144"/>
              <a:gd name="T13" fmla="*/ 2147483646 h 39"/>
              <a:gd name="T14" fmla="*/ 2147483646 w 144"/>
              <a:gd name="T15" fmla="*/ 2147483646 h 39"/>
              <a:gd name="T16" fmla="*/ 2147483646 w 144"/>
              <a:gd name="T17" fmla="*/ 2147483646 h 39"/>
              <a:gd name="T18" fmla="*/ 0 w 144"/>
              <a:gd name="T19" fmla="*/ 2147483646 h 39"/>
              <a:gd name="T20" fmla="*/ 0 w 144"/>
              <a:gd name="T21" fmla="*/ 2147483646 h 39"/>
              <a:gd name="T22" fmla="*/ 2147483646 w 144"/>
              <a:gd name="T23" fmla="*/ 2147483646 h 39"/>
              <a:gd name="T24" fmla="*/ 2147483646 w 144"/>
              <a:gd name="T25" fmla="*/ 2147483646 h 39"/>
              <a:gd name="T26" fmla="*/ 2147483646 w 144"/>
              <a:gd name="T27" fmla="*/ 2147483646 h 39"/>
              <a:gd name="T28" fmla="*/ 2147483646 w 144"/>
              <a:gd name="T29" fmla="*/ 2147483646 h 39"/>
              <a:gd name="T30" fmla="*/ 2147483646 w 144"/>
              <a:gd name="T31" fmla="*/ 2147483646 h 39"/>
              <a:gd name="T32" fmla="*/ 2147483646 w 144"/>
              <a:gd name="T33" fmla="*/ 2147483646 h 39"/>
              <a:gd name="T34" fmla="*/ 2147483646 w 144"/>
              <a:gd name="T35" fmla="*/ 2147483646 h 39"/>
              <a:gd name="T36" fmla="*/ 2147483646 w 144"/>
              <a:gd name="T37" fmla="*/ 2147483646 h 39"/>
              <a:gd name="T38" fmla="*/ 2147483646 w 144"/>
              <a:gd name="T39" fmla="*/ 2147483646 h 39"/>
              <a:gd name="T40" fmla="*/ 2147483646 w 144"/>
              <a:gd name="T41" fmla="*/ 2147483646 h 39"/>
              <a:gd name="T42" fmla="*/ 2147483646 w 144"/>
              <a:gd name="T43" fmla="*/ 2147483646 h 39"/>
              <a:gd name="T44" fmla="*/ 2147483646 w 144"/>
              <a:gd name="T45" fmla="*/ 2147483646 h 39"/>
              <a:gd name="T46" fmla="*/ 2147483646 w 144"/>
              <a:gd name="T47" fmla="*/ 2147483646 h 39"/>
              <a:gd name="T48" fmla="*/ 2147483646 w 144"/>
              <a:gd name="T49" fmla="*/ 2147483646 h 39"/>
              <a:gd name="T50" fmla="*/ 2147483646 w 144"/>
              <a:gd name="T51" fmla="*/ 2147483646 h 39"/>
              <a:gd name="T52" fmla="*/ 2147483646 w 144"/>
              <a:gd name="T53" fmla="*/ 2147483646 h 39"/>
              <a:gd name="T54" fmla="*/ 2147483646 w 144"/>
              <a:gd name="T55" fmla="*/ 2147483646 h 39"/>
              <a:gd name="T56" fmla="*/ 2147483646 w 144"/>
              <a:gd name="T57" fmla="*/ 2147483646 h 39"/>
              <a:gd name="T58" fmla="*/ 2147483646 w 144"/>
              <a:gd name="T59" fmla="*/ 2147483646 h 39"/>
              <a:gd name="T60" fmla="*/ 2147483646 w 144"/>
              <a:gd name="T61" fmla="*/ 2147483646 h 39"/>
              <a:gd name="T62" fmla="*/ 2147483646 w 144"/>
              <a:gd name="T63" fmla="*/ 0 h 39"/>
              <a:gd name="T64" fmla="*/ 2147483646 w 144"/>
              <a:gd name="T65" fmla="*/ 2147483646 h 39"/>
              <a:gd name="T66" fmla="*/ 2147483646 w 144"/>
              <a:gd name="T67" fmla="*/ 2147483646 h 39"/>
              <a:gd name="T68" fmla="*/ 2147483646 w 144"/>
              <a:gd name="T69" fmla="*/ 2147483646 h 39"/>
              <a:gd name="T70" fmla="*/ 2147483646 w 144"/>
              <a:gd name="T71" fmla="*/ 2147483646 h 39"/>
              <a:gd name="T72" fmla="*/ 2147483646 w 144"/>
              <a:gd name="T73" fmla="*/ 2147483646 h 39"/>
              <a:gd name="T74" fmla="*/ 2147483646 w 144"/>
              <a:gd name="T75" fmla="*/ 2147483646 h 39"/>
              <a:gd name="T76" fmla="*/ 2147483646 w 144"/>
              <a:gd name="T77" fmla="*/ 2147483646 h 39"/>
              <a:gd name="T78" fmla="*/ 2147483646 w 144"/>
              <a:gd name="T79" fmla="*/ 2147483646 h 3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4"/>
              <a:gd name="T121" fmla="*/ 0 h 39"/>
              <a:gd name="T122" fmla="*/ 144 w 144"/>
              <a:gd name="T123" fmla="*/ 39 h 3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4" h="39">
                <a:moveTo>
                  <a:pt x="49" y="6"/>
                </a:moveTo>
                <a:lnTo>
                  <a:pt x="47" y="8"/>
                </a:lnTo>
                <a:lnTo>
                  <a:pt x="44" y="8"/>
                </a:lnTo>
                <a:lnTo>
                  <a:pt x="39" y="9"/>
                </a:lnTo>
                <a:lnTo>
                  <a:pt x="34" y="9"/>
                </a:lnTo>
                <a:lnTo>
                  <a:pt x="28" y="11"/>
                </a:lnTo>
                <a:lnTo>
                  <a:pt x="21" y="13"/>
                </a:lnTo>
                <a:lnTo>
                  <a:pt x="15" y="13"/>
                </a:lnTo>
                <a:lnTo>
                  <a:pt x="5" y="17"/>
                </a:lnTo>
                <a:lnTo>
                  <a:pt x="0" y="24"/>
                </a:lnTo>
                <a:lnTo>
                  <a:pt x="0" y="30"/>
                </a:lnTo>
                <a:lnTo>
                  <a:pt x="7" y="35"/>
                </a:lnTo>
                <a:lnTo>
                  <a:pt x="15" y="37"/>
                </a:lnTo>
                <a:lnTo>
                  <a:pt x="25" y="37"/>
                </a:lnTo>
                <a:lnTo>
                  <a:pt x="37" y="37"/>
                </a:lnTo>
                <a:lnTo>
                  <a:pt x="52" y="39"/>
                </a:lnTo>
                <a:lnTo>
                  <a:pt x="67" y="39"/>
                </a:lnTo>
                <a:lnTo>
                  <a:pt x="80" y="39"/>
                </a:lnTo>
                <a:lnTo>
                  <a:pt x="91" y="37"/>
                </a:lnTo>
                <a:lnTo>
                  <a:pt x="97" y="37"/>
                </a:lnTo>
                <a:lnTo>
                  <a:pt x="104" y="35"/>
                </a:lnTo>
                <a:lnTo>
                  <a:pt x="112" y="35"/>
                </a:lnTo>
                <a:lnTo>
                  <a:pt x="118" y="34"/>
                </a:lnTo>
                <a:lnTo>
                  <a:pt x="127" y="32"/>
                </a:lnTo>
                <a:lnTo>
                  <a:pt x="133" y="32"/>
                </a:lnTo>
                <a:lnTo>
                  <a:pt x="138" y="32"/>
                </a:lnTo>
                <a:lnTo>
                  <a:pt x="141" y="32"/>
                </a:lnTo>
                <a:lnTo>
                  <a:pt x="143" y="32"/>
                </a:lnTo>
                <a:lnTo>
                  <a:pt x="144" y="22"/>
                </a:lnTo>
                <a:lnTo>
                  <a:pt x="144" y="13"/>
                </a:lnTo>
                <a:lnTo>
                  <a:pt x="143" y="3"/>
                </a:lnTo>
                <a:lnTo>
                  <a:pt x="138" y="0"/>
                </a:lnTo>
                <a:lnTo>
                  <a:pt x="128" y="1"/>
                </a:lnTo>
                <a:lnTo>
                  <a:pt x="118" y="3"/>
                </a:lnTo>
                <a:lnTo>
                  <a:pt x="105" y="4"/>
                </a:lnTo>
                <a:lnTo>
                  <a:pt x="93" y="6"/>
                </a:lnTo>
                <a:lnTo>
                  <a:pt x="81" y="8"/>
                </a:lnTo>
                <a:lnTo>
                  <a:pt x="70" y="8"/>
                </a:lnTo>
                <a:lnTo>
                  <a:pt x="59" y="8"/>
                </a:lnTo>
                <a:lnTo>
                  <a:pt x="49" y="6"/>
                </a:lnTo>
              </a:path>
            </a:pathLst>
          </a:custGeom>
          <a:solidFill>
            <a:srgbClr val="777777"/>
          </a:solidFill>
          <a:ln w="0">
            <a:solidFill>
              <a:srgbClr val="000000"/>
            </a:solidFill>
            <a:round/>
          </a:ln>
        </p:spPr>
        <p:txBody>
          <a:bodyPr/>
          <a:lstStyle/>
          <a:p>
            <a:endParaRPr lang="zh-CN" altLang="en-US"/>
          </a:p>
        </p:txBody>
      </p:sp>
      <p:sp>
        <p:nvSpPr>
          <p:cNvPr id="187" name="Freeform 31"/>
          <p:cNvSpPr/>
          <p:nvPr/>
        </p:nvSpPr>
        <p:spPr bwMode="auto">
          <a:xfrm>
            <a:off x="4815493" y="4114444"/>
            <a:ext cx="185738" cy="117475"/>
          </a:xfrm>
          <a:custGeom>
            <a:avLst/>
            <a:gdLst>
              <a:gd name="T0" fmla="*/ 2147483646 w 117"/>
              <a:gd name="T1" fmla="*/ 2147483646 h 74"/>
              <a:gd name="T2" fmla="*/ 2147483646 w 117"/>
              <a:gd name="T3" fmla="*/ 2147483646 h 74"/>
              <a:gd name="T4" fmla="*/ 2147483646 w 117"/>
              <a:gd name="T5" fmla="*/ 2147483646 h 74"/>
              <a:gd name="T6" fmla="*/ 2147483646 w 117"/>
              <a:gd name="T7" fmla="*/ 2147483646 h 74"/>
              <a:gd name="T8" fmla="*/ 2147483646 w 117"/>
              <a:gd name="T9" fmla="*/ 2147483646 h 74"/>
              <a:gd name="T10" fmla="*/ 2147483646 w 117"/>
              <a:gd name="T11" fmla="*/ 2147483646 h 74"/>
              <a:gd name="T12" fmla="*/ 2147483646 w 117"/>
              <a:gd name="T13" fmla="*/ 2147483646 h 74"/>
              <a:gd name="T14" fmla="*/ 2147483646 w 117"/>
              <a:gd name="T15" fmla="*/ 2147483646 h 74"/>
              <a:gd name="T16" fmla="*/ 2147483646 w 117"/>
              <a:gd name="T17" fmla="*/ 2147483646 h 74"/>
              <a:gd name="T18" fmla="*/ 2147483646 w 117"/>
              <a:gd name="T19" fmla="*/ 2147483646 h 74"/>
              <a:gd name="T20" fmla="*/ 2147483646 w 117"/>
              <a:gd name="T21" fmla="*/ 2147483646 h 74"/>
              <a:gd name="T22" fmla="*/ 2147483646 w 117"/>
              <a:gd name="T23" fmla="*/ 0 h 74"/>
              <a:gd name="T24" fmla="*/ 2147483646 w 117"/>
              <a:gd name="T25" fmla="*/ 0 h 74"/>
              <a:gd name="T26" fmla="*/ 2147483646 w 117"/>
              <a:gd name="T27" fmla="*/ 2147483646 h 74"/>
              <a:gd name="T28" fmla="*/ 2147483646 w 117"/>
              <a:gd name="T29" fmla="*/ 2147483646 h 74"/>
              <a:gd name="T30" fmla="*/ 2147483646 w 117"/>
              <a:gd name="T31" fmla="*/ 2147483646 h 74"/>
              <a:gd name="T32" fmla="*/ 2147483646 w 117"/>
              <a:gd name="T33" fmla="*/ 2147483646 h 74"/>
              <a:gd name="T34" fmla="*/ 2147483646 w 117"/>
              <a:gd name="T35" fmla="*/ 2147483646 h 74"/>
              <a:gd name="T36" fmla="*/ 2147483646 w 117"/>
              <a:gd name="T37" fmla="*/ 2147483646 h 74"/>
              <a:gd name="T38" fmla="*/ 2147483646 w 117"/>
              <a:gd name="T39" fmla="*/ 2147483646 h 74"/>
              <a:gd name="T40" fmla="*/ 2147483646 w 117"/>
              <a:gd name="T41" fmla="*/ 2147483646 h 74"/>
              <a:gd name="T42" fmla="*/ 2147483646 w 117"/>
              <a:gd name="T43" fmla="*/ 2147483646 h 74"/>
              <a:gd name="T44" fmla="*/ 2147483646 w 117"/>
              <a:gd name="T45" fmla="*/ 2147483646 h 74"/>
              <a:gd name="T46" fmla="*/ 2147483646 w 117"/>
              <a:gd name="T47" fmla="*/ 2147483646 h 74"/>
              <a:gd name="T48" fmla="*/ 0 w 117"/>
              <a:gd name="T49" fmla="*/ 2147483646 h 74"/>
              <a:gd name="T50" fmla="*/ 0 w 117"/>
              <a:gd name="T51" fmla="*/ 2147483646 h 74"/>
              <a:gd name="T52" fmla="*/ 2147483646 w 117"/>
              <a:gd name="T53" fmla="*/ 2147483646 h 74"/>
              <a:gd name="T54" fmla="*/ 2147483646 w 117"/>
              <a:gd name="T55" fmla="*/ 2147483646 h 74"/>
              <a:gd name="T56" fmla="*/ 2147483646 w 117"/>
              <a:gd name="T57" fmla="*/ 2147483646 h 74"/>
              <a:gd name="T58" fmla="*/ 2147483646 w 117"/>
              <a:gd name="T59" fmla="*/ 2147483646 h 74"/>
              <a:gd name="T60" fmla="*/ 2147483646 w 117"/>
              <a:gd name="T61" fmla="*/ 2147483646 h 74"/>
              <a:gd name="T62" fmla="*/ 2147483646 w 117"/>
              <a:gd name="T63" fmla="*/ 2147483646 h 74"/>
              <a:gd name="T64" fmla="*/ 2147483646 w 117"/>
              <a:gd name="T65" fmla="*/ 2147483646 h 74"/>
              <a:gd name="T66" fmla="*/ 2147483646 w 117"/>
              <a:gd name="T67" fmla="*/ 2147483646 h 74"/>
              <a:gd name="T68" fmla="*/ 2147483646 w 117"/>
              <a:gd name="T69" fmla="*/ 2147483646 h 74"/>
              <a:gd name="T70" fmla="*/ 2147483646 w 117"/>
              <a:gd name="T71" fmla="*/ 2147483646 h 74"/>
              <a:gd name="T72" fmla="*/ 2147483646 w 117"/>
              <a:gd name="T73" fmla="*/ 2147483646 h 74"/>
              <a:gd name="T74" fmla="*/ 2147483646 w 117"/>
              <a:gd name="T75" fmla="*/ 2147483646 h 74"/>
              <a:gd name="T76" fmla="*/ 2147483646 w 117"/>
              <a:gd name="T77" fmla="*/ 2147483646 h 74"/>
              <a:gd name="T78" fmla="*/ 2147483646 w 117"/>
              <a:gd name="T79" fmla="*/ 2147483646 h 74"/>
              <a:gd name="T80" fmla="*/ 2147483646 w 117"/>
              <a:gd name="T81" fmla="*/ 2147483646 h 74"/>
              <a:gd name="T82" fmla="*/ 2147483646 w 117"/>
              <a:gd name="T83" fmla="*/ 2147483646 h 74"/>
              <a:gd name="T84" fmla="*/ 2147483646 w 117"/>
              <a:gd name="T85" fmla="*/ 2147483646 h 74"/>
              <a:gd name="T86" fmla="*/ 2147483646 w 117"/>
              <a:gd name="T87" fmla="*/ 2147483646 h 74"/>
              <a:gd name="T88" fmla="*/ 2147483646 w 117"/>
              <a:gd name="T89" fmla="*/ 2147483646 h 74"/>
              <a:gd name="T90" fmla="*/ 2147483646 w 117"/>
              <a:gd name="T91" fmla="*/ 2147483646 h 74"/>
              <a:gd name="T92" fmla="*/ 2147483646 w 117"/>
              <a:gd name="T93" fmla="*/ 2147483646 h 74"/>
              <a:gd name="T94" fmla="*/ 2147483646 w 117"/>
              <a:gd name="T95" fmla="*/ 2147483646 h 74"/>
              <a:gd name="T96" fmla="*/ 2147483646 w 117"/>
              <a:gd name="T97" fmla="*/ 2147483646 h 74"/>
              <a:gd name="T98" fmla="*/ 2147483646 w 117"/>
              <a:gd name="T99" fmla="*/ 2147483646 h 74"/>
              <a:gd name="T100" fmla="*/ 2147483646 w 117"/>
              <a:gd name="T101" fmla="*/ 2147483646 h 74"/>
              <a:gd name="T102" fmla="*/ 2147483646 w 117"/>
              <a:gd name="T103" fmla="*/ 2147483646 h 74"/>
              <a:gd name="T104" fmla="*/ 2147483646 w 117"/>
              <a:gd name="T105" fmla="*/ 2147483646 h 74"/>
              <a:gd name="T106" fmla="*/ 2147483646 w 117"/>
              <a:gd name="T107" fmla="*/ 2147483646 h 74"/>
              <a:gd name="T108" fmla="*/ 2147483646 w 117"/>
              <a:gd name="T109" fmla="*/ 2147483646 h 74"/>
              <a:gd name="T110" fmla="*/ 2147483646 w 117"/>
              <a:gd name="T111" fmla="*/ 2147483646 h 74"/>
              <a:gd name="T112" fmla="*/ 2147483646 w 117"/>
              <a:gd name="T113" fmla="*/ 2147483646 h 74"/>
              <a:gd name="T114" fmla="*/ 2147483646 w 117"/>
              <a:gd name="T115" fmla="*/ 2147483646 h 74"/>
              <a:gd name="T116" fmla="*/ 2147483646 w 117"/>
              <a:gd name="T117" fmla="*/ 2147483646 h 74"/>
              <a:gd name="T118" fmla="*/ 2147483646 w 117"/>
              <a:gd name="T119" fmla="*/ 2147483646 h 74"/>
              <a:gd name="T120" fmla="*/ 2147483646 w 117"/>
              <a:gd name="T121" fmla="*/ 2147483646 h 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7"/>
              <a:gd name="T184" fmla="*/ 0 h 74"/>
              <a:gd name="T185" fmla="*/ 117 w 117"/>
              <a:gd name="T186" fmla="*/ 74 h 7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7" h="74">
                <a:moveTo>
                  <a:pt x="115" y="74"/>
                </a:moveTo>
                <a:lnTo>
                  <a:pt x="115" y="68"/>
                </a:lnTo>
                <a:lnTo>
                  <a:pt x="117" y="56"/>
                </a:lnTo>
                <a:lnTo>
                  <a:pt x="115" y="42"/>
                </a:lnTo>
                <a:lnTo>
                  <a:pt x="110" y="30"/>
                </a:lnTo>
                <a:lnTo>
                  <a:pt x="106" y="24"/>
                </a:lnTo>
                <a:lnTo>
                  <a:pt x="101" y="19"/>
                </a:lnTo>
                <a:lnTo>
                  <a:pt x="93" y="14"/>
                </a:lnTo>
                <a:lnTo>
                  <a:pt x="86" y="8"/>
                </a:lnTo>
                <a:lnTo>
                  <a:pt x="78" y="4"/>
                </a:lnTo>
                <a:lnTo>
                  <a:pt x="70" y="3"/>
                </a:lnTo>
                <a:lnTo>
                  <a:pt x="62" y="0"/>
                </a:lnTo>
                <a:lnTo>
                  <a:pt x="52" y="0"/>
                </a:lnTo>
                <a:lnTo>
                  <a:pt x="42" y="1"/>
                </a:lnTo>
                <a:lnTo>
                  <a:pt x="34" y="3"/>
                </a:lnTo>
                <a:lnTo>
                  <a:pt x="28" y="8"/>
                </a:lnTo>
                <a:lnTo>
                  <a:pt x="21" y="11"/>
                </a:lnTo>
                <a:lnTo>
                  <a:pt x="15" y="16"/>
                </a:lnTo>
                <a:lnTo>
                  <a:pt x="13" y="21"/>
                </a:lnTo>
                <a:lnTo>
                  <a:pt x="12" y="24"/>
                </a:lnTo>
                <a:lnTo>
                  <a:pt x="13" y="30"/>
                </a:lnTo>
                <a:lnTo>
                  <a:pt x="7" y="29"/>
                </a:lnTo>
                <a:lnTo>
                  <a:pt x="4" y="32"/>
                </a:lnTo>
                <a:lnTo>
                  <a:pt x="2" y="37"/>
                </a:lnTo>
                <a:lnTo>
                  <a:pt x="0" y="42"/>
                </a:lnTo>
                <a:lnTo>
                  <a:pt x="0" y="50"/>
                </a:lnTo>
                <a:lnTo>
                  <a:pt x="2" y="60"/>
                </a:lnTo>
                <a:lnTo>
                  <a:pt x="4" y="68"/>
                </a:lnTo>
                <a:lnTo>
                  <a:pt x="7" y="73"/>
                </a:lnTo>
                <a:lnTo>
                  <a:pt x="7" y="69"/>
                </a:lnTo>
                <a:lnTo>
                  <a:pt x="8" y="66"/>
                </a:lnTo>
                <a:lnTo>
                  <a:pt x="10" y="64"/>
                </a:lnTo>
                <a:lnTo>
                  <a:pt x="12" y="66"/>
                </a:lnTo>
                <a:lnTo>
                  <a:pt x="13" y="64"/>
                </a:lnTo>
                <a:lnTo>
                  <a:pt x="17" y="58"/>
                </a:lnTo>
                <a:lnTo>
                  <a:pt x="21" y="48"/>
                </a:lnTo>
                <a:lnTo>
                  <a:pt x="21" y="35"/>
                </a:lnTo>
                <a:lnTo>
                  <a:pt x="26" y="35"/>
                </a:lnTo>
                <a:lnTo>
                  <a:pt x="33" y="35"/>
                </a:lnTo>
                <a:lnTo>
                  <a:pt x="39" y="34"/>
                </a:lnTo>
                <a:lnTo>
                  <a:pt x="46" y="30"/>
                </a:lnTo>
                <a:lnTo>
                  <a:pt x="52" y="30"/>
                </a:lnTo>
                <a:lnTo>
                  <a:pt x="59" y="29"/>
                </a:lnTo>
                <a:lnTo>
                  <a:pt x="67" y="29"/>
                </a:lnTo>
                <a:lnTo>
                  <a:pt x="73" y="29"/>
                </a:lnTo>
                <a:lnTo>
                  <a:pt x="78" y="30"/>
                </a:lnTo>
                <a:lnTo>
                  <a:pt x="81" y="34"/>
                </a:lnTo>
                <a:lnTo>
                  <a:pt x="88" y="37"/>
                </a:lnTo>
                <a:lnTo>
                  <a:pt x="93" y="42"/>
                </a:lnTo>
                <a:lnTo>
                  <a:pt x="94" y="48"/>
                </a:lnTo>
                <a:lnTo>
                  <a:pt x="97" y="55"/>
                </a:lnTo>
                <a:lnTo>
                  <a:pt x="99" y="61"/>
                </a:lnTo>
                <a:lnTo>
                  <a:pt x="101" y="69"/>
                </a:lnTo>
                <a:lnTo>
                  <a:pt x="101" y="68"/>
                </a:lnTo>
                <a:lnTo>
                  <a:pt x="101" y="64"/>
                </a:lnTo>
                <a:lnTo>
                  <a:pt x="104" y="63"/>
                </a:lnTo>
                <a:lnTo>
                  <a:pt x="107" y="61"/>
                </a:lnTo>
                <a:lnTo>
                  <a:pt x="112" y="63"/>
                </a:lnTo>
                <a:lnTo>
                  <a:pt x="114" y="66"/>
                </a:lnTo>
                <a:lnTo>
                  <a:pt x="115" y="73"/>
                </a:lnTo>
                <a:lnTo>
                  <a:pt x="115" y="7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8" name="Freeform 32"/>
          <p:cNvSpPr/>
          <p:nvPr/>
        </p:nvSpPr>
        <p:spPr bwMode="auto">
          <a:xfrm>
            <a:off x="4815493" y="4114444"/>
            <a:ext cx="185738" cy="117475"/>
          </a:xfrm>
          <a:custGeom>
            <a:avLst/>
            <a:gdLst>
              <a:gd name="T0" fmla="*/ 2147483646 w 117"/>
              <a:gd name="T1" fmla="*/ 2147483646 h 74"/>
              <a:gd name="T2" fmla="*/ 2147483646 w 117"/>
              <a:gd name="T3" fmla="*/ 2147483646 h 74"/>
              <a:gd name="T4" fmla="*/ 2147483646 w 117"/>
              <a:gd name="T5" fmla="*/ 2147483646 h 74"/>
              <a:gd name="T6" fmla="*/ 2147483646 w 117"/>
              <a:gd name="T7" fmla="*/ 2147483646 h 74"/>
              <a:gd name="T8" fmla="*/ 2147483646 w 117"/>
              <a:gd name="T9" fmla="*/ 2147483646 h 74"/>
              <a:gd name="T10" fmla="*/ 2147483646 w 117"/>
              <a:gd name="T11" fmla="*/ 2147483646 h 74"/>
              <a:gd name="T12" fmla="*/ 2147483646 w 117"/>
              <a:gd name="T13" fmla="*/ 2147483646 h 74"/>
              <a:gd name="T14" fmla="*/ 2147483646 w 117"/>
              <a:gd name="T15" fmla="*/ 2147483646 h 74"/>
              <a:gd name="T16" fmla="*/ 2147483646 w 117"/>
              <a:gd name="T17" fmla="*/ 2147483646 h 74"/>
              <a:gd name="T18" fmla="*/ 2147483646 w 117"/>
              <a:gd name="T19" fmla="*/ 2147483646 h 74"/>
              <a:gd name="T20" fmla="*/ 2147483646 w 117"/>
              <a:gd name="T21" fmla="*/ 2147483646 h 74"/>
              <a:gd name="T22" fmla="*/ 2147483646 w 117"/>
              <a:gd name="T23" fmla="*/ 0 h 74"/>
              <a:gd name="T24" fmla="*/ 2147483646 w 117"/>
              <a:gd name="T25" fmla="*/ 0 h 74"/>
              <a:gd name="T26" fmla="*/ 2147483646 w 117"/>
              <a:gd name="T27" fmla="*/ 2147483646 h 74"/>
              <a:gd name="T28" fmla="*/ 2147483646 w 117"/>
              <a:gd name="T29" fmla="*/ 2147483646 h 74"/>
              <a:gd name="T30" fmla="*/ 2147483646 w 117"/>
              <a:gd name="T31" fmla="*/ 2147483646 h 74"/>
              <a:gd name="T32" fmla="*/ 2147483646 w 117"/>
              <a:gd name="T33" fmla="*/ 2147483646 h 74"/>
              <a:gd name="T34" fmla="*/ 2147483646 w 117"/>
              <a:gd name="T35" fmla="*/ 2147483646 h 74"/>
              <a:gd name="T36" fmla="*/ 2147483646 w 117"/>
              <a:gd name="T37" fmla="*/ 2147483646 h 74"/>
              <a:gd name="T38" fmla="*/ 2147483646 w 117"/>
              <a:gd name="T39" fmla="*/ 2147483646 h 74"/>
              <a:gd name="T40" fmla="*/ 2147483646 w 117"/>
              <a:gd name="T41" fmla="*/ 2147483646 h 74"/>
              <a:gd name="T42" fmla="*/ 2147483646 w 117"/>
              <a:gd name="T43" fmla="*/ 2147483646 h 74"/>
              <a:gd name="T44" fmla="*/ 2147483646 w 117"/>
              <a:gd name="T45" fmla="*/ 2147483646 h 74"/>
              <a:gd name="T46" fmla="*/ 2147483646 w 117"/>
              <a:gd name="T47" fmla="*/ 2147483646 h 74"/>
              <a:gd name="T48" fmla="*/ 0 w 117"/>
              <a:gd name="T49" fmla="*/ 2147483646 h 74"/>
              <a:gd name="T50" fmla="*/ 0 w 117"/>
              <a:gd name="T51" fmla="*/ 2147483646 h 74"/>
              <a:gd name="T52" fmla="*/ 2147483646 w 117"/>
              <a:gd name="T53" fmla="*/ 2147483646 h 74"/>
              <a:gd name="T54" fmla="*/ 2147483646 w 117"/>
              <a:gd name="T55" fmla="*/ 2147483646 h 74"/>
              <a:gd name="T56" fmla="*/ 2147483646 w 117"/>
              <a:gd name="T57" fmla="*/ 2147483646 h 74"/>
              <a:gd name="T58" fmla="*/ 2147483646 w 117"/>
              <a:gd name="T59" fmla="*/ 2147483646 h 74"/>
              <a:gd name="T60" fmla="*/ 2147483646 w 117"/>
              <a:gd name="T61" fmla="*/ 2147483646 h 74"/>
              <a:gd name="T62" fmla="*/ 2147483646 w 117"/>
              <a:gd name="T63" fmla="*/ 2147483646 h 74"/>
              <a:gd name="T64" fmla="*/ 2147483646 w 117"/>
              <a:gd name="T65" fmla="*/ 2147483646 h 74"/>
              <a:gd name="T66" fmla="*/ 2147483646 w 117"/>
              <a:gd name="T67" fmla="*/ 2147483646 h 74"/>
              <a:gd name="T68" fmla="*/ 2147483646 w 117"/>
              <a:gd name="T69" fmla="*/ 2147483646 h 74"/>
              <a:gd name="T70" fmla="*/ 2147483646 w 117"/>
              <a:gd name="T71" fmla="*/ 2147483646 h 74"/>
              <a:gd name="T72" fmla="*/ 2147483646 w 117"/>
              <a:gd name="T73" fmla="*/ 2147483646 h 74"/>
              <a:gd name="T74" fmla="*/ 2147483646 w 117"/>
              <a:gd name="T75" fmla="*/ 2147483646 h 74"/>
              <a:gd name="T76" fmla="*/ 2147483646 w 117"/>
              <a:gd name="T77" fmla="*/ 2147483646 h 74"/>
              <a:gd name="T78" fmla="*/ 2147483646 w 117"/>
              <a:gd name="T79" fmla="*/ 2147483646 h 74"/>
              <a:gd name="T80" fmla="*/ 2147483646 w 117"/>
              <a:gd name="T81" fmla="*/ 2147483646 h 74"/>
              <a:gd name="T82" fmla="*/ 2147483646 w 117"/>
              <a:gd name="T83" fmla="*/ 2147483646 h 74"/>
              <a:gd name="T84" fmla="*/ 2147483646 w 117"/>
              <a:gd name="T85" fmla="*/ 2147483646 h 74"/>
              <a:gd name="T86" fmla="*/ 2147483646 w 117"/>
              <a:gd name="T87" fmla="*/ 2147483646 h 74"/>
              <a:gd name="T88" fmla="*/ 2147483646 w 117"/>
              <a:gd name="T89" fmla="*/ 2147483646 h 74"/>
              <a:gd name="T90" fmla="*/ 2147483646 w 117"/>
              <a:gd name="T91" fmla="*/ 2147483646 h 74"/>
              <a:gd name="T92" fmla="*/ 2147483646 w 117"/>
              <a:gd name="T93" fmla="*/ 2147483646 h 74"/>
              <a:gd name="T94" fmla="*/ 2147483646 w 117"/>
              <a:gd name="T95" fmla="*/ 2147483646 h 74"/>
              <a:gd name="T96" fmla="*/ 2147483646 w 117"/>
              <a:gd name="T97" fmla="*/ 2147483646 h 74"/>
              <a:gd name="T98" fmla="*/ 2147483646 w 117"/>
              <a:gd name="T99" fmla="*/ 2147483646 h 74"/>
              <a:gd name="T100" fmla="*/ 2147483646 w 117"/>
              <a:gd name="T101" fmla="*/ 2147483646 h 74"/>
              <a:gd name="T102" fmla="*/ 2147483646 w 117"/>
              <a:gd name="T103" fmla="*/ 2147483646 h 74"/>
              <a:gd name="T104" fmla="*/ 2147483646 w 117"/>
              <a:gd name="T105" fmla="*/ 2147483646 h 74"/>
              <a:gd name="T106" fmla="*/ 2147483646 w 117"/>
              <a:gd name="T107" fmla="*/ 2147483646 h 74"/>
              <a:gd name="T108" fmla="*/ 2147483646 w 117"/>
              <a:gd name="T109" fmla="*/ 2147483646 h 74"/>
              <a:gd name="T110" fmla="*/ 2147483646 w 117"/>
              <a:gd name="T111" fmla="*/ 2147483646 h 74"/>
              <a:gd name="T112" fmla="*/ 2147483646 w 117"/>
              <a:gd name="T113" fmla="*/ 2147483646 h 74"/>
              <a:gd name="T114" fmla="*/ 2147483646 w 117"/>
              <a:gd name="T115" fmla="*/ 2147483646 h 74"/>
              <a:gd name="T116" fmla="*/ 2147483646 w 117"/>
              <a:gd name="T117" fmla="*/ 2147483646 h 74"/>
              <a:gd name="T118" fmla="*/ 2147483646 w 117"/>
              <a:gd name="T119" fmla="*/ 2147483646 h 74"/>
              <a:gd name="T120" fmla="*/ 2147483646 w 117"/>
              <a:gd name="T121" fmla="*/ 2147483646 h 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7"/>
              <a:gd name="T184" fmla="*/ 0 h 74"/>
              <a:gd name="T185" fmla="*/ 117 w 117"/>
              <a:gd name="T186" fmla="*/ 74 h 7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7" h="74">
                <a:moveTo>
                  <a:pt x="115" y="74"/>
                </a:moveTo>
                <a:lnTo>
                  <a:pt x="115" y="68"/>
                </a:lnTo>
                <a:lnTo>
                  <a:pt x="117" y="56"/>
                </a:lnTo>
                <a:lnTo>
                  <a:pt x="115" y="42"/>
                </a:lnTo>
                <a:lnTo>
                  <a:pt x="110" y="30"/>
                </a:lnTo>
                <a:lnTo>
                  <a:pt x="106" y="24"/>
                </a:lnTo>
                <a:lnTo>
                  <a:pt x="101" y="19"/>
                </a:lnTo>
                <a:lnTo>
                  <a:pt x="93" y="14"/>
                </a:lnTo>
                <a:lnTo>
                  <a:pt x="86" y="8"/>
                </a:lnTo>
                <a:lnTo>
                  <a:pt x="78" y="4"/>
                </a:lnTo>
                <a:lnTo>
                  <a:pt x="70" y="3"/>
                </a:lnTo>
                <a:lnTo>
                  <a:pt x="62" y="0"/>
                </a:lnTo>
                <a:lnTo>
                  <a:pt x="52" y="0"/>
                </a:lnTo>
                <a:lnTo>
                  <a:pt x="42" y="1"/>
                </a:lnTo>
                <a:lnTo>
                  <a:pt x="34" y="3"/>
                </a:lnTo>
                <a:lnTo>
                  <a:pt x="28" y="8"/>
                </a:lnTo>
                <a:lnTo>
                  <a:pt x="21" y="11"/>
                </a:lnTo>
                <a:lnTo>
                  <a:pt x="15" y="16"/>
                </a:lnTo>
                <a:lnTo>
                  <a:pt x="13" y="21"/>
                </a:lnTo>
                <a:lnTo>
                  <a:pt x="12" y="24"/>
                </a:lnTo>
                <a:lnTo>
                  <a:pt x="13" y="30"/>
                </a:lnTo>
                <a:lnTo>
                  <a:pt x="7" y="29"/>
                </a:lnTo>
                <a:lnTo>
                  <a:pt x="4" y="32"/>
                </a:lnTo>
                <a:lnTo>
                  <a:pt x="2" y="37"/>
                </a:lnTo>
                <a:lnTo>
                  <a:pt x="0" y="42"/>
                </a:lnTo>
                <a:lnTo>
                  <a:pt x="0" y="50"/>
                </a:lnTo>
                <a:lnTo>
                  <a:pt x="2" y="60"/>
                </a:lnTo>
                <a:lnTo>
                  <a:pt x="4" y="68"/>
                </a:lnTo>
                <a:lnTo>
                  <a:pt x="7" y="73"/>
                </a:lnTo>
                <a:lnTo>
                  <a:pt x="7" y="69"/>
                </a:lnTo>
                <a:lnTo>
                  <a:pt x="8" y="66"/>
                </a:lnTo>
                <a:lnTo>
                  <a:pt x="10" y="64"/>
                </a:lnTo>
                <a:lnTo>
                  <a:pt x="12" y="66"/>
                </a:lnTo>
                <a:lnTo>
                  <a:pt x="13" y="64"/>
                </a:lnTo>
                <a:lnTo>
                  <a:pt x="17" y="58"/>
                </a:lnTo>
                <a:lnTo>
                  <a:pt x="21" y="48"/>
                </a:lnTo>
                <a:lnTo>
                  <a:pt x="21" y="35"/>
                </a:lnTo>
                <a:lnTo>
                  <a:pt x="26" y="35"/>
                </a:lnTo>
                <a:lnTo>
                  <a:pt x="33" y="35"/>
                </a:lnTo>
                <a:lnTo>
                  <a:pt x="39" y="34"/>
                </a:lnTo>
                <a:lnTo>
                  <a:pt x="46" y="30"/>
                </a:lnTo>
                <a:lnTo>
                  <a:pt x="52" y="30"/>
                </a:lnTo>
                <a:lnTo>
                  <a:pt x="59" y="29"/>
                </a:lnTo>
                <a:lnTo>
                  <a:pt x="67" y="29"/>
                </a:lnTo>
                <a:lnTo>
                  <a:pt x="73" y="29"/>
                </a:lnTo>
                <a:lnTo>
                  <a:pt x="78" y="30"/>
                </a:lnTo>
                <a:lnTo>
                  <a:pt x="81" y="34"/>
                </a:lnTo>
                <a:lnTo>
                  <a:pt x="88" y="37"/>
                </a:lnTo>
                <a:lnTo>
                  <a:pt x="93" y="42"/>
                </a:lnTo>
                <a:lnTo>
                  <a:pt x="94" y="48"/>
                </a:lnTo>
                <a:lnTo>
                  <a:pt x="97" y="55"/>
                </a:lnTo>
                <a:lnTo>
                  <a:pt x="99" y="61"/>
                </a:lnTo>
                <a:lnTo>
                  <a:pt x="101" y="69"/>
                </a:lnTo>
                <a:lnTo>
                  <a:pt x="101" y="68"/>
                </a:lnTo>
                <a:lnTo>
                  <a:pt x="101" y="64"/>
                </a:lnTo>
                <a:lnTo>
                  <a:pt x="104" y="63"/>
                </a:lnTo>
                <a:lnTo>
                  <a:pt x="107" y="61"/>
                </a:lnTo>
                <a:lnTo>
                  <a:pt x="112" y="63"/>
                </a:lnTo>
                <a:lnTo>
                  <a:pt x="114" y="66"/>
                </a:lnTo>
                <a:lnTo>
                  <a:pt x="115" y="73"/>
                </a:lnTo>
                <a:lnTo>
                  <a:pt x="115" y="74"/>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9" name="Freeform 33"/>
          <p:cNvSpPr/>
          <p:nvPr/>
        </p:nvSpPr>
        <p:spPr bwMode="auto">
          <a:xfrm>
            <a:off x="4918681" y="5670194"/>
            <a:ext cx="177800" cy="111125"/>
          </a:xfrm>
          <a:custGeom>
            <a:avLst/>
            <a:gdLst>
              <a:gd name="T0" fmla="*/ 2147483646 w 112"/>
              <a:gd name="T1" fmla="*/ 2147483646 h 70"/>
              <a:gd name="T2" fmla="*/ 2147483646 w 112"/>
              <a:gd name="T3" fmla="*/ 2147483646 h 70"/>
              <a:gd name="T4" fmla="*/ 2147483646 w 112"/>
              <a:gd name="T5" fmla="*/ 2147483646 h 70"/>
              <a:gd name="T6" fmla="*/ 2147483646 w 112"/>
              <a:gd name="T7" fmla="*/ 2147483646 h 70"/>
              <a:gd name="T8" fmla="*/ 2147483646 w 112"/>
              <a:gd name="T9" fmla="*/ 2147483646 h 70"/>
              <a:gd name="T10" fmla="*/ 2147483646 w 112"/>
              <a:gd name="T11" fmla="*/ 2147483646 h 70"/>
              <a:gd name="T12" fmla="*/ 2147483646 w 112"/>
              <a:gd name="T13" fmla="*/ 2147483646 h 70"/>
              <a:gd name="T14" fmla="*/ 2147483646 w 112"/>
              <a:gd name="T15" fmla="*/ 2147483646 h 70"/>
              <a:gd name="T16" fmla="*/ 2147483646 w 112"/>
              <a:gd name="T17" fmla="*/ 2147483646 h 70"/>
              <a:gd name="T18" fmla="*/ 0 w 112"/>
              <a:gd name="T19" fmla="*/ 2147483646 h 70"/>
              <a:gd name="T20" fmla="*/ 0 w 112"/>
              <a:gd name="T21" fmla="*/ 2147483646 h 70"/>
              <a:gd name="T22" fmla="*/ 2147483646 w 112"/>
              <a:gd name="T23" fmla="*/ 2147483646 h 70"/>
              <a:gd name="T24" fmla="*/ 2147483646 w 112"/>
              <a:gd name="T25" fmla="*/ 2147483646 h 70"/>
              <a:gd name="T26" fmla="*/ 2147483646 w 112"/>
              <a:gd name="T27" fmla="*/ 2147483646 h 70"/>
              <a:gd name="T28" fmla="*/ 2147483646 w 112"/>
              <a:gd name="T29" fmla="*/ 2147483646 h 70"/>
              <a:gd name="T30" fmla="*/ 2147483646 w 112"/>
              <a:gd name="T31" fmla="*/ 2147483646 h 70"/>
              <a:gd name="T32" fmla="*/ 2147483646 w 112"/>
              <a:gd name="T33" fmla="*/ 2147483646 h 70"/>
              <a:gd name="T34" fmla="*/ 2147483646 w 112"/>
              <a:gd name="T35" fmla="*/ 2147483646 h 70"/>
              <a:gd name="T36" fmla="*/ 2147483646 w 112"/>
              <a:gd name="T37" fmla="*/ 2147483646 h 70"/>
              <a:gd name="T38" fmla="*/ 2147483646 w 112"/>
              <a:gd name="T39" fmla="*/ 2147483646 h 70"/>
              <a:gd name="T40" fmla="*/ 2147483646 w 112"/>
              <a:gd name="T41" fmla="*/ 2147483646 h 70"/>
              <a:gd name="T42" fmla="*/ 2147483646 w 112"/>
              <a:gd name="T43" fmla="*/ 2147483646 h 70"/>
              <a:gd name="T44" fmla="*/ 2147483646 w 112"/>
              <a:gd name="T45" fmla="*/ 2147483646 h 70"/>
              <a:gd name="T46" fmla="*/ 2147483646 w 112"/>
              <a:gd name="T47" fmla="*/ 2147483646 h 70"/>
              <a:gd name="T48" fmla="*/ 2147483646 w 112"/>
              <a:gd name="T49" fmla="*/ 2147483646 h 70"/>
              <a:gd name="T50" fmla="*/ 2147483646 w 112"/>
              <a:gd name="T51" fmla="*/ 2147483646 h 70"/>
              <a:gd name="T52" fmla="*/ 2147483646 w 112"/>
              <a:gd name="T53" fmla="*/ 2147483646 h 70"/>
              <a:gd name="T54" fmla="*/ 2147483646 w 112"/>
              <a:gd name="T55" fmla="*/ 0 h 70"/>
              <a:gd name="T56" fmla="*/ 2147483646 w 112"/>
              <a:gd name="T57" fmla="*/ 2147483646 h 70"/>
              <a:gd name="T58" fmla="*/ 2147483646 w 112"/>
              <a:gd name="T59" fmla="*/ 2147483646 h 70"/>
              <a:gd name="T60" fmla="*/ 2147483646 w 112"/>
              <a:gd name="T61" fmla="*/ 2147483646 h 70"/>
              <a:gd name="T62" fmla="*/ 2147483646 w 112"/>
              <a:gd name="T63" fmla="*/ 2147483646 h 70"/>
              <a:gd name="T64" fmla="*/ 2147483646 w 112"/>
              <a:gd name="T65" fmla="*/ 2147483646 h 70"/>
              <a:gd name="T66" fmla="*/ 2147483646 w 112"/>
              <a:gd name="T67" fmla="*/ 2147483646 h 70"/>
              <a:gd name="T68" fmla="*/ 2147483646 w 112"/>
              <a:gd name="T69" fmla="*/ 2147483646 h 70"/>
              <a:gd name="T70" fmla="*/ 2147483646 w 112"/>
              <a:gd name="T71" fmla="*/ 2147483646 h 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2"/>
              <a:gd name="T109" fmla="*/ 0 h 70"/>
              <a:gd name="T110" fmla="*/ 112 w 112"/>
              <a:gd name="T111" fmla="*/ 70 h 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2" h="70">
                <a:moveTo>
                  <a:pt x="28" y="25"/>
                </a:moveTo>
                <a:lnTo>
                  <a:pt x="24" y="28"/>
                </a:lnTo>
                <a:lnTo>
                  <a:pt x="23" y="29"/>
                </a:lnTo>
                <a:lnTo>
                  <a:pt x="18" y="33"/>
                </a:lnTo>
                <a:lnTo>
                  <a:pt x="15" y="38"/>
                </a:lnTo>
                <a:lnTo>
                  <a:pt x="11" y="41"/>
                </a:lnTo>
                <a:lnTo>
                  <a:pt x="8" y="44"/>
                </a:lnTo>
                <a:lnTo>
                  <a:pt x="3" y="47"/>
                </a:lnTo>
                <a:lnTo>
                  <a:pt x="2" y="49"/>
                </a:lnTo>
                <a:lnTo>
                  <a:pt x="0" y="52"/>
                </a:lnTo>
                <a:lnTo>
                  <a:pt x="0" y="55"/>
                </a:lnTo>
                <a:lnTo>
                  <a:pt x="2" y="60"/>
                </a:lnTo>
                <a:lnTo>
                  <a:pt x="5" y="64"/>
                </a:lnTo>
                <a:lnTo>
                  <a:pt x="10" y="67"/>
                </a:lnTo>
                <a:lnTo>
                  <a:pt x="18" y="68"/>
                </a:lnTo>
                <a:lnTo>
                  <a:pt x="28" y="70"/>
                </a:lnTo>
                <a:lnTo>
                  <a:pt x="41" y="68"/>
                </a:lnTo>
                <a:lnTo>
                  <a:pt x="52" y="65"/>
                </a:lnTo>
                <a:lnTo>
                  <a:pt x="63" y="62"/>
                </a:lnTo>
                <a:lnTo>
                  <a:pt x="75" y="55"/>
                </a:lnTo>
                <a:lnTo>
                  <a:pt x="84" y="51"/>
                </a:lnTo>
                <a:lnTo>
                  <a:pt x="94" y="46"/>
                </a:lnTo>
                <a:lnTo>
                  <a:pt x="99" y="41"/>
                </a:lnTo>
                <a:lnTo>
                  <a:pt x="104" y="38"/>
                </a:lnTo>
                <a:lnTo>
                  <a:pt x="109" y="29"/>
                </a:lnTo>
                <a:lnTo>
                  <a:pt x="112" y="18"/>
                </a:lnTo>
                <a:lnTo>
                  <a:pt x="110" y="8"/>
                </a:lnTo>
                <a:lnTo>
                  <a:pt x="104" y="0"/>
                </a:lnTo>
                <a:lnTo>
                  <a:pt x="104" y="2"/>
                </a:lnTo>
                <a:lnTo>
                  <a:pt x="100" y="5"/>
                </a:lnTo>
                <a:lnTo>
                  <a:pt x="96" y="8"/>
                </a:lnTo>
                <a:lnTo>
                  <a:pt x="88" y="13"/>
                </a:lnTo>
                <a:lnTo>
                  <a:pt x="78" y="17"/>
                </a:lnTo>
                <a:lnTo>
                  <a:pt x="65" y="21"/>
                </a:lnTo>
                <a:lnTo>
                  <a:pt x="47" y="25"/>
                </a:lnTo>
                <a:lnTo>
                  <a:pt x="28" y="2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0" name="Freeform 34"/>
          <p:cNvSpPr/>
          <p:nvPr/>
        </p:nvSpPr>
        <p:spPr bwMode="auto">
          <a:xfrm>
            <a:off x="4918681" y="5670194"/>
            <a:ext cx="177800" cy="111125"/>
          </a:xfrm>
          <a:custGeom>
            <a:avLst/>
            <a:gdLst>
              <a:gd name="T0" fmla="*/ 2147483646 w 112"/>
              <a:gd name="T1" fmla="*/ 2147483646 h 70"/>
              <a:gd name="T2" fmla="*/ 2147483646 w 112"/>
              <a:gd name="T3" fmla="*/ 2147483646 h 70"/>
              <a:gd name="T4" fmla="*/ 2147483646 w 112"/>
              <a:gd name="T5" fmla="*/ 2147483646 h 70"/>
              <a:gd name="T6" fmla="*/ 2147483646 w 112"/>
              <a:gd name="T7" fmla="*/ 2147483646 h 70"/>
              <a:gd name="T8" fmla="*/ 2147483646 w 112"/>
              <a:gd name="T9" fmla="*/ 2147483646 h 70"/>
              <a:gd name="T10" fmla="*/ 2147483646 w 112"/>
              <a:gd name="T11" fmla="*/ 2147483646 h 70"/>
              <a:gd name="T12" fmla="*/ 2147483646 w 112"/>
              <a:gd name="T13" fmla="*/ 2147483646 h 70"/>
              <a:gd name="T14" fmla="*/ 2147483646 w 112"/>
              <a:gd name="T15" fmla="*/ 2147483646 h 70"/>
              <a:gd name="T16" fmla="*/ 2147483646 w 112"/>
              <a:gd name="T17" fmla="*/ 2147483646 h 70"/>
              <a:gd name="T18" fmla="*/ 0 w 112"/>
              <a:gd name="T19" fmla="*/ 2147483646 h 70"/>
              <a:gd name="T20" fmla="*/ 0 w 112"/>
              <a:gd name="T21" fmla="*/ 2147483646 h 70"/>
              <a:gd name="T22" fmla="*/ 2147483646 w 112"/>
              <a:gd name="T23" fmla="*/ 2147483646 h 70"/>
              <a:gd name="T24" fmla="*/ 2147483646 w 112"/>
              <a:gd name="T25" fmla="*/ 2147483646 h 70"/>
              <a:gd name="T26" fmla="*/ 2147483646 w 112"/>
              <a:gd name="T27" fmla="*/ 2147483646 h 70"/>
              <a:gd name="T28" fmla="*/ 2147483646 w 112"/>
              <a:gd name="T29" fmla="*/ 2147483646 h 70"/>
              <a:gd name="T30" fmla="*/ 2147483646 w 112"/>
              <a:gd name="T31" fmla="*/ 2147483646 h 70"/>
              <a:gd name="T32" fmla="*/ 2147483646 w 112"/>
              <a:gd name="T33" fmla="*/ 2147483646 h 70"/>
              <a:gd name="T34" fmla="*/ 2147483646 w 112"/>
              <a:gd name="T35" fmla="*/ 2147483646 h 70"/>
              <a:gd name="T36" fmla="*/ 2147483646 w 112"/>
              <a:gd name="T37" fmla="*/ 2147483646 h 70"/>
              <a:gd name="T38" fmla="*/ 2147483646 w 112"/>
              <a:gd name="T39" fmla="*/ 2147483646 h 70"/>
              <a:gd name="T40" fmla="*/ 2147483646 w 112"/>
              <a:gd name="T41" fmla="*/ 2147483646 h 70"/>
              <a:gd name="T42" fmla="*/ 2147483646 w 112"/>
              <a:gd name="T43" fmla="*/ 2147483646 h 70"/>
              <a:gd name="T44" fmla="*/ 2147483646 w 112"/>
              <a:gd name="T45" fmla="*/ 2147483646 h 70"/>
              <a:gd name="T46" fmla="*/ 2147483646 w 112"/>
              <a:gd name="T47" fmla="*/ 2147483646 h 70"/>
              <a:gd name="T48" fmla="*/ 2147483646 w 112"/>
              <a:gd name="T49" fmla="*/ 2147483646 h 70"/>
              <a:gd name="T50" fmla="*/ 2147483646 w 112"/>
              <a:gd name="T51" fmla="*/ 2147483646 h 70"/>
              <a:gd name="T52" fmla="*/ 2147483646 w 112"/>
              <a:gd name="T53" fmla="*/ 2147483646 h 70"/>
              <a:gd name="T54" fmla="*/ 2147483646 w 112"/>
              <a:gd name="T55" fmla="*/ 0 h 70"/>
              <a:gd name="T56" fmla="*/ 2147483646 w 112"/>
              <a:gd name="T57" fmla="*/ 2147483646 h 70"/>
              <a:gd name="T58" fmla="*/ 2147483646 w 112"/>
              <a:gd name="T59" fmla="*/ 2147483646 h 70"/>
              <a:gd name="T60" fmla="*/ 2147483646 w 112"/>
              <a:gd name="T61" fmla="*/ 2147483646 h 70"/>
              <a:gd name="T62" fmla="*/ 2147483646 w 112"/>
              <a:gd name="T63" fmla="*/ 2147483646 h 70"/>
              <a:gd name="T64" fmla="*/ 2147483646 w 112"/>
              <a:gd name="T65" fmla="*/ 2147483646 h 70"/>
              <a:gd name="T66" fmla="*/ 2147483646 w 112"/>
              <a:gd name="T67" fmla="*/ 2147483646 h 70"/>
              <a:gd name="T68" fmla="*/ 2147483646 w 112"/>
              <a:gd name="T69" fmla="*/ 2147483646 h 70"/>
              <a:gd name="T70" fmla="*/ 2147483646 w 112"/>
              <a:gd name="T71" fmla="*/ 2147483646 h 7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2"/>
              <a:gd name="T109" fmla="*/ 0 h 70"/>
              <a:gd name="T110" fmla="*/ 112 w 112"/>
              <a:gd name="T111" fmla="*/ 70 h 7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2" h="70">
                <a:moveTo>
                  <a:pt x="28" y="25"/>
                </a:moveTo>
                <a:lnTo>
                  <a:pt x="24" y="28"/>
                </a:lnTo>
                <a:lnTo>
                  <a:pt x="23" y="29"/>
                </a:lnTo>
                <a:lnTo>
                  <a:pt x="18" y="33"/>
                </a:lnTo>
                <a:lnTo>
                  <a:pt x="15" y="38"/>
                </a:lnTo>
                <a:lnTo>
                  <a:pt x="11" y="41"/>
                </a:lnTo>
                <a:lnTo>
                  <a:pt x="8" y="44"/>
                </a:lnTo>
                <a:lnTo>
                  <a:pt x="3" y="47"/>
                </a:lnTo>
                <a:lnTo>
                  <a:pt x="2" y="49"/>
                </a:lnTo>
                <a:lnTo>
                  <a:pt x="0" y="52"/>
                </a:lnTo>
                <a:lnTo>
                  <a:pt x="0" y="55"/>
                </a:lnTo>
                <a:lnTo>
                  <a:pt x="2" y="60"/>
                </a:lnTo>
                <a:lnTo>
                  <a:pt x="5" y="64"/>
                </a:lnTo>
                <a:lnTo>
                  <a:pt x="10" y="67"/>
                </a:lnTo>
                <a:lnTo>
                  <a:pt x="18" y="68"/>
                </a:lnTo>
                <a:lnTo>
                  <a:pt x="28" y="70"/>
                </a:lnTo>
                <a:lnTo>
                  <a:pt x="41" y="68"/>
                </a:lnTo>
                <a:lnTo>
                  <a:pt x="52" y="65"/>
                </a:lnTo>
                <a:lnTo>
                  <a:pt x="63" y="62"/>
                </a:lnTo>
                <a:lnTo>
                  <a:pt x="75" y="55"/>
                </a:lnTo>
                <a:lnTo>
                  <a:pt x="84" y="51"/>
                </a:lnTo>
                <a:lnTo>
                  <a:pt x="94" y="46"/>
                </a:lnTo>
                <a:lnTo>
                  <a:pt x="99" y="41"/>
                </a:lnTo>
                <a:lnTo>
                  <a:pt x="104" y="38"/>
                </a:lnTo>
                <a:lnTo>
                  <a:pt x="109" y="29"/>
                </a:lnTo>
                <a:lnTo>
                  <a:pt x="112" y="18"/>
                </a:lnTo>
                <a:lnTo>
                  <a:pt x="110" y="8"/>
                </a:lnTo>
                <a:lnTo>
                  <a:pt x="104" y="0"/>
                </a:lnTo>
                <a:lnTo>
                  <a:pt x="104" y="2"/>
                </a:lnTo>
                <a:lnTo>
                  <a:pt x="100" y="5"/>
                </a:lnTo>
                <a:lnTo>
                  <a:pt x="96" y="8"/>
                </a:lnTo>
                <a:lnTo>
                  <a:pt x="88" y="13"/>
                </a:lnTo>
                <a:lnTo>
                  <a:pt x="78" y="17"/>
                </a:lnTo>
                <a:lnTo>
                  <a:pt x="65" y="21"/>
                </a:lnTo>
                <a:lnTo>
                  <a:pt x="47" y="25"/>
                </a:lnTo>
                <a:lnTo>
                  <a:pt x="28" y="25"/>
                </a:lnTo>
              </a:path>
            </a:pathLst>
          </a:custGeom>
          <a:solidFill>
            <a:srgbClr val="777777"/>
          </a:solidFill>
          <a:ln w="0">
            <a:solidFill>
              <a:srgbClr val="000000"/>
            </a:solidFill>
            <a:round/>
          </a:ln>
        </p:spPr>
        <p:txBody>
          <a:bodyPr/>
          <a:lstStyle/>
          <a:p>
            <a:endParaRPr lang="zh-CN" altLang="en-US"/>
          </a:p>
        </p:txBody>
      </p:sp>
      <p:sp>
        <p:nvSpPr>
          <p:cNvPr id="191" name="Freeform 35"/>
          <p:cNvSpPr/>
          <p:nvPr/>
        </p:nvSpPr>
        <p:spPr bwMode="auto">
          <a:xfrm>
            <a:off x="4826606" y="4160480"/>
            <a:ext cx="171450" cy="171450"/>
          </a:xfrm>
          <a:custGeom>
            <a:avLst/>
            <a:gdLst>
              <a:gd name="T0" fmla="*/ 2147483646 w 108"/>
              <a:gd name="T1" fmla="*/ 2147483646 h 108"/>
              <a:gd name="T2" fmla="*/ 2147483646 w 108"/>
              <a:gd name="T3" fmla="*/ 2147483646 h 108"/>
              <a:gd name="T4" fmla="*/ 2147483646 w 108"/>
              <a:gd name="T5" fmla="*/ 2147483646 h 108"/>
              <a:gd name="T6" fmla="*/ 2147483646 w 108"/>
              <a:gd name="T7" fmla="*/ 2147483646 h 108"/>
              <a:gd name="T8" fmla="*/ 2147483646 w 108"/>
              <a:gd name="T9" fmla="*/ 2147483646 h 108"/>
              <a:gd name="T10" fmla="*/ 2147483646 w 108"/>
              <a:gd name="T11" fmla="*/ 2147483646 h 108"/>
              <a:gd name="T12" fmla="*/ 2147483646 w 108"/>
              <a:gd name="T13" fmla="*/ 2147483646 h 108"/>
              <a:gd name="T14" fmla="*/ 2147483646 w 108"/>
              <a:gd name="T15" fmla="*/ 2147483646 h 108"/>
              <a:gd name="T16" fmla="*/ 2147483646 w 108"/>
              <a:gd name="T17" fmla="*/ 0 h 108"/>
              <a:gd name="T18" fmla="*/ 2147483646 w 108"/>
              <a:gd name="T19" fmla="*/ 2147483646 h 108"/>
              <a:gd name="T20" fmla="*/ 2147483646 w 108"/>
              <a:gd name="T21" fmla="*/ 2147483646 h 108"/>
              <a:gd name="T22" fmla="*/ 2147483646 w 108"/>
              <a:gd name="T23" fmla="*/ 2147483646 h 108"/>
              <a:gd name="T24" fmla="*/ 2147483646 w 108"/>
              <a:gd name="T25" fmla="*/ 2147483646 h 108"/>
              <a:gd name="T26" fmla="*/ 2147483646 w 108"/>
              <a:gd name="T27" fmla="*/ 2147483646 h 108"/>
              <a:gd name="T28" fmla="*/ 2147483646 w 108"/>
              <a:gd name="T29" fmla="*/ 2147483646 h 108"/>
              <a:gd name="T30" fmla="*/ 0 w 108"/>
              <a:gd name="T31" fmla="*/ 2147483646 h 108"/>
              <a:gd name="T32" fmla="*/ 2147483646 w 108"/>
              <a:gd name="T33" fmla="*/ 2147483646 h 108"/>
              <a:gd name="T34" fmla="*/ 2147483646 w 108"/>
              <a:gd name="T35" fmla="*/ 2147483646 h 108"/>
              <a:gd name="T36" fmla="*/ 2147483646 w 108"/>
              <a:gd name="T37" fmla="*/ 2147483646 h 108"/>
              <a:gd name="T38" fmla="*/ 2147483646 w 108"/>
              <a:gd name="T39" fmla="*/ 2147483646 h 108"/>
              <a:gd name="T40" fmla="*/ 2147483646 w 108"/>
              <a:gd name="T41" fmla="*/ 2147483646 h 108"/>
              <a:gd name="T42" fmla="*/ 2147483646 w 108"/>
              <a:gd name="T43" fmla="*/ 2147483646 h 108"/>
              <a:gd name="T44" fmla="*/ 2147483646 w 108"/>
              <a:gd name="T45" fmla="*/ 2147483646 h 108"/>
              <a:gd name="T46" fmla="*/ 2147483646 w 108"/>
              <a:gd name="T47" fmla="*/ 2147483646 h 108"/>
              <a:gd name="T48" fmla="*/ 2147483646 w 108"/>
              <a:gd name="T49" fmla="*/ 2147483646 h 108"/>
              <a:gd name="T50" fmla="*/ 2147483646 w 108"/>
              <a:gd name="T51" fmla="*/ 2147483646 h 108"/>
              <a:gd name="T52" fmla="*/ 2147483646 w 108"/>
              <a:gd name="T53" fmla="*/ 2147483646 h 108"/>
              <a:gd name="T54" fmla="*/ 2147483646 w 108"/>
              <a:gd name="T55" fmla="*/ 2147483646 h 108"/>
              <a:gd name="T56" fmla="*/ 2147483646 w 108"/>
              <a:gd name="T57" fmla="*/ 2147483646 h 108"/>
              <a:gd name="T58" fmla="*/ 2147483646 w 108"/>
              <a:gd name="T59" fmla="*/ 2147483646 h 108"/>
              <a:gd name="T60" fmla="*/ 2147483646 w 108"/>
              <a:gd name="T61" fmla="*/ 2147483646 h 108"/>
              <a:gd name="T62" fmla="*/ 2147483646 w 108"/>
              <a:gd name="T63" fmla="*/ 2147483646 h 108"/>
              <a:gd name="T64" fmla="*/ 2147483646 w 108"/>
              <a:gd name="T65" fmla="*/ 2147483646 h 108"/>
              <a:gd name="T66" fmla="*/ 2147483646 w 108"/>
              <a:gd name="T67" fmla="*/ 2147483646 h 108"/>
              <a:gd name="T68" fmla="*/ 2147483646 w 108"/>
              <a:gd name="T69" fmla="*/ 2147483646 h 10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8"/>
              <a:gd name="T106" fmla="*/ 0 h 108"/>
              <a:gd name="T107" fmla="*/ 108 w 108"/>
              <a:gd name="T108" fmla="*/ 108 h 10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8" h="108">
                <a:moveTo>
                  <a:pt x="108" y="45"/>
                </a:moveTo>
                <a:lnTo>
                  <a:pt x="108" y="44"/>
                </a:lnTo>
                <a:lnTo>
                  <a:pt x="107" y="37"/>
                </a:lnTo>
                <a:lnTo>
                  <a:pt x="105" y="34"/>
                </a:lnTo>
                <a:lnTo>
                  <a:pt x="100" y="32"/>
                </a:lnTo>
                <a:lnTo>
                  <a:pt x="97" y="34"/>
                </a:lnTo>
                <a:lnTo>
                  <a:pt x="94" y="35"/>
                </a:lnTo>
                <a:lnTo>
                  <a:pt x="94" y="39"/>
                </a:lnTo>
                <a:lnTo>
                  <a:pt x="94" y="40"/>
                </a:lnTo>
                <a:lnTo>
                  <a:pt x="92" y="32"/>
                </a:lnTo>
                <a:lnTo>
                  <a:pt x="90" y="26"/>
                </a:lnTo>
                <a:lnTo>
                  <a:pt x="87" y="19"/>
                </a:lnTo>
                <a:lnTo>
                  <a:pt x="86" y="13"/>
                </a:lnTo>
                <a:lnTo>
                  <a:pt x="81" y="8"/>
                </a:lnTo>
                <a:lnTo>
                  <a:pt x="74" y="5"/>
                </a:lnTo>
                <a:lnTo>
                  <a:pt x="71" y="1"/>
                </a:lnTo>
                <a:lnTo>
                  <a:pt x="66" y="0"/>
                </a:lnTo>
                <a:lnTo>
                  <a:pt x="60" y="0"/>
                </a:lnTo>
                <a:lnTo>
                  <a:pt x="52" y="0"/>
                </a:lnTo>
                <a:lnTo>
                  <a:pt x="45" y="1"/>
                </a:lnTo>
                <a:lnTo>
                  <a:pt x="39" y="1"/>
                </a:lnTo>
                <a:lnTo>
                  <a:pt x="32" y="5"/>
                </a:lnTo>
                <a:lnTo>
                  <a:pt x="26" y="6"/>
                </a:lnTo>
                <a:lnTo>
                  <a:pt x="19" y="6"/>
                </a:lnTo>
                <a:lnTo>
                  <a:pt x="14" y="6"/>
                </a:lnTo>
                <a:lnTo>
                  <a:pt x="14" y="19"/>
                </a:lnTo>
                <a:lnTo>
                  <a:pt x="10" y="29"/>
                </a:lnTo>
                <a:lnTo>
                  <a:pt x="6" y="35"/>
                </a:lnTo>
                <a:lnTo>
                  <a:pt x="5" y="37"/>
                </a:lnTo>
                <a:lnTo>
                  <a:pt x="3" y="35"/>
                </a:lnTo>
                <a:lnTo>
                  <a:pt x="1" y="37"/>
                </a:lnTo>
                <a:lnTo>
                  <a:pt x="0" y="40"/>
                </a:lnTo>
                <a:lnTo>
                  <a:pt x="0" y="44"/>
                </a:lnTo>
                <a:lnTo>
                  <a:pt x="1" y="45"/>
                </a:lnTo>
                <a:lnTo>
                  <a:pt x="3" y="53"/>
                </a:lnTo>
                <a:lnTo>
                  <a:pt x="5" y="61"/>
                </a:lnTo>
                <a:lnTo>
                  <a:pt x="8" y="69"/>
                </a:lnTo>
                <a:lnTo>
                  <a:pt x="11" y="76"/>
                </a:lnTo>
                <a:lnTo>
                  <a:pt x="14" y="84"/>
                </a:lnTo>
                <a:lnTo>
                  <a:pt x="16" y="87"/>
                </a:lnTo>
                <a:lnTo>
                  <a:pt x="19" y="92"/>
                </a:lnTo>
                <a:lnTo>
                  <a:pt x="23" y="97"/>
                </a:lnTo>
                <a:lnTo>
                  <a:pt x="27" y="100"/>
                </a:lnTo>
                <a:lnTo>
                  <a:pt x="32" y="104"/>
                </a:lnTo>
                <a:lnTo>
                  <a:pt x="37" y="107"/>
                </a:lnTo>
                <a:lnTo>
                  <a:pt x="44" y="108"/>
                </a:lnTo>
                <a:lnTo>
                  <a:pt x="48" y="108"/>
                </a:lnTo>
                <a:lnTo>
                  <a:pt x="55" y="108"/>
                </a:lnTo>
                <a:lnTo>
                  <a:pt x="60" y="107"/>
                </a:lnTo>
                <a:lnTo>
                  <a:pt x="66" y="104"/>
                </a:lnTo>
                <a:lnTo>
                  <a:pt x="69" y="99"/>
                </a:lnTo>
                <a:lnTo>
                  <a:pt x="73" y="95"/>
                </a:lnTo>
                <a:lnTo>
                  <a:pt x="76" y="91"/>
                </a:lnTo>
                <a:lnTo>
                  <a:pt x="81" y="86"/>
                </a:lnTo>
                <a:lnTo>
                  <a:pt x="82" y="81"/>
                </a:lnTo>
                <a:lnTo>
                  <a:pt x="84" y="84"/>
                </a:lnTo>
                <a:lnTo>
                  <a:pt x="84" y="91"/>
                </a:lnTo>
                <a:lnTo>
                  <a:pt x="82" y="97"/>
                </a:lnTo>
                <a:lnTo>
                  <a:pt x="81" y="102"/>
                </a:lnTo>
                <a:lnTo>
                  <a:pt x="97" y="91"/>
                </a:lnTo>
                <a:lnTo>
                  <a:pt x="97" y="79"/>
                </a:lnTo>
                <a:lnTo>
                  <a:pt x="95" y="74"/>
                </a:lnTo>
                <a:lnTo>
                  <a:pt x="94" y="66"/>
                </a:lnTo>
                <a:lnTo>
                  <a:pt x="94" y="58"/>
                </a:lnTo>
                <a:lnTo>
                  <a:pt x="95" y="61"/>
                </a:lnTo>
                <a:lnTo>
                  <a:pt x="97" y="63"/>
                </a:lnTo>
                <a:lnTo>
                  <a:pt x="100" y="61"/>
                </a:lnTo>
                <a:lnTo>
                  <a:pt x="103" y="57"/>
                </a:lnTo>
                <a:lnTo>
                  <a:pt x="105" y="50"/>
                </a:lnTo>
                <a:lnTo>
                  <a:pt x="108" y="45"/>
                </a:lnTo>
                <a:close/>
              </a:path>
            </a:pathLst>
          </a:custGeom>
          <a:solidFill>
            <a:srgbClr val="FFE1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2" name="Freeform 36"/>
          <p:cNvSpPr/>
          <p:nvPr/>
        </p:nvSpPr>
        <p:spPr bwMode="auto">
          <a:xfrm>
            <a:off x="4826606" y="4160480"/>
            <a:ext cx="171450" cy="171450"/>
          </a:xfrm>
          <a:custGeom>
            <a:avLst/>
            <a:gdLst>
              <a:gd name="T0" fmla="*/ 2147483646 w 108"/>
              <a:gd name="T1" fmla="*/ 2147483646 h 108"/>
              <a:gd name="T2" fmla="*/ 2147483646 w 108"/>
              <a:gd name="T3" fmla="*/ 2147483646 h 108"/>
              <a:gd name="T4" fmla="*/ 2147483646 w 108"/>
              <a:gd name="T5" fmla="*/ 2147483646 h 108"/>
              <a:gd name="T6" fmla="*/ 2147483646 w 108"/>
              <a:gd name="T7" fmla="*/ 2147483646 h 108"/>
              <a:gd name="T8" fmla="*/ 2147483646 w 108"/>
              <a:gd name="T9" fmla="*/ 2147483646 h 108"/>
              <a:gd name="T10" fmla="*/ 2147483646 w 108"/>
              <a:gd name="T11" fmla="*/ 2147483646 h 108"/>
              <a:gd name="T12" fmla="*/ 2147483646 w 108"/>
              <a:gd name="T13" fmla="*/ 2147483646 h 108"/>
              <a:gd name="T14" fmla="*/ 2147483646 w 108"/>
              <a:gd name="T15" fmla="*/ 2147483646 h 108"/>
              <a:gd name="T16" fmla="*/ 2147483646 w 108"/>
              <a:gd name="T17" fmla="*/ 0 h 108"/>
              <a:gd name="T18" fmla="*/ 2147483646 w 108"/>
              <a:gd name="T19" fmla="*/ 2147483646 h 108"/>
              <a:gd name="T20" fmla="*/ 2147483646 w 108"/>
              <a:gd name="T21" fmla="*/ 2147483646 h 108"/>
              <a:gd name="T22" fmla="*/ 2147483646 w 108"/>
              <a:gd name="T23" fmla="*/ 2147483646 h 108"/>
              <a:gd name="T24" fmla="*/ 2147483646 w 108"/>
              <a:gd name="T25" fmla="*/ 2147483646 h 108"/>
              <a:gd name="T26" fmla="*/ 2147483646 w 108"/>
              <a:gd name="T27" fmla="*/ 2147483646 h 108"/>
              <a:gd name="T28" fmla="*/ 2147483646 w 108"/>
              <a:gd name="T29" fmla="*/ 2147483646 h 108"/>
              <a:gd name="T30" fmla="*/ 0 w 108"/>
              <a:gd name="T31" fmla="*/ 2147483646 h 108"/>
              <a:gd name="T32" fmla="*/ 2147483646 w 108"/>
              <a:gd name="T33" fmla="*/ 2147483646 h 108"/>
              <a:gd name="T34" fmla="*/ 2147483646 w 108"/>
              <a:gd name="T35" fmla="*/ 2147483646 h 108"/>
              <a:gd name="T36" fmla="*/ 2147483646 w 108"/>
              <a:gd name="T37" fmla="*/ 2147483646 h 108"/>
              <a:gd name="T38" fmla="*/ 2147483646 w 108"/>
              <a:gd name="T39" fmla="*/ 2147483646 h 108"/>
              <a:gd name="T40" fmla="*/ 2147483646 w 108"/>
              <a:gd name="T41" fmla="*/ 2147483646 h 108"/>
              <a:gd name="T42" fmla="*/ 2147483646 w 108"/>
              <a:gd name="T43" fmla="*/ 2147483646 h 108"/>
              <a:gd name="T44" fmla="*/ 2147483646 w 108"/>
              <a:gd name="T45" fmla="*/ 2147483646 h 108"/>
              <a:gd name="T46" fmla="*/ 2147483646 w 108"/>
              <a:gd name="T47" fmla="*/ 2147483646 h 108"/>
              <a:gd name="T48" fmla="*/ 2147483646 w 108"/>
              <a:gd name="T49" fmla="*/ 2147483646 h 108"/>
              <a:gd name="T50" fmla="*/ 2147483646 w 108"/>
              <a:gd name="T51" fmla="*/ 2147483646 h 108"/>
              <a:gd name="T52" fmla="*/ 2147483646 w 108"/>
              <a:gd name="T53" fmla="*/ 2147483646 h 108"/>
              <a:gd name="T54" fmla="*/ 2147483646 w 108"/>
              <a:gd name="T55" fmla="*/ 2147483646 h 108"/>
              <a:gd name="T56" fmla="*/ 2147483646 w 108"/>
              <a:gd name="T57" fmla="*/ 2147483646 h 108"/>
              <a:gd name="T58" fmla="*/ 2147483646 w 108"/>
              <a:gd name="T59" fmla="*/ 2147483646 h 108"/>
              <a:gd name="T60" fmla="*/ 2147483646 w 108"/>
              <a:gd name="T61" fmla="*/ 2147483646 h 108"/>
              <a:gd name="T62" fmla="*/ 2147483646 w 108"/>
              <a:gd name="T63" fmla="*/ 2147483646 h 108"/>
              <a:gd name="T64" fmla="*/ 2147483646 w 108"/>
              <a:gd name="T65" fmla="*/ 2147483646 h 108"/>
              <a:gd name="T66" fmla="*/ 2147483646 w 108"/>
              <a:gd name="T67" fmla="*/ 2147483646 h 108"/>
              <a:gd name="T68" fmla="*/ 2147483646 w 108"/>
              <a:gd name="T69" fmla="*/ 2147483646 h 10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08"/>
              <a:gd name="T106" fmla="*/ 0 h 108"/>
              <a:gd name="T107" fmla="*/ 108 w 108"/>
              <a:gd name="T108" fmla="*/ 108 h 10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08" h="108">
                <a:moveTo>
                  <a:pt x="108" y="45"/>
                </a:moveTo>
                <a:lnTo>
                  <a:pt x="108" y="44"/>
                </a:lnTo>
                <a:lnTo>
                  <a:pt x="107" y="37"/>
                </a:lnTo>
                <a:lnTo>
                  <a:pt x="105" y="34"/>
                </a:lnTo>
                <a:lnTo>
                  <a:pt x="100" y="32"/>
                </a:lnTo>
                <a:lnTo>
                  <a:pt x="97" y="34"/>
                </a:lnTo>
                <a:lnTo>
                  <a:pt x="94" y="35"/>
                </a:lnTo>
                <a:lnTo>
                  <a:pt x="94" y="39"/>
                </a:lnTo>
                <a:lnTo>
                  <a:pt x="94" y="40"/>
                </a:lnTo>
                <a:lnTo>
                  <a:pt x="92" y="32"/>
                </a:lnTo>
                <a:lnTo>
                  <a:pt x="90" y="26"/>
                </a:lnTo>
                <a:lnTo>
                  <a:pt x="87" y="19"/>
                </a:lnTo>
                <a:lnTo>
                  <a:pt x="86" y="13"/>
                </a:lnTo>
                <a:lnTo>
                  <a:pt x="81" y="8"/>
                </a:lnTo>
                <a:lnTo>
                  <a:pt x="74" y="5"/>
                </a:lnTo>
                <a:lnTo>
                  <a:pt x="71" y="1"/>
                </a:lnTo>
                <a:lnTo>
                  <a:pt x="66" y="0"/>
                </a:lnTo>
                <a:lnTo>
                  <a:pt x="60" y="0"/>
                </a:lnTo>
                <a:lnTo>
                  <a:pt x="52" y="0"/>
                </a:lnTo>
                <a:lnTo>
                  <a:pt x="45" y="1"/>
                </a:lnTo>
                <a:lnTo>
                  <a:pt x="39" y="1"/>
                </a:lnTo>
                <a:lnTo>
                  <a:pt x="32" y="5"/>
                </a:lnTo>
                <a:lnTo>
                  <a:pt x="26" y="6"/>
                </a:lnTo>
                <a:lnTo>
                  <a:pt x="19" y="6"/>
                </a:lnTo>
                <a:lnTo>
                  <a:pt x="14" y="6"/>
                </a:lnTo>
                <a:lnTo>
                  <a:pt x="14" y="19"/>
                </a:lnTo>
                <a:lnTo>
                  <a:pt x="10" y="29"/>
                </a:lnTo>
                <a:lnTo>
                  <a:pt x="6" y="35"/>
                </a:lnTo>
                <a:lnTo>
                  <a:pt x="5" y="37"/>
                </a:lnTo>
                <a:lnTo>
                  <a:pt x="3" y="35"/>
                </a:lnTo>
                <a:lnTo>
                  <a:pt x="1" y="37"/>
                </a:lnTo>
                <a:lnTo>
                  <a:pt x="0" y="40"/>
                </a:lnTo>
                <a:lnTo>
                  <a:pt x="0" y="44"/>
                </a:lnTo>
                <a:lnTo>
                  <a:pt x="1" y="45"/>
                </a:lnTo>
                <a:lnTo>
                  <a:pt x="3" y="53"/>
                </a:lnTo>
                <a:lnTo>
                  <a:pt x="5" y="61"/>
                </a:lnTo>
                <a:lnTo>
                  <a:pt x="8" y="69"/>
                </a:lnTo>
                <a:lnTo>
                  <a:pt x="11" y="76"/>
                </a:lnTo>
                <a:lnTo>
                  <a:pt x="14" y="84"/>
                </a:lnTo>
                <a:lnTo>
                  <a:pt x="16" y="87"/>
                </a:lnTo>
                <a:lnTo>
                  <a:pt x="19" y="92"/>
                </a:lnTo>
                <a:lnTo>
                  <a:pt x="23" y="97"/>
                </a:lnTo>
                <a:lnTo>
                  <a:pt x="27" y="100"/>
                </a:lnTo>
                <a:lnTo>
                  <a:pt x="32" y="104"/>
                </a:lnTo>
                <a:lnTo>
                  <a:pt x="37" y="107"/>
                </a:lnTo>
                <a:lnTo>
                  <a:pt x="44" y="108"/>
                </a:lnTo>
                <a:lnTo>
                  <a:pt x="48" y="108"/>
                </a:lnTo>
                <a:lnTo>
                  <a:pt x="55" y="108"/>
                </a:lnTo>
                <a:lnTo>
                  <a:pt x="60" y="107"/>
                </a:lnTo>
                <a:lnTo>
                  <a:pt x="66" y="104"/>
                </a:lnTo>
                <a:lnTo>
                  <a:pt x="69" y="99"/>
                </a:lnTo>
                <a:lnTo>
                  <a:pt x="73" y="95"/>
                </a:lnTo>
                <a:lnTo>
                  <a:pt x="76" y="91"/>
                </a:lnTo>
                <a:lnTo>
                  <a:pt x="81" y="86"/>
                </a:lnTo>
                <a:lnTo>
                  <a:pt x="82" y="81"/>
                </a:lnTo>
                <a:lnTo>
                  <a:pt x="84" y="84"/>
                </a:lnTo>
                <a:lnTo>
                  <a:pt x="84" y="91"/>
                </a:lnTo>
                <a:lnTo>
                  <a:pt x="82" y="97"/>
                </a:lnTo>
                <a:lnTo>
                  <a:pt x="81" y="102"/>
                </a:lnTo>
                <a:lnTo>
                  <a:pt x="97" y="91"/>
                </a:lnTo>
                <a:lnTo>
                  <a:pt x="97" y="79"/>
                </a:lnTo>
                <a:lnTo>
                  <a:pt x="95" y="74"/>
                </a:lnTo>
                <a:lnTo>
                  <a:pt x="94" y="66"/>
                </a:lnTo>
                <a:lnTo>
                  <a:pt x="94" y="58"/>
                </a:lnTo>
                <a:lnTo>
                  <a:pt x="95" y="61"/>
                </a:lnTo>
                <a:lnTo>
                  <a:pt x="97" y="63"/>
                </a:lnTo>
                <a:lnTo>
                  <a:pt x="100" y="61"/>
                </a:lnTo>
                <a:lnTo>
                  <a:pt x="103" y="57"/>
                </a:lnTo>
                <a:lnTo>
                  <a:pt x="105" y="50"/>
                </a:lnTo>
                <a:lnTo>
                  <a:pt x="108" y="45"/>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3" name="Freeform 37"/>
          <p:cNvSpPr/>
          <p:nvPr/>
        </p:nvSpPr>
        <p:spPr bwMode="auto">
          <a:xfrm>
            <a:off x="4653568" y="4644669"/>
            <a:ext cx="147638" cy="79375"/>
          </a:xfrm>
          <a:custGeom>
            <a:avLst/>
            <a:gdLst>
              <a:gd name="T0" fmla="*/ 2147483646 w 93"/>
              <a:gd name="T1" fmla="*/ 2147483646 h 50"/>
              <a:gd name="T2" fmla="*/ 2147483646 w 93"/>
              <a:gd name="T3" fmla="*/ 2147483646 h 50"/>
              <a:gd name="T4" fmla="*/ 2147483646 w 93"/>
              <a:gd name="T5" fmla="*/ 0 h 50"/>
              <a:gd name="T6" fmla="*/ 2147483646 w 93"/>
              <a:gd name="T7" fmla="*/ 2147483646 h 50"/>
              <a:gd name="T8" fmla="*/ 2147483646 w 93"/>
              <a:gd name="T9" fmla="*/ 2147483646 h 50"/>
              <a:gd name="T10" fmla="*/ 2147483646 w 93"/>
              <a:gd name="T11" fmla="*/ 2147483646 h 50"/>
              <a:gd name="T12" fmla="*/ 2147483646 w 93"/>
              <a:gd name="T13" fmla="*/ 2147483646 h 50"/>
              <a:gd name="T14" fmla="*/ 2147483646 w 93"/>
              <a:gd name="T15" fmla="*/ 2147483646 h 50"/>
              <a:gd name="T16" fmla="*/ 2147483646 w 93"/>
              <a:gd name="T17" fmla="*/ 0 h 50"/>
              <a:gd name="T18" fmla="*/ 2147483646 w 93"/>
              <a:gd name="T19" fmla="*/ 2147483646 h 50"/>
              <a:gd name="T20" fmla="*/ 2147483646 w 93"/>
              <a:gd name="T21" fmla="*/ 2147483646 h 50"/>
              <a:gd name="T22" fmla="*/ 2147483646 w 93"/>
              <a:gd name="T23" fmla="*/ 2147483646 h 50"/>
              <a:gd name="T24" fmla="*/ 2147483646 w 93"/>
              <a:gd name="T25" fmla="*/ 2147483646 h 50"/>
              <a:gd name="T26" fmla="*/ 2147483646 w 93"/>
              <a:gd name="T27" fmla="*/ 2147483646 h 50"/>
              <a:gd name="T28" fmla="*/ 2147483646 w 93"/>
              <a:gd name="T29" fmla="*/ 2147483646 h 50"/>
              <a:gd name="T30" fmla="*/ 2147483646 w 93"/>
              <a:gd name="T31" fmla="*/ 2147483646 h 50"/>
              <a:gd name="T32" fmla="*/ 2147483646 w 93"/>
              <a:gd name="T33" fmla="*/ 2147483646 h 50"/>
              <a:gd name="T34" fmla="*/ 2147483646 w 93"/>
              <a:gd name="T35" fmla="*/ 2147483646 h 50"/>
              <a:gd name="T36" fmla="*/ 2147483646 w 93"/>
              <a:gd name="T37" fmla="*/ 2147483646 h 50"/>
              <a:gd name="T38" fmla="*/ 2147483646 w 93"/>
              <a:gd name="T39" fmla="*/ 2147483646 h 50"/>
              <a:gd name="T40" fmla="*/ 2147483646 w 93"/>
              <a:gd name="T41" fmla="*/ 2147483646 h 50"/>
              <a:gd name="T42" fmla="*/ 2147483646 w 93"/>
              <a:gd name="T43" fmla="*/ 2147483646 h 50"/>
              <a:gd name="T44" fmla="*/ 2147483646 w 93"/>
              <a:gd name="T45" fmla="*/ 2147483646 h 50"/>
              <a:gd name="T46" fmla="*/ 2147483646 w 93"/>
              <a:gd name="T47" fmla="*/ 2147483646 h 50"/>
              <a:gd name="T48" fmla="*/ 2147483646 w 93"/>
              <a:gd name="T49" fmla="*/ 2147483646 h 50"/>
              <a:gd name="T50" fmla="*/ 2147483646 w 93"/>
              <a:gd name="T51" fmla="*/ 2147483646 h 50"/>
              <a:gd name="T52" fmla="*/ 0 w 93"/>
              <a:gd name="T53" fmla="*/ 2147483646 h 50"/>
              <a:gd name="T54" fmla="*/ 2147483646 w 93"/>
              <a:gd name="T55" fmla="*/ 2147483646 h 50"/>
              <a:gd name="T56" fmla="*/ 2147483646 w 93"/>
              <a:gd name="T57" fmla="*/ 2147483646 h 50"/>
              <a:gd name="T58" fmla="*/ 2147483646 w 93"/>
              <a:gd name="T59" fmla="*/ 2147483646 h 50"/>
              <a:gd name="T60" fmla="*/ 2147483646 w 93"/>
              <a:gd name="T61" fmla="*/ 2147483646 h 50"/>
              <a:gd name="T62" fmla="*/ 2147483646 w 93"/>
              <a:gd name="T63" fmla="*/ 2147483646 h 50"/>
              <a:gd name="T64" fmla="*/ 2147483646 w 93"/>
              <a:gd name="T65" fmla="*/ 2147483646 h 50"/>
              <a:gd name="T66" fmla="*/ 2147483646 w 93"/>
              <a:gd name="T67" fmla="*/ 2147483646 h 50"/>
              <a:gd name="T68" fmla="*/ 2147483646 w 93"/>
              <a:gd name="T69" fmla="*/ 2147483646 h 50"/>
              <a:gd name="T70" fmla="*/ 2147483646 w 93"/>
              <a:gd name="T71" fmla="*/ 2147483646 h 50"/>
              <a:gd name="T72" fmla="*/ 2147483646 w 93"/>
              <a:gd name="T73" fmla="*/ 2147483646 h 50"/>
              <a:gd name="T74" fmla="*/ 2147483646 w 93"/>
              <a:gd name="T75" fmla="*/ 2147483646 h 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3"/>
              <a:gd name="T115" fmla="*/ 0 h 50"/>
              <a:gd name="T116" fmla="*/ 93 w 93"/>
              <a:gd name="T117" fmla="*/ 50 h 5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3" h="50">
                <a:moveTo>
                  <a:pt x="93" y="11"/>
                </a:moveTo>
                <a:lnTo>
                  <a:pt x="86" y="9"/>
                </a:lnTo>
                <a:lnTo>
                  <a:pt x="80" y="3"/>
                </a:lnTo>
                <a:lnTo>
                  <a:pt x="76" y="1"/>
                </a:lnTo>
                <a:lnTo>
                  <a:pt x="72" y="0"/>
                </a:lnTo>
                <a:lnTo>
                  <a:pt x="67" y="0"/>
                </a:lnTo>
                <a:lnTo>
                  <a:pt x="64" y="0"/>
                </a:lnTo>
                <a:lnTo>
                  <a:pt x="59" y="3"/>
                </a:lnTo>
                <a:lnTo>
                  <a:pt x="54" y="4"/>
                </a:lnTo>
                <a:lnTo>
                  <a:pt x="49" y="4"/>
                </a:lnTo>
                <a:lnTo>
                  <a:pt x="46" y="4"/>
                </a:lnTo>
                <a:lnTo>
                  <a:pt x="43" y="4"/>
                </a:lnTo>
                <a:lnTo>
                  <a:pt x="39" y="4"/>
                </a:lnTo>
                <a:lnTo>
                  <a:pt x="36" y="3"/>
                </a:lnTo>
                <a:lnTo>
                  <a:pt x="33" y="3"/>
                </a:lnTo>
                <a:lnTo>
                  <a:pt x="31" y="1"/>
                </a:lnTo>
                <a:lnTo>
                  <a:pt x="28" y="1"/>
                </a:lnTo>
                <a:lnTo>
                  <a:pt x="26" y="0"/>
                </a:lnTo>
                <a:lnTo>
                  <a:pt x="18" y="1"/>
                </a:lnTo>
                <a:lnTo>
                  <a:pt x="13" y="3"/>
                </a:lnTo>
                <a:lnTo>
                  <a:pt x="13" y="4"/>
                </a:lnTo>
                <a:lnTo>
                  <a:pt x="17" y="8"/>
                </a:lnTo>
                <a:lnTo>
                  <a:pt x="20" y="9"/>
                </a:lnTo>
                <a:lnTo>
                  <a:pt x="23" y="11"/>
                </a:lnTo>
                <a:lnTo>
                  <a:pt x="25" y="12"/>
                </a:lnTo>
                <a:lnTo>
                  <a:pt x="31" y="14"/>
                </a:lnTo>
                <a:lnTo>
                  <a:pt x="36" y="14"/>
                </a:lnTo>
                <a:lnTo>
                  <a:pt x="38" y="17"/>
                </a:lnTo>
                <a:lnTo>
                  <a:pt x="43" y="19"/>
                </a:lnTo>
                <a:lnTo>
                  <a:pt x="44" y="21"/>
                </a:lnTo>
                <a:lnTo>
                  <a:pt x="46" y="21"/>
                </a:lnTo>
                <a:lnTo>
                  <a:pt x="51" y="21"/>
                </a:lnTo>
                <a:lnTo>
                  <a:pt x="54" y="21"/>
                </a:lnTo>
                <a:lnTo>
                  <a:pt x="57" y="21"/>
                </a:lnTo>
                <a:lnTo>
                  <a:pt x="60" y="21"/>
                </a:lnTo>
                <a:lnTo>
                  <a:pt x="60" y="22"/>
                </a:lnTo>
                <a:lnTo>
                  <a:pt x="59" y="25"/>
                </a:lnTo>
                <a:lnTo>
                  <a:pt x="57" y="25"/>
                </a:lnTo>
                <a:lnTo>
                  <a:pt x="55" y="27"/>
                </a:lnTo>
                <a:lnTo>
                  <a:pt x="55" y="29"/>
                </a:lnTo>
                <a:lnTo>
                  <a:pt x="54" y="29"/>
                </a:lnTo>
                <a:lnTo>
                  <a:pt x="49" y="32"/>
                </a:lnTo>
                <a:lnTo>
                  <a:pt x="46" y="32"/>
                </a:lnTo>
                <a:lnTo>
                  <a:pt x="41" y="32"/>
                </a:lnTo>
                <a:lnTo>
                  <a:pt x="36" y="32"/>
                </a:lnTo>
                <a:lnTo>
                  <a:pt x="31" y="30"/>
                </a:lnTo>
                <a:lnTo>
                  <a:pt x="28" y="29"/>
                </a:lnTo>
                <a:lnTo>
                  <a:pt x="25" y="27"/>
                </a:lnTo>
                <a:lnTo>
                  <a:pt x="21" y="24"/>
                </a:lnTo>
                <a:lnTo>
                  <a:pt x="15" y="21"/>
                </a:lnTo>
                <a:lnTo>
                  <a:pt x="10" y="17"/>
                </a:lnTo>
                <a:lnTo>
                  <a:pt x="7" y="14"/>
                </a:lnTo>
                <a:lnTo>
                  <a:pt x="2" y="14"/>
                </a:lnTo>
                <a:lnTo>
                  <a:pt x="0" y="21"/>
                </a:lnTo>
                <a:lnTo>
                  <a:pt x="2" y="24"/>
                </a:lnTo>
                <a:lnTo>
                  <a:pt x="5" y="29"/>
                </a:lnTo>
                <a:lnTo>
                  <a:pt x="12" y="34"/>
                </a:lnTo>
                <a:lnTo>
                  <a:pt x="17" y="37"/>
                </a:lnTo>
                <a:lnTo>
                  <a:pt x="20" y="37"/>
                </a:lnTo>
                <a:lnTo>
                  <a:pt x="20" y="38"/>
                </a:lnTo>
                <a:lnTo>
                  <a:pt x="21" y="40"/>
                </a:lnTo>
                <a:lnTo>
                  <a:pt x="23" y="43"/>
                </a:lnTo>
                <a:lnTo>
                  <a:pt x="26" y="45"/>
                </a:lnTo>
                <a:lnTo>
                  <a:pt x="31" y="47"/>
                </a:lnTo>
                <a:lnTo>
                  <a:pt x="36" y="47"/>
                </a:lnTo>
                <a:lnTo>
                  <a:pt x="43" y="48"/>
                </a:lnTo>
                <a:lnTo>
                  <a:pt x="51" y="48"/>
                </a:lnTo>
                <a:lnTo>
                  <a:pt x="55" y="50"/>
                </a:lnTo>
                <a:lnTo>
                  <a:pt x="60" y="50"/>
                </a:lnTo>
                <a:lnTo>
                  <a:pt x="65" y="50"/>
                </a:lnTo>
                <a:lnTo>
                  <a:pt x="67" y="48"/>
                </a:lnTo>
                <a:lnTo>
                  <a:pt x="68" y="47"/>
                </a:lnTo>
                <a:lnTo>
                  <a:pt x="70" y="47"/>
                </a:lnTo>
                <a:lnTo>
                  <a:pt x="73" y="47"/>
                </a:lnTo>
                <a:lnTo>
                  <a:pt x="75" y="47"/>
                </a:lnTo>
                <a:lnTo>
                  <a:pt x="88" y="47"/>
                </a:lnTo>
                <a:lnTo>
                  <a:pt x="93" y="11"/>
                </a:lnTo>
                <a:close/>
              </a:path>
            </a:pathLst>
          </a:custGeom>
          <a:solidFill>
            <a:srgbClr val="FFE1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4" name="Freeform 38"/>
          <p:cNvSpPr/>
          <p:nvPr/>
        </p:nvSpPr>
        <p:spPr bwMode="auto">
          <a:xfrm>
            <a:off x="4653568" y="4644669"/>
            <a:ext cx="147638" cy="79375"/>
          </a:xfrm>
          <a:custGeom>
            <a:avLst/>
            <a:gdLst>
              <a:gd name="T0" fmla="*/ 2147483646 w 93"/>
              <a:gd name="T1" fmla="*/ 2147483646 h 50"/>
              <a:gd name="T2" fmla="*/ 2147483646 w 93"/>
              <a:gd name="T3" fmla="*/ 2147483646 h 50"/>
              <a:gd name="T4" fmla="*/ 2147483646 w 93"/>
              <a:gd name="T5" fmla="*/ 0 h 50"/>
              <a:gd name="T6" fmla="*/ 2147483646 w 93"/>
              <a:gd name="T7" fmla="*/ 2147483646 h 50"/>
              <a:gd name="T8" fmla="*/ 2147483646 w 93"/>
              <a:gd name="T9" fmla="*/ 2147483646 h 50"/>
              <a:gd name="T10" fmla="*/ 2147483646 w 93"/>
              <a:gd name="T11" fmla="*/ 2147483646 h 50"/>
              <a:gd name="T12" fmla="*/ 2147483646 w 93"/>
              <a:gd name="T13" fmla="*/ 2147483646 h 50"/>
              <a:gd name="T14" fmla="*/ 2147483646 w 93"/>
              <a:gd name="T15" fmla="*/ 2147483646 h 50"/>
              <a:gd name="T16" fmla="*/ 2147483646 w 93"/>
              <a:gd name="T17" fmla="*/ 0 h 50"/>
              <a:gd name="T18" fmla="*/ 2147483646 w 93"/>
              <a:gd name="T19" fmla="*/ 2147483646 h 50"/>
              <a:gd name="T20" fmla="*/ 2147483646 w 93"/>
              <a:gd name="T21" fmla="*/ 2147483646 h 50"/>
              <a:gd name="T22" fmla="*/ 2147483646 w 93"/>
              <a:gd name="T23" fmla="*/ 2147483646 h 50"/>
              <a:gd name="T24" fmla="*/ 2147483646 w 93"/>
              <a:gd name="T25" fmla="*/ 2147483646 h 50"/>
              <a:gd name="T26" fmla="*/ 2147483646 w 93"/>
              <a:gd name="T27" fmla="*/ 2147483646 h 50"/>
              <a:gd name="T28" fmla="*/ 2147483646 w 93"/>
              <a:gd name="T29" fmla="*/ 2147483646 h 50"/>
              <a:gd name="T30" fmla="*/ 2147483646 w 93"/>
              <a:gd name="T31" fmla="*/ 2147483646 h 50"/>
              <a:gd name="T32" fmla="*/ 2147483646 w 93"/>
              <a:gd name="T33" fmla="*/ 2147483646 h 50"/>
              <a:gd name="T34" fmla="*/ 2147483646 w 93"/>
              <a:gd name="T35" fmla="*/ 2147483646 h 50"/>
              <a:gd name="T36" fmla="*/ 2147483646 w 93"/>
              <a:gd name="T37" fmla="*/ 2147483646 h 50"/>
              <a:gd name="T38" fmla="*/ 2147483646 w 93"/>
              <a:gd name="T39" fmla="*/ 2147483646 h 50"/>
              <a:gd name="T40" fmla="*/ 2147483646 w 93"/>
              <a:gd name="T41" fmla="*/ 2147483646 h 50"/>
              <a:gd name="T42" fmla="*/ 2147483646 w 93"/>
              <a:gd name="T43" fmla="*/ 2147483646 h 50"/>
              <a:gd name="T44" fmla="*/ 2147483646 w 93"/>
              <a:gd name="T45" fmla="*/ 2147483646 h 50"/>
              <a:gd name="T46" fmla="*/ 2147483646 w 93"/>
              <a:gd name="T47" fmla="*/ 2147483646 h 50"/>
              <a:gd name="T48" fmla="*/ 2147483646 w 93"/>
              <a:gd name="T49" fmla="*/ 2147483646 h 50"/>
              <a:gd name="T50" fmla="*/ 2147483646 w 93"/>
              <a:gd name="T51" fmla="*/ 2147483646 h 50"/>
              <a:gd name="T52" fmla="*/ 0 w 93"/>
              <a:gd name="T53" fmla="*/ 2147483646 h 50"/>
              <a:gd name="T54" fmla="*/ 2147483646 w 93"/>
              <a:gd name="T55" fmla="*/ 2147483646 h 50"/>
              <a:gd name="T56" fmla="*/ 2147483646 w 93"/>
              <a:gd name="T57" fmla="*/ 2147483646 h 50"/>
              <a:gd name="T58" fmla="*/ 2147483646 w 93"/>
              <a:gd name="T59" fmla="*/ 2147483646 h 50"/>
              <a:gd name="T60" fmla="*/ 2147483646 w 93"/>
              <a:gd name="T61" fmla="*/ 2147483646 h 50"/>
              <a:gd name="T62" fmla="*/ 2147483646 w 93"/>
              <a:gd name="T63" fmla="*/ 2147483646 h 50"/>
              <a:gd name="T64" fmla="*/ 2147483646 w 93"/>
              <a:gd name="T65" fmla="*/ 2147483646 h 50"/>
              <a:gd name="T66" fmla="*/ 2147483646 w 93"/>
              <a:gd name="T67" fmla="*/ 2147483646 h 50"/>
              <a:gd name="T68" fmla="*/ 2147483646 w 93"/>
              <a:gd name="T69" fmla="*/ 2147483646 h 50"/>
              <a:gd name="T70" fmla="*/ 2147483646 w 93"/>
              <a:gd name="T71" fmla="*/ 2147483646 h 50"/>
              <a:gd name="T72" fmla="*/ 2147483646 w 93"/>
              <a:gd name="T73" fmla="*/ 2147483646 h 50"/>
              <a:gd name="T74" fmla="*/ 2147483646 w 93"/>
              <a:gd name="T75" fmla="*/ 2147483646 h 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93"/>
              <a:gd name="T115" fmla="*/ 0 h 50"/>
              <a:gd name="T116" fmla="*/ 93 w 93"/>
              <a:gd name="T117" fmla="*/ 50 h 5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93" h="50">
                <a:moveTo>
                  <a:pt x="93" y="11"/>
                </a:moveTo>
                <a:lnTo>
                  <a:pt x="86" y="9"/>
                </a:lnTo>
                <a:lnTo>
                  <a:pt x="80" y="3"/>
                </a:lnTo>
                <a:lnTo>
                  <a:pt x="76" y="1"/>
                </a:lnTo>
                <a:lnTo>
                  <a:pt x="72" y="0"/>
                </a:lnTo>
                <a:lnTo>
                  <a:pt x="67" y="0"/>
                </a:lnTo>
                <a:lnTo>
                  <a:pt x="64" y="0"/>
                </a:lnTo>
                <a:lnTo>
                  <a:pt x="59" y="3"/>
                </a:lnTo>
                <a:lnTo>
                  <a:pt x="54" y="4"/>
                </a:lnTo>
                <a:lnTo>
                  <a:pt x="49" y="4"/>
                </a:lnTo>
                <a:lnTo>
                  <a:pt x="46" y="4"/>
                </a:lnTo>
                <a:lnTo>
                  <a:pt x="43" y="4"/>
                </a:lnTo>
                <a:lnTo>
                  <a:pt x="39" y="4"/>
                </a:lnTo>
                <a:lnTo>
                  <a:pt x="36" y="3"/>
                </a:lnTo>
                <a:lnTo>
                  <a:pt x="33" y="3"/>
                </a:lnTo>
                <a:lnTo>
                  <a:pt x="31" y="1"/>
                </a:lnTo>
                <a:lnTo>
                  <a:pt x="28" y="1"/>
                </a:lnTo>
                <a:lnTo>
                  <a:pt x="26" y="0"/>
                </a:lnTo>
                <a:lnTo>
                  <a:pt x="18" y="1"/>
                </a:lnTo>
                <a:lnTo>
                  <a:pt x="13" y="3"/>
                </a:lnTo>
                <a:lnTo>
                  <a:pt x="13" y="4"/>
                </a:lnTo>
                <a:lnTo>
                  <a:pt x="17" y="8"/>
                </a:lnTo>
                <a:lnTo>
                  <a:pt x="20" y="9"/>
                </a:lnTo>
                <a:lnTo>
                  <a:pt x="23" y="11"/>
                </a:lnTo>
                <a:lnTo>
                  <a:pt x="25" y="12"/>
                </a:lnTo>
                <a:lnTo>
                  <a:pt x="31" y="14"/>
                </a:lnTo>
                <a:lnTo>
                  <a:pt x="36" y="14"/>
                </a:lnTo>
                <a:lnTo>
                  <a:pt x="38" y="17"/>
                </a:lnTo>
                <a:lnTo>
                  <a:pt x="43" y="19"/>
                </a:lnTo>
                <a:lnTo>
                  <a:pt x="44" y="21"/>
                </a:lnTo>
                <a:lnTo>
                  <a:pt x="46" y="21"/>
                </a:lnTo>
                <a:lnTo>
                  <a:pt x="51" y="21"/>
                </a:lnTo>
                <a:lnTo>
                  <a:pt x="54" y="21"/>
                </a:lnTo>
                <a:lnTo>
                  <a:pt x="57" y="21"/>
                </a:lnTo>
                <a:lnTo>
                  <a:pt x="60" y="21"/>
                </a:lnTo>
                <a:lnTo>
                  <a:pt x="60" y="22"/>
                </a:lnTo>
                <a:lnTo>
                  <a:pt x="59" y="25"/>
                </a:lnTo>
                <a:lnTo>
                  <a:pt x="57" y="25"/>
                </a:lnTo>
                <a:lnTo>
                  <a:pt x="55" y="27"/>
                </a:lnTo>
                <a:lnTo>
                  <a:pt x="55" y="29"/>
                </a:lnTo>
                <a:lnTo>
                  <a:pt x="54" y="29"/>
                </a:lnTo>
                <a:lnTo>
                  <a:pt x="49" y="32"/>
                </a:lnTo>
                <a:lnTo>
                  <a:pt x="46" y="32"/>
                </a:lnTo>
                <a:lnTo>
                  <a:pt x="41" y="32"/>
                </a:lnTo>
                <a:lnTo>
                  <a:pt x="36" y="32"/>
                </a:lnTo>
                <a:lnTo>
                  <a:pt x="31" y="30"/>
                </a:lnTo>
                <a:lnTo>
                  <a:pt x="28" y="29"/>
                </a:lnTo>
                <a:lnTo>
                  <a:pt x="25" y="27"/>
                </a:lnTo>
                <a:lnTo>
                  <a:pt x="21" y="24"/>
                </a:lnTo>
                <a:lnTo>
                  <a:pt x="15" y="21"/>
                </a:lnTo>
                <a:lnTo>
                  <a:pt x="10" y="17"/>
                </a:lnTo>
                <a:lnTo>
                  <a:pt x="7" y="14"/>
                </a:lnTo>
                <a:lnTo>
                  <a:pt x="2" y="14"/>
                </a:lnTo>
                <a:lnTo>
                  <a:pt x="0" y="21"/>
                </a:lnTo>
                <a:lnTo>
                  <a:pt x="2" y="24"/>
                </a:lnTo>
                <a:lnTo>
                  <a:pt x="5" y="29"/>
                </a:lnTo>
                <a:lnTo>
                  <a:pt x="12" y="34"/>
                </a:lnTo>
                <a:lnTo>
                  <a:pt x="17" y="37"/>
                </a:lnTo>
                <a:lnTo>
                  <a:pt x="20" y="37"/>
                </a:lnTo>
                <a:lnTo>
                  <a:pt x="20" y="38"/>
                </a:lnTo>
                <a:lnTo>
                  <a:pt x="21" y="40"/>
                </a:lnTo>
                <a:lnTo>
                  <a:pt x="23" y="43"/>
                </a:lnTo>
                <a:lnTo>
                  <a:pt x="26" y="45"/>
                </a:lnTo>
                <a:lnTo>
                  <a:pt x="31" y="47"/>
                </a:lnTo>
                <a:lnTo>
                  <a:pt x="36" y="47"/>
                </a:lnTo>
                <a:lnTo>
                  <a:pt x="43" y="48"/>
                </a:lnTo>
                <a:lnTo>
                  <a:pt x="51" y="48"/>
                </a:lnTo>
                <a:lnTo>
                  <a:pt x="55" y="50"/>
                </a:lnTo>
                <a:lnTo>
                  <a:pt x="60" y="50"/>
                </a:lnTo>
                <a:lnTo>
                  <a:pt x="65" y="50"/>
                </a:lnTo>
                <a:lnTo>
                  <a:pt x="67" y="48"/>
                </a:lnTo>
                <a:lnTo>
                  <a:pt x="68" y="47"/>
                </a:lnTo>
                <a:lnTo>
                  <a:pt x="70" y="47"/>
                </a:lnTo>
                <a:lnTo>
                  <a:pt x="73" y="47"/>
                </a:lnTo>
                <a:lnTo>
                  <a:pt x="75" y="47"/>
                </a:lnTo>
                <a:lnTo>
                  <a:pt x="88" y="47"/>
                </a:lnTo>
                <a:lnTo>
                  <a:pt x="93" y="11"/>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 name="Freeform 39"/>
          <p:cNvSpPr/>
          <p:nvPr/>
        </p:nvSpPr>
        <p:spPr bwMode="auto">
          <a:xfrm>
            <a:off x="4826606" y="4230331"/>
            <a:ext cx="133350" cy="125413"/>
          </a:xfrm>
          <a:custGeom>
            <a:avLst/>
            <a:gdLst>
              <a:gd name="T0" fmla="*/ 0 w 84"/>
              <a:gd name="T1" fmla="*/ 0 h 79"/>
              <a:gd name="T2" fmla="*/ 0 w 84"/>
              <a:gd name="T3" fmla="*/ 2147483646 h 79"/>
              <a:gd name="T4" fmla="*/ 2147483646 w 84"/>
              <a:gd name="T5" fmla="*/ 2147483646 h 79"/>
              <a:gd name="T6" fmla="*/ 2147483646 w 84"/>
              <a:gd name="T7" fmla="*/ 2147483646 h 79"/>
              <a:gd name="T8" fmla="*/ 2147483646 w 84"/>
              <a:gd name="T9" fmla="*/ 2147483646 h 79"/>
              <a:gd name="T10" fmla="*/ 2147483646 w 84"/>
              <a:gd name="T11" fmla="*/ 2147483646 h 79"/>
              <a:gd name="T12" fmla="*/ 2147483646 w 84"/>
              <a:gd name="T13" fmla="*/ 2147483646 h 79"/>
              <a:gd name="T14" fmla="*/ 2147483646 w 84"/>
              <a:gd name="T15" fmla="*/ 2147483646 h 79"/>
              <a:gd name="T16" fmla="*/ 2147483646 w 84"/>
              <a:gd name="T17" fmla="*/ 2147483646 h 79"/>
              <a:gd name="T18" fmla="*/ 2147483646 w 84"/>
              <a:gd name="T19" fmla="*/ 2147483646 h 79"/>
              <a:gd name="T20" fmla="*/ 2147483646 w 84"/>
              <a:gd name="T21" fmla="*/ 2147483646 h 79"/>
              <a:gd name="T22" fmla="*/ 2147483646 w 84"/>
              <a:gd name="T23" fmla="*/ 2147483646 h 79"/>
              <a:gd name="T24" fmla="*/ 2147483646 w 84"/>
              <a:gd name="T25" fmla="*/ 2147483646 h 79"/>
              <a:gd name="T26" fmla="*/ 2147483646 w 84"/>
              <a:gd name="T27" fmla="*/ 2147483646 h 79"/>
              <a:gd name="T28" fmla="*/ 2147483646 w 84"/>
              <a:gd name="T29" fmla="*/ 2147483646 h 79"/>
              <a:gd name="T30" fmla="*/ 2147483646 w 84"/>
              <a:gd name="T31" fmla="*/ 2147483646 h 79"/>
              <a:gd name="T32" fmla="*/ 2147483646 w 84"/>
              <a:gd name="T33" fmla="*/ 2147483646 h 79"/>
              <a:gd name="T34" fmla="*/ 2147483646 w 84"/>
              <a:gd name="T35" fmla="*/ 2147483646 h 79"/>
              <a:gd name="T36" fmla="*/ 2147483646 w 84"/>
              <a:gd name="T37" fmla="*/ 2147483646 h 79"/>
              <a:gd name="T38" fmla="*/ 2147483646 w 84"/>
              <a:gd name="T39" fmla="*/ 2147483646 h 79"/>
              <a:gd name="T40" fmla="*/ 2147483646 w 84"/>
              <a:gd name="T41" fmla="*/ 2147483646 h 79"/>
              <a:gd name="T42" fmla="*/ 2147483646 w 84"/>
              <a:gd name="T43" fmla="*/ 2147483646 h 79"/>
              <a:gd name="T44" fmla="*/ 2147483646 w 84"/>
              <a:gd name="T45" fmla="*/ 2147483646 h 79"/>
              <a:gd name="T46" fmla="*/ 2147483646 w 84"/>
              <a:gd name="T47" fmla="*/ 2147483646 h 79"/>
              <a:gd name="T48" fmla="*/ 2147483646 w 84"/>
              <a:gd name="T49" fmla="*/ 2147483646 h 79"/>
              <a:gd name="T50" fmla="*/ 2147483646 w 84"/>
              <a:gd name="T51" fmla="*/ 2147483646 h 79"/>
              <a:gd name="T52" fmla="*/ 2147483646 w 84"/>
              <a:gd name="T53" fmla="*/ 2147483646 h 79"/>
              <a:gd name="T54" fmla="*/ 2147483646 w 84"/>
              <a:gd name="T55" fmla="*/ 2147483646 h 79"/>
              <a:gd name="T56" fmla="*/ 2147483646 w 84"/>
              <a:gd name="T57" fmla="*/ 2147483646 h 79"/>
              <a:gd name="T58" fmla="*/ 2147483646 w 84"/>
              <a:gd name="T59" fmla="*/ 2147483646 h 79"/>
              <a:gd name="T60" fmla="*/ 2147483646 w 84"/>
              <a:gd name="T61" fmla="*/ 2147483646 h 79"/>
              <a:gd name="T62" fmla="*/ 2147483646 w 84"/>
              <a:gd name="T63" fmla="*/ 2147483646 h 79"/>
              <a:gd name="T64" fmla="*/ 2147483646 w 84"/>
              <a:gd name="T65" fmla="*/ 2147483646 h 79"/>
              <a:gd name="T66" fmla="*/ 2147483646 w 84"/>
              <a:gd name="T67" fmla="*/ 2147483646 h 79"/>
              <a:gd name="T68" fmla="*/ 2147483646 w 84"/>
              <a:gd name="T69" fmla="*/ 2147483646 h 79"/>
              <a:gd name="T70" fmla="*/ 2147483646 w 84"/>
              <a:gd name="T71" fmla="*/ 2147483646 h 79"/>
              <a:gd name="T72" fmla="*/ 2147483646 w 84"/>
              <a:gd name="T73" fmla="*/ 2147483646 h 79"/>
              <a:gd name="T74" fmla="*/ 2147483646 w 84"/>
              <a:gd name="T75" fmla="*/ 2147483646 h 79"/>
              <a:gd name="T76" fmla="*/ 2147483646 w 84"/>
              <a:gd name="T77" fmla="*/ 2147483646 h 79"/>
              <a:gd name="T78" fmla="*/ 2147483646 w 84"/>
              <a:gd name="T79" fmla="*/ 2147483646 h 79"/>
              <a:gd name="T80" fmla="*/ 2147483646 w 84"/>
              <a:gd name="T81" fmla="*/ 2147483646 h 79"/>
              <a:gd name="T82" fmla="*/ 2147483646 w 84"/>
              <a:gd name="T83" fmla="*/ 2147483646 h 79"/>
              <a:gd name="T84" fmla="*/ 2147483646 w 84"/>
              <a:gd name="T85" fmla="*/ 2147483646 h 79"/>
              <a:gd name="T86" fmla="*/ 2147483646 w 84"/>
              <a:gd name="T87" fmla="*/ 2147483646 h 79"/>
              <a:gd name="T88" fmla="*/ 2147483646 w 84"/>
              <a:gd name="T89" fmla="*/ 2147483646 h 79"/>
              <a:gd name="T90" fmla="*/ 2147483646 w 84"/>
              <a:gd name="T91" fmla="*/ 2147483646 h 79"/>
              <a:gd name="T92" fmla="*/ 2147483646 w 84"/>
              <a:gd name="T93" fmla="*/ 2147483646 h 79"/>
              <a:gd name="T94" fmla="*/ 2147483646 w 84"/>
              <a:gd name="T95" fmla="*/ 2147483646 h 79"/>
              <a:gd name="T96" fmla="*/ 2147483646 w 84"/>
              <a:gd name="T97" fmla="*/ 2147483646 h 79"/>
              <a:gd name="T98" fmla="*/ 0 w 84"/>
              <a:gd name="T99" fmla="*/ 0 h 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4"/>
              <a:gd name="T151" fmla="*/ 0 h 79"/>
              <a:gd name="T152" fmla="*/ 84 w 84"/>
              <a:gd name="T153" fmla="*/ 79 h 7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4" h="79">
                <a:moveTo>
                  <a:pt x="0" y="0"/>
                </a:moveTo>
                <a:lnTo>
                  <a:pt x="0" y="3"/>
                </a:lnTo>
                <a:lnTo>
                  <a:pt x="3" y="11"/>
                </a:lnTo>
                <a:lnTo>
                  <a:pt x="5" y="19"/>
                </a:lnTo>
                <a:lnTo>
                  <a:pt x="11" y="40"/>
                </a:lnTo>
                <a:lnTo>
                  <a:pt x="18" y="50"/>
                </a:lnTo>
                <a:lnTo>
                  <a:pt x="23" y="56"/>
                </a:lnTo>
                <a:lnTo>
                  <a:pt x="27" y="61"/>
                </a:lnTo>
                <a:lnTo>
                  <a:pt x="29" y="63"/>
                </a:lnTo>
                <a:lnTo>
                  <a:pt x="31" y="66"/>
                </a:lnTo>
                <a:lnTo>
                  <a:pt x="32" y="68"/>
                </a:lnTo>
                <a:lnTo>
                  <a:pt x="32" y="71"/>
                </a:lnTo>
                <a:lnTo>
                  <a:pt x="31" y="77"/>
                </a:lnTo>
                <a:lnTo>
                  <a:pt x="32" y="77"/>
                </a:lnTo>
                <a:lnTo>
                  <a:pt x="35" y="76"/>
                </a:lnTo>
                <a:lnTo>
                  <a:pt x="40" y="77"/>
                </a:lnTo>
                <a:lnTo>
                  <a:pt x="45" y="79"/>
                </a:lnTo>
                <a:lnTo>
                  <a:pt x="48" y="77"/>
                </a:lnTo>
                <a:lnTo>
                  <a:pt x="52" y="74"/>
                </a:lnTo>
                <a:lnTo>
                  <a:pt x="57" y="72"/>
                </a:lnTo>
                <a:lnTo>
                  <a:pt x="61" y="69"/>
                </a:lnTo>
                <a:lnTo>
                  <a:pt x="66" y="66"/>
                </a:lnTo>
                <a:lnTo>
                  <a:pt x="71" y="63"/>
                </a:lnTo>
                <a:lnTo>
                  <a:pt x="81" y="58"/>
                </a:lnTo>
                <a:lnTo>
                  <a:pt x="82" y="53"/>
                </a:lnTo>
                <a:lnTo>
                  <a:pt x="84" y="47"/>
                </a:lnTo>
                <a:lnTo>
                  <a:pt x="84" y="40"/>
                </a:lnTo>
                <a:lnTo>
                  <a:pt x="82" y="37"/>
                </a:lnTo>
                <a:lnTo>
                  <a:pt x="81" y="42"/>
                </a:lnTo>
                <a:lnTo>
                  <a:pt x="76" y="47"/>
                </a:lnTo>
                <a:lnTo>
                  <a:pt x="73" y="51"/>
                </a:lnTo>
                <a:lnTo>
                  <a:pt x="69" y="55"/>
                </a:lnTo>
                <a:lnTo>
                  <a:pt x="66" y="60"/>
                </a:lnTo>
                <a:lnTo>
                  <a:pt x="60" y="63"/>
                </a:lnTo>
                <a:lnTo>
                  <a:pt x="55" y="64"/>
                </a:lnTo>
                <a:lnTo>
                  <a:pt x="48" y="64"/>
                </a:lnTo>
                <a:lnTo>
                  <a:pt x="44" y="64"/>
                </a:lnTo>
                <a:lnTo>
                  <a:pt x="37" y="63"/>
                </a:lnTo>
                <a:lnTo>
                  <a:pt x="32" y="60"/>
                </a:lnTo>
                <a:lnTo>
                  <a:pt x="27" y="56"/>
                </a:lnTo>
                <a:lnTo>
                  <a:pt x="23" y="53"/>
                </a:lnTo>
                <a:lnTo>
                  <a:pt x="19" y="48"/>
                </a:lnTo>
                <a:lnTo>
                  <a:pt x="16" y="43"/>
                </a:lnTo>
                <a:lnTo>
                  <a:pt x="14" y="40"/>
                </a:lnTo>
                <a:lnTo>
                  <a:pt x="11" y="32"/>
                </a:lnTo>
                <a:lnTo>
                  <a:pt x="8" y="25"/>
                </a:lnTo>
                <a:lnTo>
                  <a:pt x="5" y="17"/>
                </a:lnTo>
                <a:lnTo>
                  <a:pt x="3" y="9"/>
                </a:lnTo>
                <a:lnTo>
                  <a:pt x="1"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6" name="Freeform 40"/>
          <p:cNvSpPr/>
          <p:nvPr/>
        </p:nvSpPr>
        <p:spPr bwMode="auto">
          <a:xfrm>
            <a:off x="4826606" y="4230331"/>
            <a:ext cx="133350" cy="125413"/>
          </a:xfrm>
          <a:custGeom>
            <a:avLst/>
            <a:gdLst>
              <a:gd name="T0" fmla="*/ 0 w 84"/>
              <a:gd name="T1" fmla="*/ 0 h 79"/>
              <a:gd name="T2" fmla="*/ 0 w 84"/>
              <a:gd name="T3" fmla="*/ 2147483646 h 79"/>
              <a:gd name="T4" fmla="*/ 2147483646 w 84"/>
              <a:gd name="T5" fmla="*/ 2147483646 h 79"/>
              <a:gd name="T6" fmla="*/ 2147483646 w 84"/>
              <a:gd name="T7" fmla="*/ 2147483646 h 79"/>
              <a:gd name="T8" fmla="*/ 2147483646 w 84"/>
              <a:gd name="T9" fmla="*/ 2147483646 h 79"/>
              <a:gd name="T10" fmla="*/ 2147483646 w 84"/>
              <a:gd name="T11" fmla="*/ 2147483646 h 79"/>
              <a:gd name="T12" fmla="*/ 2147483646 w 84"/>
              <a:gd name="T13" fmla="*/ 2147483646 h 79"/>
              <a:gd name="T14" fmla="*/ 2147483646 w 84"/>
              <a:gd name="T15" fmla="*/ 2147483646 h 79"/>
              <a:gd name="T16" fmla="*/ 2147483646 w 84"/>
              <a:gd name="T17" fmla="*/ 2147483646 h 79"/>
              <a:gd name="T18" fmla="*/ 2147483646 w 84"/>
              <a:gd name="T19" fmla="*/ 2147483646 h 79"/>
              <a:gd name="T20" fmla="*/ 2147483646 w 84"/>
              <a:gd name="T21" fmla="*/ 2147483646 h 79"/>
              <a:gd name="T22" fmla="*/ 2147483646 w 84"/>
              <a:gd name="T23" fmla="*/ 2147483646 h 79"/>
              <a:gd name="T24" fmla="*/ 2147483646 w 84"/>
              <a:gd name="T25" fmla="*/ 2147483646 h 79"/>
              <a:gd name="T26" fmla="*/ 2147483646 w 84"/>
              <a:gd name="T27" fmla="*/ 2147483646 h 79"/>
              <a:gd name="T28" fmla="*/ 2147483646 w 84"/>
              <a:gd name="T29" fmla="*/ 2147483646 h 79"/>
              <a:gd name="T30" fmla="*/ 2147483646 w 84"/>
              <a:gd name="T31" fmla="*/ 2147483646 h 79"/>
              <a:gd name="T32" fmla="*/ 2147483646 w 84"/>
              <a:gd name="T33" fmla="*/ 2147483646 h 79"/>
              <a:gd name="T34" fmla="*/ 2147483646 w 84"/>
              <a:gd name="T35" fmla="*/ 2147483646 h 79"/>
              <a:gd name="T36" fmla="*/ 2147483646 w 84"/>
              <a:gd name="T37" fmla="*/ 2147483646 h 79"/>
              <a:gd name="T38" fmla="*/ 2147483646 w 84"/>
              <a:gd name="T39" fmla="*/ 2147483646 h 79"/>
              <a:gd name="T40" fmla="*/ 2147483646 w 84"/>
              <a:gd name="T41" fmla="*/ 2147483646 h 79"/>
              <a:gd name="T42" fmla="*/ 2147483646 w 84"/>
              <a:gd name="T43" fmla="*/ 2147483646 h 79"/>
              <a:gd name="T44" fmla="*/ 2147483646 w 84"/>
              <a:gd name="T45" fmla="*/ 2147483646 h 79"/>
              <a:gd name="T46" fmla="*/ 2147483646 w 84"/>
              <a:gd name="T47" fmla="*/ 2147483646 h 79"/>
              <a:gd name="T48" fmla="*/ 2147483646 w 84"/>
              <a:gd name="T49" fmla="*/ 2147483646 h 79"/>
              <a:gd name="T50" fmla="*/ 2147483646 w 84"/>
              <a:gd name="T51" fmla="*/ 2147483646 h 79"/>
              <a:gd name="T52" fmla="*/ 2147483646 w 84"/>
              <a:gd name="T53" fmla="*/ 2147483646 h 79"/>
              <a:gd name="T54" fmla="*/ 2147483646 w 84"/>
              <a:gd name="T55" fmla="*/ 2147483646 h 79"/>
              <a:gd name="T56" fmla="*/ 2147483646 w 84"/>
              <a:gd name="T57" fmla="*/ 2147483646 h 79"/>
              <a:gd name="T58" fmla="*/ 2147483646 w 84"/>
              <a:gd name="T59" fmla="*/ 2147483646 h 79"/>
              <a:gd name="T60" fmla="*/ 2147483646 w 84"/>
              <a:gd name="T61" fmla="*/ 2147483646 h 79"/>
              <a:gd name="T62" fmla="*/ 2147483646 w 84"/>
              <a:gd name="T63" fmla="*/ 2147483646 h 79"/>
              <a:gd name="T64" fmla="*/ 2147483646 w 84"/>
              <a:gd name="T65" fmla="*/ 2147483646 h 79"/>
              <a:gd name="T66" fmla="*/ 2147483646 w 84"/>
              <a:gd name="T67" fmla="*/ 2147483646 h 79"/>
              <a:gd name="T68" fmla="*/ 2147483646 w 84"/>
              <a:gd name="T69" fmla="*/ 2147483646 h 79"/>
              <a:gd name="T70" fmla="*/ 2147483646 w 84"/>
              <a:gd name="T71" fmla="*/ 2147483646 h 79"/>
              <a:gd name="T72" fmla="*/ 2147483646 w 84"/>
              <a:gd name="T73" fmla="*/ 2147483646 h 79"/>
              <a:gd name="T74" fmla="*/ 2147483646 w 84"/>
              <a:gd name="T75" fmla="*/ 2147483646 h 79"/>
              <a:gd name="T76" fmla="*/ 2147483646 w 84"/>
              <a:gd name="T77" fmla="*/ 2147483646 h 79"/>
              <a:gd name="T78" fmla="*/ 2147483646 w 84"/>
              <a:gd name="T79" fmla="*/ 2147483646 h 79"/>
              <a:gd name="T80" fmla="*/ 2147483646 w 84"/>
              <a:gd name="T81" fmla="*/ 2147483646 h 79"/>
              <a:gd name="T82" fmla="*/ 2147483646 w 84"/>
              <a:gd name="T83" fmla="*/ 2147483646 h 79"/>
              <a:gd name="T84" fmla="*/ 2147483646 w 84"/>
              <a:gd name="T85" fmla="*/ 2147483646 h 79"/>
              <a:gd name="T86" fmla="*/ 2147483646 w 84"/>
              <a:gd name="T87" fmla="*/ 2147483646 h 79"/>
              <a:gd name="T88" fmla="*/ 2147483646 w 84"/>
              <a:gd name="T89" fmla="*/ 2147483646 h 79"/>
              <a:gd name="T90" fmla="*/ 2147483646 w 84"/>
              <a:gd name="T91" fmla="*/ 2147483646 h 79"/>
              <a:gd name="T92" fmla="*/ 2147483646 w 84"/>
              <a:gd name="T93" fmla="*/ 2147483646 h 79"/>
              <a:gd name="T94" fmla="*/ 2147483646 w 84"/>
              <a:gd name="T95" fmla="*/ 2147483646 h 79"/>
              <a:gd name="T96" fmla="*/ 2147483646 w 84"/>
              <a:gd name="T97" fmla="*/ 2147483646 h 79"/>
              <a:gd name="T98" fmla="*/ 0 w 84"/>
              <a:gd name="T99" fmla="*/ 0 h 7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84"/>
              <a:gd name="T151" fmla="*/ 0 h 79"/>
              <a:gd name="T152" fmla="*/ 84 w 84"/>
              <a:gd name="T153" fmla="*/ 79 h 7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84" h="79">
                <a:moveTo>
                  <a:pt x="0" y="0"/>
                </a:moveTo>
                <a:lnTo>
                  <a:pt x="0" y="3"/>
                </a:lnTo>
                <a:lnTo>
                  <a:pt x="3" y="11"/>
                </a:lnTo>
                <a:lnTo>
                  <a:pt x="5" y="19"/>
                </a:lnTo>
                <a:lnTo>
                  <a:pt x="11" y="40"/>
                </a:lnTo>
                <a:lnTo>
                  <a:pt x="18" y="50"/>
                </a:lnTo>
                <a:lnTo>
                  <a:pt x="23" y="56"/>
                </a:lnTo>
                <a:lnTo>
                  <a:pt x="27" y="61"/>
                </a:lnTo>
                <a:lnTo>
                  <a:pt x="29" y="63"/>
                </a:lnTo>
                <a:lnTo>
                  <a:pt x="31" y="66"/>
                </a:lnTo>
                <a:lnTo>
                  <a:pt x="32" y="68"/>
                </a:lnTo>
                <a:lnTo>
                  <a:pt x="32" y="71"/>
                </a:lnTo>
                <a:lnTo>
                  <a:pt x="31" y="77"/>
                </a:lnTo>
                <a:lnTo>
                  <a:pt x="32" y="77"/>
                </a:lnTo>
                <a:lnTo>
                  <a:pt x="35" y="76"/>
                </a:lnTo>
                <a:lnTo>
                  <a:pt x="40" y="77"/>
                </a:lnTo>
                <a:lnTo>
                  <a:pt x="45" y="79"/>
                </a:lnTo>
                <a:lnTo>
                  <a:pt x="48" y="77"/>
                </a:lnTo>
                <a:lnTo>
                  <a:pt x="52" y="74"/>
                </a:lnTo>
                <a:lnTo>
                  <a:pt x="57" y="72"/>
                </a:lnTo>
                <a:lnTo>
                  <a:pt x="61" y="69"/>
                </a:lnTo>
                <a:lnTo>
                  <a:pt x="66" y="66"/>
                </a:lnTo>
                <a:lnTo>
                  <a:pt x="71" y="63"/>
                </a:lnTo>
                <a:lnTo>
                  <a:pt x="81" y="58"/>
                </a:lnTo>
                <a:lnTo>
                  <a:pt x="82" y="53"/>
                </a:lnTo>
                <a:lnTo>
                  <a:pt x="84" y="47"/>
                </a:lnTo>
                <a:lnTo>
                  <a:pt x="84" y="40"/>
                </a:lnTo>
                <a:lnTo>
                  <a:pt x="82" y="37"/>
                </a:lnTo>
                <a:lnTo>
                  <a:pt x="81" y="42"/>
                </a:lnTo>
                <a:lnTo>
                  <a:pt x="76" y="47"/>
                </a:lnTo>
                <a:lnTo>
                  <a:pt x="73" y="51"/>
                </a:lnTo>
                <a:lnTo>
                  <a:pt x="69" y="55"/>
                </a:lnTo>
                <a:lnTo>
                  <a:pt x="66" y="60"/>
                </a:lnTo>
                <a:lnTo>
                  <a:pt x="60" y="63"/>
                </a:lnTo>
                <a:lnTo>
                  <a:pt x="55" y="64"/>
                </a:lnTo>
                <a:lnTo>
                  <a:pt x="48" y="64"/>
                </a:lnTo>
                <a:lnTo>
                  <a:pt x="44" y="64"/>
                </a:lnTo>
                <a:lnTo>
                  <a:pt x="37" y="63"/>
                </a:lnTo>
                <a:lnTo>
                  <a:pt x="32" y="60"/>
                </a:lnTo>
                <a:lnTo>
                  <a:pt x="27" y="56"/>
                </a:lnTo>
                <a:lnTo>
                  <a:pt x="23" y="53"/>
                </a:lnTo>
                <a:lnTo>
                  <a:pt x="19" y="48"/>
                </a:lnTo>
                <a:lnTo>
                  <a:pt x="16" y="43"/>
                </a:lnTo>
                <a:lnTo>
                  <a:pt x="14" y="40"/>
                </a:lnTo>
                <a:lnTo>
                  <a:pt x="11" y="32"/>
                </a:lnTo>
                <a:lnTo>
                  <a:pt x="8" y="25"/>
                </a:lnTo>
                <a:lnTo>
                  <a:pt x="5" y="17"/>
                </a:lnTo>
                <a:lnTo>
                  <a:pt x="3" y="9"/>
                </a:lnTo>
                <a:lnTo>
                  <a:pt x="1" y="1"/>
                </a:lnTo>
                <a:lnTo>
                  <a:pt x="0"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7" name="Freeform 41"/>
          <p:cNvSpPr/>
          <p:nvPr/>
        </p:nvSpPr>
        <p:spPr bwMode="auto">
          <a:xfrm>
            <a:off x="4669444" y="4549418"/>
            <a:ext cx="123825" cy="101600"/>
          </a:xfrm>
          <a:custGeom>
            <a:avLst/>
            <a:gdLst>
              <a:gd name="T0" fmla="*/ 2147483646 w 78"/>
              <a:gd name="T1" fmla="*/ 2147483646 h 64"/>
              <a:gd name="T2" fmla="*/ 2147483646 w 78"/>
              <a:gd name="T3" fmla="*/ 2147483646 h 64"/>
              <a:gd name="T4" fmla="*/ 2147483646 w 78"/>
              <a:gd name="T5" fmla="*/ 2147483646 h 64"/>
              <a:gd name="T6" fmla="*/ 2147483646 w 78"/>
              <a:gd name="T7" fmla="*/ 2147483646 h 64"/>
              <a:gd name="T8" fmla="*/ 2147483646 w 78"/>
              <a:gd name="T9" fmla="*/ 2147483646 h 64"/>
              <a:gd name="T10" fmla="*/ 2147483646 w 78"/>
              <a:gd name="T11" fmla="*/ 2147483646 h 64"/>
              <a:gd name="T12" fmla="*/ 2147483646 w 78"/>
              <a:gd name="T13" fmla="*/ 2147483646 h 64"/>
              <a:gd name="T14" fmla="*/ 2147483646 w 78"/>
              <a:gd name="T15" fmla="*/ 0 h 64"/>
              <a:gd name="T16" fmla="*/ 2147483646 w 78"/>
              <a:gd name="T17" fmla="*/ 0 h 64"/>
              <a:gd name="T18" fmla="*/ 2147483646 w 78"/>
              <a:gd name="T19" fmla="*/ 2147483646 h 64"/>
              <a:gd name="T20" fmla="*/ 2147483646 w 78"/>
              <a:gd name="T21" fmla="*/ 2147483646 h 64"/>
              <a:gd name="T22" fmla="*/ 2147483646 w 78"/>
              <a:gd name="T23" fmla="*/ 2147483646 h 64"/>
              <a:gd name="T24" fmla="*/ 2147483646 w 78"/>
              <a:gd name="T25" fmla="*/ 2147483646 h 64"/>
              <a:gd name="T26" fmla="*/ 2147483646 w 78"/>
              <a:gd name="T27" fmla="*/ 2147483646 h 64"/>
              <a:gd name="T28" fmla="*/ 2147483646 w 78"/>
              <a:gd name="T29" fmla="*/ 2147483646 h 64"/>
              <a:gd name="T30" fmla="*/ 0 w 78"/>
              <a:gd name="T31" fmla="*/ 2147483646 h 64"/>
              <a:gd name="T32" fmla="*/ 2147483646 w 78"/>
              <a:gd name="T33" fmla="*/ 2147483646 h 64"/>
              <a:gd name="T34" fmla="*/ 2147483646 w 78"/>
              <a:gd name="T35" fmla="*/ 2147483646 h 64"/>
              <a:gd name="T36" fmla="*/ 2147483646 w 78"/>
              <a:gd name="T37" fmla="*/ 2147483646 h 64"/>
              <a:gd name="T38" fmla="*/ 2147483646 w 78"/>
              <a:gd name="T39" fmla="*/ 2147483646 h 64"/>
              <a:gd name="T40" fmla="*/ 2147483646 w 78"/>
              <a:gd name="T41" fmla="*/ 2147483646 h 64"/>
              <a:gd name="T42" fmla="*/ 2147483646 w 78"/>
              <a:gd name="T43" fmla="*/ 2147483646 h 64"/>
              <a:gd name="T44" fmla="*/ 2147483646 w 78"/>
              <a:gd name="T45" fmla="*/ 2147483646 h 64"/>
              <a:gd name="T46" fmla="*/ 2147483646 w 78"/>
              <a:gd name="T47" fmla="*/ 2147483646 h 64"/>
              <a:gd name="T48" fmla="*/ 2147483646 w 78"/>
              <a:gd name="T49" fmla="*/ 2147483646 h 64"/>
              <a:gd name="T50" fmla="*/ 2147483646 w 78"/>
              <a:gd name="T51" fmla="*/ 2147483646 h 64"/>
              <a:gd name="T52" fmla="*/ 2147483646 w 78"/>
              <a:gd name="T53" fmla="*/ 2147483646 h 64"/>
              <a:gd name="T54" fmla="*/ 2147483646 w 78"/>
              <a:gd name="T55" fmla="*/ 2147483646 h 64"/>
              <a:gd name="T56" fmla="*/ 2147483646 w 78"/>
              <a:gd name="T57" fmla="*/ 2147483646 h 64"/>
              <a:gd name="T58" fmla="*/ 2147483646 w 78"/>
              <a:gd name="T59" fmla="*/ 2147483646 h 64"/>
              <a:gd name="T60" fmla="*/ 2147483646 w 78"/>
              <a:gd name="T61" fmla="*/ 2147483646 h 6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8"/>
              <a:gd name="T94" fmla="*/ 0 h 64"/>
              <a:gd name="T95" fmla="*/ 78 w 78"/>
              <a:gd name="T96" fmla="*/ 64 h 6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8" h="64">
                <a:moveTo>
                  <a:pt x="66" y="61"/>
                </a:moveTo>
                <a:lnTo>
                  <a:pt x="78" y="11"/>
                </a:lnTo>
                <a:lnTo>
                  <a:pt x="68" y="11"/>
                </a:lnTo>
                <a:lnTo>
                  <a:pt x="58" y="11"/>
                </a:lnTo>
                <a:lnTo>
                  <a:pt x="49" y="8"/>
                </a:lnTo>
                <a:lnTo>
                  <a:pt x="42" y="3"/>
                </a:lnTo>
                <a:lnTo>
                  <a:pt x="36" y="1"/>
                </a:lnTo>
                <a:lnTo>
                  <a:pt x="29" y="0"/>
                </a:lnTo>
                <a:lnTo>
                  <a:pt x="24" y="0"/>
                </a:lnTo>
                <a:lnTo>
                  <a:pt x="20" y="1"/>
                </a:lnTo>
                <a:lnTo>
                  <a:pt x="18" y="11"/>
                </a:lnTo>
                <a:lnTo>
                  <a:pt x="16" y="21"/>
                </a:lnTo>
                <a:lnTo>
                  <a:pt x="11" y="29"/>
                </a:lnTo>
                <a:lnTo>
                  <a:pt x="7" y="37"/>
                </a:lnTo>
                <a:lnTo>
                  <a:pt x="2" y="43"/>
                </a:lnTo>
                <a:lnTo>
                  <a:pt x="0" y="50"/>
                </a:lnTo>
                <a:lnTo>
                  <a:pt x="16" y="60"/>
                </a:lnTo>
                <a:lnTo>
                  <a:pt x="18" y="61"/>
                </a:lnTo>
                <a:lnTo>
                  <a:pt x="21" y="61"/>
                </a:lnTo>
                <a:lnTo>
                  <a:pt x="23" y="63"/>
                </a:lnTo>
                <a:lnTo>
                  <a:pt x="26" y="63"/>
                </a:lnTo>
                <a:lnTo>
                  <a:pt x="29" y="64"/>
                </a:lnTo>
                <a:lnTo>
                  <a:pt x="33" y="64"/>
                </a:lnTo>
                <a:lnTo>
                  <a:pt x="36" y="64"/>
                </a:lnTo>
                <a:lnTo>
                  <a:pt x="39" y="64"/>
                </a:lnTo>
                <a:lnTo>
                  <a:pt x="44" y="64"/>
                </a:lnTo>
                <a:lnTo>
                  <a:pt x="49" y="63"/>
                </a:lnTo>
                <a:lnTo>
                  <a:pt x="54" y="60"/>
                </a:lnTo>
                <a:lnTo>
                  <a:pt x="57" y="60"/>
                </a:lnTo>
                <a:lnTo>
                  <a:pt x="62" y="60"/>
                </a:lnTo>
                <a:lnTo>
                  <a:pt x="66" y="6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8" name="Freeform 42"/>
          <p:cNvSpPr/>
          <p:nvPr/>
        </p:nvSpPr>
        <p:spPr bwMode="auto">
          <a:xfrm>
            <a:off x="4669444" y="4549418"/>
            <a:ext cx="123825" cy="101600"/>
          </a:xfrm>
          <a:custGeom>
            <a:avLst/>
            <a:gdLst>
              <a:gd name="T0" fmla="*/ 2147483646 w 78"/>
              <a:gd name="T1" fmla="*/ 2147483646 h 64"/>
              <a:gd name="T2" fmla="*/ 2147483646 w 78"/>
              <a:gd name="T3" fmla="*/ 2147483646 h 64"/>
              <a:gd name="T4" fmla="*/ 2147483646 w 78"/>
              <a:gd name="T5" fmla="*/ 2147483646 h 64"/>
              <a:gd name="T6" fmla="*/ 2147483646 w 78"/>
              <a:gd name="T7" fmla="*/ 2147483646 h 64"/>
              <a:gd name="T8" fmla="*/ 2147483646 w 78"/>
              <a:gd name="T9" fmla="*/ 2147483646 h 64"/>
              <a:gd name="T10" fmla="*/ 2147483646 w 78"/>
              <a:gd name="T11" fmla="*/ 2147483646 h 64"/>
              <a:gd name="T12" fmla="*/ 2147483646 w 78"/>
              <a:gd name="T13" fmla="*/ 2147483646 h 64"/>
              <a:gd name="T14" fmla="*/ 2147483646 w 78"/>
              <a:gd name="T15" fmla="*/ 0 h 64"/>
              <a:gd name="T16" fmla="*/ 2147483646 w 78"/>
              <a:gd name="T17" fmla="*/ 0 h 64"/>
              <a:gd name="T18" fmla="*/ 2147483646 w 78"/>
              <a:gd name="T19" fmla="*/ 2147483646 h 64"/>
              <a:gd name="T20" fmla="*/ 2147483646 w 78"/>
              <a:gd name="T21" fmla="*/ 2147483646 h 64"/>
              <a:gd name="T22" fmla="*/ 2147483646 w 78"/>
              <a:gd name="T23" fmla="*/ 2147483646 h 64"/>
              <a:gd name="T24" fmla="*/ 2147483646 w 78"/>
              <a:gd name="T25" fmla="*/ 2147483646 h 64"/>
              <a:gd name="T26" fmla="*/ 2147483646 w 78"/>
              <a:gd name="T27" fmla="*/ 2147483646 h 64"/>
              <a:gd name="T28" fmla="*/ 2147483646 w 78"/>
              <a:gd name="T29" fmla="*/ 2147483646 h 64"/>
              <a:gd name="T30" fmla="*/ 0 w 78"/>
              <a:gd name="T31" fmla="*/ 2147483646 h 64"/>
              <a:gd name="T32" fmla="*/ 2147483646 w 78"/>
              <a:gd name="T33" fmla="*/ 2147483646 h 64"/>
              <a:gd name="T34" fmla="*/ 2147483646 w 78"/>
              <a:gd name="T35" fmla="*/ 2147483646 h 64"/>
              <a:gd name="T36" fmla="*/ 2147483646 w 78"/>
              <a:gd name="T37" fmla="*/ 2147483646 h 64"/>
              <a:gd name="T38" fmla="*/ 2147483646 w 78"/>
              <a:gd name="T39" fmla="*/ 2147483646 h 64"/>
              <a:gd name="T40" fmla="*/ 2147483646 w 78"/>
              <a:gd name="T41" fmla="*/ 2147483646 h 64"/>
              <a:gd name="T42" fmla="*/ 2147483646 w 78"/>
              <a:gd name="T43" fmla="*/ 2147483646 h 64"/>
              <a:gd name="T44" fmla="*/ 2147483646 w 78"/>
              <a:gd name="T45" fmla="*/ 2147483646 h 64"/>
              <a:gd name="T46" fmla="*/ 2147483646 w 78"/>
              <a:gd name="T47" fmla="*/ 2147483646 h 64"/>
              <a:gd name="T48" fmla="*/ 2147483646 w 78"/>
              <a:gd name="T49" fmla="*/ 2147483646 h 64"/>
              <a:gd name="T50" fmla="*/ 2147483646 w 78"/>
              <a:gd name="T51" fmla="*/ 2147483646 h 64"/>
              <a:gd name="T52" fmla="*/ 2147483646 w 78"/>
              <a:gd name="T53" fmla="*/ 2147483646 h 64"/>
              <a:gd name="T54" fmla="*/ 2147483646 w 78"/>
              <a:gd name="T55" fmla="*/ 2147483646 h 64"/>
              <a:gd name="T56" fmla="*/ 2147483646 w 78"/>
              <a:gd name="T57" fmla="*/ 2147483646 h 64"/>
              <a:gd name="T58" fmla="*/ 2147483646 w 78"/>
              <a:gd name="T59" fmla="*/ 2147483646 h 64"/>
              <a:gd name="T60" fmla="*/ 2147483646 w 78"/>
              <a:gd name="T61" fmla="*/ 2147483646 h 6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78"/>
              <a:gd name="T94" fmla="*/ 0 h 64"/>
              <a:gd name="T95" fmla="*/ 78 w 78"/>
              <a:gd name="T96" fmla="*/ 64 h 6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78" h="64">
                <a:moveTo>
                  <a:pt x="66" y="61"/>
                </a:moveTo>
                <a:lnTo>
                  <a:pt x="78" y="11"/>
                </a:lnTo>
                <a:lnTo>
                  <a:pt x="68" y="11"/>
                </a:lnTo>
                <a:lnTo>
                  <a:pt x="58" y="11"/>
                </a:lnTo>
                <a:lnTo>
                  <a:pt x="49" y="8"/>
                </a:lnTo>
                <a:lnTo>
                  <a:pt x="42" y="3"/>
                </a:lnTo>
                <a:lnTo>
                  <a:pt x="36" y="1"/>
                </a:lnTo>
                <a:lnTo>
                  <a:pt x="29" y="0"/>
                </a:lnTo>
                <a:lnTo>
                  <a:pt x="24" y="0"/>
                </a:lnTo>
                <a:lnTo>
                  <a:pt x="20" y="1"/>
                </a:lnTo>
                <a:lnTo>
                  <a:pt x="18" y="11"/>
                </a:lnTo>
                <a:lnTo>
                  <a:pt x="16" y="21"/>
                </a:lnTo>
                <a:lnTo>
                  <a:pt x="11" y="29"/>
                </a:lnTo>
                <a:lnTo>
                  <a:pt x="7" y="37"/>
                </a:lnTo>
                <a:lnTo>
                  <a:pt x="2" y="43"/>
                </a:lnTo>
                <a:lnTo>
                  <a:pt x="0" y="50"/>
                </a:lnTo>
                <a:lnTo>
                  <a:pt x="16" y="60"/>
                </a:lnTo>
                <a:lnTo>
                  <a:pt x="18" y="61"/>
                </a:lnTo>
                <a:lnTo>
                  <a:pt x="21" y="61"/>
                </a:lnTo>
                <a:lnTo>
                  <a:pt x="23" y="63"/>
                </a:lnTo>
                <a:lnTo>
                  <a:pt x="26" y="63"/>
                </a:lnTo>
                <a:lnTo>
                  <a:pt x="29" y="64"/>
                </a:lnTo>
                <a:lnTo>
                  <a:pt x="33" y="64"/>
                </a:lnTo>
                <a:lnTo>
                  <a:pt x="36" y="64"/>
                </a:lnTo>
                <a:lnTo>
                  <a:pt x="39" y="64"/>
                </a:lnTo>
                <a:lnTo>
                  <a:pt x="44" y="64"/>
                </a:lnTo>
                <a:lnTo>
                  <a:pt x="49" y="63"/>
                </a:lnTo>
                <a:lnTo>
                  <a:pt x="54" y="60"/>
                </a:lnTo>
                <a:lnTo>
                  <a:pt x="57" y="60"/>
                </a:lnTo>
                <a:lnTo>
                  <a:pt x="62" y="60"/>
                </a:lnTo>
                <a:lnTo>
                  <a:pt x="66" y="61"/>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9" name="Freeform 43"/>
          <p:cNvSpPr/>
          <p:nvPr/>
        </p:nvSpPr>
        <p:spPr bwMode="auto">
          <a:xfrm>
            <a:off x="4577368" y="4508143"/>
            <a:ext cx="115888" cy="101600"/>
          </a:xfrm>
          <a:custGeom>
            <a:avLst/>
            <a:gdLst>
              <a:gd name="T0" fmla="*/ 2147483646 w 73"/>
              <a:gd name="T1" fmla="*/ 2147483646 h 64"/>
              <a:gd name="T2" fmla="*/ 2147483646 w 73"/>
              <a:gd name="T3" fmla="*/ 2147483646 h 64"/>
              <a:gd name="T4" fmla="*/ 2147483646 w 73"/>
              <a:gd name="T5" fmla="*/ 2147483646 h 64"/>
              <a:gd name="T6" fmla="*/ 2147483646 w 73"/>
              <a:gd name="T7" fmla="*/ 2147483646 h 64"/>
              <a:gd name="T8" fmla="*/ 2147483646 w 73"/>
              <a:gd name="T9" fmla="*/ 2147483646 h 64"/>
              <a:gd name="T10" fmla="*/ 2147483646 w 73"/>
              <a:gd name="T11" fmla="*/ 2147483646 h 64"/>
              <a:gd name="T12" fmla="*/ 2147483646 w 73"/>
              <a:gd name="T13" fmla="*/ 2147483646 h 64"/>
              <a:gd name="T14" fmla="*/ 2147483646 w 73"/>
              <a:gd name="T15" fmla="*/ 2147483646 h 64"/>
              <a:gd name="T16" fmla="*/ 2147483646 w 73"/>
              <a:gd name="T17" fmla="*/ 0 h 64"/>
              <a:gd name="T18" fmla="*/ 2147483646 w 73"/>
              <a:gd name="T19" fmla="*/ 0 h 64"/>
              <a:gd name="T20" fmla="*/ 2147483646 w 73"/>
              <a:gd name="T21" fmla="*/ 2147483646 h 64"/>
              <a:gd name="T22" fmla="*/ 2147483646 w 73"/>
              <a:gd name="T23" fmla="*/ 2147483646 h 64"/>
              <a:gd name="T24" fmla="*/ 2147483646 w 73"/>
              <a:gd name="T25" fmla="*/ 2147483646 h 64"/>
              <a:gd name="T26" fmla="*/ 2147483646 w 73"/>
              <a:gd name="T27" fmla="*/ 2147483646 h 64"/>
              <a:gd name="T28" fmla="*/ 0 w 73"/>
              <a:gd name="T29" fmla="*/ 2147483646 h 64"/>
              <a:gd name="T30" fmla="*/ 2147483646 w 73"/>
              <a:gd name="T31" fmla="*/ 2147483646 h 64"/>
              <a:gd name="T32" fmla="*/ 2147483646 w 73"/>
              <a:gd name="T33" fmla="*/ 2147483646 h 64"/>
              <a:gd name="T34" fmla="*/ 2147483646 w 73"/>
              <a:gd name="T35" fmla="*/ 2147483646 h 64"/>
              <a:gd name="T36" fmla="*/ 2147483646 w 73"/>
              <a:gd name="T37" fmla="*/ 2147483646 h 64"/>
              <a:gd name="T38" fmla="*/ 2147483646 w 73"/>
              <a:gd name="T39" fmla="*/ 2147483646 h 64"/>
              <a:gd name="T40" fmla="*/ 2147483646 w 73"/>
              <a:gd name="T41" fmla="*/ 2147483646 h 64"/>
              <a:gd name="T42" fmla="*/ 2147483646 w 73"/>
              <a:gd name="T43" fmla="*/ 2147483646 h 64"/>
              <a:gd name="T44" fmla="*/ 2147483646 w 73"/>
              <a:gd name="T45" fmla="*/ 2147483646 h 64"/>
              <a:gd name="T46" fmla="*/ 2147483646 w 73"/>
              <a:gd name="T47" fmla="*/ 2147483646 h 64"/>
              <a:gd name="T48" fmla="*/ 2147483646 w 73"/>
              <a:gd name="T49" fmla="*/ 2147483646 h 64"/>
              <a:gd name="T50" fmla="*/ 2147483646 w 73"/>
              <a:gd name="T51" fmla="*/ 2147483646 h 64"/>
              <a:gd name="T52" fmla="*/ 2147483646 w 73"/>
              <a:gd name="T53" fmla="*/ 2147483646 h 64"/>
              <a:gd name="T54" fmla="*/ 2147483646 w 73"/>
              <a:gd name="T55" fmla="*/ 2147483646 h 64"/>
              <a:gd name="T56" fmla="*/ 2147483646 w 73"/>
              <a:gd name="T57" fmla="*/ 2147483646 h 64"/>
              <a:gd name="T58" fmla="*/ 2147483646 w 73"/>
              <a:gd name="T59" fmla="*/ 2147483646 h 64"/>
              <a:gd name="T60" fmla="*/ 2147483646 w 73"/>
              <a:gd name="T61" fmla="*/ 2147483646 h 64"/>
              <a:gd name="T62" fmla="*/ 2147483646 w 73"/>
              <a:gd name="T63" fmla="*/ 2147483646 h 64"/>
              <a:gd name="T64" fmla="*/ 2147483646 w 73"/>
              <a:gd name="T65" fmla="*/ 2147483646 h 64"/>
              <a:gd name="T66" fmla="*/ 2147483646 w 73"/>
              <a:gd name="T67" fmla="*/ 2147483646 h 64"/>
              <a:gd name="T68" fmla="*/ 2147483646 w 73"/>
              <a:gd name="T69" fmla="*/ 2147483646 h 64"/>
              <a:gd name="T70" fmla="*/ 2147483646 w 73"/>
              <a:gd name="T71" fmla="*/ 2147483646 h 64"/>
              <a:gd name="T72" fmla="*/ 2147483646 w 73"/>
              <a:gd name="T73" fmla="*/ 2147483646 h 64"/>
              <a:gd name="T74" fmla="*/ 2147483646 w 73"/>
              <a:gd name="T75" fmla="*/ 2147483646 h 64"/>
              <a:gd name="T76" fmla="*/ 2147483646 w 73"/>
              <a:gd name="T77" fmla="*/ 2147483646 h 64"/>
              <a:gd name="T78" fmla="*/ 2147483646 w 73"/>
              <a:gd name="T79" fmla="*/ 2147483646 h 64"/>
              <a:gd name="T80" fmla="*/ 2147483646 w 73"/>
              <a:gd name="T81" fmla="*/ 2147483646 h 64"/>
              <a:gd name="T82" fmla="*/ 2147483646 w 73"/>
              <a:gd name="T83" fmla="*/ 2147483646 h 64"/>
              <a:gd name="T84" fmla="*/ 2147483646 w 73"/>
              <a:gd name="T85" fmla="*/ 2147483646 h 64"/>
              <a:gd name="T86" fmla="*/ 2147483646 w 73"/>
              <a:gd name="T87" fmla="*/ 2147483646 h 64"/>
              <a:gd name="T88" fmla="*/ 2147483646 w 73"/>
              <a:gd name="T89" fmla="*/ 2147483646 h 64"/>
              <a:gd name="T90" fmla="*/ 2147483646 w 73"/>
              <a:gd name="T91" fmla="*/ 2147483646 h 64"/>
              <a:gd name="T92" fmla="*/ 2147483646 w 73"/>
              <a:gd name="T93" fmla="*/ 2147483646 h 64"/>
              <a:gd name="T94" fmla="*/ 2147483646 w 73"/>
              <a:gd name="T95" fmla="*/ 2147483646 h 64"/>
              <a:gd name="T96" fmla="*/ 2147483646 w 73"/>
              <a:gd name="T97" fmla="*/ 2147483646 h 64"/>
              <a:gd name="T98" fmla="*/ 2147483646 w 73"/>
              <a:gd name="T99" fmla="*/ 2147483646 h 64"/>
              <a:gd name="T100" fmla="*/ 2147483646 w 73"/>
              <a:gd name="T101" fmla="*/ 2147483646 h 64"/>
              <a:gd name="T102" fmla="*/ 2147483646 w 73"/>
              <a:gd name="T103" fmla="*/ 2147483646 h 64"/>
              <a:gd name="T104" fmla="*/ 2147483646 w 73"/>
              <a:gd name="T105" fmla="*/ 2147483646 h 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
              <a:gd name="T160" fmla="*/ 0 h 64"/>
              <a:gd name="T161" fmla="*/ 73 w 73"/>
              <a:gd name="T162" fmla="*/ 64 h 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 h="64">
                <a:moveTo>
                  <a:pt x="73" y="26"/>
                </a:moveTo>
                <a:lnTo>
                  <a:pt x="71" y="24"/>
                </a:lnTo>
                <a:lnTo>
                  <a:pt x="68" y="19"/>
                </a:lnTo>
                <a:lnTo>
                  <a:pt x="66" y="16"/>
                </a:lnTo>
                <a:lnTo>
                  <a:pt x="63" y="13"/>
                </a:lnTo>
                <a:lnTo>
                  <a:pt x="58" y="6"/>
                </a:lnTo>
                <a:lnTo>
                  <a:pt x="53" y="3"/>
                </a:lnTo>
                <a:lnTo>
                  <a:pt x="47" y="1"/>
                </a:lnTo>
                <a:lnTo>
                  <a:pt x="40" y="0"/>
                </a:lnTo>
                <a:lnTo>
                  <a:pt x="32" y="0"/>
                </a:lnTo>
                <a:lnTo>
                  <a:pt x="24" y="1"/>
                </a:lnTo>
                <a:lnTo>
                  <a:pt x="14" y="3"/>
                </a:lnTo>
                <a:lnTo>
                  <a:pt x="6" y="9"/>
                </a:lnTo>
                <a:lnTo>
                  <a:pt x="2" y="11"/>
                </a:lnTo>
                <a:lnTo>
                  <a:pt x="0" y="13"/>
                </a:lnTo>
                <a:lnTo>
                  <a:pt x="2" y="16"/>
                </a:lnTo>
                <a:lnTo>
                  <a:pt x="3" y="16"/>
                </a:lnTo>
                <a:lnTo>
                  <a:pt x="6" y="17"/>
                </a:lnTo>
                <a:lnTo>
                  <a:pt x="10" y="17"/>
                </a:lnTo>
                <a:lnTo>
                  <a:pt x="14" y="17"/>
                </a:lnTo>
                <a:lnTo>
                  <a:pt x="18" y="16"/>
                </a:lnTo>
                <a:lnTo>
                  <a:pt x="26" y="14"/>
                </a:lnTo>
                <a:lnTo>
                  <a:pt x="27" y="13"/>
                </a:lnTo>
                <a:lnTo>
                  <a:pt x="31" y="13"/>
                </a:lnTo>
                <a:lnTo>
                  <a:pt x="37" y="13"/>
                </a:lnTo>
                <a:lnTo>
                  <a:pt x="40" y="16"/>
                </a:lnTo>
                <a:lnTo>
                  <a:pt x="42" y="19"/>
                </a:lnTo>
                <a:lnTo>
                  <a:pt x="42" y="22"/>
                </a:lnTo>
                <a:lnTo>
                  <a:pt x="39" y="22"/>
                </a:lnTo>
                <a:lnTo>
                  <a:pt x="35" y="22"/>
                </a:lnTo>
                <a:lnTo>
                  <a:pt x="31" y="22"/>
                </a:lnTo>
                <a:lnTo>
                  <a:pt x="27" y="21"/>
                </a:lnTo>
                <a:lnTo>
                  <a:pt x="24" y="21"/>
                </a:lnTo>
                <a:lnTo>
                  <a:pt x="18" y="22"/>
                </a:lnTo>
                <a:lnTo>
                  <a:pt x="13" y="22"/>
                </a:lnTo>
                <a:lnTo>
                  <a:pt x="8" y="24"/>
                </a:lnTo>
                <a:lnTo>
                  <a:pt x="8" y="29"/>
                </a:lnTo>
                <a:lnTo>
                  <a:pt x="11" y="34"/>
                </a:lnTo>
                <a:lnTo>
                  <a:pt x="14" y="32"/>
                </a:lnTo>
                <a:lnTo>
                  <a:pt x="18" y="32"/>
                </a:lnTo>
                <a:lnTo>
                  <a:pt x="26" y="35"/>
                </a:lnTo>
                <a:lnTo>
                  <a:pt x="32" y="39"/>
                </a:lnTo>
                <a:lnTo>
                  <a:pt x="37" y="40"/>
                </a:lnTo>
                <a:lnTo>
                  <a:pt x="42" y="43"/>
                </a:lnTo>
                <a:lnTo>
                  <a:pt x="48" y="47"/>
                </a:lnTo>
                <a:lnTo>
                  <a:pt x="53" y="48"/>
                </a:lnTo>
                <a:lnTo>
                  <a:pt x="55" y="53"/>
                </a:lnTo>
                <a:lnTo>
                  <a:pt x="55" y="55"/>
                </a:lnTo>
                <a:lnTo>
                  <a:pt x="55" y="64"/>
                </a:lnTo>
                <a:lnTo>
                  <a:pt x="61" y="55"/>
                </a:lnTo>
                <a:lnTo>
                  <a:pt x="68" y="45"/>
                </a:lnTo>
                <a:lnTo>
                  <a:pt x="71" y="37"/>
                </a:lnTo>
                <a:lnTo>
                  <a:pt x="73" y="26"/>
                </a:lnTo>
                <a:close/>
              </a:path>
            </a:pathLst>
          </a:custGeom>
          <a:solidFill>
            <a:srgbClr val="FFE1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0" name="Freeform 44"/>
          <p:cNvSpPr/>
          <p:nvPr/>
        </p:nvSpPr>
        <p:spPr bwMode="auto">
          <a:xfrm>
            <a:off x="4577368" y="4508143"/>
            <a:ext cx="115888" cy="101600"/>
          </a:xfrm>
          <a:custGeom>
            <a:avLst/>
            <a:gdLst>
              <a:gd name="T0" fmla="*/ 2147483646 w 73"/>
              <a:gd name="T1" fmla="*/ 2147483646 h 64"/>
              <a:gd name="T2" fmla="*/ 2147483646 w 73"/>
              <a:gd name="T3" fmla="*/ 2147483646 h 64"/>
              <a:gd name="T4" fmla="*/ 2147483646 w 73"/>
              <a:gd name="T5" fmla="*/ 2147483646 h 64"/>
              <a:gd name="T6" fmla="*/ 2147483646 w 73"/>
              <a:gd name="T7" fmla="*/ 2147483646 h 64"/>
              <a:gd name="T8" fmla="*/ 2147483646 w 73"/>
              <a:gd name="T9" fmla="*/ 2147483646 h 64"/>
              <a:gd name="T10" fmla="*/ 2147483646 w 73"/>
              <a:gd name="T11" fmla="*/ 2147483646 h 64"/>
              <a:gd name="T12" fmla="*/ 2147483646 w 73"/>
              <a:gd name="T13" fmla="*/ 2147483646 h 64"/>
              <a:gd name="T14" fmla="*/ 2147483646 w 73"/>
              <a:gd name="T15" fmla="*/ 2147483646 h 64"/>
              <a:gd name="T16" fmla="*/ 2147483646 w 73"/>
              <a:gd name="T17" fmla="*/ 0 h 64"/>
              <a:gd name="T18" fmla="*/ 2147483646 w 73"/>
              <a:gd name="T19" fmla="*/ 0 h 64"/>
              <a:gd name="T20" fmla="*/ 2147483646 w 73"/>
              <a:gd name="T21" fmla="*/ 2147483646 h 64"/>
              <a:gd name="T22" fmla="*/ 2147483646 w 73"/>
              <a:gd name="T23" fmla="*/ 2147483646 h 64"/>
              <a:gd name="T24" fmla="*/ 2147483646 w 73"/>
              <a:gd name="T25" fmla="*/ 2147483646 h 64"/>
              <a:gd name="T26" fmla="*/ 2147483646 w 73"/>
              <a:gd name="T27" fmla="*/ 2147483646 h 64"/>
              <a:gd name="T28" fmla="*/ 0 w 73"/>
              <a:gd name="T29" fmla="*/ 2147483646 h 64"/>
              <a:gd name="T30" fmla="*/ 2147483646 w 73"/>
              <a:gd name="T31" fmla="*/ 2147483646 h 64"/>
              <a:gd name="T32" fmla="*/ 2147483646 w 73"/>
              <a:gd name="T33" fmla="*/ 2147483646 h 64"/>
              <a:gd name="T34" fmla="*/ 2147483646 w 73"/>
              <a:gd name="T35" fmla="*/ 2147483646 h 64"/>
              <a:gd name="T36" fmla="*/ 2147483646 w 73"/>
              <a:gd name="T37" fmla="*/ 2147483646 h 64"/>
              <a:gd name="T38" fmla="*/ 2147483646 w 73"/>
              <a:gd name="T39" fmla="*/ 2147483646 h 64"/>
              <a:gd name="T40" fmla="*/ 2147483646 w 73"/>
              <a:gd name="T41" fmla="*/ 2147483646 h 64"/>
              <a:gd name="T42" fmla="*/ 2147483646 w 73"/>
              <a:gd name="T43" fmla="*/ 2147483646 h 64"/>
              <a:gd name="T44" fmla="*/ 2147483646 w 73"/>
              <a:gd name="T45" fmla="*/ 2147483646 h 64"/>
              <a:gd name="T46" fmla="*/ 2147483646 w 73"/>
              <a:gd name="T47" fmla="*/ 2147483646 h 64"/>
              <a:gd name="T48" fmla="*/ 2147483646 w 73"/>
              <a:gd name="T49" fmla="*/ 2147483646 h 64"/>
              <a:gd name="T50" fmla="*/ 2147483646 w 73"/>
              <a:gd name="T51" fmla="*/ 2147483646 h 64"/>
              <a:gd name="T52" fmla="*/ 2147483646 w 73"/>
              <a:gd name="T53" fmla="*/ 2147483646 h 64"/>
              <a:gd name="T54" fmla="*/ 2147483646 w 73"/>
              <a:gd name="T55" fmla="*/ 2147483646 h 64"/>
              <a:gd name="T56" fmla="*/ 2147483646 w 73"/>
              <a:gd name="T57" fmla="*/ 2147483646 h 64"/>
              <a:gd name="T58" fmla="*/ 2147483646 w 73"/>
              <a:gd name="T59" fmla="*/ 2147483646 h 64"/>
              <a:gd name="T60" fmla="*/ 2147483646 w 73"/>
              <a:gd name="T61" fmla="*/ 2147483646 h 64"/>
              <a:gd name="T62" fmla="*/ 2147483646 w 73"/>
              <a:gd name="T63" fmla="*/ 2147483646 h 64"/>
              <a:gd name="T64" fmla="*/ 2147483646 w 73"/>
              <a:gd name="T65" fmla="*/ 2147483646 h 64"/>
              <a:gd name="T66" fmla="*/ 2147483646 w 73"/>
              <a:gd name="T67" fmla="*/ 2147483646 h 64"/>
              <a:gd name="T68" fmla="*/ 2147483646 w 73"/>
              <a:gd name="T69" fmla="*/ 2147483646 h 64"/>
              <a:gd name="T70" fmla="*/ 2147483646 w 73"/>
              <a:gd name="T71" fmla="*/ 2147483646 h 64"/>
              <a:gd name="T72" fmla="*/ 2147483646 w 73"/>
              <a:gd name="T73" fmla="*/ 2147483646 h 64"/>
              <a:gd name="T74" fmla="*/ 2147483646 w 73"/>
              <a:gd name="T75" fmla="*/ 2147483646 h 64"/>
              <a:gd name="T76" fmla="*/ 2147483646 w 73"/>
              <a:gd name="T77" fmla="*/ 2147483646 h 64"/>
              <a:gd name="T78" fmla="*/ 2147483646 w 73"/>
              <a:gd name="T79" fmla="*/ 2147483646 h 64"/>
              <a:gd name="T80" fmla="*/ 2147483646 w 73"/>
              <a:gd name="T81" fmla="*/ 2147483646 h 64"/>
              <a:gd name="T82" fmla="*/ 2147483646 w 73"/>
              <a:gd name="T83" fmla="*/ 2147483646 h 64"/>
              <a:gd name="T84" fmla="*/ 2147483646 w 73"/>
              <a:gd name="T85" fmla="*/ 2147483646 h 64"/>
              <a:gd name="T86" fmla="*/ 2147483646 w 73"/>
              <a:gd name="T87" fmla="*/ 2147483646 h 64"/>
              <a:gd name="T88" fmla="*/ 2147483646 w 73"/>
              <a:gd name="T89" fmla="*/ 2147483646 h 64"/>
              <a:gd name="T90" fmla="*/ 2147483646 w 73"/>
              <a:gd name="T91" fmla="*/ 2147483646 h 64"/>
              <a:gd name="T92" fmla="*/ 2147483646 w 73"/>
              <a:gd name="T93" fmla="*/ 2147483646 h 64"/>
              <a:gd name="T94" fmla="*/ 2147483646 w 73"/>
              <a:gd name="T95" fmla="*/ 2147483646 h 64"/>
              <a:gd name="T96" fmla="*/ 2147483646 w 73"/>
              <a:gd name="T97" fmla="*/ 2147483646 h 64"/>
              <a:gd name="T98" fmla="*/ 2147483646 w 73"/>
              <a:gd name="T99" fmla="*/ 2147483646 h 64"/>
              <a:gd name="T100" fmla="*/ 2147483646 w 73"/>
              <a:gd name="T101" fmla="*/ 2147483646 h 64"/>
              <a:gd name="T102" fmla="*/ 2147483646 w 73"/>
              <a:gd name="T103" fmla="*/ 2147483646 h 64"/>
              <a:gd name="T104" fmla="*/ 2147483646 w 73"/>
              <a:gd name="T105" fmla="*/ 2147483646 h 6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3"/>
              <a:gd name="T160" fmla="*/ 0 h 64"/>
              <a:gd name="T161" fmla="*/ 73 w 73"/>
              <a:gd name="T162" fmla="*/ 64 h 6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3" h="64">
                <a:moveTo>
                  <a:pt x="73" y="26"/>
                </a:moveTo>
                <a:lnTo>
                  <a:pt x="71" y="24"/>
                </a:lnTo>
                <a:lnTo>
                  <a:pt x="68" y="19"/>
                </a:lnTo>
                <a:lnTo>
                  <a:pt x="66" y="16"/>
                </a:lnTo>
                <a:lnTo>
                  <a:pt x="63" y="13"/>
                </a:lnTo>
                <a:lnTo>
                  <a:pt x="58" y="6"/>
                </a:lnTo>
                <a:lnTo>
                  <a:pt x="53" y="3"/>
                </a:lnTo>
                <a:lnTo>
                  <a:pt x="47" y="1"/>
                </a:lnTo>
                <a:lnTo>
                  <a:pt x="40" y="0"/>
                </a:lnTo>
                <a:lnTo>
                  <a:pt x="32" y="0"/>
                </a:lnTo>
                <a:lnTo>
                  <a:pt x="24" y="1"/>
                </a:lnTo>
                <a:lnTo>
                  <a:pt x="14" y="3"/>
                </a:lnTo>
                <a:lnTo>
                  <a:pt x="6" y="9"/>
                </a:lnTo>
                <a:lnTo>
                  <a:pt x="2" y="11"/>
                </a:lnTo>
                <a:lnTo>
                  <a:pt x="0" y="13"/>
                </a:lnTo>
                <a:lnTo>
                  <a:pt x="2" y="16"/>
                </a:lnTo>
                <a:lnTo>
                  <a:pt x="3" y="16"/>
                </a:lnTo>
                <a:lnTo>
                  <a:pt x="6" y="17"/>
                </a:lnTo>
                <a:lnTo>
                  <a:pt x="10" y="17"/>
                </a:lnTo>
                <a:lnTo>
                  <a:pt x="14" y="17"/>
                </a:lnTo>
                <a:lnTo>
                  <a:pt x="18" y="16"/>
                </a:lnTo>
                <a:lnTo>
                  <a:pt x="26" y="14"/>
                </a:lnTo>
                <a:lnTo>
                  <a:pt x="27" y="13"/>
                </a:lnTo>
                <a:lnTo>
                  <a:pt x="31" y="13"/>
                </a:lnTo>
                <a:lnTo>
                  <a:pt x="37" y="13"/>
                </a:lnTo>
                <a:lnTo>
                  <a:pt x="40" y="16"/>
                </a:lnTo>
                <a:lnTo>
                  <a:pt x="42" y="19"/>
                </a:lnTo>
                <a:lnTo>
                  <a:pt x="42" y="22"/>
                </a:lnTo>
                <a:lnTo>
                  <a:pt x="39" y="22"/>
                </a:lnTo>
                <a:lnTo>
                  <a:pt x="35" y="22"/>
                </a:lnTo>
                <a:lnTo>
                  <a:pt x="31" y="22"/>
                </a:lnTo>
                <a:lnTo>
                  <a:pt x="27" y="21"/>
                </a:lnTo>
                <a:lnTo>
                  <a:pt x="24" y="21"/>
                </a:lnTo>
                <a:lnTo>
                  <a:pt x="18" y="22"/>
                </a:lnTo>
                <a:lnTo>
                  <a:pt x="13" y="22"/>
                </a:lnTo>
                <a:lnTo>
                  <a:pt x="8" y="24"/>
                </a:lnTo>
                <a:lnTo>
                  <a:pt x="8" y="29"/>
                </a:lnTo>
                <a:lnTo>
                  <a:pt x="11" y="34"/>
                </a:lnTo>
                <a:lnTo>
                  <a:pt x="14" y="32"/>
                </a:lnTo>
                <a:lnTo>
                  <a:pt x="18" y="32"/>
                </a:lnTo>
                <a:lnTo>
                  <a:pt x="26" y="35"/>
                </a:lnTo>
                <a:lnTo>
                  <a:pt x="32" y="39"/>
                </a:lnTo>
                <a:lnTo>
                  <a:pt x="37" y="40"/>
                </a:lnTo>
                <a:lnTo>
                  <a:pt x="42" y="43"/>
                </a:lnTo>
                <a:lnTo>
                  <a:pt x="48" y="47"/>
                </a:lnTo>
                <a:lnTo>
                  <a:pt x="53" y="48"/>
                </a:lnTo>
                <a:lnTo>
                  <a:pt x="55" y="53"/>
                </a:lnTo>
                <a:lnTo>
                  <a:pt x="55" y="55"/>
                </a:lnTo>
                <a:lnTo>
                  <a:pt x="55" y="64"/>
                </a:lnTo>
                <a:lnTo>
                  <a:pt x="61" y="55"/>
                </a:lnTo>
                <a:lnTo>
                  <a:pt x="68" y="45"/>
                </a:lnTo>
                <a:lnTo>
                  <a:pt x="71" y="37"/>
                </a:lnTo>
                <a:lnTo>
                  <a:pt x="73" y="26"/>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1" name="Freeform 45"/>
          <p:cNvSpPr/>
          <p:nvPr/>
        </p:nvSpPr>
        <p:spPr bwMode="auto">
          <a:xfrm>
            <a:off x="4898044" y="4304944"/>
            <a:ext cx="100013" cy="92075"/>
          </a:xfrm>
          <a:custGeom>
            <a:avLst/>
            <a:gdLst>
              <a:gd name="T0" fmla="*/ 0 w 63"/>
              <a:gd name="T1" fmla="*/ 2147483646 h 58"/>
              <a:gd name="T2" fmla="*/ 2147483646 w 63"/>
              <a:gd name="T3" fmla="*/ 2147483646 h 58"/>
              <a:gd name="T4" fmla="*/ 2147483646 w 63"/>
              <a:gd name="T5" fmla="*/ 2147483646 h 58"/>
              <a:gd name="T6" fmla="*/ 2147483646 w 63"/>
              <a:gd name="T7" fmla="*/ 2147483646 h 58"/>
              <a:gd name="T8" fmla="*/ 2147483646 w 63"/>
              <a:gd name="T9" fmla="*/ 2147483646 h 58"/>
              <a:gd name="T10" fmla="*/ 2147483646 w 63"/>
              <a:gd name="T11" fmla="*/ 2147483646 h 58"/>
              <a:gd name="T12" fmla="*/ 2147483646 w 63"/>
              <a:gd name="T13" fmla="*/ 2147483646 h 58"/>
              <a:gd name="T14" fmla="*/ 2147483646 w 63"/>
              <a:gd name="T15" fmla="*/ 2147483646 h 58"/>
              <a:gd name="T16" fmla="*/ 2147483646 w 63"/>
              <a:gd name="T17" fmla="*/ 0 h 58"/>
              <a:gd name="T18" fmla="*/ 2147483646 w 63"/>
              <a:gd name="T19" fmla="*/ 2147483646 h 58"/>
              <a:gd name="T20" fmla="*/ 2147483646 w 63"/>
              <a:gd name="T21" fmla="*/ 2147483646 h 58"/>
              <a:gd name="T22" fmla="*/ 2147483646 w 63"/>
              <a:gd name="T23" fmla="*/ 2147483646 h 58"/>
              <a:gd name="T24" fmla="*/ 2147483646 w 63"/>
              <a:gd name="T25" fmla="*/ 2147483646 h 58"/>
              <a:gd name="T26" fmla="*/ 2147483646 w 63"/>
              <a:gd name="T27" fmla="*/ 2147483646 h 58"/>
              <a:gd name="T28" fmla="*/ 2147483646 w 63"/>
              <a:gd name="T29" fmla="*/ 2147483646 h 58"/>
              <a:gd name="T30" fmla="*/ 2147483646 w 63"/>
              <a:gd name="T31" fmla="*/ 2147483646 h 58"/>
              <a:gd name="T32" fmla="*/ 0 w 63"/>
              <a:gd name="T33" fmla="*/ 2147483646 h 58"/>
              <a:gd name="T34" fmla="*/ 0 w 63"/>
              <a:gd name="T35" fmla="*/ 2147483646 h 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3"/>
              <a:gd name="T55" fmla="*/ 0 h 58"/>
              <a:gd name="T56" fmla="*/ 63 w 63"/>
              <a:gd name="T57" fmla="*/ 58 h 5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3" h="58">
                <a:moveTo>
                  <a:pt x="0" y="32"/>
                </a:moveTo>
                <a:lnTo>
                  <a:pt x="10" y="40"/>
                </a:lnTo>
                <a:lnTo>
                  <a:pt x="15" y="50"/>
                </a:lnTo>
                <a:lnTo>
                  <a:pt x="15" y="58"/>
                </a:lnTo>
                <a:lnTo>
                  <a:pt x="52" y="35"/>
                </a:lnTo>
                <a:lnTo>
                  <a:pt x="58" y="29"/>
                </a:lnTo>
                <a:lnTo>
                  <a:pt x="63" y="24"/>
                </a:lnTo>
                <a:lnTo>
                  <a:pt x="54" y="8"/>
                </a:lnTo>
                <a:lnTo>
                  <a:pt x="52" y="0"/>
                </a:lnTo>
                <a:lnTo>
                  <a:pt x="36" y="11"/>
                </a:lnTo>
                <a:lnTo>
                  <a:pt x="26" y="16"/>
                </a:lnTo>
                <a:lnTo>
                  <a:pt x="21" y="19"/>
                </a:lnTo>
                <a:lnTo>
                  <a:pt x="16" y="22"/>
                </a:lnTo>
                <a:lnTo>
                  <a:pt x="12" y="25"/>
                </a:lnTo>
                <a:lnTo>
                  <a:pt x="7" y="27"/>
                </a:lnTo>
                <a:lnTo>
                  <a:pt x="3" y="30"/>
                </a:lnTo>
                <a:lnTo>
                  <a:pt x="0" y="32"/>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2" name="Freeform 46"/>
          <p:cNvSpPr/>
          <p:nvPr/>
        </p:nvSpPr>
        <p:spPr bwMode="auto">
          <a:xfrm>
            <a:off x="4975832" y="4231919"/>
            <a:ext cx="22225" cy="85725"/>
          </a:xfrm>
          <a:custGeom>
            <a:avLst/>
            <a:gdLst>
              <a:gd name="T0" fmla="*/ 2147483646 w 14"/>
              <a:gd name="T1" fmla="*/ 0 h 54"/>
              <a:gd name="T2" fmla="*/ 2147483646 w 14"/>
              <a:gd name="T3" fmla="*/ 2147483646 h 54"/>
              <a:gd name="T4" fmla="*/ 2147483646 w 14"/>
              <a:gd name="T5" fmla="*/ 2147483646 h 54"/>
              <a:gd name="T6" fmla="*/ 2147483646 w 14"/>
              <a:gd name="T7" fmla="*/ 2147483646 h 54"/>
              <a:gd name="T8" fmla="*/ 2147483646 w 14"/>
              <a:gd name="T9" fmla="*/ 2147483646 h 54"/>
              <a:gd name="T10" fmla="*/ 2147483646 w 14"/>
              <a:gd name="T11" fmla="*/ 2147483646 h 54"/>
              <a:gd name="T12" fmla="*/ 0 w 14"/>
              <a:gd name="T13" fmla="*/ 2147483646 h 54"/>
              <a:gd name="T14" fmla="*/ 0 w 14"/>
              <a:gd name="T15" fmla="*/ 2147483646 h 54"/>
              <a:gd name="T16" fmla="*/ 0 w 14"/>
              <a:gd name="T17" fmla="*/ 2147483646 h 54"/>
              <a:gd name="T18" fmla="*/ 2147483646 w 14"/>
              <a:gd name="T19" fmla="*/ 2147483646 h 54"/>
              <a:gd name="T20" fmla="*/ 2147483646 w 14"/>
              <a:gd name="T21" fmla="*/ 2147483646 h 54"/>
              <a:gd name="T22" fmla="*/ 2147483646 w 14"/>
              <a:gd name="T23" fmla="*/ 2147483646 h 54"/>
              <a:gd name="T24" fmla="*/ 2147483646 w 14"/>
              <a:gd name="T25" fmla="*/ 2147483646 h 54"/>
              <a:gd name="T26" fmla="*/ 2147483646 w 14"/>
              <a:gd name="T27" fmla="*/ 2147483646 h 54"/>
              <a:gd name="T28" fmla="*/ 2147483646 w 14"/>
              <a:gd name="T29" fmla="*/ 2147483646 h 54"/>
              <a:gd name="T30" fmla="*/ 2147483646 w 14"/>
              <a:gd name="T31" fmla="*/ 2147483646 h 54"/>
              <a:gd name="T32" fmla="*/ 2147483646 w 14"/>
              <a:gd name="T33" fmla="*/ 2147483646 h 54"/>
              <a:gd name="T34" fmla="*/ 2147483646 w 14"/>
              <a:gd name="T35" fmla="*/ 2147483646 h 54"/>
              <a:gd name="T36" fmla="*/ 2147483646 w 14"/>
              <a:gd name="T37" fmla="*/ 2147483646 h 54"/>
              <a:gd name="T38" fmla="*/ 2147483646 w 14"/>
              <a:gd name="T39" fmla="*/ 2147483646 h 54"/>
              <a:gd name="T40" fmla="*/ 2147483646 w 14"/>
              <a:gd name="T41" fmla="*/ 2147483646 h 54"/>
              <a:gd name="T42" fmla="*/ 2147483646 w 14"/>
              <a:gd name="T43" fmla="*/ 0 h 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
              <a:gd name="T67" fmla="*/ 0 h 54"/>
              <a:gd name="T68" fmla="*/ 14 w 14"/>
              <a:gd name="T69" fmla="*/ 54 h 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 h="54">
                <a:moveTo>
                  <a:pt x="14" y="0"/>
                </a:moveTo>
                <a:lnTo>
                  <a:pt x="11" y="5"/>
                </a:lnTo>
                <a:lnTo>
                  <a:pt x="9" y="12"/>
                </a:lnTo>
                <a:lnTo>
                  <a:pt x="6" y="16"/>
                </a:lnTo>
                <a:lnTo>
                  <a:pt x="3" y="18"/>
                </a:lnTo>
                <a:lnTo>
                  <a:pt x="1" y="16"/>
                </a:lnTo>
                <a:lnTo>
                  <a:pt x="0" y="13"/>
                </a:lnTo>
                <a:lnTo>
                  <a:pt x="0" y="21"/>
                </a:lnTo>
                <a:lnTo>
                  <a:pt x="1" y="29"/>
                </a:lnTo>
                <a:lnTo>
                  <a:pt x="3" y="34"/>
                </a:lnTo>
                <a:lnTo>
                  <a:pt x="3" y="46"/>
                </a:lnTo>
                <a:lnTo>
                  <a:pt x="5" y="54"/>
                </a:lnTo>
                <a:lnTo>
                  <a:pt x="6" y="52"/>
                </a:lnTo>
                <a:lnTo>
                  <a:pt x="5" y="42"/>
                </a:lnTo>
                <a:lnTo>
                  <a:pt x="5" y="33"/>
                </a:lnTo>
                <a:lnTo>
                  <a:pt x="5" y="26"/>
                </a:lnTo>
                <a:lnTo>
                  <a:pt x="6" y="23"/>
                </a:lnTo>
                <a:lnTo>
                  <a:pt x="9" y="18"/>
                </a:lnTo>
                <a:lnTo>
                  <a:pt x="11" y="13"/>
                </a:lnTo>
                <a:lnTo>
                  <a:pt x="13" y="5"/>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3" name="Freeform 47"/>
          <p:cNvSpPr/>
          <p:nvPr/>
        </p:nvSpPr>
        <p:spPr bwMode="auto">
          <a:xfrm>
            <a:off x="4975832" y="4231919"/>
            <a:ext cx="22225" cy="85725"/>
          </a:xfrm>
          <a:custGeom>
            <a:avLst/>
            <a:gdLst>
              <a:gd name="T0" fmla="*/ 2147483646 w 14"/>
              <a:gd name="T1" fmla="*/ 0 h 54"/>
              <a:gd name="T2" fmla="*/ 2147483646 w 14"/>
              <a:gd name="T3" fmla="*/ 2147483646 h 54"/>
              <a:gd name="T4" fmla="*/ 2147483646 w 14"/>
              <a:gd name="T5" fmla="*/ 2147483646 h 54"/>
              <a:gd name="T6" fmla="*/ 2147483646 w 14"/>
              <a:gd name="T7" fmla="*/ 2147483646 h 54"/>
              <a:gd name="T8" fmla="*/ 2147483646 w 14"/>
              <a:gd name="T9" fmla="*/ 2147483646 h 54"/>
              <a:gd name="T10" fmla="*/ 2147483646 w 14"/>
              <a:gd name="T11" fmla="*/ 2147483646 h 54"/>
              <a:gd name="T12" fmla="*/ 0 w 14"/>
              <a:gd name="T13" fmla="*/ 2147483646 h 54"/>
              <a:gd name="T14" fmla="*/ 0 w 14"/>
              <a:gd name="T15" fmla="*/ 2147483646 h 54"/>
              <a:gd name="T16" fmla="*/ 0 w 14"/>
              <a:gd name="T17" fmla="*/ 2147483646 h 54"/>
              <a:gd name="T18" fmla="*/ 2147483646 w 14"/>
              <a:gd name="T19" fmla="*/ 2147483646 h 54"/>
              <a:gd name="T20" fmla="*/ 2147483646 w 14"/>
              <a:gd name="T21" fmla="*/ 2147483646 h 54"/>
              <a:gd name="T22" fmla="*/ 2147483646 w 14"/>
              <a:gd name="T23" fmla="*/ 2147483646 h 54"/>
              <a:gd name="T24" fmla="*/ 2147483646 w 14"/>
              <a:gd name="T25" fmla="*/ 2147483646 h 54"/>
              <a:gd name="T26" fmla="*/ 2147483646 w 14"/>
              <a:gd name="T27" fmla="*/ 2147483646 h 54"/>
              <a:gd name="T28" fmla="*/ 2147483646 w 14"/>
              <a:gd name="T29" fmla="*/ 2147483646 h 54"/>
              <a:gd name="T30" fmla="*/ 2147483646 w 14"/>
              <a:gd name="T31" fmla="*/ 2147483646 h 54"/>
              <a:gd name="T32" fmla="*/ 2147483646 w 14"/>
              <a:gd name="T33" fmla="*/ 2147483646 h 54"/>
              <a:gd name="T34" fmla="*/ 2147483646 w 14"/>
              <a:gd name="T35" fmla="*/ 2147483646 h 54"/>
              <a:gd name="T36" fmla="*/ 2147483646 w 14"/>
              <a:gd name="T37" fmla="*/ 2147483646 h 54"/>
              <a:gd name="T38" fmla="*/ 2147483646 w 14"/>
              <a:gd name="T39" fmla="*/ 2147483646 h 54"/>
              <a:gd name="T40" fmla="*/ 2147483646 w 14"/>
              <a:gd name="T41" fmla="*/ 2147483646 h 54"/>
              <a:gd name="T42" fmla="*/ 2147483646 w 14"/>
              <a:gd name="T43" fmla="*/ 0 h 5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
              <a:gd name="T67" fmla="*/ 0 h 54"/>
              <a:gd name="T68" fmla="*/ 14 w 14"/>
              <a:gd name="T69" fmla="*/ 54 h 5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 h="54">
                <a:moveTo>
                  <a:pt x="14" y="0"/>
                </a:moveTo>
                <a:lnTo>
                  <a:pt x="11" y="5"/>
                </a:lnTo>
                <a:lnTo>
                  <a:pt x="9" y="12"/>
                </a:lnTo>
                <a:lnTo>
                  <a:pt x="6" y="16"/>
                </a:lnTo>
                <a:lnTo>
                  <a:pt x="3" y="18"/>
                </a:lnTo>
                <a:lnTo>
                  <a:pt x="1" y="16"/>
                </a:lnTo>
                <a:lnTo>
                  <a:pt x="0" y="13"/>
                </a:lnTo>
                <a:lnTo>
                  <a:pt x="0" y="21"/>
                </a:lnTo>
                <a:lnTo>
                  <a:pt x="1" y="29"/>
                </a:lnTo>
                <a:lnTo>
                  <a:pt x="3" y="34"/>
                </a:lnTo>
                <a:lnTo>
                  <a:pt x="3" y="46"/>
                </a:lnTo>
                <a:lnTo>
                  <a:pt x="5" y="54"/>
                </a:lnTo>
                <a:lnTo>
                  <a:pt x="6" y="52"/>
                </a:lnTo>
                <a:lnTo>
                  <a:pt x="5" y="42"/>
                </a:lnTo>
                <a:lnTo>
                  <a:pt x="5" y="33"/>
                </a:lnTo>
                <a:lnTo>
                  <a:pt x="5" y="26"/>
                </a:lnTo>
                <a:lnTo>
                  <a:pt x="6" y="23"/>
                </a:lnTo>
                <a:lnTo>
                  <a:pt x="9" y="18"/>
                </a:lnTo>
                <a:lnTo>
                  <a:pt x="11" y="13"/>
                </a:lnTo>
                <a:lnTo>
                  <a:pt x="13" y="5"/>
                </a:lnTo>
                <a:lnTo>
                  <a:pt x="14"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4" name="Freeform 48"/>
          <p:cNvSpPr/>
          <p:nvPr/>
        </p:nvSpPr>
        <p:spPr bwMode="auto">
          <a:xfrm>
            <a:off x="4656744" y="4663718"/>
            <a:ext cx="87313" cy="31750"/>
          </a:xfrm>
          <a:custGeom>
            <a:avLst/>
            <a:gdLst>
              <a:gd name="T0" fmla="*/ 2147483646 w 55"/>
              <a:gd name="T1" fmla="*/ 0 h 20"/>
              <a:gd name="T2" fmla="*/ 2147483646 w 55"/>
              <a:gd name="T3" fmla="*/ 0 h 20"/>
              <a:gd name="T4" fmla="*/ 2147483646 w 55"/>
              <a:gd name="T5" fmla="*/ 0 h 20"/>
              <a:gd name="T6" fmla="*/ 0 w 55"/>
              <a:gd name="T7" fmla="*/ 2147483646 h 20"/>
              <a:gd name="T8" fmla="*/ 2147483646 w 55"/>
              <a:gd name="T9" fmla="*/ 2147483646 h 20"/>
              <a:gd name="T10" fmla="*/ 2147483646 w 55"/>
              <a:gd name="T11" fmla="*/ 2147483646 h 20"/>
              <a:gd name="T12" fmla="*/ 2147483646 w 55"/>
              <a:gd name="T13" fmla="*/ 2147483646 h 20"/>
              <a:gd name="T14" fmla="*/ 2147483646 w 55"/>
              <a:gd name="T15" fmla="*/ 2147483646 h 20"/>
              <a:gd name="T16" fmla="*/ 2147483646 w 55"/>
              <a:gd name="T17" fmla="*/ 2147483646 h 20"/>
              <a:gd name="T18" fmla="*/ 2147483646 w 55"/>
              <a:gd name="T19" fmla="*/ 2147483646 h 20"/>
              <a:gd name="T20" fmla="*/ 2147483646 w 55"/>
              <a:gd name="T21" fmla="*/ 2147483646 h 20"/>
              <a:gd name="T22" fmla="*/ 2147483646 w 55"/>
              <a:gd name="T23" fmla="*/ 2147483646 h 20"/>
              <a:gd name="T24" fmla="*/ 2147483646 w 55"/>
              <a:gd name="T25" fmla="*/ 2147483646 h 20"/>
              <a:gd name="T26" fmla="*/ 2147483646 w 55"/>
              <a:gd name="T27" fmla="*/ 2147483646 h 20"/>
              <a:gd name="T28" fmla="*/ 2147483646 w 55"/>
              <a:gd name="T29" fmla="*/ 2147483646 h 20"/>
              <a:gd name="T30" fmla="*/ 2147483646 w 55"/>
              <a:gd name="T31" fmla="*/ 2147483646 h 20"/>
              <a:gd name="T32" fmla="*/ 2147483646 w 55"/>
              <a:gd name="T33" fmla="*/ 2147483646 h 20"/>
              <a:gd name="T34" fmla="*/ 2147483646 w 55"/>
              <a:gd name="T35" fmla="*/ 2147483646 h 20"/>
              <a:gd name="T36" fmla="*/ 2147483646 w 55"/>
              <a:gd name="T37" fmla="*/ 2147483646 h 20"/>
              <a:gd name="T38" fmla="*/ 2147483646 w 55"/>
              <a:gd name="T39" fmla="*/ 2147483646 h 20"/>
              <a:gd name="T40" fmla="*/ 2147483646 w 55"/>
              <a:gd name="T41" fmla="*/ 2147483646 h 20"/>
              <a:gd name="T42" fmla="*/ 2147483646 w 55"/>
              <a:gd name="T43" fmla="*/ 2147483646 h 20"/>
              <a:gd name="T44" fmla="*/ 2147483646 w 55"/>
              <a:gd name="T45" fmla="*/ 2147483646 h 20"/>
              <a:gd name="T46" fmla="*/ 2147483646 w 55"/>
              <a:gd name="T47" fmla="*/ 2147483646 h 20"/>
              <a:gd name="T48" fmla="*/ 2147483646 w 55"/>
              <a:gd name="T49" fmla="*/ 2147483646 h 20"/>
              <a:gd name="T50" fmla="*/ 2147483646 w 55"/>
              <a:gd name="T51" fmla="*/ 2147483646 h 20"/>
              <a:gd name="T52" fmla="*/ 2147483646 w 55"/>
              <a:gd name="T53" fmla="*/ 2147483646 h 20"/>
              <a:gd name="T54" fmla="*/ 2147483646 w 55"/>
              <a:gd name="T55" fmla="*/ 2147483646 h 20"/>
              <a:gd name="T56" fmla="*/ 2147483646 w 55"/>
              <a:gd name="T57" fmla="*/ 2147483646 h 20"/>
              <a:gd name="T58" fmla="*/ 2147483646 w 55"/>
              <a:gd name="T59" fmla="*/ 0 h 2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20"/>
              <a:gd name="T92" fmla="*/ 55 w 55"/>
              <a:gd name="T93" fmla="*/ 20 h 2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20">
                <a:moveTo>
                  <a:pt x="10" y="0"/>
                </a:moveTo>
                <a:lnTo>
                  <a:pt x="2" y="0"/>
                </a:lnTo>
                <a:lnTo>
                  <a:pt x="0" y="2"/>
                </a:lnTo>
                <a:lnTo>
                  <a:pt x="5" y="2"/>
                </a:lnTo>
                <a:lnTo>
                  <a:pt x="8" y="5"/>
                </a:lnTo>
                <a:lnTo>
                  <a:pt x="13" y="9"/>
                </a:lnTo>
                <a:lnTo>
                  <a:pt x="19" y="12"/>
                </a:lnTo>
                <a:lnTo>
                  <a:pt x="23" y="15"/>
                </a:lnTo>
                <a:lnTo>
                  <a:pt x="26" y="17"/>
                </a:lnTo>
                <a:lnTo>
                  <a:pt x="29" y="18"/>
                </a:lnTo>
                <a:lnTo>
                  <a:pt x="34" y="20"/>
                </a:lnTo>
                <a:lnTo>
                  <a:pt x="39" y="20"/>
                </a:lnTo>
                <a:lnTo>
                  <a:pt x="44" y="20"/>
                </a:lnTo>
                <a:lnTo>
                  <a:pt x="47" y="20"/>
                </a:lnTo>
                <a:lnTo>
                  <a:pt x="52" y="17"/>
                </a:lnTo>
                <a:lnTo>
                  <a:pt x="53" y="17"/>
                </a:lnTo>
                <a:lnTo>
                  <a:pt x="53" y="15"/>
                </a:lnTo>
                <a:lnTo>
                  <a:pt x="55" y="13"/>
                </a:lnTo>
                <a:lnTo>
                  <a:pt x="53" y="13"/>
                </a:lnTo>
                <a:lnTo>
                  <a:pt x="52" y="13"/>
                </a:lnTo>
                <a:lnTo>
                  <a:pt x="49" y="15"/>
                </a:lnTo>
                <a:lnTo>
                  <a:pt x="44" y="15"/>
                </a:lnTo>
                <a:lnTo>
                  <a:pt x="37" y="13"/>
                </a:lnTo>
                <a:lnTo>
                  <a:pt x="32" y="12"/>
                </a:lnTo>
                <a:lnTo>
                  <a:pt x="26" y="12"/>
                </a:lnTo>
                <a:lnTo>
                  <a:pt x="23" y="9"/>
                </a:lnTo>
                <a:lnTo>
                  <a:pt x="19" y="5"/>
                </a:lnTo>
                <a:lnTo>
                  <a:pt x="16" y="2"/>
                </a:lnTo>
                <a:lnTo>
                  <a:pt x="10" y="0"/>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 name="Freeform 49"/>
          <p:cNvSpPr/>
          <p:nvPr/>
        </p:nvSpPr>
        <p:spPr bwMode="auto">
          <a:xfrm>
            <a:off x="4656744" y="4663718"/>
            <a:ext cx="87313" cy="31750"/>
          </a:xfrm>
          <a:custGeom>
            <a:avLst/>
            <a:gdLst>
              <a:gd name="T0" fmla="*/ 2147483646 w 55"/>
              <a:gd name="T1" fmla="*/ 0 h 20"/>
              <a:gd name="T2" fmla="*/ 2147483646 w 55"/>
              <a:gd name="T3" fmla="*/ 0 h 20"/>
              <a:gd name="T4" fmla="*/ 2147483646 w 55"/>
              <a:gd name="T5" fmla="*/ 0 h 20"/>
              <a:gd name="T6" fmla="*/ 0 w 55"/>
              <a:gd name="T7" fmla="*/ 2147483646 h 20"/>
              <a:gd name="T8" fmla="*/ 2147483646 w 55"/>
              <a:gd name="T9" fmla="*/ 2147483646 h 20"/>
              <a:gd name="T10" fmla="*/ 2147483646 w 55"/>
              <a:gd name="T11" fmla="*/ 2147483646 h 20"/>
              <a:gd name="T12" fmla="*/ 2147483646 w 55"/>
              <a:gd name="T13" fmla="*/ 2147483646 h 20"/>
              <a:gd name="T14" fmla="*/ 2147483646 w 55"/>
              <a:gd name="T15" fmla="*/ 2147483646 h 20"/>
              <a:gd name="T16" fmla="*/ 2147483646 w 55"/>
              <a:gd name="T17" fmla="*/ 2147483646 h 20"/>
              <a:gd name="T18" fmla="*/ 2147483646 w 55"/>
              <a:gd name="T19" fmla="*/ 2147483646 h 20"/>
              <a:gd name="T20" fmla="*/ 2147483646 w 55"/>
              <a:gd name="T21" fmla="*/ 2147483646 h 20"/>
              <a:gd name="T22" fmla="*/ 2147483646 w 55"/>
              <a:gd name="T23" fmla="*/ 2147483646 h 20"/>
              <a:gd name="T24" fmla="*/ 2147483646 w 55"/>
              <a:gd name="T25" fmla="*/ 2147483646 h 20"/>
              <a:gd name="T26" fmla="*/ 2147483646 w 55"/>
              <a:gd name="T27" fmla="*/ 2147483646 h 20"/>
              <a:gd name="T28" fmla="*/ 2147483646 w 55"/>
              <a:gd name="T29" fmla="*/ 2147483646 h 20"/>
              <a:gd name="T30" fmla="*/ 2147483646 w 55"/>
              <a:gd name="T31" fmla="*/ 2147483646 h 20"/>
              <a:gd name="T32" fmla="*/ 2147483646 w 55"/>
              <a:gd name="T33" fmla="*/ 2147483646 h 20"/>
              <a:gd name="T34" fmla="*/ 2147483646 w 55"/>
              <a:gd name="T35" fmla="*/ 2147483646 h 20"/>
              <a:gd name="T36" fmla="*/ 2147483646 w 55"/>
              <a:gd name="T37" fmla="*/ 2147483646 h 20"/>
              <a:gd name="T38" fmla="*/ 2147483646 w 55"/>
              <a:gd name="T39" fmla="*/ 2147483646 h 20"/>
              <a:gd name="T40" fmla="*/ 2147483646 w 55"/>
              <a:gd name="T41" fmla="*/ 2147483646 h 20"/>
              <a:gd name="T42" fmla="*/ 2147483646 w 55"/>
              <a:gd name="T43" fmla="*/ 2147483646 h 20"/>
              <a:gd name="T44" fmla="*/ 2147483646 w 55"/>
              <a:gd name="T45" fmla="*/ 2147483646 h 20"/>
              <a:gd name="T46" fmla="*/ 2147483646 w 55"/>
              <a:gd name="T47" fmla="*/ 2147483646 h 20"/>
              <a:gd name="T48" fmla="*/ 2147483646 w 55"/>
              <a:gd name="T49" fmla="*/ 2147483646 h 20"/>
              <a:gd name="T50" fmla="*/ 2147483646 w 55"/>
              <a:gd name="T51" fmla="*/ 2147483646 h 20"/>
              <a:gd name="T52" fmla="*/ 2147483646 w 55"/>
              <a:gd name="T53" fmla="*/ 2147483646 h 20"/>
              <a:gd name="T54" fmla="*/ 2147483646 w 55"/>
              <a:gd name="T55" fmla="*/ 2147483646 h 20"/>
              <a:gd name="T56" fmla="*/ 2147483646 w 55"/>
              <a:gd name="T57" fmla="*/ 2147483646 h 20"/>
              <a:gd name="T58" fmla="*/ 2147483646 w 55"/>
              <a:gd name="T59" fmla="*/ 0 h 2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5"/>
              <a:gd name="T91" fmla="*/ 0 h 20"/>
              <a:gd name="T92" fmla="*/ 55 w 55"/>
              <a:gd name="T93" fmla="*/ 20 h 2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5" h="20">
                <a:moveTo>
                  <a:pt x="10" y="0"/>
                </a:moveTo>
                <a:lnTo>
                  <a:pt x="2" y="0"/>
                </a:lnTo>
                <a:lnTo>
                  <a:pt x="0" y="2"/>
                </a:lnTo>
                <a:lnTo>
                  <a:pt x="5" y="2"/>
                </a:lnTo>
                <a:lnTo>
                  <a:pt x="8" y="5"/>
                </a:lnTo>
                <a:lnTo>
                  <a:pt x="13" y="9"/>
                </a:lnTo>
                <a:lnTo>
                  <a:pt x="19" y="12"/>
                </a:lnTo>
                <a:lnTo>
                  <a:pt x="23" y="15"/>
                </a:lnTo>
                <a:lnTo>
                  <a:pt x="26" y="17"/>
                </a:lnTo>
                <a:lnTo>
                  <a:pt x="29" y="18"/>
                </a:lnTo>
                <a:lnTo>
                  <a:pt x="34" y="20"/>
                </a:lnTo>
                <a:lnTo>
                  <a:pt x="39" y="20"/>
                </a:lnTo>
                <a:lnTo>
                  <a:pt x="44" y="20"/>
                </a:lnTo>
                <a:lnTo>
                  <a:pt x="47" y="20"/>
                </a:lnTo>
                <a:lnTo>
                  <a:pt x="52" y="17"/>
                </a:lnTo>
                <a:lnTo>
                  <a:pt x="53" y="17"/>
                </a:lnTo>
                <a:lnTo>
                  <a:pt x="53" y="15"/>
                </a:lnTo>
                <a:lnTo>
                  <a:pt x="55" y="13"/>
                </a:lnTo>
                <a:lnTo>
                  <a:pt x="53" y="13"/>
                </a:lnTo>
                <a:lnTo>
                  <a:pt x="52" y="13"/>
                </a:lnTo>
                <a:lnTo>
                  <a:pt x="49" y="15"/>
                </a:lnTo>
                <a:lnTo>
                  <a:pt x="44" y="15"/>
                </a:lnTo>
                <a:lnTo>
                  <a:pt x="37" y="13"/>
                </a:lnTo>
                <a:lnTo>
                  <a:pt x="32" y="12"/>
                </a:lnTo>
                <a:lnTo>
                  <a:pt x="26" y="12"/>
                </a:lnTo>
                <a:lnTo>
                  <a:pt x="23" y="9"/>
                </a:lnTo>
                <a:lnTo>
                  <a:pt x="19" y="5"/>
                </a:lnTo>
                <a:lnTo>
                  <a:pt x="16" y="2"/>
                </a:lnTo>
                <a:lnTo>
                  <a:pt x="10"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6" name="Freeform 50"/>
          <p:cNvSpPr/>
          <p:nvPr/>
        </p:nvSpPr>
        <p:spPr bwMode="auto">
          <a:xfrm>
            <a:off x="4774218" y="4566880"/>
            <a:ext cx="20638" cy="82550"/>
          </a:xfrm>
          <a:custGeom>
            <a:avLst/>
            <a:gdLst>
              <a:gd name="T0" fmla="*/ 2147483646 w 13"/>
              <a:gd name="T1" fmla="*/ 2147483646 h 52"/>
              <a:gd name="T2" fmla="*/ 2147483646 w 13"/>
              <a:gd name="T3" fmla="*/ 0 h 52"/>
              <a:gd name="T4" fmla="*/ 2147483646 w 13"/>
              <a:gd name="T5" fmla="*/ 0 h 52"/>
              <a:gd name="T6" fmla="*/ 0 w 13"/>
              <a:gd name="T7" fmla="*/ 2147483646 h 52"/>
              <a:gd name="T8" fmla="*/ 2147483646 w 13"/>
              <a:gd name="T9" fmla="*/ 2147483646 h 52"/>
              <a:gd name="T10" fmla="*/ 2147483646 w 13"/>
              <a:gd name="T11" fmla="*/ 2147483646 h 52"/>
              <a:gd name="T12" fmla="*/ 0 60000 65536"/>
              <a:gd name="T13" fmla="*/ 0 60000 65536"/>
              <a:gd name="T14" fmla="*/ 0 60000 65536"/>
              <a:gd name="T15" fmla="*/ 0 60000 65536"/>
              <a:gd name="T16" fmla="*/ 0 60000 65536"/>
              <a:gd name="T17" fmla="*/ 0 60000 65536"/>
              <a:gd name="T18" fmla="*/ 0 w 13"/>
              <a:gd name="T19" fmla="*/ 0 h 52"/>
              <a:gd name="T20" fmla="*/ 13 w 13"/>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13" h="52">
                <a:moveTo>
                  <a:pt x="4" y="52"/>
                </a:moveTo>
                <a:lnTo>
                  <a:pt x="13" y="0"/>
                </a:lnTo>
                <a:lnTo>
                  <a:pt x="12" y="0"/>
                </a:lnTo>
                <a:lnTo>
                  <a:pt x="0" y="50"/>
                </a:lnTo>
                <a:lnTo>
                  <a:pt x="4" y="52"/>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7" name="Freeform 51"/>
          <p:cNvSpPr/>
          <p:nvPr/>
        </p:nvSpPr>
        <p:spPr bwMode="auto">
          <a:xfrm>
            <a:off x="4898043" y="4355743"/>
            <a:ext cx="82550" cy="44450"/>
          </a:xfrm>
          <a:custGeom>
            <a:avLst/>
            <a:gdLst>
              <a:gd name="T0" fmla="*/ 0 w 52"/>
              <a:gd name="T1" fmla="*/ 0 h 28"/>
              <a:gd name="T2" fmla="*/ 2147483646 w 52"/>
              <a:gd name="T3" fmla="*/ 2147483646 h 28"/>
              <a:gd name="T4" fmla="*/ 2147483646 w 52"/>
              <a:gd name="T5" fmla="*/ 2147483646 h 28"/>
              <a:gd name="T6" fmla="*/ 2147483646 w 52"/>
              <a:gd name="T7" fmla="*/ 2147483646 h 28"/>
              <a:gd name="T8" fmla="*/ 2147483646 w 52"/>
              <a:gd name="T9" fmla="*/ 2147483646 h 28"/>
              <a:gd name="T10" fmla="*/ 2147483646 w 52"/>
              <a:gd name="T11" fmla="*/ 2147483646 h 28"/>
              <a:gd name="T12" fmla="*/ 2147483646 w 52"/>
              <a:gd name="T13" fmla="*/ 2147483646 h 28"/>
              <a:gd name="T14" fmla="*/ 2147483646 w 52"/>
              <a:gd name="T15" fmla="*/ 2147483646 h 28"/>
              <a:gd name="T16" fmla="*/ 2147483646 w 52"/>
              <a:gd name="T17" fmla="*/ 2147483646 h 28"/>
              <a:gd name="T18" fmla="*/ 0 w 52"/>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28"/>
              <a:gd name="T32" fmla="*/ 52 w 52"/>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28">
                <a:moveTo>
                  <a:pt x="0" y="0"/>
                </a:moveTo>
                <a:lnTo>
                  <a:pt x="10" y="10"/>
                </a:lnTo>
                <a:lnTo>
                  <a:pt x="12" y="18"/>
                </a:lnTo>
                <a:lnTo>
                  <a:pt x="13" y="28"/>
                </a:lnTo>
                <a:lnTo>
                  <a:pt x="50" y="6"/>
                </a:lnTo>
                <a:lnTo>
                  <a:pt x="52" y="3"/>
                </a:lnTo>
                <a:lnTo>
                  <a:pt x="15" y="26"/>
                </a:lnTo>
                <a:lnTo>
                  <a:pt x="15" y="18"/>
                </a:lnTo>
                <a:lnTo>
                  <a:pt x="10"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8" name="Freeform 52"/>
          <p:cNvSpPr/>
          <p:nvPr/>
        </p:nvSpPr>
        <p:spPr bwMode="auto">
          <a:xfrm>
            <a:off x="4898043" y="4355743"/>
            <a:ext cx="82550" cy="44450"/>
          </a:xfrm>
          <a:custGeom>
            <a:avLst/>
            <a:gdLst>
              <a:gd name="T0" fmla="*/ 0 w 52"/>
              <a:gd name="T1" fmla="*/ 0 h 28"/>
              <a:gd name="T2" fmla="*/ 2147483646 w 52"/>
              <a:gd name="T3" fmla="*/ 2147483646 h 28"/>
              <a:gd name="T4" fmla="*/ 2147483646 w 52"/>
              <a:gd name="T5" fmla="*/ 2147483646 h 28"/>
              <a:gd name="T6" fmla="*/ 2147483646 w 52"/>
              <a:gd name="T7" fmla="*/ 2147483646 h 28"/>
              <a:gd name="T8" fmla="*/ 2147483646 w 52"/>
              <a:gd name="T9" fmla="*/ 2147483646 h 28"/>
              <a:gd name="T10" fmla="*/ 2147483646 w 52"/>
              <a:gd name="T11" fmla="*/ 2147483646 h 28"/>
              <a:gd name="T12" fmla="*/ 2147483646 w 52"/>
              <a:gd name="T13" fmla="*/ 2147483646 h 28"/>
              <a:gd name="T14" fmla="*/ 2147483646 w 52"/>
              <a:gd name="T15" fmla="*/ 2147483646 h 28"/>
              <a:gd name="T16" fmla="*/ 2147483646 w 52"/>
              <a:gd name="T17" fmla="*/ 2147483646 h 28"/>
              <a:gd name="T18" fmla="*/ 0 w 52"/>
              <a:gd name="T19" fmla="*/ 0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28"/>
              <a:gd name="T32" fmla="*/ 52 w 52"/>
              <a:gd name="T33" fmla="*/ 28 h 2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28">
                <a:moveTo>
                  <a:pt x="0" y="0"/>
                </a:moveTo>
                <a:lnTo>
                  <a:pt x="10" y="10"/>
                </a:lnTo>
                <a:lnTo>
                  <a:pt x="12" y="18"/>
                </a:lnTo>
                <a:lnTo>
                  <a:pt x="13" y="28"/>
                </a:lnTo>
                <a:lnTo>
                  <a:pt x="50" y="6"/>
                </a:lnTo>
                <a:lnTo>
                  <a:pt x="52" y="3"/>
                </a:lnTo>
                <a:lnTo>
                  <a:pt x="15" y="26"/>
                </a:lnTo>
                <a:lnTo>
                  <a:pt x="15" y="18"/>
                </a:lnTo>
                <a:lnTo>
                  <a:pt x="10" y="8"/>
                </a:lnTo>
                <a:lnTo>
                  <a:pt x="0"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9" name="Freeform 53"/>
          <p:cNvSpPr/>
          <p:nvPr/>
        </p:nvSpPr>
        <p:spPr bwMode="auto">
          <a:xfrm>
            <a:off x="4793269" y="4662131"/>
            <a:ext cx="15875" cy="79375"/>
          </a:xfrm>
          <a:custGeom>
            <a:avLst/>
            <a:gdLst>
              <a:gd name="T0" fmla="*/ 2147483646 w 10"/>
              <a:gd name="T1" fmla="*/ 0 h 50"/>
              <a:gd name="T2" fmla="*/ 0 w 10"/>
              <a:gd name="T3" fmla="*/ 2147483646 h 50"/>
              <a:gd name="T4" fmla="*/ 0 w 10"/>
              <a:gd name="T5" fmla="*/ 2147483646 h 50"/>
              <a:gd name="T6" fmla="*/ 2147483646 w 10"/>
              <a:gd name="T7" fmla="*/ 2147483646 h 50"/>
              <a:gd name="T8" fmla="*/ 2147483646 w 10"/>
              <a:gd name="T9" fmla="*/ 2147483646 h 50"/>
              <a:gd name="T10" fmla="*/ 2147483646 w 10"/>
              <a:gd name="T11" fmla="*/ 2147483646 h 50"/>
              <a:gd name="T12" fmla="*/ 2147483646 w 10"/>
              <a:gd name="T13" fmla="*/ 2147483646 h 50"/>
              <a:gd name="T14" fmla="*/ 2147483646 w 10"/>
              <a:gd name="T15" fmla="*/ 0 h 50"/>
              <a:gd name="T16" fmla="*/ 2147483646 w 10"/>
              <a:gd name="T17" fmla="*/ 0 h 50"/>
              <a:gd name="T18" fmla="*/ 2147483646 w 10"/>
              <a:gd name="T19" fmla="*/ 0 h 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
              <a:gd name="T31" fmla="*/ 0 h 50"/>
              <a:gd name="T32" fmla="*/ 10 w 10"/>
              <a:gd name="T33" fmla="*/ 50 h 5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 h="50">
                <a:moveTo>
                  <a:pt x="5" y="0"/>
                </a:moveTo>
                <a:lnTo>
                  <a:pt x="0" y="36"/>
                </a:lnTo>
                <a:lnTo>
                  <a:pt x="0" y="42"/>
                </a:lnTo>
                <a:lnTo>
                  <a:pt x="8" y="50"/>
                </a:lnTo>
                <a:lnTo>
                  <a:pt x="6" y="36"/>
                </a:lnTo>
                <a:lnTo>
                  <a:pt x="8" y="21"/>
                </a:lnTo>
                <a:lnTo>
                  <a:pt x="10" y="6"/>
                </a:lnTo>
                <a:lnTo>
                  <a:pt x="10" y="0"/>
                </a:lnTo>
                <a:lnTo>
                  <a:pt x="5"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0" name="Freeform 54"/>
          <p:cNvSpPr/>
          <p:nvPr/>
        </p:nvSpPr>
        <p:spPr bwMode="auto">
          <a:xfrm>
            <a:off x="4672618" y="4663718"/>
            <a:ext cx="76200" cy="23812"/>
          </a:xfrm>
          <a:custGeom>
            <a:avLst/>
            <a:gdLst>
              <a:gd name="T0" fmla="*/ 2147483646 w 48"/>
              <a:gd name="T1" fmla="*/ 0 h 15"/>
              <a:gd name="T2" fmla="*/ 0 w 48"/>
              <a:gd name="T3" fmla="*/ 0 h 15"/>
              <a:gd name="T4" fmla="*/ 2147483646 w 48"/>
              <a:gd name="T5" fmla="*/ 2147483646 h 15"/>
              <a:gd name="T6" fmla="*/ 2147483646 w 48"/>
              <a:gd name="T7" fmla="*/ 2147483646 h 15"/>
              <a:gd name="T8" fmla="*/ 2147483646 w 48"/>
              <a:gd name="T9" fmla="*/ 2147483646 h 15"/>
              <a:gd name="T10" fmla="*/ 2147483646 w 48"/>
              <a:gd name="T11" fmla="*/ 2147483646 h 15"/>
              <a:gd name="T12" fmla="*/ 2147483646 w 48"/>
              <a:gd name="T13" fmla="*/ 2147483646 h 15"/>
              <a:gd name="T14" fmla="*/ 2147483646 w 48"/>
              <a:gd name="T15" fmla="*/ 2147483646 h 15"/>
              <a:gd name="T16" fmla="*/ 2147483646 w 48"/>
              <a:gd name="T17" fmla="*/ 2147483646 h 15"/>
              <a:gd name="T18" fmla="*/ 2147483646 w 48"/>
              <a:gd name="T19" fmla="*/ 2147483646 h 15"/>
              <a:gd name="T20" fmla="*/ 2147483646 w 48"/>
              <a:gd name="T21" fmla="*/ 2147483646 h 15"/>
              <a:gd name="T22" fmla="*/ 2147483646 w 48"/>
              <a:gd name="T23" fmla="*/ 2147483646 h 15"/>
              <a:gd name="T24" fmla="*/ 2147483646 w 48"/>
              <a:gd name="T25" fmla="*/ 2147483646 h 15"/>
              <a:gd name="T26" fmla="*/ 2147483646 w 48"/>
              <a:gd name="T27" fmla="*/ 2147483646 h 15"/>
              <a:gd name="T28" fmla="*/ 2147483646 w 48"/>
              <a:gd name="T29" fmla="*/ 2147483646 h 15"/>
              <a:gd name="T30" fmla="*/ 2147483646 w 48"/>
              <a:gd name="T31" fmla="*/ 2147483646 h 15"/>
              <a:gd name="T32" fmla="*/ 2147483646 w 48"/>
              <a:gd name="T33" fmla="*/ 2147483646 h 15"/>
              <a:gd name="T34" fmla="*/ 2147483646 w 48"/>
              <a:gd name="T35" fmla="*/ 2147483646 h 15"/>
              <a:gd name="T36" fmla="*/ 2147483646 w 48"/>
              <a:gd name="T37" fmla="*/ 2147483646 h 15"/>
              <a:gd name="T38" fmla="*/ 2147483646 w 48"/>
              <a:gd name="T39" fmla="*/ 2147483646 h 15"/>
              <a:gd name="T40" fmla="*/ 2147483646 w 48"/>
              <a:gd name="T41" fmla="*/ 2147483646 h 15"/>
              <a:gd name="T42" fmla="*/ 2147483646 w 48"/>
              <a:gd name="T43" fmla="*/ 2147483646 h 15"/>
              <a:gd name="T44" fmla="*/ 2147483646 w 48"/>
              <a:gd name="T45" fmla="*/ 2147483646 h 15"/>
              <a:gd name="T46" fmla="*/ 2147483646 w 48"/>
              <a:gd name="T47" fmla="*/ 2147483646 h 15"/>
              <a:gd name="T48" fmla="*/ 2147483646 w 48"/>
              <a:gd name="T49" fmla="*/ 2147483646 h 15"/>
              <a:gd name="T50" fmla="*/ 2147483646 w 48"/>
              <a:gd name="T51" fmla="*/ 0 h 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15"/>
              <a:gd name="T80" fmla="*/ 48 w 48"/>
              <a:gd name="T81" fmla="*/ 15 h 1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15">
                <a:moveTo>
                  <a:pt x="13" y="0"/>
                </a:moveTo>
                <a:lnTo>
                  <a:pt x="0" y="0"/>
                </a:lnTo>
                <a:lnTo>
                  <a:pt x="6" y="2"/>
                </a:lnTo>
                <a:lnTo>
                  <a:pt x="9" y="5"/>
                </a:lnTo>
                <a:lnTo>
                  <a:pt x="13" y="9"/>
                </a:lnTo>
                <a:lnTo>
                  <a:pt x="16" y="12"/>
                </a:lnTo>
                <a:lnTo>
                  <a:pt x="22" y="12"/>
                </a:lnTo>
                <a:lnTo>
                  <a:pt x="27" y="13"/>
                </a:lnTo>
                <a:lnTo>
                  <a:pt x="34" y="15"/>
                </a:lnTo>
                <a:lnTo>
                  <a:pt x="39" y="15"/>
                </a:lnTo>
                <a:lnTo>
                  <a:pt x="42" y="13"/>
                </a:lnTo>
                <a:lnTo>
                  <a:pt x="43" y="13"/>
                </a:lnTo>
                <a:lnTo>
                  <a:pt x="45" y="13"/>
                </a:lnTo>
                <a:lnTo>
                  <a:pt x="47" y="13"/>
                </a:lnTo>
                <a:lnTo>
                  <a:pt x="48" y="10"/>
                </a:lnTo>
                <a:lnTo>
                  <a:pt x="48" y="9"/>
                </a:lnTo>
                <a:lnTo>
                  <a:pt x="45" y="9"/>
                </a:lnTo>
                <a:lnTo>
                  <a:pt x="42" y="9"/>
                </a:lnTo>
                <a:lnTo>
                  <a:pt x="39" y="9"/>
                </a:lnTo>
                <a:lnTo>
                  <a:pt x="34" y="9"/>
                </a:lnTo>
                <a:lnTo>
                  <a:pt x="32" y="9"/>
                </a:lnTo>
                <a:lnTo>
                  <a:pt x="31" y="7"/>
                </a:lnTo>
                <a:lnTo>
                  <a:pt x="26" y="5"/>
                </a:lnTo>
                <a:lnTo>
                  <a:pt x="24" y="2"/>
                </a:lnTo>
                <a:lnTo>
                  <a:pt x="19" y="2"/>
                </a:lnTo>
                <a:lnTo>
                  <a:pt x="13" y="0"/>
                </a:lnTo>
                <a:close/>
              </a:path>
            </a:pathLst>
          </a:custGeom>
          <a:solidFill>
            <a:srgbClr val="E1A26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1" name="Freeform 55"/>
          <p:cNvSpPr/>
          <p:nvPr/>
        </p:nvSpPr>
        <p:spPr bwMode="auto">
          <a:xfrm>
            <a:off x="4672618" y="4663718"/>
            <a:ext cx="76200" cy="23812"/>
          </a:xfrm>
          <a:custGeom>
            <a:avLst/>
            <a:gdLst>
              <a:gd name="T0" fmla="*/ 2147483646 w 48"/>
              <a:gd name="T1" fmla="*/ 0 h 15"/>
              <a:gd name="T2" fmla="*/ 0 w 48"/>
              <a:gd name="T3" fmla="*/ 0 h 15"/>
              <a:gd name="T4" fmla="*/ 2147483646 w 48"/>
              <a:gd name="T5" fmla="*/ 2147483646 h 15"/>
              <a:gd name="T6" fmla="*/ 2147483646 w 48"/>
              <a:gd name="T7" fmla="*/ 2147483646 h 15"/>
              <a:gd name="T8" fmla="*/ 2147483646 w 48"/>
              <a:gd name="T9" fmla="*/ 2147483646 h 15"/>
              <a:gd name="T10" fmla="*/ 2147483646 w 48"/>
              <a:gd name="T11" fmla="*/ 2147483646 h 15"/>
              <a:gd name="T12" fmla="*/ 2147483646 w 48"/>
              <a:gd name="T13" fmla="*/ 2147483646 h 15"/>
              <a:gd name="T14" fmla="*/ 2147483646 w 48"/>
              <a:gd name="T15" fmla="*/ 2147483646 h 15"/>
              <a:gd name="T16" fmla="*/ 2147483646 w 48"/>
              <a:gd name="T17" fmla="*/ 2147483646 h 15"/>
              <a:gd name="T18" fmla="*/ 2147483646 w 48"/>
              <a:gd name="T19" fmla="*/ 2147483646 h 15"/>
              <a:gd name="T20" fmla="*/ 2147483646 w 48"/>
              <a:gd name="T21" fmla="*/ 2147483646 h 15"/>
              <a:gd name="T22" fmla="*/ 2147483646 w 48"/>
              <a:gd name="T23" fmla="*/ 2147483646 h 15"/>
              <a:gd name="T24" fmla="*/ 2147483646 w 48"/>
              <a:gd name="T25" fmla="*/ 2147483646 h 15"/>
              <a:gd name="T26" fmla="*/ 2147483646 w 48"/>
              <a:gd name="T27" fmla="*/ 2147483646 h 15"/>
              <a:gd name="T28" fmla="*/ 2147483646 w 48"/>
              <a:gd name="T29" fmla="*/ 2147483646 h 15"/>
              <a:gd name="T30" fmla="*/ 2147483646 w 48"/>
              <a:gd name="T31" fmla="*/ 2147483646 h 15"/>
              <a:gd name="T32" fmla="*/ 2147483646 w 48"/>
              <a:gd name="T33" fmla="*/ 2147483646 h 15"/>
              <a:gd name="T34" fmla="*/ 2147483646 w 48"/>
              <a:gd name="T35" fmla="*/ 2147483646 h 15"/>
              <a:gd name="T36" fmla="*/ 2147483646 w 48"/>
              <a:gd name="T37" fmla="*/ 2147483646 h 15"/>
              <a:gd name="T38" fmla="*/ 2147483646 w 48"/>
              <a:gd name="T39" fmla="*/ 2147483646 h 15"/>
              <a:gd name="T40" fmla="*/ 2147483646 w 48"/>
              <a:gd name="T41" fmla="*/ 2147483646 h 15"/>
              <a:gd name="T42" fmla="*/ 2147483646 w 48"/>
              <a:gd name="T43" fmla="*/ 2147483646 h 15"/>
              <a:gd name="T44" fmla="*/ 2147483646 w 48"/>
              <a:gd name="T45" fmla="*/ 2147483646 h 15"/>
              <a:gd name="T46" fmla="*/ 2147483646 w 48"/>
              <a:gd name="T47" fmla="*/ 2147483646 h 15"/>
              <a:gd name="T48" fmla="*/ 2147483646 w 48"/>
              <a:gd name="T49" fmla="*/ 2147483646 h 15"/>
              <a:gd name="T50" fmla="*/ 2147483646 w 48"/>
              <a:gd name="T51" fmla="*/ 0 h 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8"/>
              <a:gd name="T79" fmla="*/ 0 h 15"/>
              <a:gd name="T80" fmla="*/ 48 w 48"/>
              <a:gd name="T81" fmla="*/ 15 h 1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8" h="15">
                <a:moveTo>
                  <a:pt x="13" y="0"/>
                </a:moveTo>
                <a:lnTo>
                  <a:pt x="0" y="0"/>
                </a:lnTo>
                <a:lnTo>
                  <a:pt x="6" y="2"/>
                </a:lnTo>
                <a:lnTo>
                  <a:pt x="9" y="5"/>
                </a:lnTo>
                <a:lnTo>
                  <a:pt x="13" y="9"/>
                </a:lnTo>
                <a:lnTo>
                  <a:pt x="16" y="12"/>
                </a:lnTo>
                <a:lnTo>
                  <a:pt x="22" y="12"/>
                </a:lnTo>
                <a:lnTo>
                  <a:pt x="27" y="13"/>
                </a:lnTo>
                <a:lnTo>
                  <a:pt x="34" y="15"/>
                </a:lnTo>
                <a:lnTo>
                  <a:pt x="39" y="15"/>
                </a:lnTo>
                <a:lnTo>
                  <a:pt x="42" y="13"/>
                </a:lnTo>
                <a:lnTo>
                  <a:pt x="43" y="13"/>
                </a:lnTo>
                <a:lnTo>
                  <a:pt x="45" y="13"/>
                </a:lnTo>
                <a:lnTo>
                  <a:pt x="47" y="13"/>
                </a:lnTo>
                <a:lnTo>
                  <a:pt x="48" y="10"/>
                </a:lnTo>
                <a:lnTo>
                  <a:pt x="48" y="9"/>
                </a:lnTo>
                <a:lnTo>
                  <a:pt x="45" y="9"/>
                </a:lnTo>
                <a:lnTo>
                  <a:pt x="42" y="9"/>
                </a:lnTo>
                <a:lnTo>
                  <a:pt x="39" y="9"/>
                </a:lnTo>
                <a:lnTo>
                  <a:pt x="34" y="9"/>
                </a:lnTo>
                <a:lnTo>
                  <a:pt x="32" y="9"/>
                </a:lnTo>
                <a:lnTo>
                  <a:pt x="31" y="7"/>
                </a:lnTo>
                <a:lnTo>
                  <a:pt x="26" y="5"/>
                </a:lnTo>
                <a:lnTo>
                  <a:pt x="24" y="2"/>
                </a:lnTo>
                <a:lnTo>
                  <a:pt x="19" y="2"/>
                </a:lnTo>
                <a:lnTo>
                  <a:pt x="13"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2" name="Freeform 56"/>
          <p:cNvSpPr/>
          <p:nvPr/>
        </p:nvSpPr>
        <p:spPr bwMode="auto">
          <a:xfrm>
            <a:off x="4664681" y="4549418"/>
            <a:ext cx="36512" cy="68262"/>
          </a:xfrm>
          <a:custGeom>
            <a:avLst/>
            <a:gdLst>
              <a:gd name="T0" fmla="*/ 2147483646 w 23"/>
              <a:gd name="T1" fmla="*/ 2147483646 h 43"/>
              <a:gd name="T2" fmla="*/ 2147483646 w 23"/>
              <a:gd name="T3" fmla="*/ 0 h 43"/>
              <a:gd name="T4" fmla="*/ 2147483646 w 23"/>
              <a:gd name="T5" fmla="*/ 2147483646 h 43"/>
              <a:gd name="T6" fmla="*/ 2147483646 w 23"/>
              <a:gd name="T7" fmla="*/ 2147483646 h 43"/>
              <a:gd name="T8" fmla="*/ 2147483646 w 23"/>
              <a:gd name="T9" fmla="*/ 2147483646 h 43"/>
              <a:gd name="T10" fmla="*/ 0 w 23"/>
              <a:gd name="T11" fmla="*/ 2147483646 h 43"/>
              <a:gd name="T12" fmla="*/ 2147483646 w 23"/>
              <a:gd name="T13" fmla="*/ 2147483646 h 43"/>
              <a:gd name="T14" fmla="*/ 2147483646 w 23"/>
              <a:gd name="T15" fmla="*/ 2147483646 h 43"/>
              <a:gd name="T16" fmla="*/ 2147483646 w 23"/>
              <a:gd name="T17" fmla="*/ 2147483646 h 43"/>
              <a:gd name="T18" fmla="*/ 2147483646 w 23"/>
              <a:gd name="T19" fmla="*/ 2147483646 h 43"/>
              <a:gd name="T20" fmla="*/ 2147483646 w 23"/>
              <a:gd name="T21" fmla="*/ 2147483646 h 43"/>
              <a:gd name="T22" fmla="*/ 2147483646 w 23"/>
              <a:gd name="T23" fmla="*/ 2147483646 h 43"/>
              <a:gd name="T24" fmla="*/ 2147483646 w 23"/>
              <a:gd name="T25" fmla="*/ 2147483646 h 4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
              <a:gd name="T40" fmla="*/ 0 h 43"/>
              <a:gd name="T41" fmla="*/ 23 w 23"/>
              <a:gd name="T42" fmla="*/ 43 h 4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 h="43">
                <a:moveTo>
                  <a:pt x="23" y="1"/>
                </a:moveTo>
                <a:lnTo>
                  <a:pt x="18" y="0"/>
                </a:lnTo>
                <a:lnTo>
                  <a:pt x="16" y="11"/>
                </a:lnTo>
                <a:lnTo>
                  <a:pt x="13" y="19"/>
                </a:lnTo>
                <a:lnTo>
                  <a:pt x="6" y="29"/>
                </a:lnTo>
                <a:lnTo>
                  <a:pt x="0" y="38"/>
                </a:lnTo>
                <a:lnTo>
                  <a:pt x="5" y="43"/>
                </a:lnTo>
                <a:lnTo>
                  <a:pt x="10" y="37"/>
                </a:lnTo>
                <a:lnTo>
                  <a:pt x="14" y="29"/>
                </a:lnTo>
                <a:lnTo>
                  <a:pt x="19" y="21"/>
                </a:lnTo>
                <a:lnTo>
                  <a:pt x="21" y="11"/>
                </a:lnTo>
                <a:lnTo>
                  <a:pt x="23" y="1"/>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3" name="Freeform 57"/>
          <p:cNvSpPr/>
          <p:nvPr/>
        </p:nvSpPr>
        <p:spPr bwMode="auto">
          <a:xfrm>
            <a:off x="4605943" y="4528780"/>
            <a:ext cx="38100" cy="14288"/>
          </a:xfrm>
          <a:custGeom>
            <a:avLst/>
            <a:gdLst>
              <a:gd name="T0" fmla="*/ 2147483646 w 24"/>
              <a:gd name="T1" fmla="*/ 2147483646 h 9"/>
              <a:gd name="T2" fmla="*/ 2147483646 w 24"/>
              <a:gd name="T3" fmla="*/ 2147483646 h 9"/>
              <a:gd name="T4" fmla="*/ 2147483646 w 24"/>
              <a:gd name="T5" fmla="*/ 2147483646 h 9"/>
              <a:gd name="T6" fmla="*/ 2147483646 w 24"/>
              <a:gd name="T7" fmla="*/ 2147483646 h 9"/>
              <a:gd name="T8" fmla="*/ 0 w 24"/>
              <a:gd name="T9" fmla="*/ 2147483646 h 9"/>
              <a:gd name="T10" fmla="*/ 2147483646 w 24"/>
              <a:gd name="T11" fmla="*/ 2147483646 h 9"/>
              <a:gd name="T12" fmla="*/ 2147483646 w 24"/>
              <a:gd name="T13" fmla="*/ 2147483646 h 9"/>
              <a:gd name="T14" fmla="*/ 2147483646 w 24"/>
              <a:gd name="T15" fmla="*/ 2147483646 h 9"/>
              <a:gd name="T16" fmla="*/ 2147483646 w 24"/>
              <a:gd name="T17" fmla="*/ 2147483646 h 9"/>
              <a:gd name="T18" fmla="*/ 2147483646 w 24"/>
              <a:gd name="T19" fmla="*/ 2147483646 h 9"/>
              <a:gd name="T20" fmla="*/ 2147483646 w 24"/>
              <a:gd name="T21" fmla="*/ 2147483646 h 9"/>
              <a:gd name="T22" fmla="*/ 2147483646 w 24"/>
              <a:gd name="T23" fmla="*/ 2147483646 h 9"/>
              <a:gd name="T24" fmla="*/ 2147483646 w 24"/>
              <a:gd name="T25" fmla="*/ 2147483646 h 9"/>
              <a:gd name="T26" fmla="*/ 2147483646 w 24"/>
              <a:gd name="T27" fmla="*/ 0 h 9"/>
              <a:gd name="T28" fmla="*/ 2147483646 w 24"/>
              <a:gd name="T29" fmla="*/ 0 h 9"/>
              <a:gd name="T30" fmla="*/ 2147483646 w 24"/>
              <a:gd name="T31" fmla="*/ 0 h 9"/>
              <a:gd name="T32" fmla="*/ 2147483646 w 24"/>
              <a:gd name="T33" fmla="*/ 2147483646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9"/>
              <a:gd name="T53" fmla="*/ 24 w 24"/>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9">
                <a:moveTo>
                  <a:pt x="8" y="1"/>
                </a:moveTo>
                <a:lnTo>
                  <a:pt x="14" y="1"/>
                </a:lnTo>
                <a:lnTo>
                  <a:pt x="16" y="4"/>
                </a:lnTo>
                <a:lnTo>
                  <a:pt x="13" y="8"/>
                </a:lnTo>
                <a:lnTo>
                  <a:pt x="0" y="9"/>
                </a:lnTo>
                <a:lnTo>
                  <a:pt x="6" y="8"/>
                </a:lnTo>
                <a:lnTo>
                  <a:pt x="9" y="8"/>
                </a:lnTo>
                <a:lnTo>
                  <a:pt x="13" y="9"/>
                </a:lnTo>
                <a:lnTo>
                  <a:pt x="17" y="9"/>
                </a:lnTo>
                <a:lnTo>
                  <a:pt x="21" y="9"/>
                </a:lnTo>
                <a:lnTo>
                  <a:pt x="24" y="9"/>
                </a:lnTo>
                <a:lnTo>
                  <a:pt x="24" y="6"/>
                </a:lnTo>
                <a:lnTo>
                  <a:pt x="22" y="3"/>
                </a:lnTo>
                <a:lnTo>
                  <a:pt x="19" y="0"/>
                </a:lnTo>
                <a:lnTo>
                  <a:pt x="13" y="0"/>
                </a:lnTo>
                <a:lnTo>
                  <a:pt x="9" y="0"/>
                </a:lnTo>
                <a:lnTo>
                  <a:pt x="8" y="1"/>
                </a:lnTo>
                <a:close/>
              </a:path>
            </a:pathLst>
          </a:custGeom>
          <a:solidFill>
            <a:srgbClr val="FFC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4" name="Freeform 58"/>
          <p:cNvSpPr/>
          <p:nvPr/>
        </p:nvSpPr>
        <p:spPr bwMode="auto">
          <a:xfrm>
            <a:off x="4605943" y="4528780"/>
            <a:ext cx="38100" cy="14288"/>
          </a:xfrm>
          <a:custGeom>
            <a:avLst/>
            <a:gdLst>
              <a:gd name="T0" fmla="*/ 2147483646 w 24"/>
              <a:gd name="T1" fmla="*/ 2147483646 h 9"/>
              <a:gd name="T2" fmla="*/ 2147483646 w 24"/>
              <a:gd name="T3" fmla="*/ 2147483646 h 9"/>
              <a:gd name="T4" fmla="*/ 2147483646 w 24"/>
              <a:gd name="T5" fmla="*/ 2147483646 h 9"/>
              <a:gd name="T6" fmla="*/ 2147483646 w 24"/>
              <a:gd name="T7" fmla="*/ 2147483646 h 9"/>
              <a:gd name="T8" fmla="*/ 0 w 24"/>
              <a:gd name="T9" fmla="*/ 2147483646 h 9"/>
              <a:gd name="T10" fmla="*/ 2147483646 w 24"/>
              <a:gd name="T11" fmla="*/ 2147483646 h 9"/>
              <a:gd name="T12" fmla="*/ 2147483646 w 24"/>
              <a:gd name="T13" fmla="*/ 2147483646 h 9"/>
              <a:gd name="T14" fmla="*/ 2147483646 w 24"/>
              <a:gd name="T15" fmla="*/ 2147483646 h 9"/>
              <a:gd name="T16" fmla="*/ 2147483646 w 24"/>
              <a:gd name="T17" fmla="*/ 2147483646 h 9"/>
              <a:gd name="T18" fmla="*/ 2147483646 w 24"/>
              <a:gd name="T19" fmla="*/ 2147483646 h 9"/>
              <a:gd name="T20" fmla="*/ 2147483646 w 24"/>
              <a:gd name="T21" fmla="*/ 2147483646 h 9"/>
              <a:gd name="T22" fmla="*/ 2147483646 w 24"/>
              <a:gd name="T23" fmla="*/ 2147483646 h 9"/>
              <a:gd name="T24" fmla="*/ 2147483646 w 24"/>
              <a:gd name="T25" fmla="*/ 2147483646 h 9"/>
              <a:gd name="T26" fmla="*/ 2147483646 w 24"/>
              <a:gd name="T27" fmla="*/ 0 h 9"/>
              <a:gd name="T28" fmla="*/ 2147483646 w 24"/>
              <a:gd name="T29" fmla="*/ 0 h 9"/>
              <a:gd name="T30" fmla="*/ 2147483646 w 24"/>
              <a:gd name="T31" fmla="*/ 0 h 9"/>
              <a:gd name="T32" fmla="*/ 2147483646 w 24"/>
              <a:gd name="T33" fmla="*/ 2147483646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
              <a:gd name="T52" fmla="*/ 0 h 9"/>
              <a:gd name="T53" fmla="*/ 24 w 24"/>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 h="9">
                <a:moveTo>
                  <a:pt x="8" y="1"/>
                </a:moveTo>
                <a:lnTo>
                  <a:pt x="14" y="1"/>
                </a:lnTo>
                <a:lnTo>
                  <a:pt x="16" y="4"/>
                </a:lnTo>
                <a:lnTo>
                  <a:pt x="13" y="8"/>
                </a:lnTo>
                <a:lnTo>
                  <a:pt x="0" y="9"/>
                </a:lnTo>
                <a:lnTo>
                  <a:pt x="6" y="8"/>
                </a:lnTo>
                <a:lnTo>
                  <a:pt x="9" y="8"/>
                </a:lnTo>
                <a:lnTo>
                  <a:pt x="13" y="9"/>
                </a:lnTo>
                <a:lnTo>
                  <a:pt x="17" y="9"/>
                </a:lnTo>
                <a:lnTo>
                  <a:pt x="21" y="9"/>
                </a:lnTo>
                <a:lnTo>
                  <a:pt x="24" y="9"/>
                </a:lnTo>
                <a:lnTo>
                  <a:pt x="24" y="6"/>
                </a:lnTo>
                <a:lnTo>
                  <a:pt x="22" y="3"/>
                </a:lnTo>
                <a:lnTo>
                  <a:pt x="19" y="0"/>
                </a:lnTo>
                <a:lnTo>
                  <a:pt x="13" y="0"/>
                </a:lnTo>
                <a:lnTo>
                  <a:pt x="9" y="0"/>
                </a:lnTo>
                <a:lnTo>
                  <a:pt x="8" y="1"/>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 name="Freeform 59"/>
          <p:cNvSpPr/>
          <p:nvPr/>
        </p:nvSpPr>
        <p:spPr bwMode="auto">
          <a:xfrm>
            <a:off x="4983768" y="4314469"/>
            <a:ext cx="14288" cy="28575"/>
          </a:xfrm>
          <a:custGeom>
            <a:avLst/>
            <a:gdLst>
              <a:gd name="T0" fmla="*/ 2147483646 w 9"/>
              <a:gd name="T1" fmla="*/ 0 h 18"/>
              <a:gd name="T2" fmla="*/ 0 w 9"/>
              <a:gd name="T3" fmla="*/ 2147483646 h 18"/>
              <a:gd name="T4" fmla="*/ 2147483646 w 9"/>
              <a:gd name="T5" fmla="*/ 2147483646 h 18"/>
              <a:gd name="T6" fmla="*/ 2147483646 w 9"/>
              <a:gd name="T7" fmla="*/ 2147483646 h 18"/>
              <a:gd name="T8" fmla="*/ 2147483646 w 9"/>
              <a:gd name="T9" fmla="*/ 0 h 18"/>
              <a:gd name="T10" fmla="*/ 0 60000 65536"/>
              <a:gd name="T11" fmla="*/ 0 60000 65536"/>
              <a:gd name="T12" fmla="*/ 0 60000 65536"/>
              <a:gd name="T13" fmla="*/ 0 60000 65536"/>
              <a:gd name="T14" fmla="*/ 0 60000 65536"/>
              <a:gd name="T15" fmla="*/ 0 w 9"/>
              <a:gd name="T16" fmla="*/ 0 h 18"/>
              <a:gd name="T17" fmla="*/ 9 w 9"/>
              <a:gd name="T18" fmla="*/ 18 h 18"/>
            </a:gdLst>
            <a:ahLst/>
            <a:cxnLst>
              <a:cxn ang="T10">
                <a:pos x="T0" y="T1"/>
              </a:cxn>
              <a:cxn ang="T11">
                <a:pos x="T2" y="T3"/>
              </a:cxn>
              <a:cxn ang="T12">
                <a:pos x="T4" y="T5"/>
              </a:cxn>
              <a:cxn ang="T13">
                <a:pos x="T6" y="T7"/>
              </a:cxn>
              <a:cxn ang="T14">
                <a:pos x="T8" y="T9"/>
              </a:cxn>
            </a:cxnLst>
            <a:rect l="T15" t="T16" r="T17" b="T18"/>
            <a:pathLst>
              <a:path w="9" h="18">
                <a:moveTo>
                  <a:pt x="1" y="0"/>
                </a:moveTo>
                <a:lnTo>
                  <a:pt x="0" y="2"/>
                </a:lnTo>
                <a:lnTo>
                  <a:pt x="9" y="18"/>
                </a:lnTo>
                <a:lnTo>
                  <a:pt x="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6" name="Freeform 60"/>
          <p:cNvSpPr/>
          <p:nvPr/>
        </p:nvSpPr>
        <p:spPr bwMode="auto">
          <a:xfrm>
            <a:off x="4983768" y="4314469"/>
            <a:ext cx="14288" cy="28575"/>
          </a:xfrm>
          <a:custGeom>
            <a:avLst/>
            <a:gdLst>
              <a:gd name="T0" fmla="*/ 2147483646 w 9"/>
              <a:gd name="T1" fmla="*/ 0 h 18"/>
              <a:gd name="T2" fmla="*/ 0 w 9"/>
              <a:gd name="T3" fmla="*/ 2147483646 h 18"/>
              <a:gd name="T4" fmla="*/ 2147483646 w 9"/>
              <a:gd name="T5" fmla="*/ 2147483646 h 18"/>
              <a:gd name="T6" fmla="*/ 2147483646 w 9"/>
              <a:gd name="T7" fmla="*/ 2147483646 h 18"/>
              <a:gd name="T8" fmla="*/ 2147483646 w 9"/>
              <a:gd name="T9" fmla="*/ 0 h 18"/>
              <a:gd name="T10" fmla="*/ 0 60000 65536"/>
              <a:gd name="T11" fmla="*/ 0 60000 65536"/>
              <a:gd name="T12" fmla="*/ 0 60000 65536"/>
              <a:gd name="T13" fmla="*/ 0 60000 65536"/>
              <a:gd name="T14" fmla="*/ 0 60000 65536"/>
              <a:gd name="T15" fmla="*/ 0 w 9"/>
              <a:gd name="T16" fmla="*/ 0 h 18"/>
              <a:gd name="T17" fmla="*/ 9 w 9"/>
              <a:gd name="T18" fmla="*/ 18 h 18"/>
            </a:gdLst>
            <a:ahLst/>
            <a:cxnLst>
              <a:cxn ang="T10">
                <a:pos x="T0" y="T1"/>
              </a:cxn>
              <a:cxn ang="T11">
                <a:pos x="T2" y="T3"/>
              </a:cxn>
              <a:cxn ang="T12">
                <a:pos x="T4" y="T5"/>
              </a:cxn>
              <a:cxn ang="T13">
                <a:pos x="T6" y="T7"/>
              </a:cxn>
              <a:cxn ang="T14">
                <a:pos x="T8" y="T9"/>
              </a:cxn>
            </a:cxnLst>
            <a:rect l="T15" t="T16" r="T17" b="T18"/>
            <a:pathLst>
              <a:path w="9" h="18">
                <a:moveTo>
                  <a:pt x="1" y="0"/>
                </a:moveTo>
                <a:lnTo>
                  <a:pt x="0" y="2"/>
                </a:lnTo>
                <a:lnTo>
                  <a:pt x="9" y="18"/>
                </a:lnTo>
                <a:lnTo>
                  <a:pt x="1" y="0"/>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7" name="Freeform 61"/>
          <p:cNvSpPr/>
          <p:nvPr/>
        </p:nvSpPr>
        <p:spPr bwMode="auto">
          <a:xfrm>
            <a:off x="4774218" y="4731980"/>
            <a:ext cx="330200" cy="977900"/>
          </a:xfrm>
          <a:custGeom>
            <a:avLst/>
            <a:gdLst>
              <a:gd name="T0" fmla="*/ 2147483646 w 208"/>
              <a:gd name="T1" fmla="*/ 2147483646 h 616"/>
              <a:gd name="T2" fmla="*/ 2147483646 w 208"/>
              <a:gd name="T3" fmla="*/ 2147483646 h 616"/>
              <a:gd name="T4" fmla="*/ 2147483646 w 208"/>
              <a:gd name="T5" fmla="*/ 2147483646 h 616"/>
              <a:gd name="T6" fmla="*/ 2147483646 w 208"/>
              <a:gd name="T7" fmla="*/ 2147483646 h 616"/>
              <a:gd name="T8" fmla="*/ 2147483646 w 208"/>
              <a:gd name="T9" fmla="*/ 2147483646 h 616"/>
              <a:gd name="T10" fmla="*/ 2147483646 w 208"/>
              <a:gd name="T11" fmla="*/ 2147483646 h 616"/>
              <a:gd name="T12" fmla="*/ 2147483646 w 208"/>
              <a:gd name="T13" fmla="*/ 2147483646 h 616"/>
              <a:gd name="T14" fmla="*/ 2147483646 w 208"/>
              <a:gd name="T15" fmla="*/ 2147483646 h 616"/>
              <a:gd name="T16" fmla="*/ 2147483646 w 208"/>
              <a:gd name="T17" fmla="*/ 2147483646 h 616"/>
              <a:gd name="T18" fmla="*/ 2147483646 w 208"/>
              <a:gd name="T19" fmla="*/ 2147483646 h 616"/>
              <a:gd name="T20" fmla="*/ 2147483646 w 208"/>
              <a:gd name="T21" fmla="*/ 2147483646 h 616"/>
              <a:gd name="T22" fmla="*/ 2147483646 w 208"/>
              <a:gd name="T23" fmla="*/ 2147483646 h 616"/>
              <a:gd name="T24" fmla="*/ 2147483646 w 208"/>
              <a:gd name="T25" fmla="*/ 2147483646 h 616"/>
              <a:gd name="T26" fmla="*/ 2147483646 w 208"/>
              <a:gd name="T27" fmla="*/ 2147483646 h 616"/>
              <a:gd name="T28" fmla="*/ 2147483646 w 208"/>
              <a:gd name="T29" fmla="*/ 2147483646 h 616"/>
              <a:gd name="T30" fmla="*/ 2147483646 w 208"/>
              <a:gd name="T31" fmla="*/ 2147483646 h 616"/>
              <a:gd name="T32" fmla="*/ 2147483646 w 208"/>
              <a:gd name="T33" fmla="*/ 2147483646 h 616"/>
              <a:gd name="T34" fmla="*/ 2147483646 w 208"/>
              <a:gd name="T35" fmla="*/ 2147483646 h 616"/>
              <a:gd name="T36" fmla="*/ 2147483646 w 208"/>
              <a:gd name="T37" fmla="*/ 2147483646 h 616"/>
              <a:gd name="T38" fmla="*/ 0 w 208"/>
              <a:gd name="T39" fmla="*/ 2147483646 h 616"/>
              <a:gd name="T40" fmla="*/ 2147483646 w 208"/>
              <a:gd name="T41" fmla="*/ 2147483646 h 616"/>
              <a:gd name="T42" fmla="*/ 2147483646 w 208"/>
              <a:gd name="T43" fmla="*/ 2147483646 h 616"/>
              <a:gd name="T44" fmla="*/ 2147483646 w 208"/>
              <a:gd name="T45" fmla="*/ 2147483646 h 616"/>
              <a:gd name="T46" fmla="*/ 2147483646 w 208"/>
              <a:gd name="T47" fmla="*/ 2147483646 h 616"/>
              <a:gd name="T48" fmla="*/ 2147483646 w 208"/>
              <a:gd name="T49" fmla="*/ 2147483646 h 616"/>
              <a:gd name="T50" fmla="*/ 2147483646 w 208"/>
              <a:gd name="T51" fmla="*/ 2147483646 h 616"/>
              <a:gd name="T52" fmla="*/ 2147483646 w 208"/>
              <a:gd name="T53" fmla="*/ 2147483646 h 616"/>
              <a:gd name="T54" fmla="*/ 2147483646 w 208"/>
              <a:gd name="T55" fmla="*/ 2147483646 h 616"/>
              <a:gd name="T56" fmla="*/ 2147483646 w 208"/>
              <a:gd name="T57" fmla="*/ 2147483646 h 616"/>
              <a:gd name="T58" fmla="*/ 2147483646 w 208"/>
              <a:gd name="T59" fmla="*/ 2147483646 h 616"/>
              <a:gd name="T60" fmla="*/ 2147483646 w 208"/>
              <a:gd name="T61" fmla="*/ 2147483646 h 616"/>
              <a:gd name="T62" fmla="*/ 2147483646 w 208"/>
              <a:gd name="T63" fmla="*/ 2147483646 h 616"/>
              <a:gd name="T64" fmla="*/ 2147483646 w 208"/>
              <a:gd name="T65" fmla="*/ 2147483646 h 616"/>
              <a:gd name="T66" fmla="*/ 2147483646 w 208"/>
              <a:gd name="T67" fmla="*/ 2147483646 h 616"/>
              <a:gd name="T68" fmla="*/ 2147483646 w 208"/>
              <a:gd name="T69" fmla="*/ 2147483646 h 616"/>
              <a:gd name="T70" fmla="*/ 2147483646 w 208"/>
              <a:gd name="T71" fmla="*/ 2147483646 h 616"/>
              <a:gd name="T72" fmla="*/ 2147483646 w 208"/>
              <a:gd name="T73" fmla="*/ 2147483646 h 616"/>
              <a:gd name="T74" fmla="*/ 2147483646 w 208"/>
              <a:gd name="T75" fmla="*/ 2147483646 h 616"/>
              <a:gd name="T76" fmla="*/ 2147483646 w 208"/>
              <a:gd name="T77" fmla="*/ 2147483646 h 616"/>
              <a:gd name="T78" fmla="*/ 2147483646 w 208"/>
              <a:gd name="T79" fmla="*/ 2147483646 h 6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8"/>
              <a:gd name="T121" fmla="*/ 0 h 616"/>
              <a:gd name="T122" fmla="*/ 208 w 208"/>
              <a:gd name="T123" fmla="*/ 616 h 61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8" h="616">
                <a:moveTo>
                  <a:pt x="195" y="591"/>
                </a:moveTo>
                <a:lnTo>
                  <a:pt x="200" y="586"/>
                </a:lnTo>
                <a:lnTo>
                  <a:pt x="206" y="572"/>
                </a:lnTo>
                <a:lnTo>
                  <a:pt x="208" y="546"/>
                </a:lnTo>
                <a:lnTo>
                  <a:pt x="206" y="512"/>
                </a:lnTo>
                <a:lnTo>
                  <a:pt x="204" y="471"/>
                </a:lnTo>
                <a:lnTo>
                  <a:pt x="200" y="432"/>
                </a:lnTo>
                <a:lnTo>
                  <a:pt x="196" y="395"/>
                </a:lnTo>
                <a:lnTo>
                  <a:pt x="191" y="366"/>
                </a:lnTo>
                <a:lnTo>
                  <a:pt x="188" y="345"/>
                </a:lnTo>
                <a:lnTo>
                  <a:pt x="185" y="306"/>
                </a:lnTo>
                <a:lnTo>
                  <a:pt x="185" y="257"/>
                </a:lnTo>
                <a:lnTo>
                  <a:pt x="185" y="217"/>
                </a:lnTo>
                <a:lnTo>
                  <a:pt x="185" y="199"/>
                </a:lnTo>
                <a:lnTo>
                  <a:pt x="169" y="199"/>
                </a:lnTo>
                <a:lnTo>
                  <a:pt x="156" y="197"/>
                </a:lnTo>
                <a:lnTo>
                  <a:pt x="133" y="194"/>
                </a:lnTo>
                <a:lnTo>
                  <a:pt x="115" y="193"/>
                </a:lnTo>
                <a:lnTo>
                  <a:pt x="96" y="194"/>
                </a:lnTo>
                <a:lnTo>
                  <a:pt x="88" y="193"/>
                </a:lnTo>
                <a:lnTo>
                  <a:pt x="77" y="189"/>
                </a:lnTo>
                <a:lnTo>
                  <a:pt x="67" y="183"/>
                </a:lnTo>
                <a:lnTo>
                  <a:pt x="57" y="171"/>
                </a:lnTo>
                <a:lnTo>
                  <a:pt x="47" y="158"/>
                </a:lnTo>
                <a:lnTo>
                  <a:pt x="41" y="144"/>
                </a:lnTo>
                <a:lnTo>
                  <a:pt x="36" y="126"/>
                </a:lnTo>
                <a:lnTo>
                  <a:pt x="31" y="108"/>
                </a:lnTo>
                <a:lnTo>
                  <a:pt x="30" y="71"/>
                </a:lnTo>
                <a:lnTo>
                  <a:pt x="28" y="40"/>
                </a:lnTo>
                <a:lnTo>
                  <a:pt x="26" y="11"/>
                </a:lnTo>
                <a:lnTo>
                  <a:pt x="23" y="8"/>
                </a:lnTo>
                <a:lnTo>
                  <a:pt x="20" y="6"/>
                </a:lnTo>
                <a:lnTo>
                  <a:pt x="13" y="0"/>
                </a:lnTo>
                <a:lnTo>
                  <a:pt x="13" y="6"/>
                </a:lnTo>
                <a:lnTo>
                  <a:pt x="12" y="22"/>
                </a:lnTo>
                <a:lnTo>
                  <a:pt x="9" y="42"/>
                </a:lnTo>
                <a:lnTo>
                  <a:pt x="4" y="74"/>
                </a:lnTo>
                <a:lnTo>
                  <a:pt x="2" y="116"/>
                </a:lnTo>
                <a:lnTo>
                  <a:pt x="0" y="160"/>
                </a:lnTo>
                <a:lnTo>
                  <a:pt x="0" y="189"/>
                </a:lnTo>
                <a:lnTo>
                  <a:pt x="4" y="227"/>
                </a:lnTo>
                <a:lnTo>
                  <a:pt x="12" y="261"/>
                </a:lnTo>
                <a:lnTo>
                  <a:pt x="15" y="300"/>
                </a:lnTo>
                <a:lnTo>
                  <a:pt x="15" y="338"/>
                </a:lnTo>
                <a:lnTo>
                  <a:pt x="13" y="379"/>
                </a:lnTo>
                <a:lnTo>
                  <a:pt x="12" y="496"/>
                </a:lnTo>
                <a:lnTo>
                  <a:pt x="12" y="575"/>
                </a:lnTo>
                <a:lnTo>
                  <a:pt x="22" y="577"/>
                </a:lnTo>
                <a:lnTo>
                  <a:pt x="31" y="577"/>
                </a:lnTo>
                <a:lnTo>
                  <a:pt x="43" y="577"/>
                </a:lnTo>
                <a:lnTo>
                  <a:pt x="52" y="575"/>
                </a:lnTo>
                <a:lnTo>
                  <a:pt x="64" y="573"/>
                </a:lnTo>
                <a:lnTo>
                  <a:pt x="75" y="573"/>
                </a:lnTo>
                <a:lnTo>
                  <a:pt x="85" y="572"/>
                </a:lnTo>
                <a:lnTo>
                  <a:pt x="94" y="570"/>
                </a:lnTo>
                <a:lnTo>
                  <a:pt x="96" y="569"/>
                </a:lnTo>
                <a:lnTo>
                  <a:pt x="99" y="567"/>
                </a:lnTo>
                <a:lnTo>
                  <a:pt x="101" y="569"/>
                </a:lnTo>
                <a:lnTo>
                  <a:pt x="101" y="518"/>
                </a:lnTo>
                <a:lnTo>
                  <a:pt x="99" y="463"/>
                </a:lnTo>
                <a:lnTo>
                  <a:pt x="94" y="419"/>
                </a:lnTo>
                <a:lnTo>
                  <a:pt x="94" y="402"/>
                </a:lnTo>
                <a:lnTo>
                  <a:pt x="94" y="384"/>
                </a:lnTo>
                <a:lnTo>
                  <a:pt x="94" y="327"/>
                </a:lnTo>
                <a:lnTo>
                  <a:pt x="91" y="240"/>
                </a:lnTo>
                <a:lnTo>
                  <a:pt x="99" y="308"/>
                </a:lnTo>
                <a:lnTo>
                  <a:pt x="101" y="343"/>
                </a:lnTo>
                <a:lnTo>
                  <a:pt x="102" y="377"/>
                </a:lnTo>
                <a:lnTo>
                  <a:pt x="102" y="408"/>
                </a:lnTo>
                <a:lnTo>
                  <a:pt x="104" y="437"/>
                </a:lnTo>
                <a:lnTo>
                  <a:pt x="115" y="462"/>
                </a:lnTo>
                <a:lnTo>
                  <a:pt x="119" y="616"/>
                </a:lnTo>
                <a:lnTo>
                  <a:pt x="138" y="616"/>
                </a:lnTo>
                <a:lnTo>
                  <a:pt x="156" y="612"/>
                </a:lnTo>
                <a:lnTo>
                  <a:pt x="169" y="608"/>
                </a:lnTo>
                <a:lnTo>
                  <a:pt x="179" y="604"/>
                </a:lnTo>
                <a:lnTo>
                  <a:pt x="187" y="599"/>
                </a:lnTo>
                <a:lnTo>
                  <a:pt x="191" y="596"/>
                </a:lnTo>
                <a:lnTo>
                  <a:pt x="195" y="593"/>
                </a:lnTo>
                <a:lnTo>
                  <a:pt x="195" y="591"/>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18" name="Freeform 62"/>
          <p:cNvSpPr/>
          <p:nvPr/>
        </p:nvSpPr>
        <p:spPr bwMode="auto">
          <a:xfrm>
            <a:off x="4774218" y="4731980"/>
            <a:ext cx="330200" cy="977900"/>
          </a:xfrm>
          <a:custGeom>
            <a:avLst/>
            <a:gdLst>
              <a:gd name="T0" fmla="*/ 2147483646 w 208"/>
              <a:gd name="T1" fmla="*/ 2147483646 h 616"/>
              <a:gd name="T2" fmla="*/ 2147483646 w 208"/>
              <a:gd name="T3" fmla="*/ 2147483646 h 616"/>
              <a:gd name="T4" fmla="*/ 2147483646 w 208"/>
              <a:gd name="T5" fmla="*/ 2147483646 h 616"/>
              <a:gd name="T6" fmla="*/ 2147483646 w 208"/>
              <a:gd name="T7" fmla="*/ 2147483646 h 616"/>
              <a:gd name="T8" fmla="*/ 2147483646 w 208"/>
              <a:gd name="T9" fmla="*/ 2147483646 h 616"/>
              <a:gd name="T10" fmla="*/ 2147483646 w 208"/>
              <a:gd name="T11" fmla="*/ 2147483646 h 616"/>
              <a:gd name="T12" fmla="*/ 2147483646 w 208"/>
              <a:gd name="T13" fmla="*/ 2147483646 h 616"/>
              <a:gd name="T14" fmla="*/ 2147483646 w 208"/>
              <a:gd name="T15" fmla="*/ 2147483646 h 616"/>
              <a:gd name="T16" fmla="*/ 2147483646 w 208"/>
              <a:gd name="T17" fmla="*/ 2147483646 h 616"/>
              <a:gd name="T18" fmla="*/ 2147483646 w 208"/>
              <a:gd name="T19" fmla="*/ 2147483646 h 616"/>
              <a:gd name="T20" fmla="*/ 2147483646 w 208"/>
              <a:gd name="T21" fmla="*/ 2147483646 h 616"/>
              <a:gd name="T22" fmla="*/ 2147483646 w 208"/>
              <a:gd name="T23" fmla="*/ 2147483646 h 616"/>
              <a:gd name="T24" fmla="*/ 2147483646 w 208"/>
              <a:gd name="T25" fmla="*/ 2147483646 h 616"/>
              <a:gd name="T26" fmla="*/ 2147483646 w 208"/>
              <a:gd name="T27" fmla="*/ 2147483646 h 616"/>
              <a:gd name="T28" fmla="*/ 2147483646 w 208"/>
              <a:gd name="T29" fmla="*/ 2147483646 h 616"/>
              <a:gd name="T30" fmla="*/ 2147483646 w 208"/>
              <a:gd name="T31" fmla="*/ 2147483646 h 616"/>
              <a:gd name="T32" fmla="*/ 2147483646 w 208"/>
              <a:gd name="T33" fmla="*/ 2147483646 h 616"/>
              <a:gd name="T34" fmla="*/ 2147483646 w 208"/>
              <a:gd name="T35" fmla="*/ 2147483646 h 616"/>
              <a:gd name="T36" fmla="*/ 2147483646 w 208"/>
              <a:gd name="T37" fmla="*/ 2147483646 h 616"/>
              <a:gd name="T38" fmla="*/ 0 w 208"/>
              <a:gd name="T39" fmla="*/ 2147483646 h 616"/>
              <a:gd name="T40" fmla="*/ 2147483646 w 208"/>
              <a:gd name="T41" fmla="*/ 2147483646 h 616"/>
              <a:gd name="T42" fmla="*/ 2147483646 w 208"/>
              <a:gd name="T43" fmla="*/ 2147483646 h 616"/>
              <a:gd name="T44" fmla="*/ 2147483646 w 208"/>
              <a:gd name="T45" fmla="*/ 2147483646 h 616"/>
              <a:gd name="T46" fmla="*/ 2147483646 w 208"/>
              <a:gd name="T47" fmla="*/ 2147483646 h 616"/>
              <a:gd name="T48" fmla="*/ 2147483646 w 208"/>
              <a:gd name="T49" fmla="*/ 2147483646 h 616"/>
              <a:gd name="T50" fmla="*/ 2147483646 w 208"/>
              <a:gd name="T51" fmla="*/ 2147483646 h 616"/>
              <a:gd name="T52" fmla="*/ 2147483646 w 208"/>
              <a:gd name="T53" fmla="*/ 2147483646 h 616"/>
              <a:gd name="T54" fmla="*/ 2147483646 w 208"/>
              <a:gd name="T55" fmla="*/ 2147483646 h 616"/>
              <a:gd name="T56" fmla="*/ 2147483646 w 208"/>
              <a:gd name="T57" fmla="*/ 2147483646 h 616"/>
              <a:gd name="T58" fmla="*/ 2147483646 w 208"/>
              <a:gd name="T59" fmla="*/ 2147483646 h 616"/>
              <a:gd name="T60" fmla="*/ 2147483646 w 208"/>
              <a:gd name="T61" fmla="*/ 2147483646 h 616"/>
              <a:gd name="T62" fmla="*/ 2147483646 w 208"/>
              <a:gd name="T63" fmla="*/ 2147483646 h 616"/>
              <a:gd name="T64" fmla="*/ 2147483646 w 208"/>
              <a:gd name="T65" fmla="*/ 2147483646 h 616"/>
              <a:gd name="T66" fmla="*/ 2147483646 w 208"/>
              <a:gd name="T67" fmla="*/ 2147483646 h 616"/>
              <a:gd name="T68" fmla="*/ 2147483646 w 208"/>
              <a:gd name="T69" fmla="*/ 2147483646 h 616"/>
              <a:gd name="T70" fmla="*/ 2147483646 w 208"/>
              <a:gd name="T71" fmla="*/ 2147483646 h 616"/>
              <a:gd name="T72" fmla="*/ 2147483646 w 208"/>
              <a:gd name="T73" fmla="*/ 2147483646 h 616"/>
              <a:gd name="T74" fmla="*/ 2147483646 w 208"/>
              <a:gd name="T75" fmla="*/ 2147483646 h 616"/>
              <a:gd name="T76" fmla="*/ 2147483646 w 208"/>
              <a:gd name="T77" fmla="*/ 2147483646 h 616"/>
              <a:gd name="T78" fmla="*/ 2147483646 w 208"/>
              <a:gd name="T79" fmla="*/ 2147483646 h 6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08"/>
              <a:gd name="T121" fmla="*/ 0 h 616"/>
              <a:gd name="T122" fmla="*/ 208 w 208"/>
              <a:gd name="T123" fmla="*/ 616 h 61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08" h="616">
                <a:moveTo>
                  <a:pt x="195" y="591"/>
                </a:moveTo>
                <a:lnTo>
                  <a:pt x="200" y="586"/>
                </a:lnTo>
                <a:lnTo>
                  <a:pt x="206" y="572"/>
                </a:lnTo>
                <a:lnTo>
                  <a:pt x="208" y="546"/>
                </a:lnTo>
                <a:lnTo>
                  <a:pt x="206" y="512"/>
                </a:lnTo>
                <a:lnTo>
                  <a:pt x="204" y="471"/>
                </a:lnTo>
                <a:lnTo>
                  <a:pt x="200" y="432"/>
                </a:lnTo>
                <a:lnTo>
                  <a:pt x="196" y="395"/>
                </a:lnTo>
                <a:lnTo>
                  <a:pt x="191" y="366"/>
                </a:lnTo>
                <a:lnTo>
                  <a:pt x="188" y="345"/>
                </a:lnTo>
                <a:lnTo>
                  <a:pt x="185" y="306"/>
                </a:lnTo>
                <a:lnTo>
                  <a:pt x="185" y="257"/>
                </a:lnTo>
                <a:lnTo>
                  <a:pt x="185" y="217"/>
                </a:lnTo>
                <a:lnTo>
                  <a:pt x="185" y="199"/>
                </a:lnTo>
                <a:lnTo>
                  <a:pt x="169" y="199"/>
                </a:lnTo>
                <a:lnTo>
                  <a:pt x="156" y="197"/>
                </a:lnTo>
                <a:lnTo>
                  <a:pt x="133" y="194"/>
                </a:lnTo>
                <a:lnTo>
                  <a:pt x="115" y="193"/>
                </a:lnTo>
                <a:lnTo>
                  <a:pt x="96" y="194"/>
                </a:lnTo>
                <a:lnTo>
                  <a:pt x="88" y="193"/>
                </a:lnTo>
                <a:lnTo>
                  <a:pt x="77" y="189"/>
                </a:lnTo>
                <a:lnTo>
                  <a:pt x="67" y="183"/>
                </a:lnTo>
                <a:lnTo>
                  <a:pt x="57" y="171"/>
                </a:lnTo>
                <a:lnTo>
                  <a:pt x="47" y="158"/>
                </a:lnTo>
                <a:lnTo>
                  <a:pt x="41" y="144"/>
                </a:lnTo>
                <a:lnTo>
                  <a:pt x="36" y="126"/>
                </a:lnTo>
                <a:lnTo>
                  <a:pt x="31" y="108"/>
                </a:lnTo>
                <a:lnTo>
                  <a:pt x="30" y="71"/>
                </a:lnTo>
                <a:lnTo>
                  <a:pt x="28" y="40"/>
                </a:lnTo>
                <a:lnTo>
                  <a:pt x="26" y="11"/>
                </a:lnTo>
                <a:lnTo>
                  <a:pt x="23" y="8"/>
                </a:lnTo>
                <a:lnTo>
                  <a:pt x="20" y="6"/>
                </a:lnTo>
                <a:lnTo>
                  <a:pt x="13" y="0"/>
                </a:lnTo>
                <a:lnTo>
                  <a:pt x="13" y="6"/>
                </a:lnTo>
                <a:lnTo>
                  <a:pt x="12" y="22"/>
                </a:lnTo>
                <a:lnTo>
                  <a:pt x="9" y="42"/>
                </a:lnTo>
                <a:lnTo>
                  <a:pt x="4" y="74"/>
                </a:lnTo>
                <a:lnTo>
                  <a:pt x="2" y="116"/>
                </a:lnTo>
                <a:lnTo>
                  <a:pt x="0" y="160"/>
                </a:lnTo>
                <a:lnTo>
                  <a:pt x="0" y="189"/>
                </a:lnTo>
                <a:lnTo>
                  <a:pt x="4" y="227"/>
                </a:lnTo>
                <a:lnTo>
                  <a:pt x="12" y="261"/>
                </a:lnTo>
                <a:lnTo>
                  <a:pt x="15" y="300"/>
                </a:lnTo>
                <a:lnTo>
                  <a:pt x="15" y="338"/>
                </a:lnTo>
                <a:lnTo>
                  <a:pt x="13" y="379"/>
                </a:lnTo>
                <a:lnTo>
                  <a:pt x="12" y="496"/>
                </a:lnTo>
                <a:lnTo>
                  <a:pt x="12" y="575"/>
                </a:lnTo>
                <a:lnTo>
                  <a:pt x="22" y="577"/>
                </a:lnTo>
                <a:lnTo>
                  <a:pt x="31" y="577"/>
                </a:lnTo>
                <a:lnTo>
                  <a:pt x="43" y="577"/>
                </a:lnTo>
                <a:lnTo>
                  <a:pt x="52" y="575"/>
                </a:lnTo>
                <a:lnTo>
                  <a:pt x="64" y="573"/>
                </a:lnTo>
                <a:lnTo>
                  <a:pt x="75" y="573"/>
                </a:lnTo>
                <a:lnTo>
                  <a:pt x="85" y="572"/>
                </a:lnTo>
                <a:lnTo>
                  <a:pt x="94" y="570"/>
                </a:lnTo>
                <a:lnTo>
                  <a:pt x="96" y="569"/>
                </a:lnTo>
                <a:lnTo>
                  <a:pt x="99" y="567"/>
                </a:lnTo>
                <a:lnTo>
                  <a:pt x="101" y="569"/>
                </a:lnTo>
                <a:lnTo>
                  <a:pt x="101" y="518"/>
                </a:lnTo>
                <a:lnTo>
                  <a:pt x="99" y="463"/>
                </a:lnTo>
                <a:lnTo>
                  <a:pt x="94" y="419"/>
                </a:lnTo>
                <a:lnTo>
                  <a:pt x="94" y="402"/>
                </a:lnTo>
                <a:lnTo>
                  <a:pt x="94" y="384"/>
                </a:lnTo>
                <a:lnTo>
                  <a:pt x="94" y="327"/>
                </a:lnTo>
                <a:lnTo>
                  <a:pt x="91" y="240"/>
                </a:lnTo>
                <a:lnTo>
                  <a:pt x="99" y="308"/>
                </a:lnTo>
                <a:lnTo>
                  <a:pt x="101" y="343"/>
                </a:lnTo>
                <a:lnTo>
                  <a:pt x="102" y="377"/>
                </a:lnTo>
                <a:lnTo>
                  <a:pt x="102" y="408"/>
                </a:lnTo>
                <a:lnTo>
                  <a:pt x="104" y="437"/>
                </a:lnTo>
                <a:lnTo>
                  <a:pt x="115" y="462"/>
                </a:lnTo>
                <a:lnTo>
                  <a:pt x="119" y="616"/>
                </a:lnTo>
                <a:lnTo>
                  <a:pt x="138" y="616"/>
                </a:lnTo>
                <a:lnTo>
                  <a:pt x="156" y="612"/>
                </a:lnTo>
                <a:lnTo>
                  <a:pt x="169" y="608"/>
                </a:lnTo>
                <a:lnTo>
                  <a:pt x="179" y="604"/>
                </a:lnTo>
                <a:lnTo>
                  <a:pt x="187" y="599"/>
                </a:lnTo>
                <a:lnTo>
                  <a:pt x="191" y="596"/>
                </a:lnTo>
                <a:lnTo>
                  <a:pt x="195" y="593"/>
                </a:lnTo>
                <a:lnTo>
                  <a:pt x="195" y="591"/>
                </a:lnTo>
              </a:path>
            </a:pathLst>
          </a:custGeom>
          <a:noFill/>
          <a:ln w="0">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9" name="Rectangle 63"/>
          <p:cNvSpPr>
            <a:spLocks noChangeArrowheads="1"/>
          </p:cNvSpPr>
          <p:nvPr/>
        </p:nvSpPr>
        <p:spPr bwMode="auto">
          <a:xfrm>
            <a:off x="5963255" y="4114444"/>
            <a:ext cx="2946400" cy="1346200"/>
          </a:xfrm>
          <a:prstGeom prst="rect">
            <a:avLst/>
          </a:prstGeom>
          <a:solidFill>
            <a:srgbClr val="99CCFF"/>
          </a:solidFill>
          <a:ln w="12700">
            <a:solidFill>
              <a:srgbClr val="003366"/>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20" name="Freeform 64"/>
          <p:cNvSpPr/>
          <p:nvPr/>
        </p:nvSpPr>
        <p:spPr bwMode="auto">
          <a:xfrm>
            <a:off x="8215503" y="4393843"/>
            <a:ext cx="623887" cy="1030287"/>
          </a:xfrm>
          <a:custGeom>
            <a:avLst/>
            <a:gdLst>
              <a:gd name="T0" fmla="*/ 2147483646 w 393"/>
              <a:gd name="T1" fmla="*/ 2147483646 h 649"/>
              <a:gd name="T2" fmla="*/ 2147483646 w 393"/>
              <a:gd name="T3" fmla="*/ 2147483646 h 649"/>
              <a:gd name="T4" fmla="*/ 2147483646 w 393"/>
              <a:gd name="T5" fmla="*/ 2147483646 h 649"/>
              <a:gd name="T6" fmla="*/ 2147483646 w 393"/>
              <a:gd name="T7" fmla="*/ 2147483646 h 649"/>
              <a:gd name="T8" fmla="*/ 2147483646 w 393"/>
              <a:gd name="T9" fmla="*/ 0 h 649"/>
              <a:gd name="T10" fmla="*/ 2147483646 w 393"/>
              <a:gd name="T11" fmla="*/ 0 h 649"/>
              <a:gd name="T12" fmla="*/ 2147483646 w 393"/>
              <a:gd name="T13" fmla="*/ 0 h 649"/>
              <a:gd name="T14" fmla="*/ 2147483646 w 393"/>
              <a:gd name="T15" fmla="*/ 0 h 649"/>
              <a:gd name="T16" fmla="*/ 2147483646 w 393"/>
              <a:gd name="T17" fmla="*/ 0 h 649"/>
              <a:gd name="T18" fmla="*/ 2147483646 w 393"/>
              <a:gd name="T19" fmla="*/ 2147483646 h 649"/>
              <a:gd name="T20" fmla="*/ 2147483646 w 393"/>
              <a:gd name="T21" fmla="*/ 2147483646 h 649"/>
              <a:gd name="T22" fmla="*/ 2147483646 w 393"/>
              <a:gd name="T23" fmla="*/ 2147483646 h 649"/>
              <a:gd name="T24" fmla="*/ 2147483646 w 393"/>
              <a:gd name="T25" fmla="*/ 2147483646 h 649"/>
              <a:gd name="T26" fmla="*/ 2147483646 w 393"/>
              <a:gd name="T27" fmla="*/ 2147483646 h 649"/>
              <a:gd name="T28" fmla="*/ 2147483646 w 393"/>
              <a:gd name="T29" fmla="*/ 2147483646 h 649"/>
              <a:gd name="T30" fmla="*/ 2147483646 w 393"/>
              <a:gd name="T31" fmla="*/ 2147483646 h 649"/>
              <a:gd name="T32" fmla="*/ 2147483646 w 393"/>
              <a:gd name="T33" fmla="*/ 2147483646 h 649"/>
              <a:gd name="T34" fmla="*/ 0 w 393"/>
              <a:gd name="T35" fmla="*/ 2147483646 h 649"/>
              <a:gd name="T36" fmla="*/ 2147483646 w 393"/>
              <a:gd name="T37" fmla="*/ 2147483646 h 649"/>
              <a:gd name="T38" fmla="*/ 2147483646 w 393"/>
              <a:gd name="T39" fmla="*/ 2147483646 h 649"/>
              <a:gd name="T40" fmla="*/ 2147483646 w 393"/>
              <a:gd name="T41" fmla="*/ 2147483646 h 649"/>
              <a:gd name="T42" fmla="*/ 2147483646 w 393"/>
              <a:gd name="T43" fmla="*/ 2147483646 h 649"/>
              <a:gd name="T44" fmla="*/ 2147483646 w 393"/>
              <a:gd name="T45" fmla="*/ 2147483646 h 649"/>
              <a:gd name="T46" fmla="*/ 2147483646 w 393"/>
              <a:gd name="T47" fmla="*/ 2147483646 h 649"/>
              <a:gd name="T48" fmla="*/ 2147483646 w 393"/>
              <a:gd name="T49" fmla="*/ 2147483646 h 649"/>
              <a:gd name="T50" fmla="*/ 2147483646 w 393"/>
              <a:gd name="T51" fmla="*/ 2147483646 h 649"/>
              <a:gd name="T52" fmla="*/ 2147483646 w 393"/>
              <a:gd name="T53" fmla="*/ 2147483646 h 649"/>
              <a:gd name="T54" fmla="*/ 2147483646 w 393"/>
              <a:gd name="T55" fmla="*/ 2147483646 h 649"/>
              <a:gd name="T56" fmla="*/ 2147483646 w 393"/>
              <a:gd name="T57" fmla="*/ 2147483646 h 649"/>
              <a:gd name="T58" fmla="*/ 2147483646 w 393"/>
              <a:gd name="T59" fmla="*/ 2147483646 h 649"/>
              <a:gd name="T60" fmla="*/ 2147483646 w 393"/>
              <a:gd name="T61" fmla="*/ 2147483646 h 649"/>
              <a:gd name="T62" fmla="*/ 2147483646 w 393"/>
              <a:gd name="T63" fmla="*/ 2147483646 h 649"/>
              <a:gd name="T64" fmla="*/ 2147483646 w 393"/>
              <a:gd name="T65" fmla="*/ 2147483646 h 649"/>
              <a:gd name="T66" fmla="*/ 2147483646 w 393"/>
              <a:gd name="T67" fmla="*/ 2147483646 h 649"/>
              <a:gd name="T68" fmla="*/ 2147483646 w 393"/>
              <a:gd name="T69" fmla="*/ 2147483646 h 649"/>
              <a:gd name="T70" fmla="*/ 2147483646 w 393"/>
              <a:gd name="T71" fmla="*/ 2147483646 h 649"/>
              <a:gd name="T72" fmla="*/ 2147483646 w 393"/>
              <a:gd name="T73" fmla="*/ 2147483646 h 649"/>
              <a:gd name="T74" fmla="*/ 2147483646 w 393"/>
              <a:gd name="T75" fmla="*/ 2147483646 h 649"/>
              <a:gd name="T76" fmla="*/ 2147483646 w 393"/>
              <a:gd name="T77" fmla="*/ 2147483646 h 649"/>
              <a:gd name="T78" fmla="*/ 2147483646 w 393"/>
              <a:gd name="T79" fmla="*/ 2147483646 h 649"/>
              <a:gd name="T80" fmla="*/ 2147483646 w 393"/>
              <a:gd name="T81" fmla="*/ 2147483646 h 649"/>
              <a:gd name="T82" fmla="*/ 2147483646 w 393"/>
              <a:gd name="T83" fmla="*/ 2147483646 h 64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3"/>
              <a:gd name="T127" fmla="*/ 0 h 649"/>
              <a:gd name="T128" fmla="*/ 393 w 393"/>
              <a:gd name="T129" fmla="*/ 649 h 64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3" h="649">
                <a:moveTo>
                  <a:pt x="359" y="65"/>
                </a:moveTo>
                <a:lnTo>
                  <a:pt x="359" y="59"/>
                </a:lnTo>
                <a:lnTo>
                  <a:pt x="351" y="38"/>
                </a:lnTo>
                <a:lnTo>
                  <a:pt x="343" y="25"/>
                </a:lnTo>
                <a:lnTo>
                  <a:pt x="337" y="19"/>
                </a:lnTo>
                <a:lnTo>
                  <a:pt x="332" y="15"/>
                </a:lnTo>
                <a:lnTo>
                  <a:pt x="326" y="11"/>
                </a:lnTo>
                <a:lnTo>
                  <a:pt x="320" y="9"/>
                </a:lnTo>
                <a:lnTo>
                  <a:pt x="314" y="5"/>
                </a:lnTo>
                <a:lnTo>
                  <a:pt x="309" y="3"/>
                </a:lnTo>
                <a:lnTo>
                  <a:pt x="303" y="3"/>
                </a:lnTo>
                <a:lnTo>
                  <a:pt x="295" y="2"/>
                </a:lnTo>
                <a:lnTo>
                  <a:pt x="291" y="2"/>
                </a:lnTo>
                <a:lnTo>
                  <a:pt x="284" y="0"/>
                </a:lnTo>
                <a:lnTo>
                  <a:pt x="278" y="0"/>
                </a:lnTo>
                <a:lnTo>
                  <a:pt x="274" y="0"/>
                </a:lnTo>
                <a:lnTo>
                  <a:pt x="270" y="0"/>
                </a:lnTo>
                <a:lnTo>
                  <a:pt x="264" y="0"/>
                </a:lnTo>
                <a:lnTo>
                  <a:pt x="261" y="0"/>
                </a:lnTo>
                <a:lnTo>
                  <a:pt x="259" y="0"/>
                </a:lnTo>
                <a:lnTo>
                  <a:pt x="257" y="0"/>
                </a:lnTo>
                <a:lnTo>
                  <a:pt x="253" y="0"/>
                </a:lnTo>
                <a:lnTo>
                  <a:pt x="249" y="0"/>
                </a:lnTo>
                <a:lnTo>
                  <a:pt x="243" y="0"/>
                </a:lnTo>
                <a:lnTo>
                  <a:pt x="238" y="0"/>
                </a:lnTo>
                <a:lnTo>
                  <a:pt x="232" y="0"/>
                </a:lnTo>
                <a:lnTo>
                  <a:pt x="224" y="0"/>
                </a:lnTo>
                <a:lnTo>
                  <a:pt x="217" y="2"/>
                </a:lnTo>
                <a:lnTo>
                  <a:pt x="211" y="2"/>
                </a:lnTo>
                <a:lnTo>
                  <a:pt x="203" y="3"/>
                </a:lnTo>
                <a:lnTo>
                  <a:pt x="195" y="5"/>
                </a:lnTo>
                <a:lnTo>
                  <a:pt x="188" y="9"/>
                </a:lnTo>
                <a:lnTo>
                  <a:pt x="182" y="11"/>
                </a:lnTo>
                <a:lnTo>
                  <a:pt x="174" y="15"/>
                </a:lnTo>
                <a:lnTo>
                  <a:pt x="169" y="19"/>
                </a:lnTo>
                <a:lnTo>
                  <a:pt x="163" y="25"/>
                </a:lnTo>
                <a:lnTo>
                  <a:pt x="153" y="36"/>
                </a:lnTo>
                <a:lnTo>
                  <a:pt x="144" y="46"/>
                </a:lnTo>
                <a:lnTo>
                  <a:pt x="134" y="55"/>
                </a:lnTo>
                <a:lnTo>
                  <a:pt x="126" y="65"/>
                </a:lnTo>
                <a:lnTo>
                  <a:pt x="124" y="67"/>
                </a:lnTo>
                <a:lnTo>
                  <a:pt x="115" y="76"/>
                </a:lnTo>
                <a:lnTo>
                  <a:pt x="103" y="86"/>
                </a:lnTo>
                <a:lnTo>
                  <a:pt x="94" y="98"/>
                </a:lnTo>
                <a:lnTo>
                  <a:pt x="84" y="107"/>
                </a:lnTo>
                <a:lnTo>
                  <a:pt x="74" y="117"/>
                </a:lnTo>
                <a:lnTo>
                  <a:pt x="63" y="126"/>
                </a:lnTo>
                <a:lnTo>
                  <a:pt x="53" y="134"/>
                </a:lnTo>
                <a:lnTo>
                  <a:pt x="44" y="144"/>
                </a:lnTo>
                <a:lnTo>
                  <a:pt x="34" y="153"/>
                </a:lnTo>
                <a:lnTo>
                  <a:pt x="23" y="163"/>
                </a:lnTo>
                <a:lnTo>
                  <a:pt x="11" y="171"/>
                </a:lnTo>
                <a:lnTo>
                  <a:pt x="2" y="178"/>
                </a:lnTo>
                <a:lnTo>
                  <a:pt x="0" y="182"/>
                </a:lnTo>
                <a:lnTo>
                  <a:pt x="2" y="188"/>
                </a:lnTo>
                <a:lnTo>
                  <a:pt x="2" y="192"/>
                </a:lnTo>
                <a:lnTo>
                  <a:pt x="5" y="196"/>
                </a:lnTo>
                <a:lnTo>
                  <a:pt x="7" y="199"/>
                </a:lnTo>
                <a:lnTo>
                  <a:pt x="11" y="203"/>
                </a:lnTo>
                <a:lnTo>
                  <a:pt x="15" y="205"/>
                </a:lnTo>
                <a:lnTo>
                  <a:pt x="19" y="205"/>
                </a:lnTo>
                <a:lnTo>
                  <a:pt x="30" y="203"/>
                </a:lnTo>
                <a:lnTo>
                  <a:pt x="40" y="199"/>
                </a:lnTo>
                <a:lnTo>
                  <a:pt x="48" y="194"/>
                </a:lnTo>
                <a:lnTo>
                  <a:pt x="57" y="188"/>
                </a:lnTo>
                <a:lnTo>
                  <a:pt x="69" y="180"/>
                </a:lnTo>
                <a:lnTo>
                  <a:pt x="76" y="174"/>
                </a:lnTo>
                <a:lnTo>
                  <a:pt x="86" y="163"/>
                </a:lnTo>
                <a:lnTo>
                  <a:pt x="96" y="155"/>
                </a:lnTo>
                <a:lnTo>
                  <a:pt x="103" y="148"/>
                </a:lnTo>
                <a:lnTo>
                  <a:pt x="113" y="138"/>
                </a:lnTo>
                <a:lnTo>
                  <a:pt x="121" y="128"/>
                </a:lnTo>
                <a:lnTo>
                  <a:pt x="132" y="121"/>
                </a:lnTo>
                <a:lnTo>
                  <a:pt x="142" y="111"/>
                </a:lnTo>
                <a:lnTo>
                  <a:pt x="149" y="103"/>
                </a:lnTo>
                <a:lnTo>
                  <a:pt x="159" y="96"/>
                </a:lnTo>
                <a:lnTo>
                  <a:pt x="169" y="90"/>
                </a:lnTo>
                <a:lnTo>
                  <a:pt x="170" y="161"/>
                </a:lnTo>
                <a:lnTo>
                  <a:pt x="172" y="230"/>
                </a:lnTo>
                <a:lnTo>
                  <a:pt x="169" y="301"/>
                </a:lnTo>
                <a:lnTo>
                  <a:pt x="167" y="340"/>
                </a:lnTo>
                <a:lnTo>
                  <a:pt x="163" y="372"/>
                </a:lnTo>
                <a:lnTo>
                  <a:pt x="138" y="649"/>
                </a:lnTo>
                <a:lnTo>
                  <a:pt x="199" y="649"/>
                </a:lnTo>
                <a:lnTo>
                  <a:pt x="243" y="322"/>
                </a:lnTo>
                <a:lnTo>
                  <a:pt x="291" y="649"/>
                </a:lnTo>
                <a:lnTo>
                  <a:pt x="349" y="649"/>
                </a:lnTo>
                <a:lnTo>
                  <a:pt x="345" y="618"/>
                </a:lnTo>
                <a:lnTo>
                  <a:pt x="343" y="589"/>
                </a:lnTo>
                <a:lnTo>
                  <a:pt x="341" y="561"/>
                </a:lnTo>
                <a:lnTo>
                  <a:pt x="339" y="530"/>
                </a:lnTo>
                <a:lnTo>
                  <a:pt x="337" y="501"/>
                </a:lnTo>
                <a:lnTo>
                  <a:pt x="335" y="470"/>
                </a:lnTo>
                <a:lnTo>
                  <a:pt x="332" y="442"/>
                </a:lnTo>
                <a:lnTo>
                  <a:pt x="330" y="411"/>
                </a:lnTo>
                <a:lnTo>
                  <a:pt x="326" y="368"/>
                </a:lnTo>
                <a:lnTo>
                  <a:pt x="324" y="340"/>
                </a:lnTo>
                <a:lnTo>
                  <a:pt x="324" y="328"/>
                </a:lnTo>
                <a:lnTo>
                  <a:pt x="320" y="288"/>
                </a:lnTo>
                <a:lnTo>
                  <a:pt x="316" y="247"/>
                </a:lnTo>
                <a:lnTo>
                  <a:pt x="316" y="209"/>
                </a:lnTo>
                <a:lnTo>
                  <a:pt x="316" y="169"/>
                </a:lnTo>
                <a:lnTo>
                  <a:pt x="316" y="130"/>
                </a:lnTo>
                <a:lnTo>
                  <a:pt x="318" y="88"/>
                </a:lnTo>
                <a:lnTo>
                  <a:pt x="324" y="111"/>
                </a:lnTo>
                <a:lnTo>
                  <a:pt x="328" y="134"/>
                </a:lnTo>
                <a:lnTo>
                  <a:pt x="332" y="159"/>
                </a:lnTo>
                <a:lnTo>
                  <a:pt x="337" y="186"/>
                </a:lnTo>
                <a:lnTo>
                  <a:pt x="341" y="211"/>
                </a:lnTo>
                <a:lnTo>
                  <a:pt x="347" y="234"/>
                </a:lnTo>
                <a:lnTo>
                  <a:pt x="357" y="259"/>
                </a:lnTo>
                <a:lnTo>
                  <a:pt x="360" y="274"/>
                </a:lnTo>
                <a:lnTo>
                  <a:pt x="362" y="276"/>
                </a:lnTo>
                <a:lnTo>
                  <a:pt x="364" y="278"/>
                </a:lnTo>
                <a:lnTo>
                  <a:pt x="370" y="280"/>
                </a:lnTo>
                <a:lnTo>
                  <a:pt x="376" y="280"/>
                </a:lnTo>
                <a:lnTo>
                  <a:pt x="382" y="278"/>
                </a:lnTo>
                <a:lnTo>
                  <a:pt x="385" y="276"/>
                </a:lnTo>
                <a:lnTo>
                  <a:pt x="389" y="272"/>
                </a:lnTo>
                <a:lnTo>
                  <a:pt x="393" y="267"/>
                </a:lnTo>
                <a:lnTo>
                  <a:pt x="393" y="259"/>
                </a:lnTo>
                <a:lnTo>
                  <a:pt x="393" y="253"/>
                </a:lnTo>
                <a:lnTo>
                  <a:pt x="385" y="222"/>
                </a:lnTo>
                <a:lnTo>
                  <a:pt x="380" y="188"/>
                </a:lnTo>
                <a:lnTo>
                  <a:pt x="374" y="153"/>
                </a:lnTo>
                <a:lnTo>
                  <a:pt x="368" y="119"/>
                </a:lnTo>
                <a:lnTo>
                  <a:pt x="364" y="88"/>
                </a:lnTo>
                <a:lnTo>
                  <a:pt x="359" y="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1" name="Freeform 65"/>
          <p:cNvSpPr/>
          <p:nvPr/>
        </p:nvSpPr>
        <p:spPr bwMode="auto">
          <a:xfrm>
            <a:off x="8525064" y="4179530"/>
            <a:ext cx="192088" cy="195263"/>
          </a:xfrm>
          <a:custGeom>
            <a:avLst/>
            <a:gdLst>
              <a:gd name="T0" fmla="*/ 2147483646 w 121"/>
              <a:gd name="T1" fmla="*/ 2147483646 h 123"/>
              <a:gd name="T2" fmla="*/ 2147483646 w 121"/>
              <a:gd name="T3" fmla="*/ 2147483646 h 123"/>
              <a:gd name="T4" fmla="*/ 2147483646 w 121"/>
              <a:gd name="T5" fmla="*/ 2147483646 h 123"/>
              <a:gd name="T6" fmla="*/ 2147483646 w 121"/>
              <a:gd name="T7" fmla="*/ 2147483646 h 123"/>
              <a:gd name="T8" fmla="*/ 2147483646 w 121"/>
              <a:gd name="T9" fmla="*/ 2147483646 h 123"/>
              <a:gd name="T10" fmla="*/ 2147483646 w 121"/>
              <a:gd name="T11" fmla="*/ 2147483646 h 123"/>
              <a:gd name="T12" fmla="*/ 2147483646 w 121"/>
              <a:gd name="T13" fmla="*/ 2147483646 h 123"/>
              <a:gd name="T14" fmla="*/ 2147483646 w 121"/>
              <a:gd name="T15" fmla="*/ 0 h 123"/>
              <a:gd name="T16" fmla="*/ 2147483646 w 121"/>
              <a:gd name="T17" fmla="*/ 0 h 123"/>
              <a:gd name="T18" fmla="*/ 2147483646 w 121"/>
              <a:gd name="T19" fmla="*/ 0 h 123"/>
              <a:gd name="T20" fmla="*/ 2147483646 w 121"/>
              <a:gd name="T21" fmla="*/ 2147483646 h 123"/>
              <a:gd name="T22" fmla="*/ 2147483646 w 121"/>
              <a:gd name="T23" fmla="*/ 2147483646 h 123"/>
              <a:gd name="T24" fmla="*/ 2147483646 w 121"/>
              <a:gd name="T25" fmla="*/ 2147483646 h 123"/>
              <a:gd name="T26" fmla="*/ 2147483646 w 121"/>
              <a:gd name="T27" fmla="*/ 2147483646 h 123"/>
              <a:gd name="T28" fmla="*/ 2147483646 w 121"/>
              <a:gd name="T29" fmla="*/ 2147483646 h 123"/>
              <a:gd name="T30" fmla="*/ 2147483646 w 121"/>
              <a:gd name="T31" fmla="*/ 2147483646 h 123"/>
              <a:gd name="T32" fmla="*/ 0 w 121"/>
              <a:gd name="T33" fmla="*/ 2147483646 h 123"/>
              <a:gd name="T34" fmla="*/ 2147483646 w 121"/>
              <a:gd name="T35" fmla="*/ 2147483646 h 123"/>
              <a:gd name="T36" fmla="*/ 2147483646 w 121"/>
              <a:gd name="T37" fmla="*/ 2147483646 h 123"/>
              <a:gd name="T38" fmla="*/ 2147483646 w 121"/>
              <a:gd name="T39" fmla="*/ 2147483646 h 123"/>
              <a:gd name="T40" fmla="*/ 2147483646 w 121"/>
              <a:gd name="T41" fmla="*/ 2147483646 h 123"/>
              <a:gd name="T42" fmla="*/ 2147483646 w 121"/>
              <a:gd name="T43" fmla="*/ 2147483646 h 123"/>
              <a:gd name="T44" fmla="*/ 2147483646 w 121"/>
              <a:gd name="T45" fmla="*/ 2147483646 h 123"/>
              <a:gd name="T46" fmla="*/ 2147483646 w 121"/>
              <a:gd name="T47" fmla="*/ 2147483646 h 123"/>
              <a:gd name="T48" fmla="*/ 2147483646 w 121"/>
              <a:gd name="T49" fmla="*/ 2147483646 h 123"/>
              <a:gd name="T50" fmla="*/ 2147483646 w 121"/>
              <a:gd name="T51" fmla="*/ 2147483646 h 123"/>
              <a:gd name="T52" fmla="*/ 2147483646 w 121"/>
              <a:gd name="T53" fmla="*/ 2147483646 h 123"/>
              <a:gd name="T54" fmla="*/ 2147483646 w 121"/>
              <a:gd name="T55" fmla="*/ 2147483646 h 123"/>
              <a:gd name="T56" fmla="*/ 2147483646 w 121"/>
              <a:gd name="T57" fmla="*/ 2147483646 h 123"/>
              <a:gd name="T58" fmla="*/ 2147483646 w 121"/>
              <a:gd name="T59" fmla="*/ 2147483646 h 123"/>
              <a:gd name="T60" fmla="*/ 2147483646 w 121"/>
              <a:gd name="T61" fmla="*/ 2147483646 h 123"/>
              <a:gd name="T62" fmla="*/ 2147483646 w 121"/>
              <a:gd name="T63" fmla="*/ 2147483646 h 123"/>
              <a:gd name="T64" fmla="*/ 2147483646 w 121"/>
              <a:gd name="T65" fmla="*/ 2147483646 h 1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1"/>
              <a:gd name="T100" fmla="*/ 0 h 123"/>
              <a:gd name="T101" fmla="*/ 121 w 121"/>
              <a:gd name="T102" fmla="*/ 123 h 1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1" h="123">
                <a:moveTo>
                  <a:pt x="121" y="62"/>
                </a:moveTo>
                <a:lnTo>
                  <a:pt x="121" y="48"/>
                </a:lnTo>
                <a:lnTo>
                  <a:pt x="117" y="37"/>
                </a:lnTo>
                <a:lnTo>
                  <a:pt x="112" y="27"/>
                </a:lnTo>
                <a:lnTo>
                  <a:pt x="104" y="17"/>
                </a:lnTo>
                <a:lnTo>
                  <a:pt x="96" y="10"/>
                </a:lnTo>
                <a:lnTo>
                  <a:pt x="85" y="4"/>
                </a:lnTo>
                <a:lnTo>
                  <a:pt x="75" y="0"/>
                </a:lnTo>
                <a:lnTo>
                  <a:pt x="62" y="0"/>
                </a:lnTo>
                <a:lnTo>
                  <a:pt x="48" y="0"/>
                </a:lnTo>
                <a:lnTo>
                  <a:pt x="39" y="4"/>
                </a:lnTo>
                <a:lnTo>
                  <a:pt x="27" y="10"/>
                </a:lnTo>
                <a:lnTo>
                  <a:pt x="18" y="17"/>
                </a:lnTo>
                <a:lnTo>
                  <a:pt x="10" y="27"/>
                </a:lnTo>
                <a:lnTo>
                  <a:pt x="6" y="37"/>
                </a:lnTo>
                <a:lnTo>
                  <a:pt x="2" y="48"/>
                </a:lnTo>
                <a:lnTo>
                  <a:pt x="0" y="62"/>
                </a:lnTo>
                <a:lnTo>
                  <a:pt x="2" y="73"/>
                </a:lnTo>
                <a:lnTo>
                  <a:pt x="6" y="85"/>
                </a:lnTo>
                <a:lnTo>
                  <a:pt x="10" y="96"/>
                </a:lnTo>
                <a:lnTo>
                  <a:pt x="18" y="104"/>
                </a:lnTo>
                <a:lnTo>
                  <a:pt x="27" y="112"/>
                </a:lnTo>
                <a:lnTo>
                  <a:pt x="39" y="117"/>
                </a:lnTo>
                <a:lnTo>
                  <a:pt x="48" y="121"/>
                </a:lnTo>
                <a:lnTo>
                  <a:pt x="62" y="123"/>
                </a:lnTo>
                <a:lnTo>
                  <a:pt x="75" y="121"/>
                </a:lnTo>
                <a:lnTo>
                  <a:pt x="85" y="117"/>
                </a:lnTo>
                <a:lnTo>
                  <a:pt x="96" y="112"/>
                </a:lnTo>
                <a:lnTo>
                  <a:pt x="104" y="104"/>
                </a:lnTo>
                <a:lnTo>
                  <a:pt x="112" y="96"/>
                </a:lnTo>
                <a:lnTo>
                  <a:pt x="117" y="85"/>
                </a:lnTo>
                <a:lnTo>
                  <a:pt x="121" y="73"/>
                </a:lnTo>
                <a:lnTo>
                  <a:pt x="121" y="6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22" name="Group 66"/>
          <p:cNvGrpSpPr/>
          <p:nvPr/>
        </p:nvGrpSpPr>
        <p:grpSpPr bwMode="auto">
          <a:xfrm>
            <a:off x="5988239" y="4387493"/>
            <a:ext cx="685800" cy="1036637"/>
            <a:chOff x="520" y="2817"/>
            <a:chExt cx="432" cy="653"/>
          </a:xfrm>
        </p:grpSpPr>
        <p:sp>
          <p:nvSpPr>
            <p:cNvPr id="223" name="Freeform 67"/>
            <p:cNvSpPr/>
            <p:nvPr/>
          </p:nvSpPr>
          <p:spPr bwMode="auto">
            <a:xfrm>
              <a:off x="568" y="2930"/>
              <a:ext cx="384" cy="538"/>
            </a:xfrm>
            <a:custGeom>
              <a:avLst/>
              <a:gdLst>
                <a:gd name="T0" fmla="*/ 97 w 384"/>
                <a:gd name="T1" fmla="*/ 357 h 538"/>
                <a:gd name="T2" fmla="*/ 141 w 384"/>
                <a:gd name="T3" fmla="*/ 360 h 538"/>
                <a:gd name="T4" fmla="*/ 216 w 384"/>
                <a:gd name="T5" fmla="*/ 357 h 538"/>
                <a:gd name="T6" fmla="*/ 263 w 384"/>
                <a:gd name="T7" fmla="*/ 354 h 538"/>
                <a:gd name="T8" fmla="*/ 274 w 384"/>
                <a:gd name="T9" fmla="*/ 357 h 538"/>
                <a:gd name="T10" fmla="*/ 286 w 384"/>
                <a:gd name="T11" fmla="*/ 412 h 538"/>
                <a:gd name="T12" fmla="*/ 300 w 384"/>
                <a:gd name="T13" fmla="*/ 456 h 538"/>
                <a:gd name="T14" fmla="*/ 328 w 384"/>
                <a:gd name="T15" fmla="*/ 538 h 538"/>
                <a:gd name="T16" fmla="*/ 384 w 384"/>
                <a:gd name="T17" fmla="*/ 538 h 538"/>
                <a:gd name="T18" fmla="*/ 343 w 384"/>
                <a:gd name="T19" fmla="*/ 388 h 538"/>
                <a:gd name="T20" fmla="*/ 316 w 384"/>
                <a:gd name="T21" fmla="*/ 286 h 538"/>
                <a:gd name="T22" fmla="*/ 306 w 384"/>
                <a:gd name="T23" fmla="*/ 279 h 538"/>
                <a:gd name="T24" fmla="*/ 292 w 384"/>
                <a:gd name="T25" fmla="*/ 270 h 538"/>
                <a:gd name="T26" fmla="*/ 186 w 384"/>
                <a:gd name="T27" fmla="*/ 269 h 538"/>
                <a:gd name="T28" fmla="*/ 175 w 384"/>
                <a:gd name="T29" fmla="*/ 267 h 538"/>
                <a:gd name="T30" fmla="*/ 167 w 384"/>
                <a:gd name="T31" fmla="*/ 267 h 538"/>
                <a:gd name="T32" fmla="*/ 161 w 384"/>
                <a:gd name="T33" fmla="*/ 267 h 538"/>
                <a:gd name="T34" fmla="*/ 155 w 384"/>
                <a:gd name="T35" fmla="*/ 265 h 538"/>
                <a:gd name="T36" fmla="*/ 146 w 384"/>
                <a:gd name="T37" fmla="*/ 258 h 538"/>
                <a:gd name="T38" fmla="*/ 140 w 384"/>
                <a:gd name="T39" fmla="*/ 244 h 538"/>
                <a:gd name="T40" fmla="*/ 134 w 384"/>
                <a:gd name="T41" fmla="*/ 231 h 538"/>
                <a:gd name="T42" fmla="*/ 130 w 384"/>
                <a:gd name="T43" fmla="*/ 213 h 538"/>
                <a:gd name="T44" fmla="*/ 127 w 384"/>
                <a:gd name="T45" fmla="*/ 198 h 538"/>
                <a:gd name="T46" fmla="*/ 143 w 384"/>
                <a:gd name="T47" fmla="*/ 231 h 538"/>
                <a:gd name="T48" fmla="*/ 274 w 384"/>
                <a:gd name="T49" fmla="*/ 229 h 538"/>
                <a:gd name="T50" fmla="*/ 269 w 384"/>
                <a:gd name="T51" fmla="*/ 198 h 538"/>
                <a:gd name="T52" fmla="*/ 175 w 384"/>
                <a:gd name="T53" fmla="*/ 192 h 538"/>
                <a:gd name="T54" fmla="*/ 133 w 384"/>
                <a:gd name="T55" fmla="*/ 75 h 538"/>
                <a:gd name="T56" fmla="*/ 117 w 384"/>
                <a:gd name="T57" fmla="*/ 57 h 538"/>
                <a:gd name="T58" fmla="*/ 97 w 384"/>
                <a:gd name="T59" fmla="*/ 46 h 538"/>
                <a:gd name="T60" fmla="*/ 73 w 384"/>
                <a:gd name="T61" fmla="*/ 37 h 538"/>
                <a:gd name="T62" fmla="*/ 84 w 384"/>
                <a:gd name="T63" fmla="*/ 0 h 538"/>
                <a:gd name="T64" fmla="*/ 60 w 384"/>
                <a:gd name="T65" fmla="*/ 15 h 538"/>
                <a:gd name="T66" fmla="*/ 25 w 384"/>
                <a:gd name="T67" fmla="*/ 1 h 538"/>
                <a:gd name="T68" fmla="*/ 24 w 384"/>
                <a:gd name="T69" fmla="*/ 27 h 538"/>
                <a:gd name="T70" fmla="*/ 21 w 384"/>
                <a:gd name="T71" fmla="*/ 42 h 538"/>
                <a:gd name="T72" fmla="*/ 17 w 384"/>
                <a:gd name="T73" fmla="*/ 52 h 538"/>
                <a:gd name="T74" fmla="*/ 13 w 384"/>
                <a:gd name="T75" fmla="*/ 54 h 538"/>
                <a:gd name="T76" fmla="*/ 11 w 384"/>
                <a:gd name="T77" fmla="*/ 56 h 538"/>
                <a:gd name="T78" fmla="*/ 10 w 384"/>
                <a:gd name="T79" fmla="*/ 60 h 538"/>
                <a:gd name="T80" fmla="*/ 6 w 384"/>
                <a:gd name="T81" fmla="*/ 64 h 538"/>
                <a:gd name="T82" fmla="*/ 6 w 384"/>
                <a:gd name="T83" fmla="*/ 67 h 538"/>
                <a:gd name="T84" fmla="*/ 0 w 384"/>
                <a:gd name="T85" fmla="*/ 79 h 538"/>
                <a:gd name="T86" fmla="*/ 4 w 384"/>
                <a:gd name="T87" fmla="*/ 132 h 538"/>
                <a:gd name="T88" fmla="*/ 7 w 384"/>
                <a:gd name="T89" fmla="*/ 163 h 538"/>
                <a:gd name="T90" fmla="*/ 9 w 384"/>
                <a:gd name="T91" fmla="*/ 193 h 538"/>
                <a:gd name="T92" fmla="*/ 12 w 384"/>
                <a:gd name="T93" fmla="*/ 234 h 538"/>
                <a:gd name="T94" fmla="*/ 19 w 384"/>
                <a:gd name="T95" fmla="*/ 277 h 538"/>
                <a:gd name="T96" fmla="*/ 31 w 384"/>
                <a:gd name="T97" fmla="*/ 315 h 538"/>
                <a:gd name="T98" fmla="*/ 43 w 384"/>
                <a:gd name="T99" fmla="*/ 331 h 538"/>
                <a:gd name="T100" fmla="*/ 51 w 384"/>
                <a:gd name="T101" fmla="*/ 339 h 538"/>
                <a:gd name="T102" fmla="*/ 57 w 384"/>
                <a:gd name="T103" fmla="*/ 345 h 538"/>
                <a:gd name="T104" fmla="*/ 75 w 384"/>
                <a:gd name="T105" fmla="*/ 354 h 5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4"/>
                <a:gd name="T160" fmla="*/ 0 h 538"/>
                <a:gd name="T161" fmla="*/ 384 w 384"/>
                <a:gd name="T162" fmla="*/ 538 h 53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4" h="538">
                  <a:moveTo>
                    <a:pt x="97" y="357"/>
                  </a:moveTo>
                  <a:lnTo>
                    <a:pt x="141" y="360"/>
                  </a:lnTo>
                  <a:lnTo>
                    <a:pt x="216" y="357"/>
                  </a:lnTo>
                  <a:lnTo>
                    <a:pt x="263" y="354"/>
                  </a:lnTo>
                  <a:lnTo>
                    <a:pt x="274" y="357"/>
                  </a:lnTo>
                  <a:lnTo>
                    <a:pt x="286" y="412"/>
                  </a:lnTo>
                  <a:lnTo>
                    <a:pt x="300" y="456"/>
                  </a:lnTo>
                  <a:lnTo>
                    <a:pt x="328" y="538"/>
                  </a:lnTo>
                  <a:lnTo>
                    <a:pt x="384" y="538"/>
                  </a:lnTo>
                  <a:lnTo>
                    <a:pt x="343" y="388"/>
                  </a:lnTo>
                  <a:lnTo>
                    <a:pt x="316" y="286"/>
                  </a:lnTo>
                  <a:lnTo>
                    <a:pt x="306" y="279"/>
                  </a:lnTo>
                  <a:lnTo>
                    <a:pt x="292" y="270"/>
                  </a:lnTo>
                  <a:lnTo>
                    <a:pt x="186" y="269"/>
                  </a:lnTo>
                  <a:lnTo>
                    <a:pt x="175" y="267"/>
                  </a:lnTo>
                  <a:lnTo>
                    <a:pt x="167" y="267"/>
                  </a:lnTo>
                  <a:lnTo>
                    <a:pt x="161" y="267"/>
                  </a:lnTo>
                  <a:lnTo>
                    <a:pt x="155" y="265"/>
                  </a:lnTo>
                  <a:lnTo>
                    <a:pt x="146" y="258"/>
                  </a:lnTo>
                  <a:lnTo>
                    <a:pt x="140" y="244"/>
                  </a:lnTo>
                  <a:lnTo>
                    <a:pt x="134" y="231"/>
                  </a:lnTo>
                  <a:lnTo>
                    <a:pt x="130" y="213"/>
                  </a:lnTo>
                  <a:lnTo>
                    <a:pt x="127" y="198"/>
                  </a:lnTo>
                  <a:lnTo>
                    <a:pt x="143" y="231"/>
                  </a:lnTo>
                  <a:lnTo>
                    <a:pt x="274" y="229"/>
                  </a:lnTo>
                  <a:lnTo>
                    <a:pt x="269" y="198"/>
                  </a:lnTo>
                  <a:lnTo>
                    <a:pt x="175" y="192"/>
                  </a:lnTo>
                  <a:lnTo>
                    <a:pt x="133" y="75"/>
                  </a:lnTo>
                  <a:lnTo>
                    <a:pt x="117" y="57"/>
                  </a:lnTo>
                  <a:lnTo>
                    <a:pt x="97" y="46"/>
                  </a:lnTo>
                  <a:lnTo>
                    <a:pt x="73" y="37"/>
                  </a:lnTo>
                  <a:lnTo>
                    <a:pt x="84" y="0"/>
                  </a:lnTo>
                  <a:lnTo>
                    <a:pt x="60" y="15"/>
                  </a:lnTo>
                  <a:lnTo>
                    <a:pt x="25" y="1"/>
                  </a:lnTo>
                  <a:lnTo>
                    <a:pt x="24" y="27"/>
                  </a:lnTo>
                  <a:lnTo>
                    <a:pt x="21" y="42"/>
                  </a:lnTo>
                  <a:lnTo>
                    <a:pt x="17" y="52"/>
                  </a:lnTo>
                  <a:lnTo>
                    <a:pt x="13" y="54"/>
                  </a:lnTo>
                  <a:lnTo>
                    <a:pt x="11" y="56"/>
                  </a:lnTo>
                  <a:lnTo>
                    <a:pt x="10" y="60"/>
                  </a:lnTo>
                  <a:lnTo>
                    <a:pt x="6" y="64"/>
                  </a:lnTo>
                  <a:lnTo>
                    <a:pt x="6" y="67"/>
                  </a:lnTo>
                  <a:lnTo>
                    <a:pt x="0" y="79"/>
                  </a:lnTo>
                  <a:lnTo>
                    <a:pt x="4" y="132"/>
                  </a:lnTo>
                  <a:lnTo>
                    <a:pt x="7" y="163"/>
                  </a:lnTo>
                  <a:lnTo>
                    <a:pt x="9" y="193"/>
                  </a:lnTo>
                  <a:lnTo>
                    <a:pt x="12" y="234"/>
                  </a:lnTo>
                  <a:lnTo>
                    <a:pt x="19" y="277"/>
                  </a:lnTo>
                  <a:lnTo>
                    <a:pt x="31" y="315"/>
                  </a:lnTo>
                  <a:lnTo>
                    <a:pt x="43" y="331"/>
                  </a:lnTo>
                  <a:lnTo>
                    <a:pt x="51" y="339"/>
                  </a:lnTo>
                  <a:lnTo>
                    <a:pt x="57" y="345"/>
                  </a:lnTo>
                  <a:lnTo>
                    <a:pt x="75" y="354"/>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4" name="Freeform 68"/>
            <p:cNvSpPr/>
            <p:nvPr/>
          </p:nvSpPr>
          <p:spPr bwMode="auto">
            <a:xfrm>
              <a:off x="520" y="2817"/>
              <a:ext cx="188" cy="137"/>
            </a:xfrm>
            <a:custGeom>
              <a:avLst/>
              <a:gdLst>
                <a:gd name="T0" fmla="*/ 157 w 188"/>
                <a:gd name="T1" fmla="*/ 69 h 137"/>
                <a:gd name="T2" fmla="*/ 155 w 188"/>
                <a:gd name="T3" fmla="*/ 63 h 137"/>
                <a:gd name="T4" fmla="*/ 154 w 188"/>
                <a:gd name="T5" fmla="*/ 55 h 137"/>
                <a:gd name="T6" fmla="*/ 152 w 188"/>
                <a:gd name="T7" fmla="*/ 50 h 137"/>
                <a:gd name="T8" fmla="*/ 146 w 188"/>
                <a:gd name="T9" fmla="*/ 44 h 137"/>
                <a:gd name="T10" fmla="*/ 142 w 188"/>
                <a:gd name="T11" fmla="*/ 38 h 137"/>
                <a:gd name="T12" fmla="*/ 152 w 188"/>
                <a:gd name="T13" fmla="*/ 36 h 137"/>
                <a:gd name="T14" fmla="*/ 146 w 188"/>
                <a:gd name="T15" fmla="*/ 31 h 137"/>
                <a:gd name="T16" fmla="*/ 142 w 188"/>
                <a:gd name="T17" fmla="*/ 25 h 137"/>
                <a:gd name="T18" fmla="*/ 142 w 188"/>
                <a:gd name="T19" fmla="*/ 19 h 137"/>
                <a:gd name="T20" fmla="*/ 144 w 188"/>
                <a:gd name="T21" fmla="*/ 13 h 137"/>
                <a:gd name="T22" fmla="*/ 188 w 188"/>
                <a:gd name="T23" fmla="*/ 7 h 137"/>
                <a:gd name="T24" fmla="*/ 188 w 188"/>
                <a:gd name="T25" fmla="*/ 6 h 137"/>
                <a:gd name="T26" fmla="*/ 186 w 188"/>
                <a:gd name="T27" fmla="*/ 4 h 137"/>
                <a:gd name="T28" fmla="*/ 186 w 188"/>
                <a:gd name="T29" fmla="*/ 2 h 137"/>
                <a:gd name="T30" fmla="*/ 186 w 188"/>
                <a:gd name="T31" fmla="*/ 0 h 137"/>
                <a:gd name="T32" fmla="*/ 0 w 188"/>
                <a:gd name="T33" fmla="*/ 29 h 137"/>
                <a:gd name="T34" fmla="*/ 2 w 188"/>
                <a:gd name="T35" fmla="*/ 36 h 137"/>
                <a:gd name="T36" fmla="*/ 46 w 188"/>
                <a:gd name="T37" fmla="*/ 31 h 137"/>
                <a:gd name="T38" fmla="*/ 48 w 188"/>
                <a:gd name="T39" fmla="*/ 34 h 137"/>
                <a:gd name="T40" fmla="*/ 46 w 188"/>
                <a:gd name="T41" fmla="*/ 42 h 137"/>
                <a:gd name="T42" fmla="*/ 44 w 188"/>
                <a:gd name="T43" fmla="*/ 48 h 137"/>
                <a:gd name="T44" fmla="*/ 42 w 188"/>
                <a:gd name="T45" fmla="*/ 54 h 137"/>
                <a:gd name="T46" fmla="*/ 54 w 188"/>
                <a:gd name="T47" fmla="*/ 50 h 137"/>
                <a:gd name="T48" fmla="*/ 48 w 188"/>
                <a:gd name="T49" fmla="*/ 61 h 137"/>
                <a:gd name="T50" fmla="*/ 46 w 188"/>
                <a:gd name="T51" fmla="*/ 69 h 137"/>
                <a:gd name="T52" fmla="*/ 44 w 188"/>
                <a:gd name="T53" fmla="*/ 75 h 137"/>
                <a:gd name="T54" fmla="*/ 46 w 188"/>
                <a:gd name="T55" fmla="*/ 88 h 137"/>
                <a:gd name="T56" fmla="*/ 50 w 188"/>
                <a:gd name="T57" fmla="*/ 102 h 137"/>
                <a:gd name="T58" fmla="*/ 52 w 188"/>
                <a:gd name="T59" fmla="*/ 107 h 137"/>
                <a:gd name="T60" fmla="*/ 54 w 188"/>
                <a:gd name="T61" fmla="*/ 111 h 137"/>
                <a:gd name="T62" fmla="*/ 59 w 188"/>
                <a:gd name="T63" fmla="*/ 117 h 137"/>
                <a:gd name="T64" fmla="*/ 63 w 188"/>
                <a:gd name="T65" fmla="*/ 121 h 137"/>
                <a:gd name="T66" fmla="*/ 67 w 188"/>
                <a:gd name="T67" fmla="*/ 127 h 137"/>
                <a:gd name="T68" fmla="*/ 73 w 188"/>
                <a:gd name="T69" fmla="*/ 128 h 137"/>
                <a:gd name="T70" fmla="*/ 79 w 188"/>
                <a:gd name="T71" fmla="*/ 132 h 137"/>
                <a:gd name="T72" fmla="*/ 83 w 188"/>
                <a:gd name="T73" fmla="*/ 134 h 137"/>
                <a:gd name="T74" fmla="*/ 88 w 188"/>
                <a:gd name="T75" fmla="*/ 136 h 137"/>
                <a:gd name="T76" fmla="*/ 94 w 188"/>
                <a:gd name="T77" fmla="*/ 136 h 137"/>
                <a:gd name="T78" fmla="*/ 98 w 188"/>
                <a:gd name="T79" fmla="*/ 136 h 137"/>
                <a:gd name="T80" fmla="*/ 104 w 188"/>
                <a:gd name="T81" fmla="*/ 136 h 137"/>
                <a:gd name="T82" fmla="*/ 109 w 188"/>
                <a:gd name="T83" fmla="*/ 136 h 137"/>
                <a:gd name="T84" fmla="*/ 113 w 188"/>
                <a:gd name="T85" fmla="*/ 136 h 137"/>
                <a:gd name="T86" fmla="*/ 142 w 188"/>
                <a:gd name="T87" fmla="*/ 137 h 137"/>
                <a:gd name="T88" fmla="*/ 151 w 188"/>
                <a:gd name="T89" fmla="*/ 132 h 137"/>
                <a:gd name="T90" fmla="*/ 157 w 188"/>
                <a:gd name="T91" fmla="*/ 94 h 137"/>
                <a:gd name="T92" fmla="*/ 157 w 188"/>
                <a:gd name="T93" fmla="*/ 86 h 137"/>
                <a:gd name="T94" fmla="*/ 157 w 188"/>
                <a:gd name="T95" fmla="*/ 79 h 137"/>
                <a:gd name="T96" fmla="*/ 157 w 188"/>
                <a:gd name="T97" fmla="*/ 71 h 137"/>
                <a:gd name="T98" fmla="*/ 157 w 188"/>
                <a:gd name="T99" fmla="*/ 69 h 1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8"/>
                <a:gd name="T151" fmla="*/ 0 h 137"/>
                <a:gd name="T152" fmla="*/ 188 w 188"/>
                <a:gd name="T153" fmla="*/ 137 h 1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8" h="137">
                  <a:moveTo>
                    <a:pt x="157" y="69"/>
                  </a:moveTo>
                  <a:lnTo>
                    <a:pt x="155" y="63"/>
                  </a:lnTo>
                  <a:lnTo>
                    <a:pt x="154" y="55"/>
                  </a:lnTo>
                  <a:lnTo>
                    <a:pt x="152" y="50"/>
                  </a:lnTo>
                  <a:lnTo>
                    <a:pt x="146" y="44"/>
                  </a:lnTo>
                  <a:lnTo>
                    <a:pt x="142" y="38"/>
                  </a:lnTo>
                  <a:lnTo>
                    <a:pt x="152" y="36"/>
                  </a:lnTo>
                  <a:lnTo>
                    <a:pt x="146" y="31"/>
                  </a:lnTo>
                  <a:lnTo>
                    <a:pt x="142" y="25"/>
                  </a:lnTo>
                  <a:lnTo>
                    <a:pt x="142" y="19"/>
                  </a:lnTo>
                  <a:lnTo>
                    <a:pt x="144" y="13"/>
                  </a:lnTo>
                  <a:lnTo>
                    <a:pt x="188" y="7"/>
                  </a:lnTo>
                  <a:lnTo>
                    <a:pt x="188" y="6"/>
                  </a:lnTo>
                  <a:lnTo>
                    <a:pt x="186" y="4"/>
                  </a:lnTo>
                  <a:lnTo>
                    <a:pt x="186" y="2"/>
                  </a:lnTo>
                  <a:lnTo>
                    <a:pt x="186" y="0"/>
                  </a:lnTo>
                  <a:lnTo>
                    <a:pt x="0" y="29"/>
                  </a:lnTo>
                  <a:lnTo>
                    <a:pt x="2" y="36"/>
                  </a:lnTo>
                  <a:lnTo>
                    <a:pt x="46" y="31"/>
                  </a:lnTo>
                  <a:lnTo>
                    <a:pt x="48" y="34"/>
                  </a:lnTo>
                  <a:lnTo>
                    <a:pt x="46" y="42"/>
                  </a:lnTo>
                  <a:lnTo>
                    <a:pt x="44" y="48"/>
                  </a:lnTo>
                  <a:lnTo>
                    <a:pt x="42" y="54"/>
                  </a:lnTo>
                  <a:lnTo>
                    <a:pt x="54" y="50"/>
                  </a:lnTo>
                  <a:lnTo>
                    <a:pt x="48" y="61"/>
                  </a:lnTo>
                  <a:lnTo>
                    <a:pt x="46" y="69"/>
                  </a:lnTo>
                  <a:lnTo>
                    <a:pt x="44" y="75"/>
                  </a:lnTo>
                  <a:lnTo>
                    <a:pt x="46" y="88"/>
                  </a:lnTo>
                  <a:lnTo>
                    <a:pt x="50" y="102"/>
                  </a:lnTo>
                  <a:lnTo>
                    <a:pt x="52" y="107"/>
                  </a:lnTo>
                  <a:lnTo>
                    <a:pt x="54" y="111"/>
                  </a:lnTo>
                  <a:lnTo>
                    <a:pt x="59" y="117"/>
                  </a:lnTo>
                  <a:lnTo>
                    <a:pt x="63" y="121"/>
                  </a:lnTo>
                  <a:lnTo>
                    <a:pt x="67" y="127"/>
                  </a:lnTo>
                  <a:lnTo>
                    <a:pt x="73" y="128"/>
                  </a:lnTo>
                  <a:lnTo>
                    <a:pt x="79" y="132"/>
                  </a:lnTo>
                  <a:lnTo>
                    <a:pt x="83" y="134"/>
                  </a:lnTo>
                  <a:lnTo>
                    <a:pt x="88" y="136"/>
                  </a:lnTo>
                  <a:lnTo>
                    <a:pt x="94" y="136"/>
                  </a:lnTo>
                  <a:lnTo>
                    <a:pt x="98" y="136"/>
                  </a:lnTo>
                  <a:lnTo>
                    <a:pt x="104" y="136"/>
                  </a:lnTo>
                  <a:lnTo>
                    <a:pt x="109" y="136"/>
                  </a:lnTo>
                  <a:lnTo>
                    <a:pt x="113" y="136"/>
                  </a:lnTo>
                  <a:lnTo>
                    <a:pt x="142" y="137"/>
                  </a:lnTo>
                  <a:lnTo>
                    <a:pt x="151" y="132"/>
                  </a:lnTo>
                  <a:lnTo>
                    <a:pt x="157" y="94"/>
                  </a:lnTo>
                  <a:lnTo>
                    <a:pt x="157" y="86"/>
                  </a:lnTo>
                  <a:lnTo>
                    <a:pt x="157" y="79"/>
                  </a:lnTo>
                  <a:lnTo>
                    <a:pt x="157" y="71"/>
                  </a:lnTo>
                  <a:lnTo>
                    <a:pt x="157" y="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5" name="Freeform 69"/>
            <p:cNvSpPr/>
            <p:nvPr/>
          </p:nvSpPr>
          <p:spPr bwMode="auto">
            <a:xfrm>
              <a:off x="538" y="2997"/>
              <a:ext cx="263" cy="321"/>
            </a:xfrm>
            <a:custGeom>
              <a:avLst/>
              <a:gdLst>
                <a:gd name="T0" fmla="*/ 28 w 263"/>
                <a:gd name="T1" fmla="*/ 160 h 321"/>
                <a:gd name="T2" fmla="*/ 25 w 263"/>
                <a:gd name="T3" fmla="*/ 131 h 321"/>
                <a:gd name="T4" fmla="*/ 23 w 263"/>
                <a:gd name="T5" fmla="*/ 85 h 321"/>
                <a:gd name="T6" fmla="*/ 21 w 263"/>
                <a:gd name="T7" fmla="*/ 41 h 321"/>
                <a:gd name="T8" fmla="*/ 17 w 263"/>
                <a:gd name="T9" fmla="*/ 0 h 321"/>
                <a:gd name="T10" fmla="*/ 0 w 263"/>
                <a:gd name="T11" fmla="*/ 0 h 321"/>
                <a:gd name="T12" fmla="*/ 3 w 263"/>
                <a:gd name="T13" fmla="*/ 48 h 321"/>
                <a:gd name="T14" fmla="*/ 5 w 263"/>
                <a:gd name="T15" fmla="*/ 85 h 321"/>
                <a:gd name="T16" fmla="*/ 7 w 263"/>
                <a:gd name="T17" fmla="*/ 119 h 321"/>
                <a:gd name="T18" fmla="*/ 11 w 263"/>
                <a:gd name="T19" fmla="*/ 160 h 321"/>
                <a:gd name="T20" fmla="*/ 13 w 263"/>
                <a:gd name="T21" fmla="*/ 183 h 321"/>
                <a:gd name="T22" fmla="*/ 17 w 263"/>
                <a:gd name="T23" fmla="*/ 206 h 321"/>
                <a:gd name="T24" fmla="*/ 21 w 263"/>
                <a:gd name="T25" fmla="*/ 227 h 321"/>
                <a:gd name="T26" fmla="*/ 26 w 263"/>
                <a:gd name="T27" fmla="*/ 246 h 321"/>
                <a:gd name="T28" fmla="*/ 34 w 263"/>
                <a:gd name="T29" fmla="*/ 263 h 321"/>
                <a:gd name="T30" fmla="*/ 44 w 263"/>
                <a:gd name="T31" fmla="*/ 281 h 321"/>
                <a:gd name="T32" fmla="*/ 53 w 263"/>
                <a:gd name="T33" fmla="*/ 294 h 321"/>
                <a:gd name="T34" fmla="*/ 69 w 263"/>
                <a:gd name="T35" fmla="*/ 304 h 321"/>
                <a:gd name="T36" fmla="*/ 76 w 263"/>
                <a:gd name="T37" fmla="*/ 306 h 321"/>
                <a:gd name="T38" fmla="*/ 86 w 263"/>
                <a:gd name="T39" fmla="*/ 310 h 321"/>
                <a:gd name="T40" fmla="*/ 97 w 263"/>
                <a:gd name="T41" fmla="*/ 313 h 321"/>
                <a:gd name="T42" fmla="*/ 107 w 263"/>
                <a:gd name="T43" fmla="*/ 315 h 321"/>
                <a:gd name="T44" fmla="*/ 120 w 263"/>
                <a:gd name="T45" fmla="*/ 317 h 321"/>
                <a:gd name="T46" fmla="*/ 132 w 263"/>
                <a:gd name="T47" fmla="*/ 319 h 321"/>
                <a:gd name="T48" fmla="*/ 147 w 263"/>
                <a:gd name="T49" fmla="*/ 319 h 321"/>
                <a:gd name="T50" fmla="*/ 161 w 263"/>
                <a:gd name="T51" fmla="*/ 321 h 321"/>
                <a:gd name="T52" fmla="*/ 174 w 263"/>
                <a:gd name="T53" fmla="*/ 321 h 321"/>
                <a:gd name="T54" fmla="*/ 188 w 263"/>
                <a:gd name="T55" fmla="*/ 321 h 321"/>
                <a:gd name="T56" fmla="*/ 201 w 263"/>
                <a:gd name="T57" fmla="*/ 321 h 321"/>
                <a:gd name="T58" fmla="*/ 215 w 263"/>
                <a:gd name="T59" fmla="*/ 321 h 321"/>
                <a:gd name="T60" fmla="*/ 228 w 263"/>
                <a:gd name="T61" fmla="*/ 319 h 321"/>
                <a:gd name="T62" fmla="*/ 241 w 263"/>
                <a:gd name="T63" fmla="*/ 319 h 321"/>
                <a:gd name="T64" fmla="*/ 253 w 263"/>
                <a:gd name="T65" fmla="*/ 317 h 321"/>
                <a:gd name="T66" fmla="*/ 263 w 263"/>
                <a:gd name="T67" fmla="*/ 317 h 321"/>
                <a:gd name="T68" fmla="*/ 263 w 263"/>
                <a:gd name="T69" fmla="*/ 300 h 321"/>
                <a:gd name="T70" fmla="*/ 253 w 263"/>
                <a:gd name="T71" fmla="*/ 302 h 321"/>
                <a:gd name="T72" fmla="*/ 243 w 263"/>
                <a:gd name="T73" fmla="*/ 302 h 321"/>
                <a:gd name="T74" fmla="*/ 234 w 263"/>
                <a:gd name="T75" fmla="*/ 304 h 321"/>
                <a:gd name="T76" fmla="*/ 220 w 263"/>
                <a:gd name="T77" fmla="*/ 304 h 321"/>
                <a:gd name="T78" fmla="*/ 207 w 263"/>
                <a:gd name="T79" fmla="*/ 306 h 321"/>
                <a:gd name="T80" fmla="*/ 195 w 263"/>
                <a:gd name="T81" fmla="*/ 306 h 321"/>
                <a:gd name="T82" fmla="*/ 184 w 263"/>
                <a:gd name="T83" fmla="*/ 306 h 321"/>
                <a:gd name="T84" fmla="*/ 172 w 263"/>
                <a:gd name="T85" fmla="*/ 306 h 321"/>
                <a:gd name="T86" fmla="*/ 159 w 263"/>
                <a:gd name="T87" fmla="*/ 306 h 321"/>
                <a:gd name="T88" fmla="*/ 147 w 263"/>
                <a:gd name="T89" fmla="*/ 306 h 321"/>
                <a:gd name="T90" fmla="*/ 134 w 263"/>
                <a:gd name="T91" fmla="*/ 304 h 321"/>
                <a:gd name="T92" fmla="*/ 122 w 263"/>
                <a:gd name="T93" fmla="*/ 302 h 321"/>
                <a:gd name="T94" fmla="*/ 111 w 263"/>
                <a:gd name="T95" fmla="*/ 300 h 321"/>
                <a:gd name="T96" fmla="*/ 99 w 263"/>
                <a:gd name="T97" fmla="*/ 298 h 321"/>
                <a:gd name="T98" fmla="*/ 88 w 263"/>
                <a:gd name="T99" fmla="*/ 294 h 321"/>
                <a:gd name="T100" fmla="*/ 78 w 263"/>
                <a:gd name="T101" fmla="*/ 290 h 321"/>
                <a:gd name="T102" fmla="*/ 59 w 263"/>
                <a:gd name="T103" fmla="*/ 275 h 321"/>
                <a:gd name="T104" fmla="*/ 46 w 263"/>
                <a:gd name="T105" fmla="*/ 250 h 321"/>
                <a:gd name="T106" fmla="*/ 37 w 263"/>
                <a:gd name="T107" fmla="*/ 219 h 321"/>
                <a:gd name="T108" fmla="*/ 30 w 263"/>
                <a:gd name="T109" fmla="*/ 175 h 321"/>
                <a:gd name="T110" fmla="*/ 28 w 263"/>
                <a:gd name="T111" fmla="*/ 160 h 32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63"/>
                <a:gd name="T169" fmla="*/ 0 h 321"/>
                <a:gd name="T170" fmla="*/ 263 w 263"/>
                <a:gd name="T171" fmla="*/ 321 h 32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63" h="321">
                  <a:moveTo>
                    <a:pt x="28" y="160"/>
                  </a:moveTo>
                  <a:lnTo>
                    <a:pt x="25" y="131"/>
                  </a:lnTo>
                  <a:lnTo>
                    <a:pt x="23" y="85"/>
                  </a:lnTo>
                  <a:lnTo>
                    <a:pt x="21" y="41"/>
                  </a:lnTo>
                  <a:lnTo>
                    <a:pt x="17" y="0"/>
                  </a:lnTo>
                  <a:lnTo>
                    <a:pt x="0" y="0"/>
                  </a:lnTo>
                  <a:lnTo>
                    <a:pt x="3" y="48"/>
                  </a:lnTo>
                  <a:lnTo>
                    <a:pt x="5" y="85"/>
                  </a:lnTo>
                  <a:lnTo>
                    <a:pt x="7" y="119"/>
                  </a:lnTo>
                  <a:lnTo>
                    <a:pt x="11" y="160"/>
                  </a:lnTo>
                  <a:lnTo>
                    <a:pt x="13" y="183"/>
                  </a:lnTo>
                  <a:lnTo>
                    <a:pt x="17" y="206"/>
                  </a:lnTo>
                  <a:lnTo>
                    <a:pt x="21" y="227"/>
                  </a:lnTo>
                  <a:lnTo>
                    <a:pt x="26" y="246"/>
                  </a:lnTo>
                  <a:lnTo>
                    <a:pt x="34" y="263"/>
                  </a:lnTo>
                  <a:lnTo>
                    <a:pt x="44" y="281"/>
                  </a:lnTo>
                  <a:lnTo>
                    <a:pt x="53" y="294"/>
                  </a:lnTo>
                  <a:lnTo>
                    <a:pt x="69" y="304"/>
                  </a:lnTo>
                  <a:lnTo>
                    <a:pt x="76" y="306"/>
                  </a:lnTo>
                  <a:lnTo>
                    <a:pt x="86" y="310"/>
                  </a:lnTo>
                  <a:lnTo>
                    <a:pt x="97" y="313"/>
                  </a:lnTo>
                  <a:lnTo>
                    <a:pt x="107" y="315"/>
                  </a:lnTo>
                  <a:lnTo>
                    <a:pt x="120" y="317"/>
                  </a:lnTo>
                  <a:lnTo>
                    <a:pt x="132" y="319"/>
                  </a:lnTo>
                  <a:lnTo>
                    <a:pt x="147" y="319"/>
                  </a:lnTo>
                  <a:lnTo>
                    <a:pt x="161" y="321"/>
                  </a:lnTo>
                  <a:lnTo>
                    <a:pt x="174" y="321"/>
                  </a:lnTo>
                  <a:lnTo>
                    <a:pt x="188" y="321"/>
                  </a:lnTo>
                  <a:lnTo>
                    <a:pt x="201" y="321"/>
                  </a:lnTo>
                  <a:lnTo>
                    <a:pt x="215" y="321"/>
                  </a:lnTo>
                  <a:lnTo>
                    <a:pt x="228" y="319"/>
                  </a:lnTo>
                  <a:lnTo>
                    <a:pt x="241" y="319"/>
                  </a:lnTo>
                  <a:lnTo>
                    <a:pt x="253" y="317"/>
                  </a:lnTo>
                  <a:lnTo>
                    <a:pt x="263" y="317"/>
                  </a:lnTo>
                  <a:lnTo>
                    <a:pt x="263" y="300"/>
                  </a:lnTo>
                  <a:lnTo>
                    <a:pt x="253" y="302"/>
                  </a:lnTo>
                  <a:lnTo>
                    <a:pt x="243" y="302"/>
                  </a:lnTo>
                  <a:lnTo>
                    <a:pt x="234" y="304"/>
                  </a:lnTo>
                  <a:lnTo>
                    <a:pt x="220" y="304"/>
                  </a:lnTo>
                  <a:lnTo>
                    <a:pt x="207" y="306"/>
                  </a:lnTo>
                  <a:lnTo>
                    <a:pt x="195" y="306"/>
                  </a:lnTo>
                  <a:lnTo>
                    <a:pt x="184" y="306"/>
                  </a:lnTo>
                  <a:lnTo>
                    <a:pt x="172" y="306"/>
                  </a:lnTo>
                  <a:lnTo>
                    <a:pt x="159" y="306"/>
                  </a:lnTo>
                  <a:lnTo>
                    <a:pt x="147" y="306"/>
                  </a:lnTo>
                  <a:lnTo>
                    <a:pt x="134" y="304"/>
                  </a:lnTo>
                  <a:lnTo>
                    <a:pt x="122" y="302"/>
                  </a:lnTo>
                  <a:lnTo>
                    <a:pt x="111" y="300"/>
                  </a:lnTo>
                  <a:lnTo>
                    <a:pt x="99" y="298"/>
                  </a:lnTo>
                  <a:lnTo>
                    <a:pt x="88" y="294"/>
                  </a:lnTo>
                  <a:lnTo>
                    <a:pt x="78" y="290"/>
                  </a:lnTo>
                  <a:lnTo>
                    <a:pt x="59" y="275"/>
                  </a:lnTo>
                  <a:lnTo>
                    <a:pt x="46" y="250"/>
                  </a:lnTo>
                  <a:lnTo>
                    <a:pt x="37" y="219"/>
                  </a:lnTo>
                  <a:lnTo>
                    <a:pt x="30" y="175"/>
                  </a:lnTo>
                  <a:lnTo>
                    <a:pt x="28" y="160"/>
                  </a:lnTo>
                  <a:close/>
                </a:path>
              </a:pathLst>
            </a:custGeom>
            <a:solidFill>
              <a:srgbClr val="0066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6" name="Freeform 70"/>
            <p:cNvSpPr/>
            <p:nvPr/>
          </p:nvSpPr>
          <p:spPr bwMode="auto">
            <a:xfrm>
              <a:off x="538" y="3293"/>
              <a:ext cx="77" cy="177"/>
            </a:xfrm>
            <a:custGeom>
              <a:avLst/>
              <a:gdLst>
                <a:gd name="T0" fmla="*/ 77 w 77"/>
                <a:gd name="T1" fmla="*/ 3 h 177"/>
                <a:gd name="T2" fmla="*/ 17 w 77"/>
                <a:gd name="T3" fmla="*/ 177 h 177"/>
                <a:gd name="T4" fmla="*/ 0 w 77"/>
                <a:gd name="T5" fmla="*/ 177 h 177"/>
                <a:gd name="T6" fmla="*/ 62 w 77"/>
                <a:gd name="T7" fmla="*/ 0 h 177"/>
                <a:gd name="T8" fmla="*/ 77 w 77"/>
                <a:gd name="T9" fmla="*/ 3 h 177"/>
                <a:gd name="T10" fmla="*/ 0 60000 65536"/>
                <a:gd name="T11" fmla="*/ 0 60000 65536"/>
                <a:gd name="T12" fmla="*/ 0 60000 65536"/>
                <a:gd name="T13" fmla="*/ 0 60000 65536"/>
                <a:gd name="T14" fmla="*/ 0 60000 65536"/>
                <a:gd name="T15" fmla="*/ 0 w 77"/>
                <a:gd name="T16" fmla="*/ 0 h 177"/>
                <a:gd name="T17" fmla="*/ 77 w 77"/>
                <a:gd name="T18" fmla="*/ 177 h 177"/>
              </a:gdLst>
              <a:ahLst/>
              <a:cxnLst>
                <a:cxn ang="T10">
                  <a:pos x="T0" y="T1"/>
                </a:cxn>
                <a:cxn ang="T11">
                  <a:pos x="T2" y="T3"/>
                </a:cxn>
                <a:cxn ang="T12">
                  <a:pos x="T4" y="T5"/>
                </a:cxn>
                <a:cxn ang="T13">
                  <a:pos x="T6" y="T7"/>
                </a:cxn>
                <a:cxn ang="T14">
                  <a:pos x="T8" y="T9"/>
                </a:cxn>
              </a:cxnLst>
              <a:rect l="T15" t="T16" r="T17" b="T18"/>
              <a:pathLst>
                <a:path w="77" h="177">
                  <a:moveTo>
                    <a:pt x="77" y="3"/>
                  </a:moveTo>
                  <a:lnTo>
                    <a:pt x="17" y="177"/>
                  </a:lnTo>
                  <a:lnTo>
                    <a:pt x="0" y="177"/>
                  </a:lnTo>
                  <a:lnTo>
                    <a:pt x="62" y="0"/>
                  </a:lnTo>
                  <a:lnTo>
                    <a:pt x="77" y="3"/>
                  </a:lnTo>
                  <a:close/>
                </a:path>
              </a:pathLst>
            </a:custGeom>
            <a:solidFill>
              <a:srgbClr val="0066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7" name="Freeform 71"/>
            <p:cNvSpPr/>
            <p:nvPr/>
          </p:nvSpPr>
          <p:spPr bwMode="auto">
            <a:xfrm flipH="1">
              <a:off x="784" y="3293"/>
              <a:ext cx="77" cy="177"/>
            </a:xfrm>
            <a:custGeom>
              <a:avLst/>
              <a:gdLst>
                <a:gd name="T0" fmla="*/ 77 w 77"/>
                <a:gd name="T1" fmla="*/ 3 h 177"/>
                <a:gd name="T2" fmla="*/ 17 w 77"/>
                <a:gd name="T3" fmla="*/ 177 h 177"/>
                <a:gd name="T4" fmla="*/ 0 w 77"/>
                <a:gd name="T5" fmla="*/ 177 h 177"/>
                <a:gd name="T6" fmla="*/ 62 w 77"/>
                <a:gd name="T7" fmla="*/ 0 h 177"/>
                <a:gd name="T8" fmla="*/ 77 w 77"/>
                <a:gd name="T9" fmla="*/ 3 h 177"/>
                <a:gd name="T10" fmla="*/ 0 60000 65536"/>
                <a:gd name="T11" fmla="*/ 0 60000 65536"/>
                <a:gd name="T12" fmla="*/ 0 60000 65536"/>
                <a:gd name="T13" fmla="*/ 0 60000 65536"/>
                <a:gd name="T14" fmla="*/ 0 60000 65536"/>
                <a:gd name="T15" fmla="*/ 0 w 77"/>
                <a:gd name="T16" fmla="*/ 0 h 177"/>
                <a:gd name="T17" fmla="*/ 77 w 77"/>
                <a:gd name="T18" fmla="*/ 177 h 177"/>
              </a:gdLst>
              <a:ahLst/>
              <a:cxnLst>
                <a:cxn ang="T10">
                  <a:pos x="T0" y="T1"/>
                </a:cxn>
                <a:cxn ang="T11">
                  <a:pos x="T2" y="T3"/>
                </a:cxn>
                <a:cxn ang="T12">
                  <a:pos x="T4" y="T5"/>
                </a:cxn>
                <a:cxn ang="T13">
                  <a:pos x="T6" y="T7"/>
                </a:cxn>
                <a:cxn ang="T14">
                  <a:pos x="T8" y="T9"/>
                </a:cxn>
              </a:cxnLst>
              <a:rect l="T15" t="T16" r="T17" b="T18"/>
              <a:pathLst>
                <a:path w="77" h="177">
                  <a:moveTo>
                    <a:pt x="77" y="3"/>
                  </a:moveTo>
                  <a:lnTo>
                    <a:pt x="17" y="177"/>
                  </a:lnTo>
                  <a:lnTo>
                    <a:pt x="0" y="177"/>
                  </a:lnTo>
                  <a:lnTo>
                    <a:pt x="62" y="0"/>
                  </a:lnTo>
                  <a:lnTo>
                    <a:pt x="77" y="3"/>
                  </a:lnTo>
                  <a:close/>
                </a:path>
              </a:pathLst>
            </a:custGeom>
            <a:solidFill>
              <a:srgbClr val="0066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28" name="Line 72"/>
            <p:cNvSpPr>
              <a:spLocks noChangeShapeType="1"/>
            </p:cNvSpPr>
            <p:nvPr/>
          </p:nvSpPr>
          <p:spPr bwMode="auto">
            <a:xfrm>
              <a:off x="680" y="3164"/>
              <a:ext cx="232" cy="0"/>
            </a:xfrm>
            <a:prstGeom prst="line">
              <a:avLst/>
            </a:prstGeom>
            <a:noFill/>
            <a:ln w="28575">
              <a:solidFill>
                <a:srgbClr val="0066CC"/>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9" name="Freeform 73"/>
            <p:cNvSpPr/>
            <p:nvPr/>
          </p:nvSpPr>
          <p:spPr bwMode="auto">
            <a:xfrm>
              <a:off x="779" y="3158"/>
              <a:ext cx="67" cy="147"/>
            </a:xfrm>
            <a:custGeom>
              <a:avLst/>
              <a:gdLst>
                <a:gd name="T0" fmla="*/ 67 w 67"/>
                <a:gd name="T1" fmla="*/ 0 h 147"/>
                <a:gd name="T2" fmla="*/ 17 w 67"/>
                <a:gd name="T3" fmla="*/ 147 h 147"/>
                <a:gd name="T4" fmla="*/ 0 w 67"/>
                <a:gd name="T5" fmla="*/ 147 h 147"/>
                <a:gd name="T6" fmla="*/ 51 w 67"/>
                <a:gd name="T7" fmla="*/ 1 h 147"/>
                <a:gd name="T8" fmla="*/ 67 w 67"/>
                <a:gd name="T9" fmla="*/ 0 h 147"/>
                <a:gd name="T10" fmla="*/ 0 60000 65536"/>
                <a:gd name="T11" fmla="*/ 0 60000 65536"/>
                <a:gd name="T12" fmla="*/ 0 60000 65536"/>
                <a:gd name="T13" fmla="*/ 0 60000 65536"/>
                <a:gd name="T14" fmla="*/ 0 60000 65536"/>
                <a:gd name="T15" fmla="*/ 0 w 67"/>
                <a:gd name="T16" fmla="*/ 0 h 147"/>
                <a:gd name="T17" fmla="*/ 67 w 67"/>
                <a:gd name="T18" fmla="*/ 147 h 147"/>
              </a:gdLst>
              <a:ahLst/>
              <a:cxnLst>
                <a:cxn ang="T10">
                  <a:pos x="T0" y="T1"/>
                </a:cxn>
                <a:cxn ang="T11">
                  <a:pos x="T2" y="T3"/>
                </a:cxn>
                <a:cxn ang="T12">
                  <a:pos x="T4" y="T5"/>
                </a:cxn>
                <a:cxn ang="T13">
                  <a:pos x="T6" y="T7"/>
                </a:cxn>
                <a:cxn ang="T14">
                  <a:pos x="T8" y="T9"/>
                </a:cxn>
              </a:cxnLst>
              <a:rect l="T15" t="T16" r="T17" b="T18"/>
              <a:pathLst>
                <a:path w="67" h="147">
                  <a:moveTo>
                    <a:pt x="67" y="0"/>
                  </a:moveTo>
                  <a:lnTo>
                    <a:pt x="17" y="147"/>
                  </a:lnTo>
                  <a:lnTo>
                    <a:pt x="0" y="147"/>
                  </a:lnTo>
                  <a:lnTo>
                    <a:pt x="51" y="1"/>
                  </a:lnTo>
                  <a:lnTo>
                    <a:pt x="67" y="0"/>
                  </a:lnTo>
                  <a:close/>
                </a:path>
              </a:pathLst>
            </a:custGeom>
            <a:solidFill>
              <a:srgbClr val="0066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0" name="Freeform 74"/>
            <p:cNvSpPr/>
            <p:nvPr/>
          </p:nvSpPr>
          <p:spPr bwMode="auto">
            <a:xfrm flipH="1">
              <a:off x="762" y="2956"/>
              <a:ext cx="169" cy="182"/>
            </a:xfrm>
            <a:custGeom>
              <a:avLst/>
              <a:gdLst>
                <a:gd name="T0" fmla="*/ 151 w 169"/>
                <a:gd name="T1" fmla="*/ 88 h 182"/>
                <a:gd name="T2" fmla="*/ 99 w 169"/>
                <a:gd name="T3" fmla="*/ 26 h 182"/>
                <a:gd name="T4" fmla="*/ 92 w 169"/>
                <a:gd name="T5" fmla="*/ 28 h 182"/>
                <a:gd name="T6" fmla="*/ 86 w 169"/>
                <a:gd name="T7" fmla="*/ 32 h 182"/>
                <a:gd name="T8" fmla="*/ 80 w 169"/>
                <a:gd name="T9" fmla="*/ 36 h 182"/>
                <a:gd name="T10" fmla="*/ 76 w 169"/>
                <a:gd name="T11" fmla="*/ 40 h 182"/>
                <a:gd name="T12" fmla="*/ 71 w 169"/>
                <a:gd name="T13" fmla="*/ 44 h 182"/>
                <a:gd name="T14" fmla="*/ 63 w 169"/>
                <a:gd name="T15" fmla="*/ 48 h 182"/>
                <a:gd name="T16" fmla="*/ 59 w 169"/>
                <a:gd name="T17" fmla="*/ 51 h 182"/>
                <a:gd name="T18" fmla="*/ 51 w 169"/>
                <a:gd name="T19" fmla="*/ 55 h 182"/>
                <a:gd name="T20" fmla="*/ 15 w 169"/>
                <a:gd name="T21" fmla="*/ 5 h 182"/>
                <a:gd name="T22" fmla="*/ 9 w 169"/>
                <a:gd name="T23" fmla="*/ 0 h 182"/>
                <a:gd name="T24" fmla="*/ 5 w 169"/>
                <a:gd name="T25" fmla="*/ 5 h 182"/>
                <a:gd name="T26" fmla="*/ 2 w 169"/>
                <a:gd name="T27" fmla="*/ 19 h 182"/>
                <a:gd name="T28" fmla="*/ 0 w 169"/>
                <a:gd name="T29" fmla="*/ 30 h 182"/>
                <a:gd name="T30" fmla="*/ 0 w 169"/>
                <a:gd name="T31" fmla="*/ 44 h 182"/>
                <a:gd name="T32" fmla="*/ 4 w 169"/>
                <a:gd name="T33" fmla="*/ 57 h 182"/>
                <a:gd name="T34" fmla="*/ 5 w 169"/>
                <a:gd name="T35" fmla="*/ 63 h 182"/>
                <a:gd name="T36" fmla="*/ 7 w 169"/>
                <a:gd name="T37" fmla="*/ 69 h 182"/>
                <a:gd name="T38" fmla="*/ 9 w 169"/>
                <a:gd name="T39" fmla="*/ 74 h 182"/>
                <a:gd name="T40" fmla="*/ 11 w 169"/>
                <a:gd name="T41" fmla="*/ 80 h 182"/>
                <a:gd name="T42" fmla="*/ 13 w 169"/>
                <a:gd name="T43" fmla="*/ 86 h 182"/>
                <a:gd name="T44" fmla="*/ 17 w 169"/>
                <a:gd name="T45" fmla="*/ 90 h 182"/>
                <a:gd name="T46" fmla="*/ 21 w 169"/>
                <a:gd name="T47" fmla="*/ 94 h 182"/>
                <a:gd name="T48" fmla="*/ 23 w 169"/>
                <a:gd name="T49" fmla="*/ 99 h 182"/>
                <a:gd name="T50" fmla="*/ 94 w 169"/>
                <a:gd name="T51" fmla="*/ 182 h 182"/>
                <a:gd name="T52" fmla="*/ 98 w 169"/>
                <a:gd name="T53" fmla="*/ 167 h 182"/>
                <a:gd name="T54" fmla="*/ 103 w 169"/>
                <a:gd name="T55" fmla="*/ 155 h 182"/>
                <a:gd name="T56" fmla="*/ 111 w 169"/>
                <a:gd name="T57" fmla="*/ 146 h 182"/>
                <a:gd name="T58" fmla="*/ 123 w 169"/>
                <a:gd name="T59" fmla="*/ 136 h 182"/>
                <a:gd name="T60" fmla="*/ 134 w 169"/>
                <a:gd name="T61" fmla="*/ 126 h 182"/>
                <a:gd name="T62" fmla="*/ 146 w 169"/>
                <a:gd name="T63" fmla="*/ 121 h 182"/>
                <a:gd name="T64" fmla="*/ 157 w 169"/>
                <a:gd name="T65" fmla="*/ 113 h 182"/>
                <a:gd name="T66" fmla="*/ 169 w 169"/>
                <a:gd name="T67" fmla="*/ 105 h 182"/>
                <a:gd name="T68" fmla="*/ 151 w 169"/>
                <a:gd name="T69" fmla="*/ 88 h 1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9"/>
                <a:gd name="T106" fmla="*/ 0 h 182"/>
                <a:gd name="T107" fmla="*/ 169 w 169"/>
                <a:gd name="T108" fmla="*/ 182 h 18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9" h="182">
                  <a:moveTo>
                    <a:pt x="151" y="88"/>
                  </a:moveTo>
                  <a:lnTo>
                    <a:pt x="99" y="26"/>
                  </a:lnTo>
                  <a:lnTo>
                    <a:pt x="92" y="28"/>
                  </a:lnTo>
                  <a:lnTo>
                    <a:pt x="86" y="32"/>
                  </a:lnTo>
                  <a:lnTo>
                    <a:pt x="80" y="36"/>
                  </a:lnTo>
                  <a:lnTo>
                    <a:pt x="76" y="40"/>
                  </a:lnTo>
                  <a:lnTo>
                    <a:pt x="71" y="44"/>
                  </a:lnTo>
                  <a:lnTo>
                    <a:pt x="63" y="48"/>
                  </a:lnTo>
                  <a:lnTo>
                    <a:pt x="59" y="51"/>
                  </a:lnTo>
                  <a:lnTo>
                    <a:pt x="51" y="55"/>
                  </a:lnTo>
                  <a:lnTo>
                    <a:pt x="15" y="5"/>
                  </a:lnTo>
                  <a:lnTo>
                    <a:pt x="9" y="0"/>
                  </a:lnTo>
                  <a:lnTo>
                    <a:pt x="5" y="5"/>
                  </a:lnTo>
                  <a:lnTo>
                    <a:pt x="2" y="19"/>
                  </a:lnTo>
                  <a:lnTo>
                    <a:pt x="0" y="30"/>
                  </a:lnTo>
                  <a:lnTo>
                    <a:pt x="0" y="44"/>
                  </a:lnTo>
                  <a:lnTo>
                    <a:pt x="4" y="57"/>
                  </a:lnTo>
                  <a:lnTo>
                    <a:pt x="5" y="63"/>
                  </a:lnTo>
                  <a:lnTo>
                    <a:pt x="7" y="69"/>
                  </a:lnTo>
                  <a:lnTo>
                    <a:pt x="9" y="74"/>
                  </a:lnTo>
                  <a:lnTo>
                    <a:pt x="11" y="80"/>
                  </a:lnTo>
                  <a:lnTo>
                    <a:pt x="13" y="86"/>
                  </a:lnTo>
                  <a:lnTo>
                    <a:pt x="17" y="90"/>
                  </a:lnTo>
                  <a:lnTo>
                    <a:pt x="21" y="94"/>
                  </a:lnTo>
                  <a:lnTo>
                    <a:pt x="23" y="99"/>
                  </a:lnTo>
                  <a:lnTo>
                    <a:pt x="94" y="182"/>
                  </a:lnTo>
                  <a:lnTo>
                    <a:pt x="98" y="167"/>
                  </a:lnTo>
                  <a:lnTo>
                    <a:pt x="103" y="155"/>
                  </a:lnTo>
                  <a:lnTo>
                    <a:pt x="111" y="146"/>
                  </a:lnTo>
                  <a:lnTo>
                    <a:pt x="123" y="136"/>
                  </a:lnTo>
                  <a:lnTo>
                    <a:pt x="134" y="126"/>
                  </a:lnTo>
                  <a:lnTo>
                    <a:pt x="146" y="121"/>
                  </a:lnTo>
                  <a:lnTo>
                    <a:pt x="157" y="113"/>
                  </a:lnTo>
                  <a:lnTo>
                    <a:pt x="169" y="105"/>
                  </a:lnTo>
                  <a:lnTo>
                    <a:pt x="151" y="8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1" name="Freeform 75"/>
            <p:cNvSpPr/>
            <p:nvPr/>
          </p:nvSpPr>
          <p:spPr bwMode="auto">
            <a:xfrm flipH="1">
              <a:off x="888" y="2977"/>
              <a:ext cx="33" cy="63"/>
            </a:xfrm>
            <a:custGeom>
              <a:avLst/>
              <a:gdLst>
                <a:gd name="T0" fmla="*/ 2 w 33"/>
                <a:gd name="T1" fmla="*/ 0 h 63"/>
                <a:gd name="T2" fmla="*/ 0 w 33"/>
                <a:gd name="T3" fmla="*/ 5 h 63"/>
                <a:gd name="T4" fmla="*/ 0 w 33"/>
                <a:gd name="T5" fmla="*/ 15 h 63"/>
                <a:gd name="T6" fmla="*/ 0 w 33"/>
                <a:gd name="T7" fmla="*/ 25 h 63"/>
                <a:gd name="T8" fmla="*/ 2 w 33"/>
                <a:gd name="T9" fmla="*/ 32 h 63"/>
                <a:gd name="T10" fmla="*/ 6 w 33"/>
                <a:gd name="T11" fmla="*/ 40 h 63"/>
                <a:gd name="T12" fmla="*/ 8 w 33"/>
                <a:gd name="T13" fmla="*/ 50 h 63"/>
                <a:gd name="T14" fmla="*/ 12 w 33"/>
                <a:gd name="T15" fmla="*/ 55 h 63"/>
                <a:gd name="T16" fmla="*/ 17 w 33"/>
                <a:gd name="T17" fmla="*/ 63 h 63"/>
                <a:gd name="T18" fmla="*/ 19 w 33"/>
                <a:gd name="T19" fmla="*/ 59 h 63"/>
                <a:gd name="T20" fmla="*/ 19 w 33"/>
                <a:gd name="T21" fmla="*/ 55 h 63"/>
                <a:gd name="T22" fmla="*/ 21 w 33"/>
                <a:gd name="T23" fmla="*/ 53 h 63"/>
                <a:gd name="T24" fmla="*/ 23 w 33"/>
                <a:gd name="T25" fmla="*/ 51 h 63"/>
                <a:gd name="T26" fmla="*/ 25 w 33"/>
                <a:gd name="T27" fmla="*/ 50 h 63"/>
                <a:gd name="T28" fmla="*/ 27 w 33"/>
                <a:gd name="T29" fmla="*/ 46 h 63"/>
                <a:gd name="T30" fmla="*/ 29 w 33"/>
                <a:gd name="T31" fmla="*/ 42 h 63"/>
                <a:gd name="T32" fmla="*/ 33 w 33"/>
                <a:gd name="T33" fmla="*/ 40 h 63"/>
                <a:gd name="T34" fmla="*/ 2 w 33"/>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63"/>
                <a:gd name="T56" fmla="*/ 33 w 33"/>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63">
                  <a:moveTo>
                    <a:pt x="2" y="0"/>
                  </a:moveTo>
                  <a:lnTo>
                    <a:pt x="0" y="5"/>
                  </a:lnTo>
                  <a:lnTo>
                    <a:pt x="0" y="15"/>
                  </a:lnTo>
                  <a:lnTo>
                    <a:pt x="0" y="25"/>
                  </a:lnTo>
                  <a:lnTo>
                    <a:pt x="2" y="32"/>
                  </a:lnTo>
                  <a:lnTo>
                    <a:pt x="6" y="40"/>
                  </a:lnTo>
                  <a:lnTo>
                    <a:pt x="8" y="50"/>
                  </a:lnTo>
                  <a:lnTo>
                    <a:pt x="12" y="55"/>
                  </a:lnTo>
                  <a:lnTo>
                    <a:pt x="17" y="63"/>
                  </a:lnTo>
                  <a:lnTo>
                    <a:pt x="19" y="59"/>
                  </a:lnTo>
                  <a:lnTo>
                    <a:pt x="19" y="55"/>
                  </a:lnTo>
                  <a:lnTo>
                    <a:pt x="21" y="53"/>
                  </a:lnTo>
                  <a:lnTo>
                    <a:pt x="23" y="51"/>
                  </a:lnTo>
                  <a:lnTo>
                    <a:pt x="25" y="50"/>
                  </a:lnTo>
                  <a:lnTo>
                    <a:pt x="27" y="46"/>
                  </a:lnTo>
                  <a:lnTo>
                    <a:pt x="29" y="42"/>
                  </a:lnTo>
                  <a:lnTo>
                    <a:pt x="33" y="40"/>
                  </a:lnTo>
                  <a:lnTo>
                    <a:pt x="2" y="0"/>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32" name="Freeform 76"/>
          <p:cNvSpPr/>
          <p:nvPr/>
        </p:nvSpPr>
        <p:spPr bwMode="auto">
          <a:xfrm>
            <a:off x="8061514" y="4408130"/>
            <a:ext cx="268288" cy="288925"/>
          </a:xfrm>
          <a:custGeom>
            <a:avLst/>
            <a:gdLst>
              <a:gd name="T0" fmla="*/ 2147483646 w 169"/>
              <a:gd name="T1" fmla="*/ 2147483646 h 182"/>
              <a:gd name="T2" fmla="*/ 2147483646 w 169"/>
              <a:gd name="T3" fmla="*/ 2147483646 h 182"/>
              <a:gd name="T4" fmla="*/ 2147483646 w 169"/>
              <a:gd name="T5" fmla="*/ 2147483646 h 182"/>
              <a:gd name="T6" fmla="*/ 2147483646 w 169"/>
              <a:gd name="T7" fmla="*/ 2147483646 h 182"/>
              <a:gd name="T8" fmla="*/ 2147483646 w 169"/>
              <a:gd name="T9" fmla="*/ 2147483646 h 182"/>
              <a:gd name="T10" fmla="*/ 2147483646 w 169"/>
              <a:gd name="T11" fmla="*/ 2147483646 h 182"/>
              <a:gd name="T12" fmla="*/ 2147483646 w 169"/>
              <a:gd name="T13" fmla="*/ 2147483646 h 182"/>
              <a:gd name="T14" fmla="*/ 2147483646 w 169"/>
              <a:gd name="T15" fmla="*/ 2147483646 h 182"/>
              <a:gd name="T16" fmla="*/ 2147483646 w 169"/>
              <a:gd name="T17" fmla="*/ 2147483646 h 182"/>
              <a:gd name="T18" fmla="*/ 2147483646 w 169"/>
              <a:gd name="T19" fmla="*/ 2147483646 h 182"/>
              <a:gd name="T20" fmla="*/ 2147483646 w 169"/>
              <a:gd name="T21" fmla="*/ 2147483646 h 182"/>
              <a:gd name="T22" fmla="*/ 2147483646 w 169"/>
              <a:gd name="T23" fmla="*/ 0 h 182"/>
              <a:gd name="T24" fmla="*/ 2147483646 w 169"/>
              <a:gd name="T25" fmla="*/ 2147483646 h 182"/>
              <a:gd name="T26" fmla="*/ 2147483646 w 169"/>
              <a:gd name="T27" fmla="*/ 2147483646 h 182"/>
              <a:gd name="T28" fmla="*/ 0 w 169"/>
              <a:gd name="T29" fmla="*/ 2147483646 h 182"/>
              <a:gd name="T30" fmla="*/ 0 w 169"/>
              <a:gd name="T31" fmla="*/ 2147483646 h 182"/>
              <a:gd name="T32" fmla="*/ 2147483646 w 169"/>
              <a:gd name="T33" fmla="*/ 2147483646 h 182"/>
              <a:gd name="T34" fmla="*/ 2147483646 w 169"/>
              <a:gd name="T35" fmla="*/ 2147483646 h 182"/>
              <a:gd name="T36" fmla="*/ 2147483646 w 169"/>
              <a:gd name="T37" fmla="*/ 2147483646 h 182"/>
              <a:gd name="T38" fmla="*/ 2147483646 w 169"/>
              <a:gd name="T39" fmla="*/ 2147483646 h 182"/>
              <a:gd name="T40" fmla="*/ 2147483646 w 169"/>
              <a:gd name="T41" fmla="*/ 2147483646 h 182"/>
              <a:gd name="T42" fmla="*/ 2147483646 w 169"/>
              <a:gd name="T43" fmla="*/ 2147483646 h 182"/>
              <a:gd name="T44" fmla="*/ 2147483646 w 169"/>
              <a:gd name="T45" fmla="*/ 2147483646 h 182"/>
              <a:gd name="T46" fmla="*/ 2147483646 w 169"/>
              <a:gd name="T47" fmla="*/ 2147483646 h 182"/>
              <a:gd name="T48" fmla="*/ 2147483646 w 169"/>
              <a:gd name="T49" fmla="*/ 2147483646 h 182"/>
              <a:gd name="T50" fmla="*/ 2147483646 w 169"/>
              <a:gd name="T51" fmla="*/ 2147483646 h 182"/>
              <a:gd name="T52" fmla="*/ 2147483646 w 169"/>
              <a:gd name="T53" fmla="*/ 2147483646 h 182"/>
              <a:gd name="T54" fmla="*/ 2147483646 w 169"/>
              <a:gd name="T55" fmla="*/ 2147483646 h 182"/>
              <a:gd name="T56" fmla="*/ 2147483646 w 169"/>
              <a:gd name="T57" fmla="*/ 2147483646 h 182"/>
              <a:gd name="T58" fmla="*/ 2147483646 w 169"/>
              <a:gd name="T59" fmla="*/ 2147483646 h 182"/>
              <a:gd name="T60" fmla="*/ 2147483646 w 169"/>
              <a:gd name="T61" fmla="*/ 2147483646 h 182"/>
              <a:gd name="T62" fmla="*/ 2147483646 w 169"/>
              <a:gd name="T63" fmla="*/ 2147483646 h 182"/>
              <a:gd name="T64" fmla="*/ 2147483646 w 169"/>
              <a:gd name="T65" fmla="*/ 2147483646 h 182"/>
              <a:gd name="T66" fmla="*/ 2147483646 w 169"/>
              <a:gd name="T67" fmla="*/ 2147483646 h 182"/>
              <a:gd name="T68" fmla="*/ 2147483646 w 169"/>
              <a:gd name="T69" fmla="*/ 2147483646 h 1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9"/>
              <a:gd name="T106" fmla="*/ 0 h 182"/>
              <a:gd name="T107" fmla="*/ 169 w 169"/>
              <a:gd name="T108" fmla="*/ 182 h 18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9" h="182">
                <a:moveTo>
                  <a:pt x="151" y="88"/>
                </a:moveTo>
                <a:lnTo>
                  <a:pt x="99" y="26"/>
                </a:lnTo>
                <a:lnTo>
                  <a:pt x="92" y="28"/>
                </a:lnTo>
                <a:lnTo>
                  <a:pt x="86" y="32"/>
                </a:lnTo>
                <a:lnTo>
                  <a:pt x="80" y="36"/>
                </a:lnTo>
                <a:lnTo>
                  <a:pt x="76" y="40"/>
                </a:lnTo>
                <a:lnTo>
                  <a:pt x="71" y="44"/>
                </a:lnTo>
                <a:lnTo>
                  <a:pt x="63" y="48"/>
                </a:lnTo>
                <a:lnTo>
                  <a:pt x="59" y="51"/>
                </a:lnTo>
                <a:lnTo>
                  <a:pt x="51" y="55"/>
                </a:lnTo>
                <a:lnTo>
                  <a:pt x="15" y="5"/>
                </a:lnTo>
                <a:lnTo>
                  <a:pt x="9" y="0"/>
                </a:lnTo>
                <a:lnTo>
                  <a:pt x="5" y="5"/>
                </a:lnTo>
                <a:lnTo>
                  <a:pt x="2" y="19"/>
                </a:lnTo>
                <a:lnTo>
                  <a:pt x="0" y="30"/>
                </a:lnTo>
                <a:lnTo>
                  <a:pt x="0" y="44"/>
                </a:lnTo>
                <a:lnTo>
                  <a:pt x="4" y="57"/>
                </a:lnTo>
                <a:lnTo>
                  <a:pt x="5" y="63"/>
                </a:lnTo>
                <a:lnTo>
                  <a:pt x="7" y="69"/>
                </a:lnTo>
                <a:lnTo>
                  <a:pt x="9" y="74"/>
                </a:lnTo>
                <a:lnTo>
                  <a:pt x="11" y="80"/>
                </a:lnTo>
                <a:lnTo>
                  <a:pt x="13" y="86"/>
                </a:lnTo>
                <a:lnTo>
                  <a:pt x="17" y="90"/>
                </a:lnTo>
                <a:lnTo>
                  <a:pt x="21" y="94"/>
                </a:lnTo>
                <a:lnTo>
                  <a:pt x="23" y="99"/>
                </a:lnTo>
                <a:lnTo>
                  <a:pt x="94" y="182"/>
                </a:lnTo>
                <a:lnTo>
                  <a:pt x="98" y="167"/>
                </a:lnTo>
                <a:lnTo>
                  <a:pt x="103" y="155"/>
                </a:lnTo>
                <a:lnTo>
                  <a:pt x="111" y="146"/>
                </a:lnTo>
                <a:lnTo>
                  <a:pt x="123" y="136"/>
                </a:lnTo>
                <a:lnTo>
                  <a:pt x="134" y="126"/>
                </a:lnTo>
                <a:lnTo>
                  <a:pt x="146" y="121"/>
                </a:lnTo>
                <a:lnTo>
                  <a:pt x="157" y="113"/>
                </a:lnTo>
                <a:lnTo>
                  <a:pt x="169" y="105"/>
                </a:lnTo>
                <a:lnTo>
                  <a:pt x="151" y="8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3" name="Freeform 77"/>
          <p:cNvSpPr/>
          <p:nvPr/>
        </p:nvSpPr>
        <p:spPr bwMode="auto">
          <a:xfrm>
            <a:off x="8080564" y="4444642"/>
            <a:ext cx="52388" cy="100012"/>
          </a:xfrm>
          <a:custGeom>
            <a:avLst/>
            <a:gdLst>
              <a:gd name="T0" fmla="*/ 2147483646 w 33"/>
              <a:gd name="T1" fmla="*/ 0 h 63"/>
              <a:gd name="T2" fmla="*/ 0 w 33"/>
              <a:gd name="T3" fmla="*/ 2147483646 h 63"/>
              <a:gd name="T4" fmla="*/ 0 w 33"/>
              <a:gd name="T5" fmla="*/ 2147483646 h 63"/>
              <a:gd name="T6" fmla="*/ 0 w 33"/>
              <a:gd name="T7" fmla="*/ 2147483646 h 63"/>
              <a:gd name="T8" fmla="*/ 2147483646 w 33"/>
              <a:gd name="T9" fmla="*/ 2147483646 h 63"/>
              <a:gd name="T10" fmla="*/ 2147483646 w 33"/>
              <a:gd name="T11" fmla="*/ 2147483646 h 63"/>
              <a:gd name="T12" fmla="*/ 2147483646 w 33"/>
              <a:gd name="T13" fmla="*/ 2147483646 h 63"/>
              <a:gd name="T14" fmla="*/ 2147483646 w 33"/>
              <a:gd name="T15" fmla="*/ 2147483646 h 63"/>
              <a:gd name="T16" fmla="*/ 2147483646 w 33"/>
              <a:gd name="T17" fmla="*/ 2147483646 h 63"/>
              <a:gd name="T18" fmla="*/ 2147483646 w 33"/>
              <a:gd name="T19" fmla="*/ 2147483646 h 63"/>
              <a:gd name="T20" fmla="*/ 2147483646 w 33"/>
              <a:gd name="T21" fmla="*/ 2147483646 h 63"/>
              <a:gd name="T22" fmla="*/ 2147483646 w 33"/>
              <a:gd name="T23" fmla="*/ 2147483646 h 63"/>
              <a:gd name="T24" fmla="*/ 2147483646 w 33"/>
              <a:gd name="T25" fmla="*/ 2147483646 h 63"/>
              <a:gd name="T26" fmla="*/ 2147483646 w 33"/>
              <a:gd name="T27" fmla="*/ 2147483646 h 63"/>
              <a:gd name="T28" fmla="*/ 2147483646 w 33"/>
              <a:gd name="T29" fmla="*/ 2147483646 h 63"/>
              <a:gd name="T30" fmla="*/ 2147483646 w 33"/>
              <a:gd name="T31" fmla="*/ 2147483646 h 63"/>
              <a:gd name="T32" fmla="*/ 2147483646 w 33"/>
              <a:gd name="T33" fmla="*/ 2147483646 h 63"/>
              <a:gd name="T34" fmla="*/ 2147483646 w 33"/>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63"/>
              <a:gd name="T56" fmla="*/ 33 w 33"/>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63">
                <a:moveTo>
                  <a:pt x="2" y="0"/>
                </a:moveTo>
                <a:lnTo>
                  <a:pt x="0" y="5"/>
                </a:lnTo>
                <a:lnTo>
                  <a:pt x="0" y="15"/>
                </a:lnTo>
                <a:lnTo>
                  <a:pt x="0" y="25"/>
                </a:lnTo>
                <a:lnTo>
                  <a:pt x="2" y="32"/>
                </a:lnTo>
                <a:lnTo>
                  <a:pt x="6" y="40"/>
                </a:lnTo>
                <a:lnTo>
                  <a:pt x="8" y="50"/>
                </a:lnTo>
                <a:lnTo>
                  <a:pt x="12" y="55"/>
                </a:lnTo>
                <a:lnTo>
                  <a:pt x="17" y="63"/>
                </a:lnTo>
                <a:lnTo>
                  <a:pt x="19" y="59"/>
                </a:lnTo>
                <a:lnTo>
                  <a:pt x="19" y="55"/>
                </a:lnTo>
                <a:lnTo>
                  <a:pt x="21" y="53"/>
                </a:lnTo>
                <a:lnTo>
                  <a:pt x="23" y="51"/>
                </a:lnTo>
                <a:lnTo>
                  <a:pt x="25" y="50"/>
                </a:lnTo>
                <a:lnTo>
                  <a:pt x="27" y="46"/>
                </a:lnTo>
                <a:lnTo>
                  <a:pt x="29" y="42"/>
                </a:lnTo>
                <a:lnTo>
                  <a:pt x="33" y="40"/>
                </a:lnTo>
                <a:lnTo>
                  <a:pt x="2" y="0"/>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34" name="Group 78"/>
          <p:cNvGrpSpPr/>
          <p:nvPr/>
        </p:nvGrpSpPr>
        <p:grpSpPr bwMode="auto">
          <a:xfrm>
            <a:off x="6701027" y="4387493"/>
            <a:ext cx="685800" cy="1036637"/>
            <a:chOff x="520" y="2817"/>
            <a:chExt cx="432" cy="653"/>
          </a:xfrm>
        </p:grpSpPr>
        <p:sp>
          <p:nvSpPr>
            <p:cNvPr id="235" name="Freeform 79"/>
            <p:cNvSpPr/>
            <p:nvPr/>
          </p:nvSpPr>
          <p:spPr bwMode="auto">
            <a:xfrm>
              <a:off x="568" y="2930"/>
              <a:ext cx="384" cy="538"/>
            </a:xfrm>
            <a:custGeom>
              <a:avLst/>
              <a:gdLst>
                <a:gd name="T0" fmla="*/ 97 w 384"/>
                <a:gd name="T1" fmla="*/ 357 h 538"/>
                <a:gd name="T2" fmla="*/ 141 w 384"/>
                <a:gd name="T3" fmla="*/ 360 h 538"/>
                <a:gd name="T4" fmla="*/ 216 w 384"/>
                <a:gd name="T5" fmla="*/ 357 h 538"/>
                <a:gd name="T6" fmla="*/ 263 w 384"/>
                <a:gd name="T7" fmla="*/ 354 h 538"/>
                <a:gd name="T8" fmla="*/ 274 w 384"/>
                <a:gd name="T9" fmla="*/ 357 h 538"/>
                <a:gd name="T10" fmla="*/ 286 w 384"/>
                <a:gd name="T11" fmla="*/ 412 h 538"/>
                <a:gd name="T12" fmla="*/ 300 w 384"/>
                <a:gd name="T13" fmla="*/ 456 h 538"/>
                <a:gd name="T14" fmla="*/ 328 w 384"/>
                <a:gd name="T15" fmla="*/ 538 h 538"/>
                <a:gd name="T16" fmla="*/ 384 w 384"/>
                <a:gd name="T17" fmla="*/ 538 h 538"/>
                <a:gd name="T18" fmla="*/ 343 w 384"/>
                <a:gd name="T19" fmla="*/ 388 h 538"/>
                <a:gd name="T20" fmla="*/ 316 w 384"/>
                <a:gd name="T21" fmla="*/ 286 h 538"/>
                <a:gd name="T22" fmla="*/ 306 w 384"/>
                <a:gd name="T23" fmla="*/ 279 h 538"/>
                <a:gd name="T24" fmla="*/ 292 w 384"/>
                <a:gd name="T25" fmla="*/ 270 h 538"/>
                <a:gd name="T26" fmla="*/ 186 w 384"/>
                <a:gd name="T27" fmla="*/ 269 h 538"/>
                <a:gd name="T28" fmla="*/ 175 w 384"/>
                <a:gd name="T29" fmla="*/ 267 h 538"/>
                <a:gd name="T30" fmla="*/ 167 w 384"/>
                <a:gd name="T31" fmla="*/ 267 h 538"/>
                <a:gd name="T32" fmla="*/ 161 w 384"/>
                <a:gd name="T33" fmla="*/ 267 h 538"/>
                <a:gd name="T34" fmla="*/ 155 w 384"/>
                <a:gd name="T35" fmla="*/ 265 h 538"/>
                <a:gd name="T36" fmla="*/ 146 w 384"/>
                <a:gd name="T37" fmla="*/ 258 h 538"/>
                <a:gd name="T38" fmla="*/ 140 w 384"/>
                <a:gd name="T39" fmla="*/ 244 h 538"/>
                <a:gd name="T40" fmla="*/ 134 w 384"/>
                <a:gd name="T41" fmla="*/ 231 h 538"/>
                <a:gd name="T42" fmla="*/ 130 w 384"/>
                <a:gd name="T43" fmla="*/ 213 h 538"/>
                <a:gd name="T44" fmla="*/ 127 w 384"/>
                <a:gd name="T45" fmla="*/ 198 h 538"/>
                <a:gd name="T46" fmla="*/ 143 w 384"/>
                <a:gd name="T47" fmla="*/ 231 h 538"/>
                <a:gd name="T48" fmla="*/ 274 w 384"/>
                <a:gd name="T49" fmla="*/ 229 h 538"/>
                <a:gd name="T50" fmla="*/ 269 w 384"/>
                <a:gd name="T51" fmla="*/ 198 h 538"/>
                <a:gd name="T52" fmla="*/ 175 w 384"/>
                <a:gd name="T53" fmla="*/ 192 h 538"/>
                <a:gd name="T54" fmla="*/ 133 w 384"/>
                <a:gd name="T55" fmla="*/ 75 h 538"/>
                <a:gd name="T56" fmla="*/ 117 w 384"/>
                <a:gd name="T57" fmla="*/ 57 h 538"/>
                <a:gd name="T58" fmla="*/ 97 w 384"/>
                <a:gd name="T59" fmla="*/ 46 h 538"/>
                <a:gd name="T60" fmla="*/ 73 w 384"/>
                <a:gd name="T61" fmla="*/ 37 h 538"/>
                <a:gd name="T62" fmla="*/ 84 w 384"/>
                <a:gd name="T63" fmla="*/ 0 h 538"/>
                <a:gd name="T64" fmla="*/ 60 w 384"/>
                <a:gd name="T65" fmla="*/ 15 h 538"/>
                <a:gd name="T66" fmla="*/ 25 w 384"/>
                <a:gd name="T67" fmla="*/ 1 h 538"/>
                <a:gd name="T68" fmla="*/ 24 w 384"/>
                <a:gd name="T69" fmla="*/ 27 h 538"/>
                <a:gd name="T70" fmla="*/ 21 w 384"/>
                <a:gd name="T71" fmla="*/ 42 h 538"/>
                <a:gd name="T72" fmla="*/ 17 w 384"/>
                <a:gd name="T73" fmla="*/ 52 h 538"/>
                <a:gd name="T74" fmla="*/ 13 w 384"/>
                <a:gd name="T75" fmla="*/ 54 h 538"/>
                <a:gd name="T76" fmla="*/ 11 w 384"/>
                <a:gd name="T77" fmla="*/ 56 h 538"/>
                <a:gd name="T78" fmla="*/ 10 w 384"/>
                <a:gd name="T79" fmla="*/ 60 h 538"/>
                <a:gd name="T80" fmla="*/ 6 w 384"/>
                <a:gd name="T81" fmla="*/ 64 h 538"/>
                <a:gd name="T82" fmla="*/ 6 w 384"/>
                <a:gd name="T83" fmla="*/ 67 h 538"/>
                <a:gd name="T84" fmla="*/ 0 w 384"/>
                <a:gd name="T85" fmla="*/ 79 h 538"/>
                <a:gd name="T86" fmla="*/ 4 w 384"/>
                <a:gd name="T87" fmla="*/ 132 h 538"/>
                <a:gd name="T88" fmla="*/ 7 w 384"/>
                <a:gd name="T89" fmla="*/ 163 h 538"/>
                <a:gd name="T90" fmla="*/ 9 w 384"/>
                <a:gd name="T91" fmla="*/ 193 h 538"/>
                <a:gd name="T92" fmla="*/ 12 w 384"/>
                <a:gd name="T93" fmla="*/ 234 h 538"/>
                <a:gd name="T94" fmla="*/ 19 w 384"/>
                <a:gd name="T95" fmla="*/ 277 h 538"/>
                <a:gd name="T96" fmla="*/ 31 w 384"/>
                <a:gd name="T97" fmla="*/ 315 h 538"/>
                <a:gd name="T98" fmla="*/ 43 w 384"/>
                <a:gd name="T99" fmla="*/ 331 h 538"/>
                <a:gd name="T100" fmla="*/ 51 w 384"/>
                <a:gd name="T101" fmla="*/ 339 h 538"/>
                <a:gd name="T102" fmla="*/ 57 w 384"/>
                <a:gd name="T103" fmla="*/ 345 h 538"/>
                <a:gd name="T104" fmla="*/ 75 w 384"/>
                <a:gd name="T105" fmla="*/ 354 h 5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4"/>
                <a:gd name="T160" fmla="*/ 0 h 538"/>
                <a:gd name="T161" fmla="*/ 384 w 384"/>
                <a:gd name="T162" fmla="*/ 538 h 53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4" h="538">
                  <a:moveTo>
                    <a:pt x="97" y="357"/>
                  </a:moveTo>
                  <a:lnTo>
                    <a:pt x="141" y="360"/>
                  </a:lnTo>
                  <a:lnTo>
                    <a:pt x="216" y="357"/>
                  </a:lnTo>
                  <a:lnTo>
                    <a:pt x="263" y="354"/>
                  </a:lnTo>
                  <a:lnTo>
                    <a:pt x="274" y="357"/>
                  </a:lnTo>
                  <a:lnTo>
                    <a:pt x="286" y="412"/>
                  </a:lnTo>
                  <a:lnTo>
                    <a:pt x="300" y="456"/>
                  </a:lnTo>
                  <a:lnTo>
                    <a:pt x="328" y="538"/>
                  </a:lnTo>
                  <a:lnTo>
                    <a:pt x="384" y="538"/>
                  </a:lnTo>
                  <a:lnTo>
                    <a:pt x="343" y="388"/>
                  </a:lnTo>
                  <a:lnTo>
                    <a:pt x="316" y="286"/>
                  </a:lnTo>
                  <a:lnTo>
                    <a:pt x="306" y="279"/>
                  </a:lnTo>
                  <a:lnTo>
                    <a:pt x="292" y="270"/>
                  </a:lnTo>
                  <a:lnTo>
                    <a:pt x="186" y="269"/>
                  </a:lnTo>
                  <a:lnTo>
                    <a:pt x="175" y="267"/>
                  </a:lnTo>
                  <a:lnTo>
                    <a:pt x="167" y="267"/>
                  </a:lnTo>
                  <a:lnTo>
                    <a:pt x="161" y="267"/>
                  </a:lnTo>
                  <a:lnTo>
                    <a:pt x="155" y="265"/>
                  </a:lnTo>
                  <a:lnTo>
                    <a:pt x="146" y="258"/>
                  </a:lnTo>
                  <a:lnTo>
                    <a:pt x="140" y="244"/>
                  </a:lnTo>
                  <a:lnTo>
                    <a:pt x="134" y="231"/>
                  </a:lnTo>
                  <a:lnTo>
                    <a:pt x="130" y="213"/>
                  </a:lnTo>
                  <a:lnTo>
                    <a:pt x="127" y="198"/>
                  </a:lnTo>
                  <a:lnTo>
                    <a:pt x="143" y="231"/>
                  </a:lnTo>
                  <a:lnTo>
                    <a:pt x="274" y="229"/>
                  </a:lnTo>
                  <a:lnTo>
                    <a:pt x="269" y="198"/>
                  </a:lnTo>
                  <a:lnTo>
                    <a:pt x="175" y="192"/>
                  </a:lnTo>
                  <a:lnTo>
                    <a:pt x="133" y="75"/>
                  </a:lnTo>
                  <a:lnTo>
                    <a:pt x="117" y="57"/>
                  </a:lnTo>
                  <a:lnTo>
                    <a:pt x="97" y="46"/>
                  </a:lnTo>
                  <a:lnTo>
                    <a:pt x="73" y="37"/>
                  </a:lnTo>
                  <a:lnTo>
                    <a:pt x="84" y="0"/>
                  </a:lnTo>
                  <a:lnTo>
                    <a:pt x="60" y="15"/>
                  </a:lnTo>
                  <a:lnTo>
                    <a:pt x="25" y="1"/>
                  </a:lnTo>
                  <a:lnTo>
                    <a:pt x="24" y="27"/>
                  </a:lnTo>
                  <a:lnTo>
                    <a:pt x="21" y="42"/>
                  </a:lnTo>
                  <a:lnTo>
                    <a:pt x="17" y="52"/>
                  </a:lnTo>
                  <a:lnTo>
                    <a:pt x="13" y="54"/>
                  </a:lnTo>
                  <a:lnTo>
                    <a:pt x="11" y="56"/>
                  </a:lnTo>
                  <a:lnTo>
                    <a:pt x="10" y="60"/>
                  </a:lnTo>
                  <a:lnTo>
                    <a:pt x="6" y="64"/>
                  </a:lnTo>
                  <a:lnTo>
                    <a:pt x="6" y="67"/>
                  </a:lnTo>
                  <a:lnTo>
                    <a:pt x="0" y="79"/>
                  </a:lnTo>
                  <a:lnTo>
                    <a:pt x="4" y="132"/>
                  </a:lnTo>
                  <a:lnTo>
                    <a:pt x="7" y="163"/>
                  </a:lnTo>
                  <a:lnTo>
                    <a:pt x="9" y="193"/>
                  </a:lnTo>
                  <a:lnTo>
                    <a:pt x="12" y="234"/>
                  </a:lnTo>
                  <a:lnTo>
                    <a:pt x="19" y="277"/>
                  </a:lnTo>
                  <a:lnTo>
                    <a:pt x="31" y="315"/>
                  </a:lnTo>
                  <a:lnTo>
                    <a:pt x="43" y="331"/>
                  </a:lnTo>
                  <a:lnTo>
                    <a:pt x="51" y="339"/>
                  </a:lnTo>
                  <a:lnTo>
                    <a:pt x="57" y="345"/>
                  </a:lnTo>
                  <a:lnTo>
                    <a:pt x="75" y="354"/>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6" name="Freeform 80"/>
            <p:cNvSpPr/>
            <p:nvPr/>
          </p:nvSpPr>
          <p:spPr bwMode="auto">
            <a:xfrm>
              <a:off x="520" y="2817"/>
              <a:ext cx="188" cy="137"/>
            </a:xfrm>
            <a:custGeom>
              <a:avLst/>
              <a:gdLst>
                <a:gd name="T0" fmla="*/ 157 w 188"/>
                <a:gd name="T1" fmla="*/ 69 h 137"/>
                <a:gd name="T2" fmla="*/ 155 w 188"/>
                <a:gd name="T3" fmla="*/ 63 h 137"/>
                <a:gd name="T4" fmla="*/ 154 w 188"/>
                <a:gd name="T5" fmla="*/ 55 h 137"/>
                <a:gd name="T6" fmla="*/ 152 w 188"/>
                <a:gd name="T7" fmla="*/ 50 h 137"/>
                <a:gd name="T8" fmla="*/ 146 w 188"/>
                <a:gd name="T9" fmla="*/ 44 h 137"/>
                <a:gd name="T10" fmla="*/ 142 w 188"/>
                <a:gd name="T11" fmla="*/ 38 h 137"/>
                <a:gd name="T12" fmla="*/ 152 w 188"/>
                <a:gd name="T13" fmla="*/ 36 h 137"/>
                <a:gd name="T14" fmla="*/ 146 w 188"/>
                <a:gd name="T15" fmla="*/ 31 h 137"/>
                <a:gd name="T16" fmla="*/ 142 w 188"/>
                <a:gd name="T17" fmla="*/ 25 h 137"/>
                <a:gd name="T18" fmla="*/ 142 w 188"/>
                <a:gd name="T19" fmla="*/ 19 h 137"/>
                <a:gd name="T20" fmla="*/ 144 w 188"/>
                <a:gd name="T21" fmla="*/ 13 h 137"/>
                <a:gd name="T22" fmla="*/ 188 w 188"/>
                <a:gd name="T23" fmla="*/ 7 h 137"/>
                <a:gd name="T24" fmla="*/ 188 w 188"/>
                <a:gd name="T25" fmla="*/ 6 h 137"/>
                <a:gd name="T26" fmla="*/ 186 w 188"/>
                <a:gd name="T27" fmla="*/ 4 h 137"/>
                <a:gd name="T28" fmla="*/ 186 w 188"/>
                <a:gd name="T29" fmla="*/ 2 h 137"/>
                <a:gd name="T30" fmla="*/ 186 w 188"/>
                <a:gd name="T31" fmla="*/ 0 h 137"/>
                <a:gd name="T32" fmla="*/ 0 w 188"/>
                <a:gd name="T33" fmla="*/ 29 h 137"/>
                <a:gd name="T34" fmla="*/ 2 w 188"/>
                <a:gd name="T35" fmla="*/ 36 h 137"/>
                <a:gd name="T36" fmla="*/ 46 w 188"/>
                <a:gd name="T37" fmla="*/ 31 h 137"/>
                <a:gd name="T38" fmla="*/ 48 w 188"/>
                <a:gd name="T39" fmla="*/ 34 h 137"/>
                <a:gd name="T40" fmla="*/ 46 w 188"/>
                <a:gd name="T41" fmla="*/ 42 h 137"/>
                <a:gd name="T42" fmla="*/ 44 w 188"/>
                <a:gd name="T43" fmla="*/ 48 h 137"/>
                <a:gd name="T44" fmla="*/ 42 w 188"/>
                <a:gd name="T45" fmla="*/ 54 h 137"/>
                <a:gd name="T46" fmla="*/ 54 w 188"/>
                <a:gd name="T47" fmla="*/ 50 h 137"/>
                <a:gd name="T48" fmla="*/ 48 w 188"/>
                <a:gd name="T49" fmla="*/ 61 h 137"/>
                <a:gd name="T50" fmla="*/ 46 w 188"/>
                <a:gd name="T51" fmla="*/ 69 h 137"/>
                <a:gd name="T52" fmla="*/ 44 w 188"/>
                <a:gd name="T53" fmla="*/ 75 h 137"/>
                <a:gd name="T54" fmla="*/ 46 w 188"/>
                <a:gd name="T55" fmla="*/ 88 h 137"/>
                <a:gd name="T56" fmla="*/ 50 w 188"/>
                <a:gd name="T57" fmla="*/ 102 h 137"/>
                <a:gd name="T58" fmla="*/ 52 w 188"/>
                <a:gd name="T59" fmla="*/ 107 h 137"/>
                <a:gd name="T60" fmla="*/ 54 w 188"/>
                <a:gd name="T61" fmla="*/ 111 h 137"/>
                <a:gd name="T62" fmla="*/ 59 w 188"/>
                <a:gd name="T63" fmla="*/ 117 h 137"/>
                <a:gd name="T64" fmla="*/ 63 w 188"/>
                <a:gd name="T65" fmla="*/ 121 h 137"/>
                <a:gd name="T66" fmla="*/ 67 w 188"/>
                <a:gd name="T67" fmla="*/ 127 h 137"/>
                <a:gd name="T68" fmla="*/ 73 w 188"/>
                <a:gd name="T69" fmla="*/ 128 h 137"/>
                <a:gd name="T70" fmla="*/ 79 w 188"/>
                <a:gd name="T71" fmla="*/ 132 h 137"/>
                <a:gd name="T72" fmla="*/ 83 w 188"/>
                <a:gd name="T73" fmla="*/ 134 h 137"/>
                <a:gd name="T74" fmla="*/ 88 w 188"/>
                <a:gd name="T75" fmla="*/ 136 h 137"/>
                <a:gd name="T76" fmla="*/ 94 w 188"/>
                <a:gd name="T77" fmla="*/ 136 h 137"/>
                <a:gd name="T78" fmla="*/ 98 w 188"/>
                <a:gd name="T79" fmla="*/ 136 h 137"/>
                <a:gd name="T80" fmla="*/ 104 w 188"/>
                <a:gd name="T81" fmla="*/ 136 h 137"/>
                <a:gd name="T82" fmla="*/ 109 w 188"/>
                <a:gd name="T83" fmla="*/ 136 h 137"/>
                <a:gd name="T84" fmla="*/ 113 w 188"/>
                <a:gd name="T85" fmla="*/ 136 h 137"/>
                <a:gd name="T86" fmla="*/ 142 w 188"/>
                <a:gd name="T87" fmla="*/ 137 h 137"/>
                <a:gd name="T88" fmla="*/ 151 w 188"/>
                <a:gd name="T89" fmla="*/ 132 h 137"/>
                <a:gd name="T90" fmla="*/ 157 w 188"/>
                <a:gd name="T91" fmla="*/ 94 h 137"/>
                <a:gd name="T92" fmla="*/ 157 w 188"/>
                <a:gd name="T93" fmla="*/ 86 h 137"/>
                <a:gd name="T94" fmla="*/ 157 w 188"/>
                <a:gd name="T95" fmla="*/ 79 h 137"/>
                <a:gd name="T96" fmla="*/ 157 w 188"/>
                <a:gd name="T97" fmla="*/ 71 h 137"/>
                <a:gd name="T98" fmla="*/ 157 w 188"/>
                <a:gd name="T99" fmla="*/ 69 h 1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8"/>
                <a:gd name="T151" fmla="*/ 0 h 137"/>
                <a:gd name="T152" fmla="*/ 188 w 188"/>
                <a:gd name="T153" fmla="*/ 137 h 1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8" h="137">
                  <a:moveTo>
                    <a:pt x="157" y="69"/>
                  </a:moveTo>
                  <a:lnTo>
                    <a:pt x="155" y="63"/>
                  </a:lnTo>
                  <a:lnTo>
                    <a:pt x="154" y="55"/>
                  </a:lnTo>
                  <a:lnTo>
                    <a:pt x="152" y="50"/>
                  </a:lnTo>
                  <a:lnTo>
                    <a:pt x="146" y="44"/>
                  </a:lnTo>
                  <a:lnTo>
                    <a:pt x="142" y="38"/>
                  </a:lnTo>
                  <a:lnTo>
                    <a:pt x="152" y="36"/>
                  </a:lnTo>
                  <a:lnTo>
                    <a:pt x="146" y="31"/>
                  </a:lnTo>
                  <a:lnTo>
                    <a:pt x="142" y="25"/>
                  </a:lnTo>
                  <a:lnTo>
                    <a:pt x="142" y="19"/>
                  </a:lnTo>
                  <a:lnTo>
                    <a:pt x="144" y="13"/>
                  </a:lnTo>
                  <a:lnTo>
                    <a:pt x="188" y="7"/>
                  </a:lnTo>
                  <a:lnTo>
                    <a:pt x="188" y="6"/>
                  </a:lnTo>
                  <a:lnTo>
                    <a:pt x="186" y="4"/>
                  </a:lnTo>
                  <a:lnTo>
                    <a:pt x="186" y="2"/>
                  </a:lnTo>
                  <a:lnTo>
                    <a:pt x="186" y="0"/>
                  </a:lnTo>
                  <a:lnTo>
                    <a:pt x="0" y="29"/>
                  </a:lnTo>
                  <a:lnTo>
                    <a:pt x="2" y="36"/>
                  </a:lnTo>
                  <a:lnTo>
                    <a:pt x="46" y="31"/>
                  </a:lnTo>
                  <a:lnTo>
                    <a:pt x="48" y="34"/>
                  </a:lnTo>
                  <a:lnTo>
                    <a:pt x="46" y="42"/>
                  </a:lnTo>
                  <a:lnTo>
                    <a:pt x="44" y="48"/>
                  </a:lnTo>
                  <a:lnTo>
                    <a:pt x="42" y="54"/>
                  </a:lnTo>
                  <a:lnTo>
                    <a:pt x="54" y="50"/>
                  </a:lnTo>
                  <a:lnTo>
                    <a:pt x="48" y="61"/>
                  </a:lnTo>
                  <a:lnTo>
                    <a:pt x="46" y="69"/>
                  </a:lnTo>
                  <a:lnTo>
                    <a:pt x="44" y="75"/>
                  </a:lnTo>
                  <a:lnTo>
                    <a:pt x="46" y="88"/>
                  </a:lnTo>
                  <a:lnTo>
                    <a:pt x="50" y="102"/>
                  </a:lnTo>
                  <a:lnTo>
                    <a:pt x="52" y="107"/>
                  </a:lnTo>
                  <a:lnTo>
                    <a:pt x="54" y="111"/>
                  </a:lnTo>
                  <a:lnTo>
                    <a:pt x="59" y="117"/>
                  </a:lnTo>
                  <a:lnTo>
                    <a:pt x="63" y="121"/>
                  </a:lnTo>
                  <a:lnTo>
                    <a:pt x="67" y="127"/>
                  </a:lnTo>
                  <a:lnTo>
                    <a:pt x="73" y="128"/>
                  </a:lnTo>
                  <a:lnTo>
                    <a:pt x="79" y="132"/>
                  </a:lnTo>
                  <a:lnTo>
                    <a:pt x="83" y="134"/>
                  </a:lnTo>
                  <a:lnTo>
                    <a:pt x="88" y="136"/>
                  </a:lnTo>
                  <a:lnTo>
                    <a:pt x="94" y="136"/>
                  </a:lnTo>
                  <a:lnTo>
                    <a:pt x="98" y="136"/>
                  </a:lnTo>
                  <a:lnTo>
                    <a:pt x="104" y="136"/>
                  </a:lnTo>
                  <a:lnTo>
                    <a:pt x="109" y="136"/>
                  </a:lnTo>
                  <a:lnTo>
                    <a:pt x="113" y="136"/>
                  </a:lnTo>
                  <a:lnTo>
                    <a:pt x="142" y="137"/>
                  </a:lnTo>
                  <a:lnTo>
                    <a:pt x="151" y="132"/>
                  </a:lnTo>
                  <a:lnTo>
                    <a:pt x="157" y="94"/>
                  </a:lnTo>
                  <a:lnTo>
                    <a:pt x="157" y="86"/>
                  </a:lnTo>
                  <a:lnTo>
                    <a:pt x="157" y="79"/>
                  </a:lnTo>
                  <a:lnTo>
                    <a:pt x="157" y="71"/>
                  </a:lnTo>
                  <a:lnTo>
                    <a:pt x="157" y="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7" name="Freeform 81"/>
            <p:cNvSpPr/>
            <p:nvPr/>
          </p:nvSpPr>
          <p:spPr bwMode="auto">
            <a:xfrm>
              <a:off x="538" y="2997"/>
              <a:ext cx="263" cy="321"/>
            </a:xfrm>
            <a:custGeom>
              <a:avLst/>
              <a:gdLst>
                <a:gd name="T0" fmla="*/ 28 w 263"/>
                <a:gd name="T1" fmla="*/ 160 h 321"/>
                <a:gd name="T2" fmla="*/ 25 w 263"/>
                <a:gd name="T3" fmla="*/ 131 h 321"/>
                <a:gd name="T4" fmla="*/ 23 w 263"/>
                <a:gd name="T5" fmla="*/ 85 h 321"/>
                <a:gd name="T6" fmla="*/ 21 w 263"/>
                <a:gd name="T7" fmla="*/ 41 h 321"/>
                <a:gd name="T8" fmla="*/ 17 w 263"/>
                <a:gd name="T9" fmla="*/ 0 h 321"/>
                <a:gd name="T10" fmla="*/ 0 w 263"/>
                <a:gd name="T11" fmla="*/ 0 h 321"/>
                <a:gd name="T12" fmla="*/ 3 w 263"/>
                <a:gd name="T13" fmla="*/ 48 h 321"/>
                <a:gd name="T14" fmla="*/ 5 w 263"/>
                <a:gd name="T15" fmla="*/ 85 h 321"/>
                <a:gd name="T16" fmla="*/ 7 w 263"/>
                <a:gd name="T17" fmla="*/ 119 h 321"/>
                <a:gd name="T18" fmla="*/ 11 w 263"/>
                <a:gd name="T19" fmla="*/ 160 h 321"/>
                <a:gd name="T20" fmla="*/ 13 w 263"/>
                <a:gd name="T21" fmla="*/ 183 h 321"/>
                <a:gd name="T22" fmla="*/ 17 w 263"/>
                <a:gd name="T23" fmla="*/ 206 h 321"/>
                <a:gd name="T24" fmla="*/ 21 w 263"/>
                <a:gd name="T25" fmla="*/ 227 h 321"/>
                <a:gd name="T26" fmla="*/ 26 w 263"/>
                <a:gd name="T27" fmla="*/ 246 h 321"/>
                <a:gd name="T28" fmla="*/ 34 w 263"/>
                <a:gd name="T29" fmla="*/ 263 h 321"/>
                <a:gd name="T30" fmla="*/ 44 w 263"/>
                <a:gd name="T31" fmla="*/ 281 h 321"/>
                <a:gd name="T32" fmla="*/ 53 w 263"/>
                <a:gd name="T33" fmla="*/ 294 h 321"/>
                <a:gd name="T34" fmla="*/ 69 w 263"/>
                <a:gd name="T35" fmla="*/ 304 h 321"/>
                <a:gd name="T36" fmla="*/ 76 w 263"/>
                <a:gd name="T37" fmla="*/ 306 h 321"/>
                <a:gd name="T38" fmla="*/ 86 w 263"/>
                <a:gd name="T39" fmla="*/ 310 h 321"/>
                <a:gd name="T40" fmla="*/ 97 w 263"/>
                <a:gd name="T41" fmla="*/ 313 h 321"/>
                <a:gd name="T42" fmla="*/ 107 w 263"/>
                <a:gd name="T43" fmla="*/ 315 h 321"/>
                <a:gd name="T44" fmla="*/ 120 w 263"/>
                <a:gd name="T45" fmla="*/ 317 h 321"/>
                <a:gd name="T46" fmla="*/ 132 w 263"/>
                <a:gd name="T47" fmla="*/ 319 h 321"/>
                <a:gd name="T48" fmla="*/ 147 w 263"/>
                <a:gd name="T49" fmla="*/ 319 h 321"/>
                <a:gd name="T50" fmla="*/ 161 w 263"/>
                <a:gd name="T51" fmla="*/ 321 h 321"/>
                <a:gd name="T52" fmla="*/ 174 w 263"/>
                <a:gd name="T53" fmla="*/ 321 h 321"/>
                <a:gd name="T54" fmla="*/ 188 w 263"/>
                <a:gd name="T55" fmla="*/ 321 h 321"/>
                <a:gd name="T56" fmla="*/ 201 w 263"/>
                <a:gd name="T57" fmla="*/ 321 h 321"/>
                <a:gd name="T58" fmla="*/ 215 w 263"/>
                <a:gd name="T59" fmla="*/ 321 h 321"/>
                <a:gd name="T60" fmla="*/ 228 w 263"/>
                <a:gd name="T61" fmla="*/ 319 h 321"/>
                <a:gd name="T62" fmla="*/ 241 w 263"/>
                <a:gd name="T63" fmla="*/ 319 h 321"/>
                <a:gd name="T64" fmla="*/ 253 w 263"/>
                <a:gd name="T65" fmla="*/ 317 h 321"/>
                <a:gd name="T66" fmla="*/ 263 w 263"/>
                <a:gd name="T67" fmla="*/ 317 h 321"/>
                <a:gd name="T68" fmla="*/ 263 w 263"/>
                <a:gd name="T69" fmla="*/ 300 h 321"/>
                <a:gd name="T70" fmla="*/ 253 w 263"/>
                <a:gd name="T71" fmla="*/ 302 h 321"/>
                <a:gd name="T72" fmla="*/ 243 w 263"/>
                <a:gd name="T73" fmla="*/ 302 h 321"/>
                <a:gd name="T74" fmla="*/ 234 w 263"/>
                <a:gd name="T75" fmla="*/ 304 h 321"/>
                <a:gd name="T76" fmla="*/ 220 w 263"/>
                <a:gd name="T77" fmla="*/ 304 h 321"/>
                <a:gd name="T78" fmla="*/ 207 w 263"/>
                <a:gd name="T79" fmla="*/ 306 h 321"/>
                <a:gd name="T80" fmla="*/ 195 w 263"/>
                <a:gd name="T81" fmla="*/ 306 h 321"/>
                <a:gd name="T82" fmla="*/ 184 w 263"/>
                <a:gd name="T83" fmla="*/ 306 h 321"/>
                <a:gd name="T84" fmla="*/ 172 w 263"/>
                <a:gd name="T85" fmla="*/ 306 h 321"/>
                <a:gd name="T86" fmla="*/ 159 w 263"/>
                <a:gd name="T87" fmla="*/ 306 h 321"/>
                <a:gd name="T88" fmla="*/ 147 w 263"/>
                <a:gd name="T89" fmla="*/ 306 h 321"/>
                <a:gd name="T90" fmla="*/ 134 w 263"/>
                <a:gd name="T91" fmla="*/ 304 h 321"/>
                <a:gd name="T92" fmla="*/ 122 w 263"/>
                <a:gd name="T93" fmla="*/ 302 h 321"/>
                <a:gd name="T94" fmla="*/ 111 w 263"/>
                <a:gd name="T95" fmla="*/ 300 h 321"/>
                <a:gd name="T96" fmla="*/ 99 w 263"/>
                <a:gd name="T97" fmla="*/ 298 h 321"/>
                <a:gd name="T98" fmla="*/ 88 w 263"/>
                <a:gd name="T99" fmla="*/ 294 h 321"/>
                <a:gd name="T100" fmla="*/ 78 w 263"/>
                <a:gd name="T101" fmla="*/ 290 h 321"/>
                <a:gd name="T102" fmla="*/ 59 w 263"/>
                <a:gd name="T103" fmla="*/ 275 h 321"/>
                <a:gd name="T104" fmla="*/ 46 w 263"/>
                <a:gd name="T105" fmla="*/ 250 h 321"/>
                <a:gd name="T106" fmla="*/ 37 w 263"/>
                <a:gd name="T107" fmla="*/ 219 h 321"/>
                <a:gd name="T108" fmla="*/ 30 w 263"/>
                <a:gd name="T109" fmla="*/ 175 h 321"/>
                <a:gd name="T110" fmla="*/ 28 w 263"/>
                <a:gd name="T111" fmla="*/ 160 h 32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63"/>
                <a:gd name="T169" fmla="*/ 0 h 321"/>
                <a:gd name="T170" fmla="*/ 263 w 263"/>
                <a:gd name="T171" fmla="*/ 321 h 32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63" h="321">
                  <a:moveTo>
                    <a:pt x="28" y="160"/>
                  </a:moveTo>
                  <a:lnTo>
                    <a:pt x="25" y="131"/>
                  </a:lnTo>
                  <a:lnTo>
                    <a:pt x="23" y="85"/>
                  </a:lnTo>
                  <a:lnTo>
                    <a:pt x="21" y="41"/>
                  </a:lnTo>
                  <a:lnTo>
                    <a:pt x="17" y="0"/>
                  </a:lnTo>
                  <a:lnTo>
                    <a:pt x="0" y="0"/>
                  </a:lnTo>
                  <a:lnTo>
                    <a:pt x="3" y="48"/>
                  </a:lnTo>
                  <a:lnTo>
                    <a:pt x="5" y="85"/>
                  </a:lnTo>
                  <a:lnTo>
                    <a:pt x="7" y="119"/>
                  </a:lnTo>
                  <a:lnTo>
                    <a:pt x="11" y="160"/>
                  </a:lnTo>
                  <a:lnTo>
                    <a:pt x="13" y="183"/>
                  </a:lnTo>
                  <a:lnTo>
                    <a:pt x="17" y="206"/>
                  </a:lnTo>
                  <a:lnTo>
                    <a:pt x="21" y="227"/>
                  </a:lnTo>
                  <a:lnTo>
                    <a:pt x="26" y="246"/>
                  </a:lnTo>
                  <a:lnTo>
                    <a:pt x="34" y="263"/>
                  </a:lnTo>
                  <a:lnTo>
                    <a:pt x="44" y="281"/>
                  </a:lnTo>
                  <a:lnTo>
                    <a:pt x="53" y="294"/>
                  </a:lnTo>
                  <a:lnTo>
                    <a:pt x="69" y="304"/>
                  </a:lnTo>
                  <a:lnTo>
                    <a:pt x="76" y="306"/>
                  </a:lnTo>
                  <a:lnTo>
                    <a:pt x="86" y="310"/>
                  </a:lnTo>
                  <a:lnTo>
                    <a:pt x="97" y="313"/>
                  </a:lnTo>
                  <a:lnTo>
                    <a:pt x="107" y="315"/>
                  </a:lnTo>
                  <a:lnTo>
                    <a:pt x="120" y="317"/>
                  </a:lnTo>
                  <a:lnTo>
                    <a:pt x="132" y="319"/>
                  </a:lnTo>
                  <a:lnTo>
                    <a:pt x="147" y="319"/>
                  </a:lnTo>
                  <a:lnTo>
                    <a:pt x="161" y="321"/>
                  </a:lnTo>
                  <a:lnTo>
                    <a:pt x="174" y="321"/>
                  </a:lnTo>
                  <a:lnTo>
                    <a:pt x="188" y="321"/>
                  </a:lnTo>
                  <a:lnTo>
                    <a:pt x="201" y="321"/>
                  </a:lnTo>
                  <a:lnTo>
                    <a:pt x="215" y="321"/>
                  </a:lnTo>
                  <a:lnTo>
                    <a:pt x="228" y="319"/>
                  </a:lnTo>
                  <a:lnTo>
                    <a:pt x="241" y="319"/>
                  </a:lnTo>
                  <a:lnTo>
                    <a:pt x="253" y="317"/>
                  </a:lnTo>
                  <a:lnTo>
                    <a:pt x="263" y="317"/>
                  </a:lnTo>
                  <a:lnTo>
                    <a:pt x="263" y="300"/>
                  </a:lnTo>
                  <a:lnTo>
                    <a:pt x="253" y="302"/>
                  </a:lnTo>
                  <a:lnTo>
                    <a:pt x="243" y="302"/>
                  </a:lnTo>
                  <a:lnTo>
                    <a:pt x="234" y="304"/>
                  </a:lnTo>
                  <a:lnTo>
                    <a:pt x="220" y="304"/>
                  </a:lnTo>
                  <a:lnTo>
                    <a:pt x="207" y="306"/>
                  </a:lnTo>
                  <a:lnTo>
                    <a:pt x="195" y="306"/>
                  </a:lnTo>
                  <a:lnTo>
                    <a:pt x="184" y="306"/>
                  </a:lnTo>
                  <a:lnTo>
                    <a:pt x="172" y="306"/>
                  </a:lnTo>
                  <a:lnTo>
                    <a:pt x="159" y="306"/>
                  </a:lnTo>
                  <a:lnTo>
                    <a:pt x="147" y="306"/>
                  </a:lnTo>
                  <a:lnTo>
                    <a:pt x="134" y="304"/>
                  </a:lnTo>
                  <a:lnTo>
                    <a:pt x="122" y="302"/>
                  </a:lnTo>
                  <a:lnTo>
                    <a:pt x="111" y="300"/>
                  </a:lnTo>
                  <a:lnTo>
                    <a:pt x="99" y="298"/>
                  </a:lnTo>
                  <a:lnTo>
                    <a:pt x="88" y="294"/>
                  </a:lnTo>
                  <a:lnTo>
                    <a:pt x="78" y="290"/>
                  </a:lnTo>
                  <a:lnTo>
                    <a:pt x="59" y="275"/>
                  </a:lnTo>
                  <a:lnTo>
                    <a:pt x="46" y="250"/>
                  </a:lnTo>
                  <a:lnTo>
                    <a:pt x="37" y="219"/>
                  </a:lnTo>
                  <a:lnTo>
                    <a:pt x="30" y="175"/>
                  </a:lnTo>
                  <a:lnTo>
                    <a:pt x="28" y="160"/>
                  </a:lnTo>
                  <a:close/>
                </a:path>
              </a:pathLst>
            </a:custGeom>
            <a:solidFill>
              <a:srgbClr val="0066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8" name="Freeform 82"/>
            <p:cNvSpPr/>
            <p:nvPr/>
          </p:nvSpPr>
          <p:spPr bwMode="auto">
            <a:xfrm>
              <a:off x="538" y="3293"/>
              <a:ext cx="77" cy="177"/>
            </a:xfrm>
            <a:custGeom>
              <a:avLst/>
              <a:gdLst>
                <a:gd name="T0" fmla="*/ 77 w 77"/>
                <a:gd name="T1" fmla="*/ 3 h 177"/>
                <a:gd name="T2" fmla="*/ 17 w 77"/>
                <a:gd name="T3" fmla="*/ 177 h 177"/>
                <a:gd name="T4" fmla="*/ 0 w 77"/>
                <a:gd name="T5" fmla="*/ 177 h 177"/>
                <a:gd name="T6" fmla="*/ 62 w 77"/>
                <a:gd name="T7" fmla="*/ 0 h 177"/>
                <a:gd name="T8" fmla="*/ 77 w 77"/>
                <a:gd name="T9" fmla="*/ 3 h 177"/>
                <a:gd name="T10" fmla="*/ 0 60000 65536"/>
                <a:gd name="T11" fmla="*/ 0 60000 65536"/>
                <a:gd name="T12" fmla="*/ 0 60000 65536"/>
                <a:gd name="T13" fmla="*/ 0 60000 65536"/>
                <a:gd name="T14" fmla="*/ 0 60000 65536"/>
                <a:gd name="T15" fmla="*/ 0 w 77"/>
                <a:gd name="T16" fmla="*/ 0 h 177"/>
                <a:gd name="T17" fmla="*/ 77 w 77"/>
                <a:gd name="T18" fmla="*/ 177 h 177"/>
              </a:gdLst>
              <a:ahLst/>
              <a:cxnLst>
                <a:cxn ang="T10">
                  <a:pos x="T0" y="T1"/>
                </a:cxn>
                <a:cxn ang="T11">
                  <a:pos x="T2" y="T3"/>
                </a:cxn>
                <a:cxn ang="T12">
                  <a:pos x="T4" y="T5"/>
                </a:cxn>
                <a:cxn ang="T13">
                  <a:pos x="T6" y="T7"/>
                </a:cxn>
                <a:cxn ang="T14">
                  <a:pos x="T8" y="T9"/>
                </a:cxn>
              </a:cxnLst>
              <a:rect l="T15" t="T16" r="T17" b="T18"/>
              <a:pathLst>
                <a:path w="77" h="177">
                  <a:moveTo>
                    <a:pt x="77" y="3"/>
                  </a:moveTo>
                  <a:lnTo>
                    <a:pt x="17" y="177"/>
                  </a:lnTo>
                  <a:lnTo>
                    <a:pt x="0" y="177"/>
                  </a:lnTo>
                  <a:lnTo>
                    <a:pt x="62" y="0"/>
                  </a:lnTo>
                  <a:lnTo>
                    <a:pt x="77" y="3"/>
                  </a:lnTo>
                  <a:close/>
                </a:path>
              </a:pathLst>
            </a:custGeom>
            <a:solidFill>
              <a:srgbClr val="0066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39" name="Freeform 83"/>
            <p:cNvSpPr/>
            <p:nvPr/>
          </p:nvSpPr>
          <p:spPr bwMode="auto">
            <a:xfrm flipH="1">
              <a:off x="784" y="3293"/>
              <a:ext cx="77" cy="177"/>
            </a:xfrm>
            <a:custGeom>
              <a:avLst/>
              <a:gdLst>
                <a:gd name="T0" fmla="*/ 77 w 77"/>
                <a:gd name="T1" fmla="*/ 3 h 177"/>
                <a:gd name="T2" fmla="*/ 17 w 77"/>
                <a:gd name="T3" fmla="*/ 177 h 177"/>
                <a:gd name="T4" fmla="*/ 0 w 77"/>
                <a:gd name="T5" fmla="*/ 177 h 177"/>
                <a:gd name="T6" fmla="*/ 62 w 77"/>
                <a:gd name="T7" fmla="*/ 0 h 177"/>
                <a:gd name="T8" fmla="*/ 77 w 77"/>
                <a:gd name="T9" fmla="*/ 3 h 177"/>
                <a:gd name="T10" fmla="*/ 0 60000 65536"/>
                <a:gd name="T11" fmla="*/ 0 60000 65536"/>
                <a:gd name="T12" fmla="*/ 0 60000 65536"/>
                <a:gd name="T13" fmla="*/ 0 60000 65536"/>
                <a:gd name="T14" fmla="*/ 0 60000 65536"/>
                <a:gd name="T15" fmla="*/ 0 w 77"/>
                <a:gd name="T16" fmla="*/ 0 h 177"/>
                <a:gd name="T17" fmla="*/ 77 w 77"/>
                <a:gd name="T18" fmla="*/ 177 h 177"/>
              </a:gdLst>
              <a:ahLst/>
              <a:cxnLst>
                <a:cxn ang="T10">
                  <a:pos x="T0" y="T1"/>
                </a:cxn>
                <a:cxn ang="T11">
                  <a:pos x="T2" y="T3"/>
                </a:cxn>
                <a:cxn ang="T12">
                  <a:pos x="T4" y="T5"/>
                </a:cxn>
                <a:cxn ang="T13">
                  <a:pos x="T6" y="T7"/>
                </a:cxn>
                <a:cxn ang="T14">
                  <a:pos x="T8" y="T9"/>
                </a:cxn>
              </a:cxnLst>
              <a:rect l="T15" t="T16" r="T17" b="T18"/>
              <a:pathLst>
                <a:path w="77" h="177">
                  <a:moveTo>
                    <a:pt x="77" y="3"/>
                  </a:moveTo>
                  <a:lnTo>
                    <a:pt x="17" y="177"/>
                  </a:lnTo>
                  <a:lnTo>
                    <a:pt x="0" y="177"/>
                  </a:lnTo>
                  <a:lnTo>
                    <a:pt x="62" y="0"/>
                  </a:lnTo>
                  <a:lnTo>
                    <a:pt x="77" y="3"/>
                  </a:lnTo>
                  <a:close/>
                </a:path>
              </a:pathLst>
            </a:custGeom>
            <a:solidFill>
              <a:srgbClr val="0066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0" name="Line 84"/>
            <p:cNvSpPr>
              <a:spLocks noChangeShapeType="1"/>
            </p:cNvSpPr>
            <p:nvPr/>
          </p:nvSpPr>
          <p:spPr bwMode="auto">
            <a:xfrm>
              <a:off x="680" y="3164"/>
              <a:ext cx="232" cy="0"/>
            </a:xfrm>
            <a:prstGeom prst="line">
              <a:avLst/>
            </a:prstGeom>
            <a:noFill/>
            <a:ln w="28575">
              <a:solidFill>
                <a:srgbClr val="0066CC"/>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41" name="Freeform 85"/>
            <p:cNvSpPr/>
            <p:nvPr/>
          </p:nvSpPr>
          <p:spPr bwMode="auto">
            <a:xfrm>
              <a:off x="779" y="3158"/>
              <a:ext cx="67" cy="147"/>
            </a:xfrm>
            <a:custGeom>
              <a:avLst/>
              <a:gdLst>
                <a:gd name="T0" fmla="*/ 67 w 67"/>
                <a:gd name="T1" fmla="*/ 0 h 147"/>
                <a:gd name="T2" fmla="*/ 17 w 67"/>
                <a:gd name="T3" fmla="*/ 147 h 147"/>
                <a:gd name="T4" fmla="*/ 0 w 67"/>
                <a:gd name="T5" fmla="*/ 147 h 147"/>
                <a:gd name="T6" fmla="*/ 51 w 67"/>
                <a:gd name="T7" fmla="*/ 1 h 147"/>
                <a:gd name="T8" fmla="*/ 67 w 67"/>
                <a:gd name="T9" fmla="*/ 0 h 147"/>
                <a:gd name="T10" fmla="*/ 0 60000 65536"/>
                <a:gd name="T11" fmla="*/ 0 60000 65536"/>
                <a:gd name="T12" fmla="*/ 0 60000 65536"/>
                <a:gd name="T13" fmla="*/ 0 60000 65536"/>
                <a:gd name="T14" fmla="*/ 0 60000 65536"/>
                <a:gd name="T15" fmla="*/ 0 w 67"/>
                <a:gd name="T16" fmla="*/ 0 h 147"/>
                <a:gd name="T17" fmla="*/ 67 w 67"/>
                <a:gd name="T18" fmla="*/ 147 h 147"/>
              </a:gdLst>
              <a:ahLst/>
              <a:cxnLst>
                <a:cxn ang="T10">
                  <a:pos x="T0" y="T1"/>
                </a:cxn>
                <a:cxn ang="T11">
                  <a:pos x="T2" y="T3"/>
                </a:cxn>
                <a:cxn ang="T12">
                  <a:pos x="T4" y="T5"/>
                </a:cxn>
                <a:cxn ang="T13">
                  <a:pos x="T6" y="T7"/>
                </a:cxn>
                <a:cxn ang="T14">
                  <a:pos x="T8" y="T9"/>
                </a:cxn>
              </a:cxnLst>
              <a:rect l="T15" t="T16" r="T17" b="T18"/>
              <a:pathLst>
                <a:path w="67" h="147">
                  <a:moveTo>
                    <a:pt x="67" y="0"/>
                  </a:moveTo>
                  <a:lnTo>
                    <a:pt x="17" y="147"/>
                  </a:lnTo>
                  <a:lnTo>
                    <a:pt x="0" y="147"/>
                  </a:lnTo>
                  <a:lnTo>
                    <a:pt x="51" y="1"/>
                  </a:lnTo>
                  <a:lnTo>
                    <a:pt x="67" y="0"/>
                  </a:lnTo>
                  <a:close/>
                </a:path>
              </a:pathLst>
            </a:custGeom>
            <a:solidFill>
              <a:srgbClr val="0066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2" name="Freeform 86"/>
            <p:cNvSpPr/>
            <p:nvPr/>
          </p:nvSpPr>
          <p:spPr bwMode="auto">
            <a:xfrm flipH="1">
              <a:off x="762" y="2956"/>
              <a:ext cx="169" cy="182"/>
            </a:xfrm>
            <a:custGeom>
              <a:avLst/>
              <a:gdLst>
                <a:gd name="T0" fmla="*/ 151 w 169"/>
                <a:gd name="T1" fmla="*/ 88 h 182"/>
                <a:gd name="T2" fmla="*/ 99 w 169"/>
                <a:gd name="T3" fmla="*/ 26 h 182"/>
                <a:gd name="T4" fmla="*/ 92 w 169"/>
                <a:gd name="T5" fmla="*/ 28 h 182"/>
                <a:gd name="T6" fmla="*/ 86 w 169"/>
                <a:gd name="T7" fmla="*/ 32 h 182"/>
                <a:gd name="T8" fmla="*/ 80 w 169"/>
                <a:gd name="T9" fmla="*/ 36 h 182"/>
                <a:gd name="T10" fmla="*/ 76 w 169"/>
                <a:gd name="T11" fmla="*/ 40 h 182"/>
                <a:gd name="T12" fmla="*/ 71 w 169"/>
                <a:gd name="T13" fmla="*/ 44 h 182"/>
                <a:gd name="T14" fmla="*/ 63 w 169"/>
                <a:gd name="T15" fmla="*/ 48 h 182"/>
                <a:gd name="T16" fmla="*/ 59 w 169"/>
                <a:gd name="T17" fmla="*/ 51 h 182"/>
                <a:gd name="T18" fmla="*/ 51 w 169"/>
                <a:gd name="T19" fmla="*/ 55 h 182"/>
                <a:gd name="T20" fmla="*/ 15 w 169"/>
                <a:gd name="T21" fmla="*/ 5 h 182"/>
                <a:gd name="T22" fmla="*/ 9 w 169"/>
                <a:gd name="T23" fmla="*/ 0 h 182"/>
                <a:gd name="T24" fmla="*/ 5 w 169"/>
                <a:gd name="T25" fmla="*/ 5 h 182"/>
                <a:gd name="T26" fmla="*/ 2 w 169"/>
                <a:gd name="T27" fmla="*/ 19 h 182"/>
                <a:gd name="T28" fmla="*/ 0 w 169"/>
                <a:gd name="T29" fmla="*/ 30 h 182"/>
                <a:gd name="T30" fmla="*/ 0 w 169"/>
                <a:gd name="T31" fmla="*/ 44 h 182"/>
                <a:gd name="T32" fmla="*/ 4 w 169"/>
                <a:gd name="T33" fmla="*/ 57 h 182"/>
                <a:gd name="T34" fmla="*/ 5 w 169"/>
                <a:gd name="T35" fmla="*/ 63 h 182"/>
                <a:gd name="T36" fmla="*/ 7 w 169"/>
                <a:gd name="T37" fmla="*/ 69 h 182"/>
                <a:gd name="T38" fmla="*/ 9 w 169"/>
                <a:gd name="T39" fmla="*/ 74 h 182"/>
                <a:gd name="T40" fmla="*/ 11 w 169"/>
                <a:gd name="T41" fmla="*/ 80 h 182"/>
                <a:gd name="T42" fmla="*/ 13 w 169"/>
                <a:gd name="T43" fmla="*/ 86 h 182"/>
                <a:gd name="T44" fmla="*/ 17 w 169"/>
                <a:gd name="T45" fmla="*/ 90 h 182"/>
                <a:gd name="T46" fmla="*/ 21 w 169"/>
                <a:gd name="T47" fmla="*/ 94 h 182"/>
                <a:gd name="T48" fmla="*/ 23 w 169"/>
                <a:gd name="T49" fmla="*/ 99 h 182"/>
                <a:gd name="T50" fmla="*/ 94 w 169"/>
                <a:gd name="T51" fmla="*/ 182 h 182"/>
                <a:gd name="T52" fmla="*/ 98 w 169"/>
                <a:gd name="T53" fmla="*/ 167 h 182"/>
                <a:gd name="T54" fmla="*/ 103 w 169"/>
                <a:gd name="T55" fmla="*/ 155 h 182"/>
                <a:gd name="T56" fmla="*/ 111 w 169"/>
                <a:gd name="T57" fmla="*/ 146 h 182"/>
                <a:gd name="T58" fmla="*/ 123 w 169"/>
                <a:gd name="T59" fmla="*/ 136 h 182"/>
                <a:gd name="T60" fmla="*/ 134 w 169"/>
                <a:gd name="T61" fmla="*/ 126 h 182"/>
                <a:gd name="T62" fmla="*/ 146 w 169"/>
                <a:gd name="T63" fmla="*/ 121 h 182"/>
                <a:gd name="T64" fmla="*/ 157 w 169"/>
                <a:gd name="T65" fmla="*/ 113 h 182"/>
                <a:gd name="T66" fmla="*/ 169 w 169"/>
                <a:gd name="T67" fmla="*/ 105 h 182"/>
                <a:gd name="T68" fmla="*/ 151 w 169"/>
                <a:gd name="T69" fmla="*/ 88 h 1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9"/>
                <a:gd name="T106" fmla="*/ 0 h 182"/>
                <a:gd name="T107" fmla="*/ 169 w 169"/>
                <a:gd name="T108" fmla="*/ 182 h 18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9" h="182">
                  <a:moveTo>
                    <a:pt x="151" y="88"/>
                  </a:moveTo>
                  <a:lnTo>
                    <a:pt x="99" y="26"/>
                  </a:lnTo>
                  <a:lnTo>
                    <a:pt x="92" y="28"/>
                  </a:lnTo>
                  <a:lnTo>
                    <a:pt x="86" y="32"/>
                  </a:lnTo>
                  <a:lnTo>
                    <a:pt x="80" y="36"/>
                  </a:lnTo>
                  <a:lnTo>
                    <a:pt x="76" y="40"/>
                  </a:lnTo>
                  <a:lnTo>
                    <a:pt x="71" y="44"/>
                  </a:lnTo>
                  <a:lnTo>
                    <a:pt x="63" y="48"/>
                  </a:lnTo>
                  <a:lnTo>
                    <a:pt x="59" y="51"/>
                  </a:lnTo>
                  <a:lnTo>
                    <a:pt x="51" y="55"/>
                  </a:lnTo>
                  <a:lnTo>
                    <a:pt x="15" y="5"/>
                  </a:lnTo>
                  <a:lnTo>
                    <a:pt x="9" y="0"/>
                  </a:lnTo>
                  <a:lnTo>
                    <a:pt x="5" y="5"/>
                  </a:lnTo>
                  <a:lnTo>
                    <a:pt x="2" y="19"/>
                  </a:lnTo>
                  <a:lnTo>
                    <a:pt x="0" y="30"/>
                  </a:lnTo>
                  <a:lnTo>
                    <a:pt x="0" y="44"/>
                  </a:lnTo>
                  <a:lnTo>
                    <a:pt x="4" y="57"/>
                  </a:lnTo>
                  <a:lnTo>
                    <a:pt x="5" y="63"/>
                  </a:lnTo>
                  <a:lnTo>
                    <a:pt x="7" y="69"/>
                  </a:lnTo>
                  <a:lnTo>
                    <a:pt x="9" y="74"/>
                  </a:lnTo>
                  <a:lnTo>
                    <a:pt x="11" y="80"/>
                  </a:lnTo>
                  <a:lnTo>
                    <a:pt x="13" y="86"/>
                  </a:lnTo>
                  <a:lnTo>
                    <a:pt x="17" y="90"/>
                  </a:lnTo>
                  <a:lnTo>
                    <a:pt x="21" y="94"/>
                  </a:lnTo>
                  <a:lnTo>
                    <a:pt x="23" y="99"/>
                  </a:lnTo>
                  <a:lnTo>
                    <a:pt x="94" y="182"/>
                  </a:lnTo>
                  <a:lnTo>
                    <a:pt x="98" y="167"/>
                  </a:lnTo>
                  <a:lnTo>
                    <a:pt x="103" y="155"/>
                  </a:lnTo>
                  <a:lnTo>
                    <a:pt x="111" y="146"/>
                  </a:lnTo>
                  <a:lnTo>
                    <a:pt x="123" y="136"/>
                  </a:lnTo>
                  <a:lnTo>
                    <a:pt x="134" y="126"/>
                  </a:lnTo>
                  <a:lnTo>
                    <a:pt x="146" y="121"/>
                  </a:lnTo>
                  <a:lnTo>
                    <a:pt x="157" y="113"/>
                  </a:lnTo>
                  <a:lnTo>
                    <a:pt x="169" y="105"/>
                  </a:lnTo>
                  <a:lnTo>
                    <a:pt x="151" y="8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3" name="Freeform 87"/>
            <p:cNvSpPr/>
            <p:nvPr/>
          </p:nvSpPr>
          <p:spPr bwMode="auto">
            <a:xfrm flipH="1">
              <a:off x="888" y="2977"/>
              <a:ext cx="33" cy="63"/>
            </a:xfrm>
            <a:custGeom>
              <a:avLst/>
              <a:gdLst>
                <a:gd name="T0" fmla="*/ 2 w 33"/>
                <a:gd name="T1" fmla="*/ 0 h 63"/>
                <a:gd name="T2" fmla="*/ 0 w 33"/>
                <a:gd name="T3" fmla="*/ 5 h 63"/>
                <a:gd name="T4" fmla="*/ 0 w 33"/>
                <a:gd name="T5" fmla="*/ 15 h 63"/>
                <a:gd name="T6" fmla="*/ 0 w 33"/>
                <a:gd name="T7" fmla="*/ 25 h 63"/>
                <a:gd name="T8" fmla="*/ 2 w 33"/>
                <a:gd name="T9" fmla="*/ 32 h 63"/>
                <a:gd name="T10" fmla="*/ 6 w 33"/>
                <a:gd name="T11" fmla="*/ 40 h 63"/>
                <a:gd name="T12" fmla="*/ 8 w 33"/>
                <a:gd name="T13" fmla="*/ 50 h 63"/>
                <a:gd name="T14" fmla="*/ 12 w 33"/>
                <a:gd name="T15" fmla="*/ 55 h 63"/>
                <a:gd name="T16" fmla="*/ 17 w 33"/>
                <a:gd name="T17" fmla="*/ 63 h 63"/>
                <a:gd name="T18" fmla="*/ 19 w 33"/>
                <a:gd name="T19" fmla="*/ 59 h 63"/>
                <a:gd name="T20" fmla="*/ 19 w 33"/>
                <a:gd name="T21" fmla="*/ 55 h 63"/>
                <a:gd name="T22" fmla="*/ 21 w 33"/>
                <a:gd name="T23" fmla="*/ 53 h 63"/>
                <a:gd name="T24" fmla="*/ 23 w 33"/>
                <a:gd name="T25" fmla="*/ 51 h 63"/>
                <a:gd name="T26" fmla="*/ 25 w 33"/>
                <a:gd name="T27" fmla="*/ 50 h 63"/>
                <a:gd name="T28" fmla="*/ 27 w 33"/>
                <a:gd name="T29" fmla="*/ 46 h 63"/>
                <a:gd name="T30" fmla="*/ 29 w 33"/>
                <a:gd name="T31" fmla="*/ 42 h 63"/>
                <a:gd name="T32" fmla="*/ 33 w 33"/>
                <a:gd name="T33" fmla="*/ 40 h 63"/>
                <a:gd name="T34" fmla="*/ 2 w 33"/>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63"/>
                <a:gd name="T56" fmla="*/ 33 w 33"/>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63">
                  <a:moveTo>
                    <a:pt x="2" y="0"/>
                  </a:moveTo>
                  <a:lnTo>
                    <a:pt x="0" y="5"/>
                  </a:lnTo>
                  <a:lnTo>
                    <a:pt x="0" y="15"/>
                  </a:lnTo>
                  <a:lnTo>
                    <a:pt x="0" y="25"/>
                  </a:lnTo>
                  <a:lnTo>
                    <a:pt x="2" y="32"/>
                  </a:lnTo>
                  <a:lnTo>
                    <a:pt x="6" y="40"/>
                  </a:lnTo>
                  <a:lnTo>
                    <a:pt x="8" y="50"/>
                  </a:lnTo>
                  <a:lnTo>
                    <a:pt x="12" y="55"/>
                  </a:lnTo>
                  <a:lnTo>
                    <a:pt x="17" y="63"/>
                  </a:lnTo>
                  <a:lnTo>
                    <a:pt x="19" y="59"/>
                  </a:lnTo>
                  <a:lnTo>
                    <a:pt x="19" y="55"/>
                  </a:lnTo>
                  <a:lnTo>
                    <a:pt x="21" y="53"/>
                  </a:lnTo>
                  <a:lnTo>
                    <a:pt x="23" y="51"/>
                  </a:lnTo>
                  <a:lnTo>
                    <a:pt x="25" y="50"/>
                  </a:lnTo>
                  <a:lnTo>
                    <a:pt x="27" y="46"/>
                  </a:lnTo>
                  <a:lnTo>
                    <a:pt x="29" y="42"/>
                  </a:lnTo>
                  <a:lnTo>
                    <a:pt x="33" y="40"/>
                  </a:lnTo>
                  <a:lnTo>
                    <a:pt x="2" y="0"/>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44" name="Group 88"/>
          <p:cNvGrpSpPr/>
          <p:nvPr/>
        </p:nvGrpSpPr>
        <p:grpSpPr bwMode="auto">
          <a:xfrm>
            <a:off x="7413814" y="4387493"/>
            <a:ext cx="685800" cy="1036637"/>
            <a:chOff x="520" y="2817"/>
            <a:chExt cx="432" cy="653"/>
          </a:xfrm>
        </p:grpSpPr>
        <p:sp>
          <p:nvSpPr>
            <p:cNvPr id="245" name="Freeform 89"/>
            <p:cNvSpPr/>
            <p:nvPr/>
          </p:nvSpPr>
          <p:spPr bwMode="auto">
            <a:xfrm>
              <a:off x="568" y="2930"/>
              <a:ext cx="384" cy="538"/>
            </a:xfrm>
            <a:custGeom>
              <a:avLst/>
              <a:gdLst>
                <a:gd name="T0" fmla="*/ 97 w 384"/>
                <a:gd name="T1" fmla="*/ 357 h 538"/>
                <a:gd name="T2" fmla="*/ 141 w 384"/>
                <a:gd name="T3" fmla="*/ 360 h 538"/>
                <a:gd name="T4" fmla="*/ 216 w 384"/>
                <a:gd name="T5" fmla="*/ 357 h 538"/>
                <a:gd name="T6" fmla="*/ 263 w 384"/>
                <a:gd name="T7" fmla="*/ 354 h 538"/>
                <a:gd name="T8" fmla="*/ 274 w 384"/>
                <a:gd name="T9" fmla="*/ 357 h 538"/>
                <a:gd name="T10" fmla="*/ 286 w 384"/>
                <a:gd name="T11" fmla="*/ 412 h 538"/>
                <a:gd name="T12" fmla="*/ 300 w 384"/>
                <a:gd name="T13" fmla="*/ 456 h 538"/>
                <a:gd name="T14" fmla="*/ 328 w 384"/>
                <a:gd name="T15" fmla="*/ 538 h 538"/>
                <a:gd name="T16" fmla="*/ 384 w 384"/>
                <a:gd name="T17" fmla="*/ 538 h 538"/>
                <a:gd name="T18" fmla="*/ 343 w 384"/>
                <a:gd name="T19" fmla="*/ 388 h 538"/>
                <a:gd name="T20" fmla="*/ 316 w 384"/>
                <a:gd name="T21" fmla="*/ 286 h 538"/>
                <a:gd name="T22" fmla="*/ 306 w 384"/>
                <a:gd name="T23" fmla="*/ 279 h 538"/>
                <a:gd name="T24" fmla="*/ 292 w 384"/>
                <a:gd name="T25" fmla="*/ 270 h 538"/>
                <a:gd name="T26" fmla="*/ 186 w 384"/>
                <a:gd name="T27" fmla="*/ 269 h 538"/>
                <a:gd name="T28" fmla="*/ 175 w 384"/>
                <a:gd name="T29" fmla="*/ 267 h 538"/>
                <a:gd name="T30" fmla="*/ 167 w 384"/>
                <a:gd name="T31" fmla="*/ 267 h 538"/>
                <a:gd name="T32" fmla="*/ 161 w 384"/>
                <a:gd name="T33" fmla="*/ 267 h 538"/>
                <a:gd name="T34" fmla="*/ 155 w 384"/>
                <a:gd name="T35" fmla="*/ 265 h 538"/>
                <a:gd name="T36" fmla="*/ 146 w 384"/>
                <a:gd name="T37" fmla="*/ 258 h 538"/>
                <a:gd name="T38" fmla="*/ 140 w 384"/>
                <a:gd name="T39" fmla="*/ 244 h 538"/>
                <a:gd name="T40" fmla="*/ 134 w 384"/>
                <a:gd name="T41" fmla="*/ 231 h 538"/>
                <a:gd name="T42" fmla="*/ 130 w 384"/>
                <a:gd name="T43" fmla="*/ 213 h 538"/>
                <a:gd name="T44" fmla="*/ 127 w 384"/>
                <a:gd name="T45" fmla="*/ 198 h 538"/>
                <a:gd name="T46" fmla="*/ 143 w 384"/>
                <a:gd name="T47" fmla="*/ 231 h 538"/>
                <a:gd name="T48" fmla="*/ 274 w 384"/>
                <a:gd name="T49" fmla="*/ 229 h 538"/>
                <a:gd name="T50" fmla="*/ 269 w 384"/>
                <a:gd name="T51" fmla="*/ 198 h 538"/>
                <a:gd name="T52" fmla="*/ 175 w 384"/>
                <a:gd name="T53" fmla="*/ 192 h 538"/>
                <a:gd name="T54" fmla="*/ 133 w 384"/>
                <a:gd name="T55" fmla="*/ 75 h 538"/>
                <a:gd name="T56" fmla="*/ 117 w 384"/>
                <a:gd name="T57" fmla="*/ 57 h 538"/>
                <a:gd name="T58" fmla="*/ 97 w 384"/>
                <a:gd name="T59" fmla="*/ 46 h 538"/>
                <a:gd name="T60" fmla="*/ 73 w 384"/>
                <a:gd name="T61" fmla="*/ 37 h 538"/>
                <a:gd name="T62" fmla="*/ 84 w 384"/>
                <a:gd name="T63" fmla="*/ 0 h 538"/>
                <a:gd name="T64" fmla="*/ 60 w 384"/>
                <a:gd name="T65" fmla="*/ 15 h 538"/>
                <a:gd name="T66" fmla="*/ 25 w 384"/>
                <a:gd name="T67" fmla="*/ 1 h 538"/>
                <a:gd name="T68" fmla="*/ 24 w 384"/>
                <a:gd name="T69" fmla="*/ 27 h 538"/>
                <a:gd name="T70" fmla="*/ 21 w 384"/>
                <a:gd name="T71" fmla="*/ 42 h 538"/>
                <a:gd name="T72" fmla="*/ 17 w 384"/>
                <a:gd name="T73" fmla="*/ 52 h 538"/>
                <a:gd name="T74" fmla="*/ 13 w 384"/>
                <a:gd name="T75" fmla="*/ 54 h 538"/>
                <a:gd name="T76" fmla="*/ 11 w 384"/>
                <a:gd name="T77" fmla="*/ 56 h 538"/>
                <a:gd name="T78" fmla="*/ 10 w 384"/>
                <a:gd name="T79" fmla="*/ 60 h 538"/>
                <a:gd name="T80" fmla="*/ 6 w 384"/>
                <a:gd name="T81" fmla="*/ 64 h 538"/>
                <a:gd name="T82" fmla="*/ 6 w 384"/>
                <a:gd name="T83" fmla="*/ 67 h 538"/>
                <a:gd name="T84" fmla="*/ 0 w 384"/>
                <a:gd name="T85" fmla="*/ 79 h 538"/>
                <a:gd name="T86" fmla="*/ 4 w 384"/>
                <a:gd name="T87" fmla="*/ 132 h 538"/>
                <a:gd name="T88" fmla="*/ 7 w 384"/>
                <a:gd name="T89" fmla="*/ 163 h 538"/>
                <a:gd name="T90" fmla="*/ 9 w 384"/>
                <a:gd name="T91" fmla="*/ 193 h 538"/>
                <a:gd name="T92" fmla="*/ 12 w 384"/>
                <a:gd name="T93" fmla="*/ 234 h 538"/>
                <a:gd name="T94" fmla="*/ 19 w 384"/>
                <a:gd name="T95" fmla="*/ 277 h 538"/>
                <a:gd name="T96" fmla="*/ 31 w 384"/>
                <a:gd name="T97" fmla="*/ 315 h 538"/>
                <a:gd name="T98" fmla="*/ 43 w 384"/>
                <a:gd name="T99" fmla="*/ 331 h 538"/>
                <a:gd name="T100" fmla="*/ 51 w 384"/>
                <a:gd name="T101" fmla="*/ 339 h 538"/>
                <a:gd name="T102" fmla="*/ 57 w 384"/>
                <a:gd name="T103" fmla="*/ 345 h 538"/>
                <a:gd name="T104" fmla="*/ 75 w 384"/>
                <a:gd name="T105" fmla="*/ 354 h 5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384"/>
                <a:gd name="T160" fmla="*/ 0 h 538"/>
                <a:gd name="T161" fmla="*/ 384 w 384"/>
                <a:gd name="T162" fmla="*/ 538 h 53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384" h="538">
                  <a:moveTo>
                    <a:pt x="97" y="357"/>
                  </a:moveTo>
                  <a:lnTo>
                    <a:pt x="141" y="360"/>
                  </a:lnTo>
                  <a:lnTo>
                    <a:pt x="216" y="357"/>
                  </a:lnTo>
                  <a:lnTo>
                    <a:pt x="263" y="354"/>
                  </a:lnTo>
                  <a:lnTo>
                    <a:pt x="274" y="357"/>
                  </a:lnTo>
                  <a:lnTo>
                    <a:pt x="286" y="412"/>
                  </a:lnTo>
                  <a:lnTo>
                    <a:pt x="300" y="456"/>
                  </a:lnTo>
                  <a:lnTo>
                    <a:pt x="328" y="538"/>
                  </a:lnTo>
                  <a:lnTo>
                    <a:pt x="384" y="538"/>
                  </a:lnTo>
                  <a:lnTo>
                    <a:pt x="343" y="388"/>
                  </a:lnTo>
                  <a:lnTo>
                    <a:pt x="316" y="286"/>
                  </a:lnTo>
                  <a:lnTo>
                    <a:pt x="306" y="279"/>
                  </a:lnTo>
                  <a:lnTo>
                    <a:pt x="292" y="270"/>
                  </a:lnTo>
                  <a:lnTo>
                    <a:pt x="186" y="269"/>
                  </a:lnTo>
                  <a:lnTo>
                    <a:pt x="175" y="267"/>
                  </a:lnTo>
                  <a:lnTo>
                    <a:pt x="167" y="267"/>
                  </a:lnTo>
                  <a:lnTo>
                    <a:pt x="161" y="267"/>
                  </a:lnTo>
                  <a:lnTo>
                    <a:pt x="155" y="265"/>
                  </a:lnTo>
                  <a:lnTo>
                    <a:pt x="146" y="258"/>
                  </a:lnTo>
                  <a:lnTo>
                    <a:pt x="140" y="244"/>
                  </a:lnTo>
                  <a:lnTo>
                    <a:pt x="134" y="231"/>
                  </a:lnTo>
                  <a:lnTo>
                    <a:pt x="130" y="213"/>
                  </a:lnTo>
                  <a:lnTo>
                    <a:pt x="127" y="198"/>
                  </a:lnTo>
                  <a:lnTo>
                    <a:pt x="143" y="231"/>
                  </a:lnTo>
                  <a:lnTo>
                    <a:pt x="274" y="229"/>
                  </a:lnTo>
                  <a:lnTo>
                    <a:pt x="269" y="198"/>
                  </a:lnTo>
                  <a:lnTo>
                    <a:pt x="175" y="192"/>
                  </a:lnTo>
                  <a:lnTo>
                    <a:pt x="133" y="75"/>
                  </a:lnTo>
                  <a:lnTo>
                    <a:pt x="117" y="57"/>
                  </a:lnTo>
                  <a:lnTo>
                    <a:pt x="97" y="46"/>
                  </a:lnTo>
                  <a:lnTo>
                    <a:pt x="73" y="37"/>
                  </a:lnTo>
                  <a:lnTo>
                    <a:pt x="84" y="0"/>
                  </a:lnTo>
                  <a:lnTo>
                    <a:pt x="60" y="15"/>
                  </a:lnTo>
                  <a:lnTo>
                    <a:pt x="25" y="1"/>
                  </a:lnTo>
                  <a:lnTo>
                    <a:pt x="24" y="27"/>
                  </a:lnTo>
                  <a:lnTo>
                    <a:pt x="21" y="42"/>
                  </a:lnTo>
                  <a:lnTo>
                    <a:pt x="17" y="52"/>
                  </a:lnTo>
                  <a:lnTo>
                    <a:pt x="13" y="54"/>
                  </a:lnTo>
                  <a:lnTo>
                    <a:pt x="11" y="56"/>
                  </a:lnTo>
                  <a:lnTo>
                    <a:pt x="10" y="60"/>
                  </a:lnTo>
                  <a:lnTo>
                    <a:pt x="6" y="64"/>
                  </a:lnTo>
                  <a:lnTo>
                    <a:pt x="6" y="67"/>
                  </a:lnTo>
                  <a:lnTo>
                    <a:pt x="0" y="79"/>
                  </a:lnTo>
                  <a:lnTo>
                    <a:pt x="4" y="132"/>
                  </a:lnTo>
                  <a:lnTo>
                    <a:pt x="7" y="163"/>
                  </a:lnTo>
                  <a:lnTo>
                    <a:pt x="9" y="193"/>
                  </a:lnTo>
                  <a:lnTo>
                    <a:pt x="12" y="234"/>
                  </a:lnTo>
                  <a:lnTo>
                    <a:pt x="19" y="277"/>
                  </a:lnTo>
                  <a:lnTo>
                    <a:pt x="31" y="315"/>
                  </a:lnTo>
                  <a:lnTo>
                    <a:pt x="43" y="331"/>
                  </a:lnTo>
                  <a:lnTo>
                    <a:pt x="51" y="339"/>
                  </a:lnTo>
                  <a:lnTo>
                    <a:pt x="57" y="345"/>
                  </a:lnTo>
                  <a:lnTo>
                    <a:pt x="75" y="354"/>
                  </a:ln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6" name="Freeform 90"/>
            <p:cNvSpPr/>
            <p:nvPr/>
          </p:nvSpPr>
          <p:spPr bwMode="auto">
            <a:xfrm>
              <a:off x="520" y="2817"/>
              <a:ext cx="188" cy="137"/>
            </a:xfrm>
            <a:custGeom>
              <a:avLst/>
              <a:gdLst>
                <a:gd name="T0" fmla="*/ 157 w 188"/>
                <a:gd name="T1" fmla="*/ 69 h 137"/>
                <a:gd name="T2" fmla="*/ 155 w 188"/>
                <a:gd name="T3" fmla="*/ 63 h 137"/>
                <a:gd name="T4" fmla="*/ 154 w 188"/>
                <a:gd name="T5" fmla="*/ 55 h 137"/>
                <a:gd name="T6" fmla="*/ 152 w 188"/>
                <a:gd name="T7" fmla="*/ 50 h 137"/>
                <a:gd name="T8" fmla="*/ 146 w 188"/>
                <a:gd name="T9" fmla="*/ 44 h 137"/>
                <a:gd name="T10" fmla="*/ 142 w 188"/>
                <a:gd name="T11" fmla="*/ 38 h 137"/>
                <a:gd name="T12" fmla="*/ 152 w 188"/>
                <a:gd name="T13" fmla="*/ 36 h 137"/>
                <a:gd name="T14" fmla="*/ 146 w 188"/>
                <a:gd name="T15" fmla="*/ 31 h 137"/>
                <a:gd name="T16" fmla="*/ 142 w 188"/>
                <a:gd name="T17" fmla="*/ 25 h 137"/>
                <a:gd name="T18" fmla="*/ 142 w 188"/>
                <a:gd name="T19" fmla="*/ 19 h 137"/>
                <a:gd name="T20" fmla="*/ 144 w 188"/>
                <a:gd name="T21" fmla="*/ 13 h 137"/>
                <a:gd name="T22" fmla="*/ 188 w 188"/>
                <a:gd name="T23" fmla="*/ 7 h 137"/>
                <a:gd name="T24" fmla="*/ 188 w 188"/>
                <a:gd name="T25" fmla="*/ 6 h 137"/>
                <a:gd name="T26" fmla="*/ 186 w 188"/>
                <a:gd name="T27" fmla="*/ 4 h 137"/>
                <a:gd name="T28" fmla="*/ 186 w 188"/>
                <a:gd name="T29" fmla="*/ 2 h 137"/>
                <a:gd name="T30" fmla="*/ 186 w 188"/>
                <a:gd name="T31" fmla="*/ 0 h 137"/>
                <a:gd name="T32" fmla="*/ 0 w 188"/>
                <a:gd name="T33" fmla="*/ 29 h 137"/>
                <a:gd name="T34" fmla="*/ 2 w 188"/>
                <a:gd name="T35" fmla="*/ 36 h 137"/>
                <a:gd name="T36" fmla="*/ 46 w 188"/>
                <a:gd name="T37" fmla="*/ 31 h 137"/>
                <a:gd name="T38" fmla="*/ 48 w 188"/>
                <a:gd name="T39" fmla="*/ 34 h 137"/>
                <a:gd name="T40" fmla="*/ 46 w 188"/>
                <a:gd name="T41" fmla="*/ 42 h 137"/>
                <a:gd name="T42" fmla="*/ 44 w 188"/>
                <a:gd name="T43" fmla="*/ 48 h 137"/>
                <a:gd name="T44" fmla="*/ 42 w 188"/>
                <a:gd name="T45" fmla="*/ 54 h 137"/>
                <a:gd name="T46" fmla="*/ 54 w 188"/>
                <a:gd name="T47" fmla="*/ 50 h 137"/>
                <a:gd name="T48" fmla="*/ 48 w 188"/>
                <a:gd name="T49" fmla="*/ 61 h 137"/>
                <a:gd name="T50" fmla="*/ 46 w 188"/>
                <a:gd name="T51" fmla="*/ 69 h 137"/>
                <a:gd name="T52" fmla="*/ 44 w 188"/>
                <a:gd name="T53" fmla="*/ 75 h 137"/>
                <a:gd name="T54" fmla="*/ 46 w 188"/>
                <a:gd name="T55" fmla="*/ 88 h 137"/>
                <a:gd name="T56" fmla="*/ 50 w 188"/>
                <a:gd name="T57" fmla="*/ 102 h 137"/>
                <a:gd name="T58" fmla="*/ 52 w 188"/>
                <a:gd name="T59" fmla="*/ 107 h 137"/>
                <a:gd name="T60" fmla="*/ 54 w 188"/>
                <a:gd name="T61" fmla="*/ 111 h 137"/>
                <a:gd name="T62" fmla="*/ 59 w 188"/>
                <a:gd name="T63" fmla="*/ 117 h 137"/>
                <a:gd name="T64" fmla="*/ 63 w 188"/>
                <a:gd name="T65" fmla="*/ 121 h 137"/>
                <a:gd name="T66" fmla="*/ 67 w 188"/>
                <a:gd name="T67" fmla="*/ 127 h 137"/>
                <a:gd name="T68" fmla="*/ 73 w 188"/>
                <a:gd name="T69" fmla="*/ 128 h 137"/>
                <a:gd name="T70" fmla="*/ 79 w 188"/>
                <a:gd name="T71" fmla="*/ 132 h 137"/>
                <a:gd name="T72" fmla="*/ 83 w 188"/>
                <a:gd name="T73" fmla="*/ 134 h 137"/>
                <a:gd name="T74" fmla="*/ 88 w 188"/>
                <a:gd name="T75" fmla="*/ 136 h 137"/>
                <a:gd name="T76" fmla="*/ 94 w 188"/>
                <a:gd name="T77" fmla="*/ 136 h 137"/>
                <a:gd name="T78" fmla="*/ 98 w 188"/>
                <a:gd name="T79" fmla="*/ 136 h 137"/>
                <a:gd name="T80" fmla="*/ 104 w 188"/>
                <a:gd name="T81" fmla="*/ 136 h 137"/>
                <a:gd name="T82" fmla="*/ 109 w 188"/>
                <a:gd name="T83" fmla="*/ 136 h 137"/>
                <a:gd name="T84" fmla="*/ 113 w 188"/>
                <a:gd name="T85" fmla="*/ 136 h 137"/>
                <a:gd name="T86" fmla="*/ 142 w 188"/>
                <a:gd name="T87" fmla="*/ 137 h 137"/>
                <a:gd name="T88" fmla="*/ 151 w 188"/>
                <a:gd name="T89" fmla="*/ 132 h 137"/>
                <a:gd name="T90" fmla="*/ 157 w 188"/>
                <a:gd name="T91" fmla="*/ 94 h 137"/>
                <a:gd name="T92" fmla="*/ 157 w 188"/>
                <a:gd name="T93" fmla="*/ 86 h 137"/>
                <a:gd name="T94" fmla="*/ 157 w 188"/>
                <a:gd name="T95" fmla="*/ 79 h 137"/>
                <a:gd name="T96" fmla="*/ 157 w 188"/>
                <a:gd name="T97" fmla="*/ 71 h 137"/>
                <a:gd name="T98" fmla="*/ 157 w 188"/>
                <a:gd name="T99" fmla="*/ 69 h 1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8"/>
                <a:gd name="T151" fmla="*/ 0 h 137"/>
                <a:gd name="T152" fmla="*/ 188 w 188"/>
                <a:gd name="T153" fmla="*/ 137 h 1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8" h="137">
                  <a:moveTo>
                    <a:pt x="157" y="69"/>
                  </a:moveTo>
                  <a:lnTo>
                    <a:pt x="155" y="63"/>
                  </a:lnTo>
                  <a:lnTo>
                    <a:pt x="154" y="55"/>
                  </a:lnTo>
                  <a:lnTo>
                    <a:pt x="152" y="50"/>
                  </a:lnTo>
                  <a:lnTo>
                    <a:pt x="146" y="44"/>
                  </a:lnTo>
                  <a:lnTo>
                    <a:pt x="142" y="38"/>
                  </a:lnTo>
                  <a:lnTo>
                    <a:pt x="152" y="36"/>
                  </a:lnTo>
                  <a:lnTo>
                    <a:pt x="146" y="31"/>
                  </a:lnTo>
                  <a:lnTo>
                    <a:pt x="142" y="25"/>
                  </a:lnTo>
                  <a:lnTo>
                    <a:pt x="142" y="19"/>
                  </a:lnTo>
                  <a:lnTo>
                    <a:pt x="144" y="13"/>
                  </a:lnTo>
                  <a:lnTo>
                    <a:pt x="188" y="7"/>
                  </a:lnTo>
                  <a:lnTo>
                    <a:pt x="188" y="6"/>
                  </a:lnTo>
                  <a:lnTo>
                    <a:pt x="186" y="4"/>
                  </a:lnTo>
                  <a:lnTo>
                    <a:pt x="186" y="2"/>
                  </a:lnTo>
                  <a:lnTo>
                    <a:pt x="186" y="0"/>
                  </a:lnTo>
                  <a:lnTo>
                    <a:pt x="0" y="29"/>
                  </a:lnTo>
                  <a:lnTo>
                    <a:pt x="2" y="36"/>
                  </a:lnTo>
                  <a:lnTo>
                    <a:pt x="46" y="31"/>
                  </a:lnTo>
                  <a:lnTo>
                    <a:pt x="48" y="34"/>
                  </a:lnTo>
                  <a:lnTo>
                    <a:pt x="46" y="42"/>
                  </a:lnTo>
                  <a:lnTo>
                    <a:pt x="44" y="48"/>
                  </a:lnTo>
                  <a:lnTo>
                    <a:pt x="42" y="54"/>
                  </a:lnTo>
                  <a:lnTo>
                    <a:pt x="54" y="50"/>
                  </a:lnTo>
                  <a:lnTo>
                    <a:pt x="48" y="61"/>
                  </a:lnTo>
                  <a:lnTo>
                    <a:pt x="46" y="69"/>
                  </a:lnTo>
                  <a:lnTo>
                    <a:pt x="44" y="75"/>
                  </a:lnTo>
                  <a:lnTo>
                    <a:pt x="46" y="88"/>
                  </a:lnTo>
                  <a:lnTo>
                    <a:pt x="50" y="102"/>
                  </a:lnTo>
                  <a:lnTo>
                    <a:pt x="52" y="107"/>
                  </a:lnTo>
                  <a:lnTo>
                    <a:pt x="54" y="111"/>
                  </a:lnTo>
                  <a:lnTo>
                    <a:pt x="59" y="117"/>
                  </a:lnTo>
                  <a:lnTo>
                    <a:pt x="63" y="121"/>
                  </a:lnTo>
                  <a:lnTo>
                    <a:pt x="67" y="127"/>
                  </a:lnTo>
                  <a:lnTo>
                    <a:pt x="73" y="128"/>
                  </a:lnTo>
                  <a:lnTo>
                    <a:pt x="79" y="132"/>
                  </a:lnTo>
                  <a:lnTo>
                    <a:pt x="83" y="134"/>
                  </a:lnTo>
                  <a:lnTo>
                    <a:pt x="88" y="136"/>
                  </a:lnTo>
                  <a:lnTo>
                    <a:pt x="94" y="136"/>
                  </a:lnTo>
                  <a:lnTo>
                    <a:pt x="98" y="136"/>
                  </a:lnTo>
                  <a:lnTo>
                    <a:pt x="104" y="136"/>
                  </a:lnTo>
                  <a:lnTo>
                    <a:pt x="109" y="136"/>
                  </a:lnTo>
                  <a:lnTo>
                    <a:pt x="113" y="136"/>
                  </a:lnTo>
                  <a:lnTo>
                    <a:pt x="142" y="137"/>
                  </a:lnTo>
                  <a:lnTo>
                    <a:pt x="151" y="132"/>
                  </a:lnTo>
                  <a:lnTo>
                    <a:pt x="157" y="94"/>
                  </a:lnTo>
                  <a:lnTo>
                    <a:pt x="157" y="86"/>
                  </a:lnTo>
                  <a:lnTo>
                    <a:pt x="157" y="79"/>
                  </a:lnTo>
                  <a:lnTo>
                    <a:pt x="157" y="71"/>
                  </a:lnTo>
                  <a:lnTo>
                    <a:pt x="157" y="6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7" name="Freeform 91"/>
            <p:cNvSpPr/>
            <p:nvPr/>
          </p:nvSpPr>
          <p:spPr bwMode="auto">
            <a:xfrm>
              <a:off x="538" y="2997"/>
              <a:ext cx="263" cy="321"/>
            </a:xfrm>
            <a:custGeom>
              <a:avLst/>
              <a:gdLst>
                <a:gd name="T0" fmla="*/ 28 w 263"/>
                <a:gd name="T1" fmla="*/ 160 h 321"/>
                <a:gd name="T2" fmla="*/ 25 w 263"/>
                <a:gd name="T3" fmla="*/ 131 h 321"/>
                <a:gd name="T4" fmla="*/ 23 w 263"/>
                <a:gd name="T5" fmla="*/ 85 h 321"/>
                <a:gd name="T6" fmla="*/ 21 w 263"/>
                <a:gd name="T7" fmla="*/ 41 h 321"/>
                <a:gd name="T8" fmla="*/ 17 w 263"/>
                <a:gd name="T9" fmla="*/ 0 h 321"/>
                <a:gd name="T10" fmla="*/ 0 w 263"/>
                <a:gd name="T11" fmla="*/ 0 h 321"/>
                <a:gd name="T12" fmla="*/ 3 w 263"/>
                <a:gd name="T13" fmla="*/ 48 h 321"/>
                <a:gd name="T14" fmla="*/ 5 w 263"/>
                <a:gd name="T15" fmla="*/ 85 h 321"/>
                <a:gd name="T16" fmla="*/ 7 w 263"/>
                <a:gd name="T17" fmla="*/ 119 h 321"/>
                <a:gd name="T18" fmla="*/ 11 w 263"/>
                <a:gd name="T19" fmla="*/ 160 h 321"/>
                <a:gd name="T20" fmla="*/ 13 w 263"/>
                <a:gd name="T21" fmla="*/ 183 h 321"/>
                <a:gd name="T22" fmla="*/ 17 w 263"/>
                <a:gd name="T23" fmla="*/ 206 h 321"/>
                <a:gd name="T24" fmla="*/ 21 w 263"/>
                <a:gd name="T25" fmla="*/ 227 h 321"/>
                <a:gd name="T26" fmla="*/ 26 w 263"/>
                <a:gd name="T27" fmla="*/ 246 h 321"/>
                <a:gd name="T28" fmla="*/ 34 w 263"/>
                <a:gd name="T29" fmla="*/ 263 h 321"/>
                <a:gd name="T30" fmla="*/ 44 w 263"/>
                <a:gd name="T31" fmla="*/ 281 h 321"/>
                <a:gd name="T32" fmla="*/ 53 w 263"/>
                <a:gd name="T33" fmla="*/ 294 h 321"/>
                <a:gd name="T34" fmla="*/ 69 w 263"/>
                <a:gd name="T35" fmla="*/ 304 h 321"/>
                <a:gd name="T36" fmla="*/ 76 w 263"/>
                <a:gd name="T37" fmla="*/ 306 h 321"/>
                <a:gd name="T38" fmla="*/ 86 w 263"/>
                <a:gd name="T39" fmla="*/ 310 h 321"/>
                <a:gd name="T40" fmla="*/ 97 w 263"/>
                <a:gd name="T41" fmla="*/ 313 h 321"/>
                <a:gd name="T42" fmla="*/ 107 w 263"/>
                <a:gd name="T43" fmla="*/ 315 h 321"/>
                <a:gd name="T44" fmla="*/ 120 w 263"/>
                <a:gd name="T45" fmla="*/ 317 h 321"/>
                <a:gd name="T46" fmla="*/ 132 w 263"/>
                <a:gd name="T47" fmla="*/ 319 h 321"/>
                <a:gd name="T48" fmla="*/ 147 w 263"/>
                <a:gd name="T49" fmla="*/ 319 h 321"/>
                <a:gd name="T50" fmla="*/ 161 w 263"/>
                <a:gd name="T51" fmla="*/ 321 h 321"/>
                <a:gd name="T52" fmla="*/ 174 w 263"/>
                <a:gd name="T53" fmla="*/ 321 h 321"/>
                <a:gd name="T54" fmla="*/ 188 w 263"/>
                <a:gd name="T55" fmla="*/ 321 h 321"/>
                <a:gd name="T56" fmla="*/ 201 w 263"/>
                <a:gd name="T57" fmla="*/ 321 h 321"/>
                <a:gd name="T58" fmla="*/ 215 w 263"/>
                <a:gd name="T59" fmla="*/ 321 h 321"/>
                <a:gd name="T60" fmla="*/ 228 w 263"/>
                <a:gd name="T61" fmla="*/ 319 h 321"/>
                <a:gd name="T62" fmla="*/ 241 w 263"/>
                <a:gd name="T63" fmla="*/ 319 h 321"/>
                <a:gd name="T64" fmla="*/ 253 w 263"/>
                <a:gd name="T65" fmla="*/ 317 h 321"/>
                <a:gd name="T66" fmla="*/ 263 w 263"/>
                <a:gd name="T67" fmla="*/ 317 h 321"/>
                <a:gd name="T68" fmla="*/ 263 w 263"/>
                <a:gd name="T69" fmla="*/ 300 h 321"/>
                <a:gd name="T70" fmla="*/ 253 w 263"/>
                <a:gd name="T71" fmla="*/ 302 h 321"/>
                <a:gd name="T72" fmla="*/ 243 w 263"/>
                <a:gd name="T73" fmla="*/ 302 h 321"/>
                <a:gd name="T74" fmla="*/ 234 w 263"/>
                <a:gd name="T75" fmla="*/ 304 h 321"/>
                <a:gd name="T76" fmla="*/ 220 w 263"/>
                <a:gd name="T77" fmla="*/ 304 h 321"/>
                <a:gd name="T78" fmla="*/ 207 w 263"/>
                <a:gd name="T79" fmla="*/ 306 h 321"/>
                <a:gd name="T80" fmla="*/ 195 w 263"/>
                <a:gd name="T81" fmla="*/ 306 h 321"/>
                <a:gd name="T82" fmla="*/ 184 w 263"/>
                <a:gd name="T83" fmla="*/ 306 h 321"/>
                <a:gd name="T84" fmla="*/ 172 w 263"/>
                <a:gd name="T85" fmla="*/ 306 h 321"/>
                <a:gd name="T86" fmla="*/ 159 w 263"/>
                <a:gd name="T87" fmla="*/ 306 h 321"/>
                <a:gd name="T88" fmla="*/ 147 w 263"/>
                <a:gd name="T89" fmla="*/ 306 h 321"/>
                <a:gd name="T90" fmla="*/ 134 w 263"/>
                <a:gd name="T91" fmla="*/ 304 h 321"/>
                <a:gd name="T92" fmla="*/ 122 w 263"/>
                <a:gd name="T93" fmla="*/ 302 h 321"/>
                <a:gd name="T94" fmla="*/ 111 w 263"/>
                <a:gd name="T95" fmla="*/ 300 h 321"/>
                <a:gd name="T96" fmla="*/ 99 w 263"/>
                <a:gd name="T97" fmla="*/ 298 h 321"/>
                <a:gd name="T98" fmla="*/ 88 w 263"/>
                <a:gd name="T99" fmla="*/ 294 h 321"/>
                <a:gd name="T100" fmla="*/ 78 w 263"/>
                <a:gd name="T101" fmla="*/ 290 h 321"/>
                <a:gd name="T102" fmla="*/ 59 w 263"/>
                <a:gd name="T103" fmla="*/ 275 h 321"/>
                <a:gd name="T104" fmla="*/ 46 w 263"/>
                <a:gd name="T105" fmla="*/ 250 h 321"/>
                <a:gd name="T106" fmla="*/ 37 w 263"/>
                <a:gd name="T107" fmla="*/ 219 h 321"/>
                <a:gd name="T108" fmla="*/ 30 w 263"/>
                <a:gd name="T109" fmla="*/ 175 h 321"/>
                <a:gd name="T110" fmla="*/ 28 w 263"/>
                <a:gd name="T111" fmla="*/ 160 h 32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63"/>
                <a:gd name="T169" fmla="*/ 0 h 321"/>
                <a:gd name="T170" fmla="*/ 263 w 263"/>
                <a:gd name="T171" fmla="*/ 321 h 321"/>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63" h="321">
                  <a:moveTo>
                    <a:pt x="28" y="160"/>
                  </a:moveTo>
                  <a:lnTo>
                    <a:pt x="25" y="131"/>
                  </a:lnTo>
                  <a:lnTo>
                    <a:pt x="23" y="85"/>
                  </a:lnTo>
                  <a:lnTo>
                    <a:pt x="21" y="41"/>
                  </a:lnTo>
                  <a:lnTo>
                    <a:pt x="17" y="0"/>
                  </a:lnTo>
                  <a:lnTo>
                    <a:pt x="0" y="0"/>
                  </a:lnTo>
                  <a:lnTo>
                    <a:pt x="3" y="48"/>
                  </a:lnTo>
                  <a:lnTo>
                    <a:pt x="5" y="85"/>
                  </a:lnTo>
                  <a:lnTo>
                    <a:pt x="7" y="119"/>
                  </a:lnTo>
                  <a:lnTo>
                    <a:pt x="11" y="160"/>
                  </a:lnTo>
                  <a:lnTo>
                    <a:pt x="13" y="183"/>
                  </a:lnTo>
                  <a:lnTo>
                    <a:pt x="17" y="206"/>
                  </a:lnTo>
                  <a:lnTo>
                    <a:pt x="21" y="227"/>
                  </a:lnTo>
                  <a:lnTo>
                    <a:pt x="26" y="246"/>
                  </a:lnTo>
                  <a:lnTo>
                    <a:pt x="34" y="263"/>
                  </a:lnTo>
                  <a:lnTo>
                    <a:pt x="44" y="281"/>
                  </a:lnTo>
                  <a:lnTo>
                    <a:pt x="53" y="294"/>
                  </a:lnTo>
                  <a:lnTo>
                    <a:pt x="69" y="304"/>
                  </a:lnTo>
                  <a:lnTo>
                    <a:pt x="76" y="306"/>
                  </a:lnTo>
                  <a:lnTo>
                    <a:pt x="86" y="310"/>
                  </a:lnTo>
                  <a:lnTo>
                    <a:pt x="97" y="313"/>
                  </a:lnTo>
                  <a:lnTo>
                    <a:pt x="107" y="315"/>
                  </a:lnTo>
                  <a:lnTo>
                    <a:pt x="120" y="317"/>
                  </a:lnTo>
                  <a:lnTo>
                    <a:pt x="132" y="319"/>
                  </a:lnTo>
                  <a:lnTo>
                    <a:pt x="147" y="319"/>
                  </a:lnTo>
                  <a:lnTo>
                    <a:pt x="161" y="321"/>
                  </a:lnTo>
                  <a:lnTo>
                    <a:pt x="174" y="321"/>
                  </a:lnTo>
                  <a:lnTo>
                    <a:pt x="188" y="321"/>
                  </a:lnTo>
                  <a:lnTo>
                    <a:pt x="201" y="321"/>
                  </a:lnTo>
                  <a:lnTo>
                    <a:pt x="215" y="321"/>
                  </a:lnTo>
                  <a:lnTo>
                    <a:pt x="228" y="319"/>
                  </a:lnTo>
                  <a:lnTo>
                    <a:pt x="241" y="319"/>
                  </a:lnTo>
                  <a:lnTo>
                    <a:pt x="253" y="317"/>
                  </a:lnTo>
                  <a:lnTo>
                    <a:pt x="263" y="317"/>
                  </a:lnTo>
                  <a:lnTo>
                    <a:pt x="263" y="300"/>
                  </a:lnTo>
                  <a:lnTo>
                    <a:pt x="253" y="302"/>
                  </a:lnTo>
                  <a:lnTo>
                    <a:pt x="243" y="302"/>
                  </a:lnTo>
                  <a:lnTo>
                    <a:pt x="234" y="304"/>
                  </a:lnTo>
                  <a:lnTo>
                    <a:pt x="220" y="304"/>
                  </a:lnTo>
                  <a:lnTo>
                    <a:pt x="207" y="306"/>
                  </a:lnTo>
                  <a:lnTo>
                    <a:pt x="195" y="306"/>
                  </a:lnTo>
                  <a:lnTo>
                    <a:pt x="184" y="306"/>
                  </a:lnTo>
                  <a:lnTo>
                    <a:pt x="172" y="306"/>
                  </a:lnTo>
                  <a:lnTo>
                    <a:pt x="159" y="306"/>
                  </a:lnTo>
                  <a:lnTo>
                    <a:pt x="147" y="306"/>
                  </a:lnTo>
                  <a:lnTo>
                    <a:pt x="134" y="304"/>
                  </a:lnTo>
                  <a:lnTo>
                    <a:pt x="122" y="302"/>
                  </a:lnTo>
                  <a:lnTo>
                    <a:pt x="111" y="300"/>
                  </a:lnTo>
                  <a:lnTo>
                    <a:pt x="99" y="298"/>
                  </a:lnTo>
                  <a:lnTo>
                    <a:pt x="88" y="294"/>
                  </a:lnTo>
                  <a:lnTo>
                    <a:pt x="78" y="290"/>
                  </a:lnTo>
                  <a:lnTo>
                    <a:pt x="59" y="275"/>
                  </a:lnTo>
                  <a:lnTo>
                    <a:pt x="46" y="250"/>
                  </a:lnTo>
                  <a:lnTo>
                    <a:pt x="37" y="219"/>
                  </a:lnTo>
                  <a:lnTo>
                    <a:pt x="30" y="175"/>
                  </a:lnTo>
                  <a:lnTo>
                    <a:pt x="28" y="160"/>
                  </a:lnTo>
                  <a:close/>
                </a:path>
              </a:pathLst>
            </a:custGeom>
            <a:solidFill>
              <a:srgbClr val="0066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8" name="Freeform 92"/>
            <p:cNvSpPr/>
            <p:nvPr/>
          </p:nvSpPr>
          <p:spPr bwMode="auto">
            <a:xfrm>
              <a:off x="538" y="3293"/>
              <a:ext cx="77" cy="177"/>
            </a:xfrm>
            <a:custGeom>
              <a:avLst/>
              <a:gdLst>
                <a:gd name="T0" fmla="*/ 77 w 77"/>
                <a:gd name="T1" fmla="*/ 3 h 177"/>
                <a:gd name="T2" fmla="*/ 17 w 77"/>
                <a:gd name="T3" fmla="*/ 177 h 177"/>
                <a:gd name="T4" fmla="*/ 0 w 77"/>
                <a:gd name="T5" fmla="*/ 177 h 177"/>
                <a:gd name="T6" fmla="*/ 62 w 77"/>
                <a:gd name="T7" fmla="*/ 0 h 177"/>
                <a:gd name="T8" fmla="*/ 77 w 77"/>
                <a:gd name="T9" fmla="*/ 3 h 177"/>
                <a:gd name="T10" fmla="*/ 0 60000 65536"/>
                <a:gd name="T11" fmla="*/ 0 60000 65536"/>
                <a:gd name="T12" fmla="*/ 0 60000 65536"/>
                <a:gd name="T13" fmla="*/ 0 60000 65536"/>
                <a:gd name="T14" fmla="*/ 0 60000 65536"/>
                <a:gd name="T15" fmla="*/ 0 w 77"/>
                <a:gd name="T16" fmla="*/ 0 h 177"/>
                <a:gd name="T17" fmla="*/ 77 w 77"/>
                <a:gd name="T18" fmla="*/ 177 h 177"/>
              </a:gdLst>
              <a:ahLst/>
              <a:cxnLst>
                <a:cxn ang="T10">
                  <a:pos x="T0" y="T1"/>
                </a:cxn>
                <a:cxn ang="T11">
                  <a:pos x="T2" y="T3"/>
                </a:cxn>
                <a:cxn ang="T12">
                  <a:pos x="T4" y="T5"/>
                </a:cxn>
                <a:cxn ang="T13">
                  <a:pos x="T6" y="T7"/>
                </a:cxn>
                <a:cxn ang="T14">
                  <a:pos x="T8" y="T9"/>
                </a:cxn>
              </a:cxnLst>
              <a:rect l="T15" t="T16" r="T17" b="T18"/>
              <a:pathLst>
                <a:path w="77" h="177">
                  <a:moveTo>
                    <a:pt x="77" y="3"/>
                  </a:moveTo>
                  <a:lnTo>
                    <a:pt x="17" y="177"/>
                  </a:lnTo>
                  <a:lnTo>
                    <a:pt x="0" y="177"/>
                  </a:lnTo>
                  <a:lnTo>
                    <a:pt x="62" y="0"/>
                  </a:lnTo>
                  <a:lnTo>
                    <a:pt x="77" y="3"/>
                  </a:lnTo>
                  <a:close/>
                </a:path>
              </a:pathLst>
            </a:custGeom>
            <a:solidFill>
              <a:srgbClr val="0066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9" name="Freeform 93"/>
            <p:cNvSpPr/>
            <p:nvPr/>
          </p:nvSpPr>
          <p:spPr bwMode="auto">
            <a:xfrm flipH="1">
              <a:off x="784" y="3293"/>
              <a:ext cx="77" cy="177"/>
            </a:xfrm>
            <a:custGeom>
              <a:avLst/>
              <a:gdLst>
                <a:gd name="T0" fmla="*/ 77 w 77"/>
                <a:gd name="T1" fmla="*/ 3 h 177"/>
                <a:gd name="T2" fmla="*/ 17 w 77"/>
                <a:gd name="T3" fmla="*/ 177 h 177"/>
                <a:gd name="T4" fmla="*/ 0 w 77"/>
                <a:gd name="T5" fmla="*/ 177 h 177"/>
                <a:gd name="T6" fmla="*/ 62 w 77"/>
                <a:gd name="T7" fmla="*/ 0 h 177"/>
                <a:gd name="T8" fmla="*/ 77 w 77"/>
                <a:gd name="T9" fmla="*/ 3 h 177"/>
                <a:gd name="T10" fmla="*/ 0 60000 65536"/>
                <a:gd name="T11" fmla="*/ 0 60000 65536"/>
                <a:gd name="T12" fmla="*/ 0 60000 65536"/>
                <a:gd name="T13" fmla="*/ 0 60000 65536"/>
                <a:gd name="T14" fmla="*/ 0 60000 65536"/>
                <a:gd name="T15" fmla="*/ 0 w 77"/>
                <a:gd name="T16" fmla="*/ 0 h 177"/>
                <a:gd name="T17" fmla="*/ 77 w 77"/>
                <a:gd name="T18" fmla="*/ 177 h 177"/>
              </a:gdLst>
              <a:ahLst/>
              <a:cxnLst>
                <a:cxn ang="T10">
                  <a:pos x="T0" y="T1"/>
                </a:cxn>
                <a:cxn ang="T11">
                  <a:pos x="T2" y="T3"/>
                </a:cxn>
                <a:cxn ang="T12">
                  <a:pos x="T4" y="T5"/>
                </a:cxn>
                <a:cxn ang="T13">
                  <a:pos x="T6" y="T7"/>
                </a:cxn>
                <a:cxn ang="T14">
                  <a:pos x="T8" y="T9"/>
                </a:cxn>
              </a:cxnLst>
              <a:rect l="T15" t="T16" r="T17" b="T18"/>
              <a:pathLst>
                <a:path w="77" h="177">
                  <a:moveTo>
                    <a:pt x="77" y="3"/>
                  </a:moveTo>
                  <a:lnTo>
                    <a:pt x="17" y="177"/>
                  </a:lnTo>
                  <a:lnTo>
                    <a:pt x="0" y="177"/>
                  </a:lnTo>
                  <a:lnTo>
                    <a:pt x="62" y="0"/>
                  </a:lnTo>
                  <a:lnTo>
                    <a:pt x="77" y="3"/>
                  </a:lnTo>
                  <a:close/>
                </a:path>
              </a:pathLst>
            </a:custGeom>
            <a:solidFill>
              <a:srgbClr val="0066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0" name="Line 94"/>
            <p:cNvSpPr>
              <a:spLocks noChangeShapeType="1"/>
            </p:cNvSpPr>
            <p:nvPr/>
          </p:nvSpPr>
          <p:spPr bwMode="auto">
            <a:xfrm>
              <a:off x="680" y="3164"/>
              <a:ext cx="232" cy="0"/>
            </a:xfrm>
            <a:prstGeom prst="line">
              <a:avLst/>
            </a:prstGeom>
            <a:noFill/>
            <a:ln w="28575">
              <a:solidFill>
                <a:srgbClr val="0066CC"/>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51" name="Freeform 95"/>
            <p:cNvSpPr/>
            <p:nvPr/>
          </p:nvSpPr>
          <p:spPr bwMode="auto">
            <a:xfrm>
              <a:off x="779" y="3158"/>
              <a:ext cx="67" cy="147"/>
            </a:xfrm>
            <a:custGeom>
              <a:avLst/>
              <a:gdLst>
                <a:gd name="T0" fmla="*/ 67 w 67"/>
                <a:gd name="T1" fmla="*/ 0 h 147"/>
                <a:gd name="T2" fmla="*/ 17 w 67"/>
                <a:gd name="T3" fmla="*/ 147 h 147"/>
                <a:gd name="T4" fmla="*/ 0 w 67"/>
                <a:gd name="T5" fmla="*/ 147 h 147"/>
                <a:gd name="T6" fmla="*/ 51 w 67"/>
                <a:gd name="T7" fmla="*/ 1 h 147"/>
                <a:gd name="T8" fmla="*/ 67 w 67"/>
                <a:gd name="T9" fmla="*/ 0 h 147"/>
                <a:gd name="T10" fmla="*/ 0 60000 65536"/>
                <a:gd name="T11" fmla="*/ 0 60000 65536"/>
                <a:gd name="T12" fmla="*/ 0 60000 65536"/>
                <a:gd name="T13" fmla="*/ 0 60000 65536"/>
                <a:gd name="T14" fmla="*/ 0 60000 65536"/>
                <a:gd name="T15" fmla="*/ 0 w 67"/>
                <a:gd name="T16" fmla="*/ 0 h 147"/>
                <a:gd name="T17" fmla="*/ 67 w 67"/>
                <a:gd name="T18" fmla="*/ 147 h 147"/>
              </a:gdLst>
              <a:ahLst/>
              <a:cxnLst>
                <a:cxn ang="T10">
                  <a:pos x="T0" y="T1"/>
                </a:cxn>
                <a:cxn ang="T11">
                  <a:pos x="T2" y="T3"/>
                </a:cxn>
                <a:cxn ang="T12">
                  <a:pos x="T4" y="T5"/>
                </a:cxn>
                <a:cxn ang="T13">
                  <a:pos x="T6" y="T7"/>
                </a:cxn>
                <a:cxn ang="T14">
                  <a:pos x="T8" y="T9"/>
                </a:cxn>
              </a:cxnLst>
              <a:rect l="T15" t="T16" r="T17" b="T18"/>
              <a:pathLst>
                <a:path w="67" h="147">
                  <a:moveTo>
                    <a:pt x="67" y="0"/>
                  </a:moveTo>
                  <a:lnTo>
                    <a:pt x="17" y="147"/>
                  </a:lnTo>
                  <a:lnTo>
                    <a:pt x="0" y="147"/>
                  </a:lnTo>
                  <a:lnTo>
                    <a:pt x="51" y="1"/>
                  </a:lnTo>
                  <a:lnTo>
                    <a:pt x="67" y="0"/>
                  </a:lnTo>
                  <a:close/>
                </a:path>
              </a:pathLst>
            </a:custGeom>
            <a:solidFill>
              <a:srgbClr val="0066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2" name="Freeform 96"/>
            <p:cNvSpPr/>
            <p:nvPr/>
          </p:nvSpPr>
          <p:spPr bwMode="auto">
            <a:xfrm flipH="1">
              <a:off x="762" y="2956"/>
              <a:ext cx="169" cy="182"/>
            </a:xfrm>
            <a:custGeom>
              <a:avLst/>
              <a:gdLst>
                <a:gd name="T0" fmla="*/ 151 w 169"/>
                <a:gd name="T1" fmla="*/ 88 h 182"/>
                <a:gd name="T2" fmla="*/ 99 w 169"/>
                <a:gd name="T3" fmla="*/ 26 h 182"/>
                <a:gd name="T4" fmla="*/ 92 w 169"/>
                <a:gd name="T5" fmla="*/ 28 h 182"/>
                <a:gd name="T6" fmla="*/ 86 w 169"/>
                <a:gd name="T7" fmla="*/ 32 h 182"/>
                <a:gd name="T8" fmla="*/ 80 w 169"/>
                <a:gd name="T9" fmla="*/ 36 h 182"/>
                <a:gd name="T10" fmla="*/ 76 w 169"/>
                <a:gd name="T11" fmla="*/ 40 h 182"/>
                <a:gd name="T12" fmla="*/ 71 w 169"/>
                <a:gd name="T13" fmla="*/ 44 h 182"/>
                <a:gd name="T14" fmla="*/ 63 w 169"/>
                <a:gd name="T15" fmla="*/ 48 h 182"/>
                <a:gd name="T16" fmla="*/ 59 w 169"/>
                <a:gd name="T17" fmla="*/ 51 h 182"/>
                <a:gd name="T18" fmla="*/ 51 w 169"/>
                <a:gd name="T19" fmla="*/ 55 h 182"/>
                <a:gd name="T20" fmla="*/ 15 w 169"/>
                <a:gd name="T21" fmla="*/ 5 h 182"/>
                <a:gd name="T22" fmla="*/ 9 w 169"/>
                <a:gd name="T23" fmla="*/ 0 h 182"/>
                <a:gd name="T24" fmla="*/ 5 w 169"/>
                <a:gd name="T25" fmla="*/ 5 h 182"/>
                <a:gd name="T26" fmla="*/ 2 w 169"/>
                <a:gd name="T27" fmla="*/ 19 h 182"/>
                <a:gd name="T28" fmla="*/ 0 w 169"/>
                <a:gd name="T29" fmla="*/ 30 h 182"/>
                <a:gd name="T30" fmla="*/ 0 w 169"/>
                <a:gd name="T31" fmla="*/ 44 h 182"/>
                <a:gd name="T32" fmla="*/ 4 w 169"/>
                <a:gd name="T33" fmla="*/ 57 h 182"/>
                <a:gd name="T34" fmla="*/ 5 w 169"/>
                <a:gd name="T35" fmla="*/ 63 h 182"/>
                <a:gd name="T36" fmla="*/ 7 w 169"/>
                <a:gd name="T37" fmla="*/ 69 h 182"/>
                <a:gd name="T38" fmla="*/ 9 w 169"/>
                <a:gd name="T39" fmla="*/ 74 h 182"/>
                <a:gd name="T40" fmla="*/ 11 w 169"/>
                <a:gd name="T41" fmla="*/ 80 h 182"/>
                <a:gd name="T42" fmla="*/ 13 w 169"/>
                <a:gd name="T43" fmla="*/ 86 h 182"/>
                <a:gd name="T44" fmla="*/ 17 w 169"/>
                <a:gd name="T45" fmla="*/ 90 h 182"/>
                <a:gd name="T46" fmla="*/ 21 w 169"/>
                <a:gd name="T47" fmla="*/ 94 h 182"/>
                <a:gd name="T48" fmla="*/ 23 w 169"/>
                <a:gd name="T49" fmla="*/ 99 h 182"/>
                <a:gd name="T50" fmla="*/ 94 w 169"/>
                <a:gd name="T51" fmla="*/ 182 h 182"/>
                <a:gd name="T52" fmla="*/ 98 w 169"/>
                <a:gd name="T53" fmla="*/ 167 h 182"/>
                <a:gd name="T54" fmla="*/ 103 w 169"/>
                <a:gd name="T55" fmla="*/ 155 h 182"/>
                <a:gd name="T56" fmla="*/ 111 w 169"/>
                <a:gd name="T57" fmla="*/ 146 h 182"/>
                <a:gd name="T58" fmla="*/ 123 w 169"/>
                <a:gd name="T59" fmla="*/ 136 h 182"/>
                <a:gd name="T60" fmla="*/ 134 w 169"/>
                <a:gd name="T61" fmla="*/ 126 h 182"/>
                <a:gd name="T62" fmla="*/ 146 w 169"/>
                <a:gd name="T63" fmla="*/ 121 h 182"/>
                <a:gd name="T64" fmla="*/ 157 w 169"/>
                <a:gd name="T65" fmla="*/ 113 h 182"/>
                <a:gd name="T66" fmla="*/ 169 w 169"/>
                <a:gd name="T67" fmla="*/ 105 h 182"/>
                <a:gd name="T68" fmla="*/ 151 w 169"/>
                <a:gd name="T69" fmla="*/ 88 h 18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69"/>
                <a:gd name="T106" fmla="*/ 0 h 182"/>
                <a:gd name="T107" fmla="*/ 169 w 169"/>
                <a:gd name="T108" fmla="*/ 182 h 182"/>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69" h="182">
                  <a:moveTo>
                    <a:pt x="151" y="88"/>
                  </a:moveTo>
                  <a:lnTo>
                    <a:pt x="99" y="26"/>
                  </a:lnTo>
                  <a:lnTo>
                    <a:pt x="92" y="28"/>
                  </a:lnTo>
                  <a:lnTo>
                    <a:pt x="86" y="32"/>
                  </a:lnTo>
                  <a:lnTo>
                    <a:pt x="80" y="36"/>
                  </a:lnTo>
                  <a:lnTo>
                    <a:pt x="76" y="40"/>
                  </a:lnTo>
                  <a:lnTo>
                    <a:pt x="71" y="44"/>
                  </a:lnTo>
                  <a:lnTo>
                    <a:pt x="63" y="48"/>
                  </a:lnTo>
                  <a:lnTo>
                    <a:pt x="59" y="51"/>
                  </a:lnTo>
                  <a:lnTo>
                    <a:pt x="51" y="55"/>
                  </a:lnTo>
                  <a:lnTo>
                    <a:pt x="15" y="5"/>
                  </a:lnTo>
                  <a:lnTo>
                    <a:pt x="9" y="0"/>
                  </a:lnTo>
                  <a:lnTo>
                    <a:pt x="5" y="5"/>
                  </a:lnTo>
                  <a:lnTo>
                    <a:pt x="2" y="19"/>
                  </a:lnTo>
                  <a:lnTo>
                    <a:pt x="0" y="30"/>
                  </a:lnTo>
                  <a:lnTo>
                    <a:pt x="0" y="44"/>
                  </a:lnTo>
                  <a:lnTo>
                    <a:pt x="4" y="57"/>
                  </a:lnTo>
                  <a:lnTo>
                    <a:pt x="5" y="63"/>
                  </a:lnTo>
                  <a:lnTo>
                    <a:pt x="7" y="69"/>
                  </a:lnTo>
                  <a:lnTo>
                    <a:pt x="9" y="74"/>
                  </a:lnTo>
                  <a:lnTo>
                    <a:pt x="11" y="80"/>
                  </a:lnTo>
                  <a:lnTo>
                    <a:pt x="13" y="86"/>
                  </a:lnTo>
                  <a:lnTo>
                    <a:pt x="17" y="90"/>
                  </a:lnTo>
                  <a:lnTo>
                    <a:pt x="21" y="94"/>
                  </a:lnTo>
                  <a:lnTo>
                    <a:pt x="23" y="99"/>
                  </a:lnTo>
                  <a:lnTo>
                    <a:pt x="94" y="182"/>
                  </a:lnTo>
                  <a:lnTo>
                    <a:pt x="98" y="167"/>
                  </a:lnTo>
                  <a:lnTo>
                    <a:pt x="103" y="155"/>
                  </a:lnTo>
                  <a:lnTo>
                    <a:pt x="111" y="146"/>
                  </a:lnTo>
                  <a:lnTo>
                    <a:pt x="123" y="136"/>
                  </a:lnTo>
                  <a:lnTo>
                    <a:pt x="134" y="126"/>
                  </a:lnTo>
                  <a:lnTo>
                    <a:pt x="146" y="121"/>
                  </a:lnTo>
                  <a:lnTo>
                    <a:pt x="157" y="113"/>
                  </a:lnTo>
                  <a:lnTo>
                    <a:pt x="169" y="105"/>
                  </a:lnTo>
                  <a:lnTo>
                    <a:pt x="151" y="8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3" name="Freeform 97"/>
            <p:cNvSpPr/>
            <p:nvPr/>
          </p:nvSpPr>
          <p:spPr bwMode="auto">
            <a:xfrm flipH="1">
              <a:off x="888" y="2977"/>
              <a:ext cx="33" cy="63"/>
            </a:xfrm>
            <a:custGeom>
              <a:avLst/>
              <a:gdLst>
                <a:gd name="T0" fmla="*/ 2 w 33"/>
                <a:gd name="T1" fmla="*/ 0 h 63"/>
                <a:gd name="T2" fmla="*/ 0 w 33"/>
                <a:gd name="T3" fmla="*/ 5 h 63"/>
                <a:gd name="T4" fmla="*/ 0 w 33"/>
                <a:gd name="T5" fmla="*/ 15 h 63"/>
                <a:gd name="T6" fmla="*/ 0 w 33"/>
                <a:gd name="T7" fmla="*/ 25 h 63"/>
                <a:gd name="T8" fmla="*/ 2 w 33"/>
                <a:gd name="T9" fmla="*/ 32 h 63"/>
                <a:gd name="T10" fmla="*/ 6 w 33"/>
                <a:gd name="T11" fmla="*/ 40 h 63"/>
                <a:gd name="T12" fmla="*/ 8 w 33"/>
                <a:gd name="T13" fmla="*/ 50 h 63"/>
                <a:gd name="T14" fmla="*/ 12 w 33"/>
                <a:gd name="T15" fmla="*/ 55 h 63"/>
                <a:gd name="T16" fmla="*/ 17 w 33"/>
                <a:gd name="T17" fmla="*/ 63 h 63"/>
                <a:gd name="T18" fmla="*/ 19 w 33"/>
                <a:gd name="T19" fmla="*/ 59 h 63"/>
                <a:gd name="T20" fmla="*/ 19 w 33"/>
                <a:gd name="T21" fmla="*/ 55 h 63"/>
                <a:gd name="T22" fmla="*/ 21 w 33"/>
                <a:gd name="T23" fmla="*/ 53 h 63"/>
                <a:gd name="T24" fmla="*/ 23 w 33"/>
                <a:gd name="T25" fmla="*/ 51 h 63"/>
                <a:gd name="T26" fmla="*/ 25 w 33"/>
                <a:gd name="T27" fmla="*/ 50 h 63"/>
                <a:gd name="T28" fmla="*/ 27 w 33"/>
                <a:gd name="T29" fmla="*/ 46 h 63"/>
                <a:gd name="T30" fmla="*/ 29 w 33"/>
                <a:gd name="T31" fmla="*/ 42 h 63"/>
                <a:gd name="T32" fmla="*/ 33 w 33"/>
                <a:gd name="T33" fmla="*/ 40 h 63"/>
                <a:gd name="T34" fmla="*/ 2 w 33"/>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63"/>
                <a:gd name="T56" fmla="*/ 33 w 33"/>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63">
                  <a:moveTo>
                    <a:pt x="2" y="0"/>
                  </a:moveTo>
                  <a:lnTo>
                    <a:pt x="0" y="5"/>
                  </a:lnTo>
                  <a:lnTo>
                    <a:pt x="0" y="15"/>
                  </a:lnTo>
                  <a:lnTo>
                    <a:pt x="0" y="25"/>
                  </a:lnTo>
                  <a:lnTo>
                    <a:pt x="2" y="32"/>
                  </a:lnTo>
                  <a:lnTo>
                    <a:pt x="6" y="40"/>
                  </a:lnTo>
                  <a:lnTo>
                    <a:pt x="8" y="50"/>
                  </a:lnTo>
                  <a:lnTo>
                    <a:pt x="12" y="55"/>
                  </a:lnTo>
                  <a:lnTo>
                    <a:pt x="17" y="63"/>
                  </a:lnTo>
                  <a:lnTo>
                    <a:pt x="19" y="59"/>
                  </a:lnTo>
                  <a:lnTo>
                    <a:pt x="19" y="55"/>
                  </a:lnTo>
                  <a:lnTo>
                    <a:pt x="21" y="53"/>
                  </a:lnTo>
                  <a:lnTo>
                    <a:pt x="23" y="51"/>
                  </a:lnTo>
                  <a:lnTo>
                    <a:pt x="25" y="50"/>
                  </a:lnTo>
                  <a:lnTo>
                    <a:pt x="27" y="46"/>
                  </a:lnTo>
                  <a:lnTo>
                    <a:pt x="29" y="42"/>
                  </a:lnTo>
                  <a:lnTo>
                    <a:pt x="33" y="40"/>
                  </a:lnTo>
                  <a:lnTo>
                    <a:pt x="2" y="0"/>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54" name="Freeform 98"/>
          <p:cNvSpPr/>
          <p:nvPr/>
        </p:nvSpPr>
        <p:spPr bwMode="auto">
          <a:xfrm>
            <a:off x="2015350" y="4096980"/>
            <a:ext cx="1028700" cy="665163"/>
          </a:xfrm>
          <a:custGeom>
            <a:avLst/>
            <a:gdLst>
              <a:gd name="T0" fmla="*/ 2147483646 w 768"/>
              <a:gd name="T1" fmla="*/ 2147483646 h 387"/>
              <a:gd name="T2" fmla="*/ 2147483646 w 768"/>
              <a:gd name="T3" fmla="*/ 2147483646 h 387"/>
              <a:gd name="T4" fmla="*/ 2147483646 w 768"/>
              <a:gd name="T5" fmla="*/ 2147483646 h 387"/>
              <a:gd name="T6" fmla="*/ 2147483646 w 768"/>
              <a:gd name="T7" fmla="*/ 2147483646 h 387"/>
              <a:gd name="T8" fmla="*/ 2147483646 w 768"/>
              <a:gd name="T9" fmla="*/ 2147483646 h 387"/>
              <a:gd name="T10" fmla="*/ 2147483646 w 768"/>
              <a:gd name="T11" fmla="*/ 2147483646 h 387"/>
              <a:gd name="T12" fmla="*/ 2147483646 w 768"/>
              <a:gd name="T13" fmla="*/ 2147483646 h 387"/>
              <a:gd name="T14" fmla="*/ 2147483646 w 768"/>
              <a:gd name="T15" fmla="*/ 2147483646 h 387"/>
              <a:gd name="T16" fmla="*/ 2147483646 w 768"/>
              <a:gd name="T17" fmla="*/ 2147483646 h 387"/>
              <a:gd name="T18" fmla="*/ 2147483646 w 768"/>
              <a:gd name="T19" fmla="*/ 2147483646 h 387"/>
              <a:gd name="T20" fmla="*/ 2147483646 w 768"/>
              <a:gd name="T21" fmla="*/ 2147483646 h 387"/>
              <a:gd name="T22" fmla="*/ 2147483646 w 768"/>
              <a:gd name="T23" fmla="*/ 2147483646 h 387"/>
              <a:gd name="T24" fmla="*/ 2147483646 w 768"/>
              <a:gd name="T25" fmla="*/ 2147483646 h 387"/>
              <a:gd name="T26" fmla="*/ 2147483646 w 768"/>
              <a:gd name="T27" fmla="*/ 2147483646 h 387"/>
              <a:gd name="T28" fmla="*/ 2147483646 w 768"/>
              <a:gd name="T29" fmla="*/ 2147483646 h 387"/>
              <a:gd name="T30" fmla="*/ 2147483646 w 768"/>
              <a:gd name="T31" fmla="*/ 0 h 387"/>
              <a:gd name="T32" fmla="*/ 2147483646 w 768"/>
              <a:gd name="T33" fmla="*/ 0 h 387"/>
              <a:gd name="T34" fmla="*/ 2147483646 w 768"/>
              <a:gd name="T35" fmla="*/ 2147483646 h 387"/>
              <a:gd name="T36" fmla="*/ 2147483646 w 768"/>
              <a:gd name="T37" fmla="*/ 2147483646 h 387"/>
              <a:gd name="T38" fmla="*/ 2147483646 w 768"/>
              <a:gd name="T39" fmla="*/ 2147483646 h 387"/>
              <a:gd name="T40" fmla="*/ 2147483646 w 768"/>
              <a:gd name="T41" fmla="*/ 2147483646 h 387"/>
              <a:gd name="T42" fmla="*/ 2147483646 w 768"/>
              <a:gd name="T43" fmla="*/ 2147483646 h 387"/>
              <a:gd name="T44" fmla="*/ 0 w 768"/>
              <a:gd name="T45" fmla="*/ 2147483646 h 387"/>
              <a:gd name="T46" fmla="*/ 0 w 768"/>
              <a:gd name="T47" fmla="*/ 2147483646 h 387"/>
              <a:gd name="T48" fmla="*/ 0 w 768"/>
              <a:gd name="T49" fmla="*/ 2147483646 h 387"/>
              <a:gd name="T50" fmla="*/ 0 w 768"/>
              <a:gd name="T51" fmla="*/ 2147483646 h 387"/>
              <a:gd name="T52" fmla="*/ 2147483646 w 768"/>
              <a:gd name="T53" fmla="*/ 2147483646 h 387"/>
              <a:gd name="T54" fmla="*/ 2147483646 w 768"/>
              <a:gd name="T55" fmla="*/ 2147483646 h 387"/>
              <a:gd name="T56" fmla="*/ 2147483646 w 768"/>
              <a:gd name="T57" fmla="*/ 2147483646 h 387"/>
              <a:gd name="T58" fmla="*/ 2147483646 w 768"/>
              <a:gd name="T59" fmla="*/ 2147483646 h 387"/>
              <a:gd name="T60" fmla="*/ 2147483646 w 768"/>
              <a:gd name="T61" fmla="*/ 2147483646 h 387"/>
              <a:gd name="T62" fmla="*/ 2147483646 w 768"/>
              <a:gd name="T63" fmla="*/ 2147483646 h 387"/>
              <a:gd name="T64" fmla="*/ 2147483646 w 768"/>
              <a:gd name="T65" fmla="*/ 2147483646 h 38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68"/>
              <a:gd name="T100" fmla="*/ 0 h 387"/>
              <a:gd name="T101" fmla="*/ 768 w 768"/>
              <a:gd name="T102" fmla="*/ 387 h 38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68" h="387">
                <a:moveTo>
                  <a:pt x="745" y="387"/>
                </a:moveTo>
                <a:lnTo>
                  <a:pt x="749" y="385"/>
                </a:lnTo>
                <a:lnTo>
                  <a:pt x="752" y="384"/>
                </a:lnTo>
                <a:lnTo>
                  <a:pt x="758" y="383"/>
                </a:lnTo>
                <a:lnTo>
                  <a:pt x="761" y="380"/>
                </a:lnTo>
                <a:lnTo>
                  <a:pt x="763" y="377"/>
                </a:lnTo>
                <a:lnTo>
                  <a:pt x="766" y="373"/>
                </a:lnTo>
                <a:lnTo>
                  <a:pt x="766" y="368"/>
                </a:lnTo>
                <a:lnTo>
                  <a:pt x="768" y="364"/>
                </a:lnTo>
                <a:lnTo>
                  <a:pt x="768" y="23"/>
                </a:lnTo>
                <a:lnTo>
                  <a:pt x="766" y="19"/>
                </a:lnTo>
                <a:lnTo>
                  <a:pt x="766" y="13"/>
                </a:lnTo>
                <a:lnTo>
                  <a:pt x="765" y="10"/>
                </a:lnTo>
                <a:lnTo>
                  <a:pt x="761" y="6"/>
                </a:lnTo>
                <a:lnTo>
                  <a:pt x="759" y="3"/>
                </a:lnTo>
                <a:lnTo>
                  <a:pt x="754" y="0"/>
                </a:lnTo>
                <a:lnTo>
                  <a:pt x="19" y="0"/>
                </a:lnTo>
                <a:lnTo>
                  <a:pt x="13" y="2"/>
                </a:lnTo>
                <a:lnTo>
                  <a:pt x="9" y="5"/>
                </a:lnTo>
                <a:lnTo>
                  <a:pt x="6" y="7"/>
                </a:lnTo>
                <a:lnTo>
                  <a:pt x="3" y="10"/>
                </a:lnTo>
                <a:lnTo>
                  <a:pt x="2" y="13"/>
                </a:lnTo>
                <a:lnTo>
                  <a:pt x="0" y="19"/>
                </a:lnTo>
                <a:lnTo>
                  <a:pt x="0" y="23"/>
                </a:lnTo>
                <a:lnTo>
                  <a:pt x="0" y="364"/>
                </a:lnTo>
                <a:lnTo>
                  <a:pt x="0" y="368"/>
                </a:lnTo>
                <a:lnTo>
                  <a:pt x="2" y="373"/>
                </a:lnTo>
                <a:lnTo>
                  <a:pt x="3" y="378"/>
                </a:lnTo>
                <a:lnTo>
                  <a:pt x="6" y="381"/>
                </a:lnTo>
                <a:lnTo>
                  <a:pt x="9" y="383"/>
                </a:lnTo>
                <a:lnTo>
                  <a:pt x="13" y="384"/>
                </a:lnTo>
                <a:lnTo>
                  <a:pt x="19" y="385"/>
                </a:lnTo>
                <a:lnTo>
                  <a:pt x="745" y="387"/>
                </a:lnTo>
                <a:close/>
              </a:path>
            </a:pathLst>
          </a:custGeom>
          <a:solidFill>
            <a:srgbClr val="DDDDDD"/>
          </a:solidFill>
          <a:ln w="9525">
            <a:solidFill>
              <a:srgbClr val="DDDDDD"/>
            </a:solidFill>
            <a:round/>
          </a:ln>
        </p:spPr>
        <p:txBody>
          <a:bodyPr/>
          <a:lstStyle/>
          <a:p>
            <a:endParaRPr lang="zh-CN" altLang="en-US"/>
          </a:p>
        </p:txBody>
      </p:sp>
      <p:sp>
        <p:nvSpPr>
          <p:cNvPr id="255" name="Freeform 99"/>
          <p:cNvSpPr/>
          <p:nvPr/>
        </p:nvSpPr>
        <p:spPr bwMode="auto">
          <a:xfrm>
            <a:off x="2515414" y="4158892"/>
            <a:ext cx="422275" cy="690562"/>
          </a:xfrm>
          <a:custGeom>
            <a:avLst/>
            <a:gdLst>
              <a:gd name="T0" fmla="*/ 2147483646 w 266"/>
              <a:gd name="T1" fmla="*/ 2147483646 h 435"/>
              <a:gd name="T2" fmla="*/ 2147483646 w 266"/>
              <a:gd name="T3" fmla="*/ 2147483646 h 435"/>
              <a:gd name="T4" fmla="*/ 2147483646 w 266"/>
              <a:gd name="T5" fmla="*/ 2147483646 h 435"/>
              <a:gd name="T6" fmla="*/ 2147483646 w 266"/>
              <a:gd name="T7" fmla="*/ 2147483646 h 435"/>
              <a:gd name="T8" fmla="*/ 2147483646 w 266"/>
              <a:gd name="T9" fmla="*/ 2147483646 h 435"/>
              <a:gd name="T10" fmla="*/ 2147483646 w 266"/>
              <a:gd name="T11" fmla="*/ 2147483646 h 435"/>
              <a:gd name="T12" fmla="*/ 2147483646 w 266"/>
              <a:gd name="T13" fmla="*/ 2147483646 h 435"/>
              <a:gd name="T14" fmla="*/ 2147483646 w 266"/>
              <a:gd name="T15" fmla="*/ 2147483646 h 435"/>
              <a:gd name="T16" fmla="*/ 2147483646 w 266"/>
              <a:gd name="T17" fmla="*/ 2147483646 h 435"/>
              <a:gd name="T18" fmla="*/ 2147483646 w 266"/>
              <a:gd name="T19" fmla="*/ 2147483646 h 435"/>
              <a:gd name="T20" fmla="*/ 2147483646 w 266"/>
              <a:gd name="T21" fmla="*/ 2147483646 h 435"/>
              <a:gd name="T22" fmla="*/ 2147483646 w 266"/>
              <a:gd name="T23" fmla="*/ 2147483646 h 435"/>
              <a:gd name="T24" fmla="*/ 2147483646 w 266"/>
              <a:gd name="T25" fmla="*/ 2147483646 h 435"/>
              <a:gd name="T26" fmla="*/ 2147483646 w 266"/>
              <a:gd name="T27" fmla="*/ 2147483646 h 435"/>
              <a:gd name="T28" fmla="*/ 2147483646 w 266"/>
              <a:gd name="T29" fmla="*/ 2147483646 h 435"/>
              <a:gd name="T30" fmla="*/ 2147483646 w 266"/>
              <a:gd name="T31" fmla="*/ 2147483646 h 435"/>
              <a:gd name="T32" fmla="*/ 2147483646 w 266"/>
              <a:gd name="T33" fmla="*/ 2147483646 h 435"/>
              <a:gd name="T34" fmla="*/ 2147483646 w 266"/>
              <a:gd name="T35" fmla="*/ 2147483646 h 435"/>
              <a:gd name="T36" fmla="*/ 2147483646 w 266"/>
              <a:gd name="T37" fmla="*/ 2147483646 h 435"/>
              <a:gd name="T38" fmla="*/ 2147483646 w 266"/>
              <a:gd name="T39" fmla="*/ 2147483646 h 435"/>
              <a:gd name="T40" fmla="*/ 2147483646 w 266"/>
              <a:gd name="T41" fmla="*/ 2147483646 h 435"/>
              <a:gd name="T42" fmla="*/ 2147483646 w 266"/>
              <a:gd name="T43" fmla="*/ 2147483646 h 435"/>
              <a:gd name="T44" fmla="*/ 2147483646 w 266"/>
              <a:gd name="T45" fmla="*/ 2147483646 h 435"/>
              <a:gd name="T46" fmla="*/ 2147483646 w 266"/>
              <a:gd name="T47" fmla="*/ 2147483646 h 435"/>
              <a:gd name="T48" fmla="*/ 2147483646 w 266"/>
              <a:gd name="T49" fmla="*/ 2147483646 h 435"/>
              <a:gd name="T50" fmla="*/ 2147483646 w 266"/>
              <a:gd name="T51" fmla="*/ 2147483646 h 435"/>
              <a:gd name="T52" fmla="*/ 2147483646 w 266"/>
              <a:gd name="T53" fmla="*/ 2147483646 h 435"/>
              <a:gd name="T54" fmla="*/ 2147483646 w 266"/>
              <a:gd name="T55" fmla="*/ 2147483646 h 435"/>
              <a:gd name="T56" fmla="*/ 2147483646 w 266"/>
              <a:gd name="T57" fmla="*/ 2147483646 h 435"/>
              <a:gd name="T58" fmla="*/ 2147483646 w 266"/>
              <a:gd name="T59" fmla="*/ 2147483646 h 435"/>
              <a:gd name="T60" fmla="*/ 2147483646 w 266"/>
              <a:gd name="T61" fmla="*/ 2147483646 h 435"/>
              <a:gd name="T62" fmla="*/ 2147483646 w 266"/>
              <a:gd name="T63" fmla="*/ 0 h 435"/>
              <a:gd name="T64" fmla="*/ 2147483646 w 266"/>
              <a:gd name="T65" fmla="*/ 2147483646 h 435"/>
              <a:gd name="T66" fmla="*/ 2147483646 w 266"/>
              <a:gd name="T67" fmla="*/ 2147483646 h 435"/>
              <a:gd name="T68" fmla="*/ 2147483646 w 266"/>
              <a:gd name="T69" fmla="*/ 2147483646 h 435"/>
              <a:gd name="T70" fmla="*/ 2147483646 w 266"/>
              <a:gd name="T71" fmla="*/ 2147483646 h 435"/>
              <a:gd name="T72" fmla="*/ 2147483646 w 266"/>
              <a:gd name="T73" fmla="*/ 2147483646 h 435"/>
              <a:gd name="T74" fmla="*/ 2147483646 w 266"/>
              <a:gd name="T75" fmla="*/ 2147483646 h 435"/>
              <a:gd name="T76" fmla="*/ 2147483646 w 266"/>
              <a:gd name="T77" fmla="*/ 2147483646 h 435"/>
              <a:gd name="T78" fmla="*/ 2147483646 w 266"/>
              <a:gd name="T79" fmla="*/ 2147483646 h 435"/>
              <a:gd name="T80" fmla="*/ 2147483646 w 266"/>
              <a:gd name="T81" fmla="*/ 2147483646 h 435"/>
              <a:gd name="T82" fmla="*/ 2147483646 w 266"/>
              <a:gd name="T83" fmla="*/ 2147483646 h 435"/>
              <a:gd name="T84" fmla="*/ 2147483646 w 266"/>
              <a:gd name="T85" fmla="*/ 2147483646 h 435"/>
              <a:gd name="T86" fmla="*/ 2147483646 w 266"/>
              <a:gd name="T87" fmla="*/ 2147483646 h 435"/>
              <a:gd name="T88" fmla="*/ 2147483646 w 266"/>
              <a:gd name="T89" fmla="*/ 2147483646 h 435"/>
              <a:gd name="T90" fmla="*/ 2147483646 w 266"/>
              <a:gd name="T91" fmla="*/ 2147483646 h 435"/>
              <a:gd name="T92" fmla="*/ 2147483646 w 266"/>
              <a:gd name="T93" fmla="*/ 2147483646 h 435"/>
              <a:gd name="T94" fmla="*/ 2147483646 w 266"/>
              <a:gd name="T95" fmla="*/ 2147483646 h 435"/>
              <a:gd name="T96" fmla="*/ 2147483646 w 266"/>
              <a:gd name="T97" fmla="*/ 2147483646 h 435"/>
              <a:gd name="T98" fmla="*/ 2147483646 w 266"/>
              <a:gd name="T99" fmla="*/ 2147483646 h 435"/>
              <a:gd name="T100" fmla="*/ 2147483646 w 266"/>
              <a:gd name="T101" fmla="*/ 2147483646 h 43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66"/>
              <a:gd name="T154" fmla="*/ 0 h 435"/>
              <a:gd name="T155" fmla="*/ 266 w 266"/>
              <a:gd name="T156" fmla="*/ 435 h 43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66" h="435">
                <a:moveTo>
                  <a:pt x="78" y="380"/>
                </a:moveTo>
                <a:lnTo>
                  <a:pt x="78" y="367"/>
                </a:lnTo>
                <a:lnTo>
                  <a:pt x="83" y="340"/>
                </a:lnTo>
                <a:lnTo>
                  <a:pt x="87" y="314"/>
                </a:lnTo>
                <a:lnTo>
                  <a:pt x="90" y="293"/>
                </a:lnTo>
                <a:lnTo>
                  <a:pt x="93" y="282"/>
                </a:lnTo>
                <a:lnTo>
                  <a:pt x="90" y="280"/>
                </a:lnTo>
                <a:lnTo>
                  <a:pt x="87" y="280"/>
                </a:lnTo>
                <a:lnTo>
                  <a:pt x="87" y="282"/>
                </a:lnTo>
                <a:lnTo>
                  <a:pt x="84" y="283"/>
                </a:lnTo>
                <a:lnTo>
                  <a:pt x="81" y="285"/>
                </a:lnTo>
                <a:lnTo>
                  <a:pt x="71" y="285"/>
                </a:lnTo>
                <a:lnTo>
                  <a:pt x="67" y="283"/>
                </a:lnTo>
                <a:lnTo>
                  <a:pt x="63" y="282"/>
                </a:lnTo>
                <a:lnTo>
                  <a:pt x="58" y="280"/>
                </a:lnTo>
                <a:lnTo>
                  <a:pt x="56" y="279"/>
                </a:lnTo>
                <a:lnTo>
                  <a:pt x="53" y="279"/>
                </a:lnTo>
                <a:lnTo>
                  <a:pt x="50" y="275"/>
                </a:lnTo>
                <a:lnTo>
                  <a:pt x="46" y="275"/>
                </a:lnTo>
                <a:lnTo>
                  <a:pt x="40" y="268"/>
                </a:lnTo>
                <a:lnTo>
                  <a:pt x="37" y="265"/>
                </a:lnTo>
                <a:lnTo>
                  <a:pt x="36" y="262"/>
                </a:lnTo>
                <a:lnTo>
                  <a:pt x="36" y="259"/>
                </a:lnTo>
                <a:lnTo>
                  <a:pt x="37" y="256"/>
                </a:lnTo>
                <a:lnTo>
                  <a:pt x="46" y="256"/>
                </a:lnTo>
                <a:lnTo>
                  <a:pt x="53" y="255"/>
                </a:lnTo>
                <a:lnTo>
                  <a:pt x="50" y="253"/>
                </a:lnTo>
                <a:lnTo>
                  <a:pt x="47" y="252"/>
                </a:lnTo>
                <a:lnTo>
                  <a:pt x="46" y="251"/>
                </a:lnTo>
                <a:lnTo>
                  <a:pt x="46" y="249"/>
                </a:lnTo>
                <a:lnTo>
                  <a:pt x="50" y="249"/>
                </a:lnTo>
                <a:lnTo>
                  <a:pt x="54" y="248"/>
                </a:lnTo>
                <a:lnTo>
                  <a:pt x="43" y="239"/>
                </a:lnTo>
                <a:lnTo>
                  <a:pt x="44" y="235"/>
                </a:lnTo>
                <a:lnTo>
                  <a:pt x="41" y="231"/>
                </a:lnTo>
                <a:lnTo>
                  <a:pt x="41" y="225"/>
                </a:lnTo>
                <a:lnTo>
                  <a:pt x="41" y="222"/>
                </a:lnTo>
                <a:lnTo>
                  <a:pt x="40" y="219"/>
                </a:lnTo>
                <a:lnTo>
                  <a:pt x="36" y="218"/>
                </a:lnTo>
                <a:lnTo>
                  <a:pt x="31" y="215"/>
                </a:lnTo>
                <a:lnTo>
                  <a:pt x="27" y="214"/>
                </a:lnTo>
                <a:lnTo>
                  <a:pt x="24" y="212"/>
                </a:lnTo>
                <a:lnTo>
                  <a:pt x="20" y="211"/>
                </a:lnTo>
                <a:lnTo>
                  <a:pt x="14" y="208"/>
                </a:lnTo>
                <a:lnTo>
                  <a:pt x="9" y="208"/>
                </a:lnTo>
                <a:lnTo>
                  <a:pt x="6" y="204"/>
                </a:lnTo>
                <a:lnTo>
                  <a:pt x="6" y="201"/>
                </a:lnTo>
                <a:lnTo>
                  <a:pt x="10" y="199"/>
                </a:lnTo>
                <a:lnTo>
                  <a:pt x="14" y="199"/>
                </a:lnTo>
                <a:lnTo>
                  <a:pt x="17" y="199"/>
                </a:lnTo>
                <a:lnTo>
                  <a:pt x="22" y="199"/>
                </a:lnTo>
                <a:lnTo>
                  <a:pt x="23" y="199"/>
                </a:lnTo>
                <a:lnTo>
                  <a:pt x="27" y="201"/>
                </a:lnTo>
                <a:lnTo>
                  <a:pt x="29" y="201"/>
                </a:lnTo>
                <a:lnTo>
                  <a:pt x="30" y="199"/>
                </a:lnTo>
                <a:lnTo>
                  <a:pt x="30" y="197"/>
                </a:lnTo>
                <a:lnTo>
                  <a:pt x="30" y="195"/>
                </a:lnTo>
                <a:lnTo>
                  <a:pt x="27" y="192"/>
                </a:lnTo>
                <a:lnTo>
                  <a:pt x="24" y="192"/>
                </a:lnTo>
                <a:lnTo>
                  <a:pt x="20" y="194"/>
                </a:lnTo>
                <a:lnTo>
                  <a:pt x="14" y="195"/>
                </a:lnTo>
                <a:lnTo>
                  <a:pt x="10" y="197"/>
                </a:lnTo>
                <a:lnTo>
                  <a:pt x="9" y="197"/>
                </a:lnTo>
                <a:lnTo>
                  <a:pt x="4" y="197"/>
                </a:lnTo>
                <a:lnTo>
                  <a:pt x="3" y="195"/>
                </a:lnTo>
                <a:lnTo>
                  <a:pt x="2" y="195"/>
                </a:lnTo>
                <a:lnTo>
                  <a:pt x="0" y="194"/>
                </a:lnTo>
                <a:lnTo>
                  <a:pt x="4" y="189"/>
                </a:lnTo>
                <a:lnTo>
                  <a:pt x="10" y="185"/>
                </a:lnTo>
                <a:lnTo>
                  <a:pt x="19" y="184"/>
                </a:lnTo>
                <a:lnTo>
                  <a:pt x="24" y="184"/>
                </a:lnTo>
                <a:lnTo>
                  <a:pt x="30" y="184"/>
                </a:lnTo>
                <a:lnTo>
                  <a:pt x="36" y="184"/>
                </a:lnTo>
                <a:lnTo>
                  <a:pt x="40" y="185"/>
                </a:lnTo>
                <a:lnTo>
                  <a:pt x="43" y="188"/>
                </a:lnTo>
                <a:lnTo>
                  <a:pt x="47" y="192"/>
                </a:lnTo>
                <a:lnTo>
                  <a:pt x="50" y="195"/>
                </a:lnTo>
                <a:lnTo>
                  <a:pt x="50" y="198"/>
                </a:lnTo>
                <a:lnTo>
                  <a:pt x="54" y="202"/>
                </a:lnTo>
                <a:lnTo>
                  <a:pt x="58" y="204"/>
                </a:lnTo>
                <a:lnTo>
                  <a:pt x="61" y="202"/>
                </a:lnTo>
                <a:lnTo>
                  <a:pt x="66" y="202"/>
                </a:lnTo>
                <a:lnTo>
                  <a:pt x="70" y="204"/>
                </a:lnTo>
                <a:lnTo>
                  <a:pt x="74" y="205"/>
                </a:lnTo>
                <a:lnTo>
                  <a:pt x="78" y="208"/>
                </a:lnTo>
                <a:lnTo>
                  <a:pt x="87" y="211"/>
                </a:lnTo>
                <a:lnTo>
                  <a:pt x="94" y="212"/>
                </a:lnTo>
                <a:lnTo>
                  <a:pt x="101" y="211"/>
                </a:lnTo>
                <a:lnTo>
                  <a:pt x="103" y="211"/>
                </a:lnTo>
                <a:lnTo>
                  <a:pt x="103" y="192"/>
                </a:lnTo>
                <a:lnTo>
                  <a:pt x="105" y="165"/>
                </a:lnTo>
                <a:lnTo>
                  <a:pt x="107" y="142"/>
                </a:lnTo>
                <a:lnTo>
                  <a:pt x="112" y="134"/>
                </a:lnTo>
                <a:lnTo>
                  <a:pt x="115" y="131"/>
                </a:lnTo>
                <a:lnTo>
                  <a:pt x="118" y="130"/>
                </a:lnTo>
                <a:lnTo>
                  <a:pt x="122" y="127"/>
                </a:lnTo>
                <a:lnTo>
                  <a:pt x="128" y="124"/>
                </a:lnTo>
                <a:lnTo>
                  <a:pt x="132" y="120"/>
                </a:lnTo>
                <a:lnTo>
                  <a:pt x="137" y="115"/>
                </a:lnTo>
                <a:lnTo>
                  <a:pt x="139" y="113"/>
                </a:lnTo>
                <a:lnTo>
                  <a:pt x="139" y="107"/>
                </a:lnTo>
                <a:lnTo>
                  <a:pt x="139" y="106"/>
                </a:lnTo>
                <a:lnTo>
                  <a:pt x="139" y="103"/>
                </a:lnTo>
                <a:lnTo>
                  <a:pt x="138" y="101"/>
                </a:lnTo>
                <a:lnTo>
                  <a:pt x="137" y="98"/>
                </a:lnTo>
                <a:lnTo>
                  <a:pt x="134" y="97"/>
                </a:lnTo>
                <a:lnTo>
                  <a:pt x="130" y="90"/>
                </a:lnTo>
                <a:lnTo>
                  <a:pt x="125" y="84"/>
                </a:lnTo>
                <a:lnTo>
                  <a:pt x="120" y="67"/>
                </a:lnTo>
                <a:lnTo>
                  <a:pt x="118" y="61"/>
                </a:lnTo>
                <a:lnTo>
                  <a:pt x="117" y="56"/>
                </a:lnTo>
                <a:lnTo>
                  <a:pt x="117" y="53"/>
                </a:lnTo>
                <a:lnTo>
                  <a:pt x="112" y="44"/>
                </a:lnTo>
                <a:lnTo>
                  <a:pt x="112" y="36"/>
                </a:lnTo>
                <a:lnTo>
                  <a:pt x="112" y="30"/>
                </a:lnTo>
                <a:lnTo>
                  <a:pt x="112" y="26"/>
                </a:lnTo>
                <a:lnTo>
                  <a:pt x="114" y="23"/>
                </a:lnTo>
                <a:lnTo>
                  <a:pt x="117" y="20"/>
                </a:lnTo>
                <a:lnTo>
                  <a:pt x="121" y="22"/>
                </a:lnTo>
                <a:lnTo>
                  <a:pt x="120" y="19"/>
                </a:lnTo>
                <a:lnTo>
                  <a:pt x="121" y="15"/>
                </a:lnTo>
                <a:lnTo>
                  <a:pt x="122" y="12"/>
                </a:lnTo>
                <a:lnTo>
                  <a:pt x="127" y="7"/>
                </a:lnTo>
                <a:lnTo>
                  <a:pt x="131" y="6"/>
                </a:lnTo>
                <a:lnTo>
                  <a:pt x="137" y="2"/>
                </a:lnTo>
                <a:lnTo>
                  <a:pt x="144" y="0"/>
                </a:lnTo>
                <a:lnTo>
                  <a:pt x="149" y="0"/>
                </a:lnTo>
                <a:lnTo>
                  <a:pt x="157" y="0"/>
                </a:lnTo>
                <a:lnTo>
                  <a:pt x="164" y="2"/>
                </a:lnTo>
                <a:lnTo>
                  <a:pt x="169" y="3"/>
                </a:lnTo>
                <a:lnTo>
                  <a:pt x="174" y="6"/>
                </a:lnTo>
                <a:lnTo>
                  <a:pt x="179" y="10"/>
                </a:lnTo>
                <a:lnTo>
                  <a:pt x="185" y="15"/>
                </a:lnTo>
                <a:lnTo>
                  <a:pt x="189" y="19"/>
                </a:lnTo>
                <a:lnTo>
                  <a:pt x="192" y="23"/>
                </a:lnTo>
                <a:lnTo>
                  <a:pt x="196" y="30"/>
                </a:lnTo>
                <a:lnTo>
                  <a:pt x="198" y="43"/>
                </a:lnTo>
                <a:lnTo>
                  <a:pt x="196" y="52"/>
                </a:lnTo>
                <a:lnTo>
                  <a:pt x="196" y="56"/>
                </a:lnTo>
                <a:lnTo>
                  <a:pt x="195" y="60"/>
                </a:lnTo>
                <a:lnTo>
                  <a:pt x="195" y="64"/>
                </a:lnTo>
                <a:lnTo>
                  <a:pt x="192" y="67"/>
                </a:lnTo>
                <a:lnTo>
                  <a:pt x="191" y="71"/>
                </a:lnTo>
                <a:lnTo>
                  <a:pt x="189" y="74"/>
                </a:lnTo>
                <a:lnTo>
                  <a:pt x="189" y="81"/>
                </a:lnTo>
                <a:lnTo>
                  <a:pt x="188" y="88"/>
                </a:lnTo>
                <a:lnTo>
                  <a:pt x="196" y="106"/>
                </a:lnTo>
                <a:lnTo>
                  <a:pt x="201" y="108"/>
                </a:lnTo>
                <a:lnTo>
                  <a:pt x="206" y="114"/>
                </a:lnTo>
                <a:lnTo>
                  <a:pt x="213" y="120"/>
                </a:lnTo>
                <a:lnTo>
                  <a:pt x="216" y="121"/>
                </a:lnTo>
                <a:lnTo>
                  <a:pt x="219" y="125"/>
                </a:lnTo>
                <a:lnTo>
                  <a:pt x="223" y="127"/>
                </a:lnTo>
                <a:lnTo>
                  <a:pt x="226" y="130"/>
                </a:lnTo>
                <a:lnTo>
                  <a:pt x="230" y="134"/>
                </a:lnTo>
                <a:lnTo>
                  <a:pt x="236" y="137"/>
                </a:lnTo>
                <a:lnTo>
                  <a:pt x="239" y="140"/>
                </a:lnTo>
                <a:lnTo>
                  <a:pt x="243" y="142"/>
                </a:lnTo>
                <a:lnTo>
                  <a:pt x="250" y="148"/>
                </a:lnTo>
                <a:lnTo>
                  <a:pt x="259" y="155"/>
                </a:lnTo>
                <a:lnTo>
                  <a:pt x="263" y="161"/>
                </a:lnTo>
                <a:lnTo>
                  <a:pt x="265" y="168"/>
                </a:lnTo>
                <a:lnTo>
                  <a:pt x="266" y="175"/>
                </a:lnTo>
                <a:lnTo>
                  <a:pt x="265" y="185"/>
                </a:lnTo>
                <a:lnTo>
                  <a:pt x="263" y="199"/>
                </a:lnTo>
                <a:lnTo>
                  <a:pt x="259" y="215"/>
                </a:lnTo>
                <a:lnTo>
                  <a:pt x="256" y="231"/>
                </a:lnTo>
                <a:lnTo>
                  <a:pt x="255" y="243"/>
                </a:lnTo>
                <a:lnTo>
                  <a:pt x="253" y="256"/>
                </a:lnTo>
                <a:lnTo>
                  <a:pt x="252" y="266"/>
                </a:lnTo>
                <a:lnTo>
                  <a:pt x="249" y="276"/>
                </a:lnTo>
                <a:lnTo>
                  <a:pt x="245" y="285"/>
                </a:lnTo>
                <a:lnTo>
                  <a:pt x="238" y="293"/>
                </a:lnTo>
                <a:lnTo>
                  <a:pt x="228" y="302"/>
                </a:lnTo>
                <a:lnTo>
                  <a:pt x="226" y="303"/>
                </a:lnTo>
                <a:lnTo>
                  <a:pt x="226" y="326"/>
                </a:lnTo>
                <a:lnTo>
                  <a:pt x="226" y="349"/>
                </a:lnTo>
                <a:lnTo>
                  <a:pt x="230" y="370"/>
                </a:lnTo>
                <a:lnTo>
                  <a:pt x="230" y="376"/>
                </a:lnTo>
                <a:lnTo>
                  <a:pt x="230" y="380"/>
                </a:lnTo>
                <a:lnTo>
                  <a:pt x="121" y="380"/>
                </a:lnTo>
                <a:lnTo>
                  <a:pt x="124" y="393"/>
                </a:lnTo>
                <a:lnTo>
                  <a:pt x="130" y="403"/>
                </a:lnTo>
                <a:lnTo>
                  <a:pt x="137" y="413"/>
                </a:lnTo>
                <a:lnTo>
                  <a:pt x="144" y="421"/>
                </a:lnTo>
                <a:lnTo>
                  <a:pt x="152" y="425"/>
                </a:lnTo>
                <a:lnTo>
                  <a:pt x="158" y="430"/>
                </a:lnTo>
                <a:lnTo>
                  <a:pt x="191" y="430"/>
                </a:lnTo>
                <a:lnTo>
                  <a:pt x="203" y="431"/>
                </a:lnTo>
                <a:lnTo>
                  <a:pt x="218" y="432"/>
                </a:lnTo>
                <a:lnTo>
                  <a:pt x="230" y="432"/>
                </a:lnTo>
                <a:lnTo>
                  <a:pt x="229" y="435"/>
                </a:lnTo>
                <a:lnTo>
                  <a:pt x="218" y="435"/>
                </a:lnTo>
                <a:lnTo>
                  <a:pt x="208" y="434"/>
                </a:lnTo>
                <a:lnTo>
                  <a:pt x="191" y="431"/>
                </a:lnTo>
                <a:lnTo>
                  <a:pt x="157" y="431"/>
                </a:lnTo>
                <a:lnTo>
                  <a:pt x="149" y="427"/>
                </a:lnTo>
                <a:lnTo>
                  <a:pt x="141" y="422"/>
                </a:lnTo>
                <a:lnTo>
                  <a:pt x="134" y="415"/>
                </a:lnTo>
                <a:lnTo>
                  <a:pt x="128" y="405"/>
                </a:lnTo>
                <a:lnTo>
                  <a:pt x="122" y="394"/>
                </a:lnTo>
                <a:lnTo>
                  <a:pt x="115" y="380"/>
                </a:lnTo>
                <a:lnTo>
                  <a:pt x="93" y="380"/>
                </a:lnTo>
                <a:lnTo>
                  <a:pt x="93" y="407"/>
                </a:lnTo>
                <a:lnTo>
                  <a:pt x="91" y="380"/>
                </a:lnTo>
                <a:lnTo>
                  <a:pt x="78" y="38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6" name="Freeform 100"/>
          <p:cNvSpPr/>
          <p:nvPr/>
        </p:nvSpPr>
        <p:spPr bwMode="auto">
          <a:xfrm>
            <a:off x="2632889" y="4603393"/>
            <a:ext cx="41275" cy="223837"/>
          </a:xfrm>
          <a:custGeom>
            <a:avLst/>
            <a:gdLst>
              <a:gd name="T0" fmla="*/ 2147483646 w 26"/>
              <a:gd name="T1" fmla="*/ 2147483646 h 141"/>
              <a:gd name="T2" fmla="*/ 2147483646 w 26"/>
              <a:gd name="T3" fmla="*/ 0 h 141"/>
              <a:gd name="T4" fmla="*/ 2147483646 w 26"/>
              <a:gd name="T5" fmla="*/ 2147483646 h 141"/>
              <a:gd name="T6" fmla="*/ 2147483646 w 26"/>
              <a:gd name="T7" fmla="*/ 2147483646 h 141"/>
              <a:gd name="T8" fmla="*/ 2147483646 w 26"/>
              <a:gd name="T9" fmla="*/ 2147483646 h 141"/>
              <a:gd name="T10" fmla="*/ 2147483646 w 26"/>
              <a:gd name="T11" fmla="*/ 2147483646 h 141"/>
              <a:gd name="T12" fmla="*/ 2147483646 w 26"/>
              <a:gd name="T13" fmla="*/ 2147483646 h 141"/>
              <a:gd name="T14" fmla="*/ 2147483646 w 26"/>
              <a:gd name="T15" fmla="*/ 2147483646 h 141"/>
              <a:gd name="T16" fmla="*/ 2147483646 w 26"/>
              <a:gd name="T17" fmla="*/ 2147483646 h 141"/>
              <a:gd name="T18" fmla="*/ 2147483646 w 26"/>
              <a:gd name="T19" fmla="*/ 2147483646 h 141"/>
              <a:gd name="T20" fmla="*/ 0 w 26"/>
              <a:gd name="T21" fmla="*/ 2147483646 h 141"/>
              <a:gd name="T22" fmla="*/ 2147483646 w 26"/>
              <a:gd name="T23" fmla="*/ 2147483646 h 141"/>
              <a:gd name="T24" fmla="*/ 2147483646 w 26"/>
              <a:gd name="T25" fmla="*/ 2147483646 h 141"/>
              <a:gd name="T26" fmla="*/ 2147483646 w 26"/>
              <a:gd name="T27" fmla="*/ 2147483646 h 141"/>
              <a:gd name="T28" fmla="*/ 2147483646 w 26"/>
              <a:gd name="T29" fmla="*/ 2147483646 h 141"/>
              <a:gd name="T30" fmla="*/ 2147483646 w 26"/>
              <a:gd name="T31" fmla="*/ 2147483646 h 141"/>
              <a:gd name="T32" fmla="*/ 2147483646 w 26"/>
              <a:gd name="T33" fmla="*/ 2147483646 h 141"/>
              <a:gd name="T34" fmla="*/ 2147483646 w 26"/>
              <a:gd name="T35" fmla="*/ 2147483646 h 141"/>
              <a:gd name="T36" fmla="*/ 2147483646 w 26"/>
              <a:gd name="T37" fmla="*/ 2147483646 h 141"/>
              <a:gd name="T38" fmla="*/ 2147483646 w 26"/>
              <a:gd name="T39" fmla="*/ 2147483646 h 141"/>
              <a:gd name="T40" fmla="*/ 2147483646 w 26"/>
              <a:gd name="T41" fmla="*/ 2147483646 h 1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6"/>
              <a:gd name="T64" fmla="*/ 0 h 141"/>
              <a:gd name="T65" fmla="*/ 26 w 26"/>
              <a:gd name="T66" fmla="*/ 141 h 1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6" h="141">
                <a:moveTo>
                  <a:pt x="23" y="5"/>
                </a:moveTo>
                <a:lnTo>
                  <a:pt x="23" y="0"/>
                </a:lnTo>
                <a:lnTo>
                  <a:pt x="19" y="2"/>
                </a:lnTo>
                <a:lnTo>
                  <a:pt x="16" y="13"/>
                </a:lnTo>
                <a:lnTo>
                  <a:pt x="13" y="34"/>
                </a:lnTo>
                <a:lnTo>
                  <a:pt x="9" y="60"/>
                </a:lnTo>
                <a:lnTo>
                  <a:pt x="4" y="87"/>
                </a:lnTo>
                <a:lnTo>
                  <a:pt x="4" y="100"/>
                </a:lnTo>
                <a:lnTo>
                  <a:pt x="3" y="103"/>
                </a:lnTo>
                <a:lnTo>
                  <a:pt x="2" y="111"/>
                </a:lnTo>
                <a:lnTo>
                  <a:pt x="0" y="131"/>
                </a:lnTo>
                <a:lnTo>
                  <a:pt x="3" y="141"/>
                </a:lnTo>
                <a:lnTo>
                  <a:pt x="10" y="137"/>
                </a:lnTo>
                <a:lnTo>
                  <a:pt x="19" y="127"/>
                </a:lnTo>
                <a:lnTo>
                  <a:pt x="19" y="94"/>
                </a:lnTo>
                <a:lnTo>
                  <a:pt x="20" y="63"/>
                </a:lnTo>
                <a:lnTo>
                  <a:pt x="21" y="39"/>
                </a:lnTo>
                <a:lnTo>
                  <a:pt x="24" y="23"/>
                </a:lnTo>
                <a:lnTo>
                  <a:pt x="26" y="12"/>
                </a:lnTo>
                <a:lnTo>
                  <a:pt x="26" y="7"/>
                </a:lnTo>
                <a:lnTo>
                  <a:pt x="23" y="5"/>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7" name="Freeform 101"/>
          <p:cNvSpPr/>
          <p:nvPr/>
        </p:nvSpPr>
        <p:spPr bwMode="auto">
          <a:xfrm>
            <a:off x="2686864" y="4393842"/>
            <a:ext cx="250825" cy="246062"/>
          </a:xfrm>
          <a:custGeom>
            <a:avLst/>
            <a:gdLst>
              <a:gd name="T0" fmla="*/ 2147483646 w 158"/>
              <a:gd name="T1" fmla="*/ 0 h 155"/>
              <a:gd name="T2" fmla="*/ 2147483646 w 158"/>
              <a:gd name="T3" fmla="*/ 2147483646 h 155"/>
              <a:gd name="T4" fmla="*/ 2147483646 w 158"/>
              <a:gd name="T5" fmla="*/ 2147483646 h 155"/>
              <a:gd name="T6" fmla="*/ 2147483646 w 158"/>
              <a:gd name="T7" fmla="*/ 2147483646 h 155"/>
              <a:gd name="T8" fmla="*/ 2147483646 w 158"/>
              <a:gd name="T9" fmla="*/ 2147483646 h 155"/>
              <a:gd name="T10" fmla="*/ 2147483646 w 158"/>
              <a:gd name="T11" fmla="*/ 2147483646 h 155"/>
              <a:gd name="T12" fmla="*/ 2147483646 w 158"/>
              <a:gd name="T13" fmla="*/ 2147483646 h 155"/>
              <a:gd name="T14" fmla="*/ 2147483646 w 158"/>
              <a:gd name="T15" fmla="*/ 2147483646 h 155"/>
              <a:gd name="T16" fmla="*/ 2147483646 w 158"/>
              <a:gd name="T17" fmla="*/ 2147483646 h 155"/>
              <a:gd name="T18" fmla="*/ 2147483646 w 158"/>
              <a:gd name="T19" fmla="*/ 2147483646 h 155"/>
              <a:gd name="T20" fmla="*/ 2147483646 w 158"/>
              <a:gd name="T21" fmla="*/ 2147483646 h 155"/>
              <a:gd name="T22" fmla="*/ 2147483646 w 158"/>
              <a:gd name="T23" fmla="*/ 2147483646 h 155"/>
              <a:gd name="T24" fmla="*/ 2147483646 w 158"/>
              <a:gd name="T25" fmla="*/ 2147483646 h 155"/>
              <a:gd name="T26" fmla="*/ 2147483646 w 158"/>
              <a:gd name="T27" fmla="*/ 2147483646 h 155"/>
              <a:gd name="T28" fmla="*/ 0 w 158"/>
              <a:gd name="T29" fmla="*/ 2147483646 h 155"/>
              <a:gd name="T30" fmla="*/ 2147483646 w 158"/>
              <a:gd name="T31" fmla="*/ 2147483646 h 155"/>
              <a:gd name="T32" fmla="*/ 2147483646 w 158"/>
              <a:gd name="T33" fmla="*/ 2147483646 h 155"/>
              <a:gd name="T34" fmla="*/ 2147483646 w 158"/>
              <a:gd name="T35" fmla="*/ 2147483646 h 155"/>
              <a:gd name="T36" fmla="*/ 2147483646 w 158"/>
              <a:gd name="T37" fmla="*/ 2147483646 h 155"/>
              <a:gd name="T38" fmla="*/ 2147483646 w 158"/>
              <a:gd name="T39" fmla="*/ 2147483646 h 155"/>
              <a:gd name="T40" fmla="*/ 2147483646 w 158"/>
              <a:gd name="T41" fmla="*/ 2147483646 h 155"/>
              <a:gd name="T42" fmla="*/ 2147483646 w 158"/>
              <a:gd name="T43" fmla="*/ 2147483646 h 155"/>
              <a:gd name="T44" fmla="*/ 2147483646 w 158"/>
              <a:gd name="T45" fmla="*/ 2147483646 h 155"/>
              <a:gd name="T46" fmla="*/ 2147483646 w 158"/>
              <a:gd name="T47" fmla="*/ 2147483646 h 155"/>
              <a:gd name="T48" fmla="*/ 2147483646 w 158"/>
              <a:gd name="T49" fmla="*/ 2147483646 h 155"/>
              <a:gd name="T50" fmla="*/ 2147483646 w 158"/>
              <a:gd name="T51" fmla="*/ 2147483646 h 155"/>
              <a:gd name="T52" fmla="*/ 2147483646 w 158"/>
              <a:gd name="T53" fmla="*/ 2147483646 h 155"/>
              <a:gd name="T54" fmla="*/ 2147483646 w 158"/>
              <a:gd name="T55" fmla="*/ 2147483646 h 155"/>
              <a:gd name="T56" fmla="*/ 2147483646 w 158"/>
              <a:gd name="T57" fmla="*/ 2147483646 h 155"/>
              <a:gd name="T58" fmla="*/ 2147483646 w 158"/>
              <a:gd name="T59" fmla="*/ 2147483646 h 155"/>
              <a:gd name="T60" fmla="*/ 2147483646 w 158"/>
              <a:gd name="T61" fmla="*/ 2147483646 h 155"/>
              <a:gd name="T62" fmla="*/ 2147483646 w 158"/>
              <a:gd name="T63" fmla="*/ 2147483646 h 155"/>
              <a:gd name="T64" fmla="*/ 2147483646 w 158"/>
              <a:gd name="T65" fmla="*/ 2147483646 h 155"/>
              <a:gd name="T66" fmla="*/ 2147483646 w 158"/>
              <a:gd name="T67" fmla="*/ 2147483646 h 15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58"/>
              <a:gd name="T103" fmla="*/ 0 h 155"/>
              <a:gd name="T104" fmla="*/ 158 w 158"/>
              <a:gd name="T105" fmla="*/ 155 h 15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58" h="155">
                <a:moveTo>
                  <a:pt x="142" y="0"/>
                </a:moveTo>
                <a:lnTo>
                  <a:pt x="137" y="0"/>
                </a:lnTo>
                <a:lnTo>
                  <a:pt x="132" y="0"/>
                </a:lnTo>
                <a:lnTo>
                  <a:pt x="130" y="2"/>
                </a:lnTo>
                <a:lnTo>
                  <a:pt x="125" y="4"/>
                </a:lnTo>
                <a:lnTo>
                  <a:pt x="121" y="10"/>
                </a:lnTo>
                <a:lnTo>
                  <a:pt x="118" y="13"/>
                </a:lnTo>
                <a:lnTo>
                  <a:pt x="118" y="14"/>
                </a:lnTo>
                <a:lnTo>
                  <a:pt x="114" y="23"/>
                </a:lnTo>
                <a:lnTo>
                  <a:pt x="107" y="30"/>
                </a:lnTo>
                <a:lnTo>
                  <a:pt x="101" y="41"/>
                </a:lnTo>
                <a:lnTo>
                  <a:pt x="95" y="51"/>
                </a:lnTo>
                <a:lnTo>
                  <a:pt x="93" y="63"/>
                </a:lnTo>
                <a:lnTo>
                  <a:pt x="87" y="71"/>
                </a:lnTo>
                <a:lnTo>
                  <a:pt x="85" y="78"/>
                </a:lnTo>
                <a:lnTo>
                  <a:pt x="84" y="87"/>
                </a:lnTo>
                <a:lnTo>
                  <a:pt x="84" y="95"/>
                </a:lnTo>
                <a:lnTo>
                  <a:pt x="83" y="101"/>
                </a:lnTo>
                <a:lnTo>
                  <a:pt x="80" y="105"/>
                </a:lnTo>
                <a:lnTo>
                  <a:pt x="71" y="107"/>
                </a:lnTo>
                <a:lnTo>
                  <a:pt x="68" y="107"/>
                </a:lnTo>
                <a:lnTo>
                  <a:pt x="66" y="108"/>
                </a:lnTo>
                <a:lnTo>
                  <a:pt x="56" y="108"/>
                </a:lnTo>
                <a:lnTo>
                  <a:pt x="51" y="108"/>
                </a:lnTo>
                <a:lnTo>
                  <a:pt x="46" y="108"/>
                </a:lnTo>
                <a:lnTo>
                  <a:pt x="41" y="110"/>
                </a:lnTo>
                <a:lnTo>
                  <a:pt x="2" y="110"/>
                </a:lnTo>
                <a:lnTo>
                  <a:pt x="2" y="112"/>
                </a:lnTo>
                <a:lnTo>
                  <a:pt x="2" y="122"/>
                </a:lnTo>
                <a:lnTo>
                  <a:pt x="0" y="134"/>
                </a:lnTo>
                <a:lnTo>
                  <a:pt x="2" y="142"/>
                </a:lnTo>
                <a:lnTo>
                  <a:pt x="2" y="145"/>
                </a:lnTo>
                <a:lnTo>
                  <a:pt x="6" y="145"/>
                </a:lnTo>
                <a:lnTo>
                  <a:pt x="9" y="147"/>
                </a:lnTo>
                <a:lnTo>
                  <a:pt x="13" y="147"/>
                </a:lnTo>
                <a:lnTo>
                  <a:pt x="17" y="148"/>
                </a:lnTo>
                <a:lnTo>
                  <a:pt x="37" y="148"/>
                </a:lnTo>
                <a:lnTo>
                  <a:pt x="40" y="148"/>
                </a:lnTo>
                <a:lnTo>
                  <a:pt x="44" y="149"/>
                </a:lnTo>
                <a:lnTo>
                  <a:pt x="49" y="149"/>
                </a:lnTo>
                <a:lnTo>
                  <a:pt x="53" y="151"/>
                </a:lnTo>
                <a:lnTo>
                  <a:pt x="57" y="152"/>
                </a:lnTo>
                <a:lnTo>
                  <a:pt x="58" y="152"/>
                </a:lnTo>
                <a:lnTo>
                  <a:pt x="63" y="154"/>
                </a:lnTo>
                <a:lnTo>
                  <a:pt x="67" y="154"/>
                </a:lnTo>
                <a:lnTo>
                  <a:pt x="73" y="154"/>
                </a:lnTo>
                <a:lnTo>
                  <a:pt x="80" y="155"/>
                </a:lnTo>
                <a:lnTo>
                  <a:pt x="87" y="155"/>
                </a:lnTo>
                <a:lnTo>
                  <a:pt x="104" y="155"/>
                </a:lnTo>
                <a:lnTo>
                  <a:pt x="105" y="155"/>
                </a:lnTo>
                <a:lnTo>
                  <a:pt x="112" y="154"/>
                </a:lnTo>
                <a:lnTo>
                  <a:pt x="115" y="152"/>
                </a:lnTo>
                <a:lnTo>
                  <a:pt x="118" y="154"/>
                </a:lnTo>
                <a:lnTo>
                  <a:pt x="120" y="154"/>
                </a:lnTo>
                <a:lnTo>
                  <a:pt x="130" y="145"/>
                </a:lnTo>
                <a:lnTo>
                  <a:pt x="137" y="137"/>
                </a:lnTo>
                <a:lnTo>
                  <a:pt x="141" y="128"/>
                </a:lnTo>
                <a:lnTo>
                  <a:pt x="144" y="118"/>
                </a:lnTo>
                <a:lnTo>
                  <a:pt x="145" y="108"/>
                </a:lnTo>
                <a:lnTo>
                  <a:pt x="147" y="95"/>
                </a:lnTo>
                <a:lnTo>
                  <a:pt x="148" y="83"/>
                </a:lnTo>
                <a:lnTo>
                  <a:pt x="151" y="67"/>
                </a:lnTo>
                <a:lnTo>
                  <a:pt x="155" y="51"/>
                </a:lnTo>
                <a:lnTo>
                  <a:pt x="157" y="37"/>
                </a:lnTo>
                <a:lnTo>
                  <a:pt x="158" y="27"/>
                </a:lnTo>
                <a:lnTo>
                  <a:pt x="157" y="20"/>
                </a:lnTo>
                <a:lnTo>
                  <a:pt x="155" y="13"/>
                </a:lnTo>
                <a:lnTo>
                  <a:pt x="151" y="7"/>
                </a:lnTo>
                <a:lnTo>
                  <a:pt x="142" y="0"/>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8" name="Freeform 102"/>
          <p:cNvSpPr/>
          <p:nvPr/>
        </p:nvSpPr>
        <p:spPr bwMode="auto">
          <a:xfrm>
            <a:off x="2686864" y="4327168"/>
            <a:ext cx="166687" cy="238125"/>
          </a:xfrm>
          <a:custGeom>
            <a:avLst/>
            <a:gdLst>
              <a:gd name="T0" fmla="*/ 2147483646 w 105"/>
              <a:gd name="T1" fmla="*/ 2147483646 h 150"/>
              <a:gd name="T2" fmla="*/ 2147483646 w 105"/>
              <a:gd name="T3" fmla="*/ 2147483646 h 150"/>
              <a:gd name="T4" fmla="*/ 2147483646 w 105"/>
              <a:gd name="T5" fmla="*/ 2147483646 h 150"/>
              <a:gd name="T6" fmla="*/ 2147483646 w 105"/>
              <a:gd name="T7" fmla="*/ 2147483646 h 150"/>
              <a:gd name="T8" fmla="*/ 2147483646 w 105"/>
              <a:gd name="T9" fmla="*/ 0 h 150"/>
              <a:gd name="T10" fmla="*/ 2147483646 w 105"/>
              <a:gd name="T11" fmla="*/ 2147483646 h 150"/>
              <a:gd name="T12" fmla="*/ 2147483646 w 105"/>
              <a:gd name="T13" fmla="*/ 2147483646 h 150"/>
              <a:gd name="T14" fmla="*/ 2147483646 w 105"/>
              <a:gd name="T15" fmla="*/ 2147483646 h 150"/>
              <a:gd name="T16" fmla="*/ 2147483646 w 105"/>
              <a:gd name="T17" fmla="*/ 2147483646 h 150"/>
              <a:gd name="T18" fmla="*/ 2147483646 w 105"/>
              <a:gd name="T19" fmla="*/ 2147483646 h 150"/>
              <a:gd name="T20" fmla="*/ 2147483646 w 105"/>
              <a:gd name="T21" fmla="*/ 2147483646 h 150"/>
              <a:gd name="T22" fmla="*/ 2147483646 w 105"/>
              <a:gd name="T23" fmla="*/ 2147483646 h 150"/>
              <a:gd name="T24" fmla="*/ 2147483646 w 105"/>
              <a:gd name="T25" fmla="*/ 2147483646 h 150"/>
              <a:gd name="T26" fmla="*/ 2147483646 w 105"/>
              <a:gd name="T27" fmla="*/ 2147483646 h 150"/>
              <a:gd name="T28" fmla="*/ 2147483646 w 105"/>
              <a:gd name="T29" fmla="*/ 2147483646 h 150"/>
              <a:gd name="T30" fmla="*/ 2147483646 w 105"/>
              <a:gd name="T31" fmla="*/ 2147483646 h 150"/>
              <a:gd name="T32" fmla="*/ 2147483646 w 105"/>
              <a:gd name="T33" fmla="*/ 2147483646 h 150"/>
              <a:gd name="T34" fmla="*/ 2147483646 w 105"/>
              <a:gd name="T35" fmla="*/ 2147483646 h 150"/>
              <a:gd name="T36" fmla="*/ 2147483646 w 105"/>
              <a:gd name="T37" fmla="*/ 2147483646 h 150"/>
              <a:gd name="T38" fmla="*/ 2147483646 w 105"/>
              <a:gd name="T39" fmla="*/ 2147483646 h 150"/>
              <a:gd name="T40" fmla="*/ 2147483646 w 105"/>
              <a:gd name="T41" fmla="*/ 2147483646 h 150"/>
              <a:gd name="T42" fmla="*/ 2147483646 w 105"/>
              <a:gd name="T43" fmla="*/ 2147483646 h 150"/>
              <a:gd name="T44" fmla="*/ 2147483646 w 105"/>
              <a:gd name="T45" fmla="*/ 2147483646 h 150"/>
              <a:gd name="T46" fmla="*/ 0 w 105"/>
              <a:gd name="T47" fmla="*/ 2147483646 h 150"/>
              <a:gd name="T48" fmla="*/ 2147483646 w 105"/>
              <a:gd name="T49" fmla="*/ 2147483646 h 150"/>
              <a:gd name="T50" fmla="*/ 2147483646 w 105"/>
              <a:gd name="T51" fmla="*/ 2147483646 h 150"/>
              <a:gd name="T52" fmla="*/ 2147483646 w 105"/>
              <a:gd name="T53" fmla="*/ 2147483646 h 150"/>
              <a:gd name="T54" fmla="*/ 2147483646 w 105"/>
              <a:gd name="T55" fmla="*/ 2147483646 h 150"/>
              <a:gd name="T56" fmla="*/ 2147483646 w 105"/>
              <a:gd name="T57" fmla="*/ 2147483646 h 150"/>
              <a:gd name="T58" fmla="*/ 2147483646 w 105"/>
              <a:gd name="T59" fmla="*/ 2147483646 h 150"/>
              <a:gd name="T60" fmla="*/ 2147483646 w 105"/>
              <a:gd name="T61" fmla="*/ 2147483646 h 150"/>
              <a:gd name="T62" fmla="*/ 2147483646 w 105"/>
              <a:gd name="T63" fmla="*/ 2147483646 h 150"/>
              <a:gd name="T64" fmla="*/ 2147483646 w 105"/>
              <a:gd name="T65" fmla="*/ 2147483646 h 150"/>
              <a:gd name="T66" fmla="*/ 2147483646 w 105"/>
              <a:gd name="T67" fmla="*/ 2147483646 h 150"/>
              <a:gd name="T68" fmla="*/ 2147483646 w 105"/>
              <a:gd name="T69" fmla="*/ 2147483646 h 150"/>
              <a:gd name="T70" fmla="*/ 2147483646 w 105"/>
              <a:gd name="T71" fmla="*/ 2147483646 h 150"/>
              <a:gd name="T72" fmla="*/ 2147483646 w 105"/>
              <a:gd name="T73" fmla="*/ 2147483646 h 150"/>
              <a:gd name="T74" fmla="*/ 2147483646 w 105"/>
              <a:gd name="T75" fmla="*/ 2147483646 h 150"/>
              <a:gd name="T76" fmla="*/ 2147483646 w 105"/>
              <a:gd name="T77" fmla="*/ 2147483646 h 150"/>
              <a:gd name="T78" fmla="*/ 2147483646 w 105"/>
              <a:gd name="T79" fmla="*/ 2147483646 h 150"/>
              <a:gd name="T80" fmla="*/ 2147483646 w 105"/>
              <a:gd name="T81" fmla="*/ 2147483646 h 150"/>
              <a:gd name="T82" fmla="*/ 2147483646 w 105"/>
              <a:gd name="T83" fmla="*/ 2147483646 h 150"/>
              <a:gd name="T84" fmla="*/ 2147483646 w 105"/>
              <a:gd name="T85" fmla="*/ 2147483646 h 150"/>
              <a:gd name="T86" fmla="*/ 2147483646 w 105"/>
              <a:gd name="T87" fmla="*/ 2147483646 h 15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05"/>
              <a:gd name="T133" fmla="*/ 0 h 150"/>
              <a:gd name="T134" fmla="*/ 105 w 105"/>
              <a:gd name="T135" fmla="*/ 150 h 150"/>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05" h="150">
                <a:moveTo>
                  <a:pt x="105" y="14"/>
                </a:moveTo>
                <a:lnTo>
                  <a:pt x="98" y="8"/>
                </a:lnTo>
                <a:lnTo>
                  <a:pt x="93" y="2"/>
                </a:lnTo>
                <a:lnTo>
                  <a:pt x="90" y="1"/>
                </a:lnTo>
                <a:lnTo>
                  <a:pt x="88" y="0"/>
                </a:lnTo>
                <a:lnTo>
                  <a:pt x="88" y="1"/>
                </a:lnTo>
                <a:lnTo>
                  <a:pt x="84" y="5"/>
                </a:lnTo>
                <a:lnTo>
                  <a:pt x="78" y="11"/>
                </a:lnTo>
                <a:lnTo>
                  <a:pt x="71" y="19"/>
                </a:lnTo>
                <a:lnTo>
                  <a:pt x="63" y="31"/>
                </a:lnTo>
                <a:lnTo>
                  <a:pt x="54" y="42"/>
                </a:lnTo>
                <a:lnTo>
                  <a:pt x="46" y="55"/>
                </a:lnTo>
                <a:lnTo>
                  <a:pt x="39" y="68"/>
                </a:lnTo>
                <a:lnTo>
                  <a:pt x="34" y="75"/>
                </a:lnTo>
                <a:lnTo>
                  <a:pt x="26" y="93"/>
                </a:lnTo>
                <a:lnTo>
                  <a:pt x="20" y="110"/>
                </a:lnTo>
                <a:lnTo>
                  <a:pt x="17" y="118"/>
                </a:lnTo>
                <a:lnTo>
                  <a:pt x="14" y="125"/>
                </a:lnTo>
                <a:lnTo>
                  <a:pt x="13" y="130"/>
                </a:lnTo>
                <a:lnTo>
                  <a:pt x="10" y="136"/>
                </a:lnTo>
                <a:lnTo>
                  <a:pt x="7" y="142"/>
                </a:lnTo>
                <a:lnTo>
                  <a:pt x="6" y="143"/>
                </a:lnTo>
                <a:lnTo>
                  <a:pt x="3" y="147"/>
                </a:lnTo>
                <a:lnTo>
                  <a:pt x="0" y="149"/>
                </a:lnTo>
                <a:lnTo>
                  <a:pt x="13" y="150"/>
                </a:lnTo>
                <a:lnTo>
                  <a:pt x="17" y="150"/>
                </a:lnTo>
                <a:lnTo>
                  <a:pt x="23" y="143"/>
                </a:lnTo>
                <a:lnTo>
                  <a:pt x="29" y="135"/>
                </a:lnTo>
                <a:lnTo>
                  <a:pt x="31" y="129"/>
                </a:lnTo>
                <a:lnTo>
                  <a:pt x="33" y="122"/>
                </a:lnTo>
                <a:lnTo>
                  <a:pt x="37" y="116"/>
                </a:lnTo>
                <a:lnTo>
                  <a:pt x="41" y="109"/>
                </a:lnTo>
                <a:lnTo>
                  <a:pt x="46" y="100"/>
                </a:lnTo>
                <a:lnTo>
                  <a:pt x="51" y="95"/>
                </a:lnTo>
                <a:lnTo>
                  <a:pt x="57" y="89"/>
                </a:lnTo>
                <a:lnTo>
                  <a:pt x="66" y="83"/>
                </a:lnTo>
                <a:lnTo>
                  <a:pt x="57" y="83"/>
                </a:lnTo>
                <a:lnTo>
                  <a:pt x="66" y="75"/>
                </a:lnTo>
                <a:lnTo>
                  <a:pt x="73" y="65"/>
                </a:lnTo>
                <a:lnTo>
                  <a:pt x="81" y="54"/>
                </a:lnTo>
                <a:lnTo>
                  <a:pt x="88" y="41"/>
                </a:lnTo>
                <a:lnTo>
                  <a:pt x="95" y="29"/>
                </a:lnTo>
                <a:lnTo>
                  <a:pt x="101" y="21"/>
                </a:lnTo>
                <a:lnTo>
                  <a:pt x="105" y="14"/>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59" name="Freeform 103"/>
          <p:cNvSpPr/>
          <p:nvPr/>
        </p:nvSpPr>
        <p:spPr bwMode="auto">
          <a:xfrm>
            <a:off x="2664639" y="4335105"/>
            <a:ext cx="71437" cy="225425"/>
          </a:xfrm>
          <a:custGeom>
            <a:avLst/>
            <a:gdLst>
              <a:gd name="T0" fmla="*/ 2147483646 w 45"/>
              <a:gd name="T1" fmla="*/ 0 h 142"/>
              <a:gd name="T2" fmla="*/ 2147483646 w 45"/>
              <a:gd name="T3" fmla="*/ 2147483646 h 142"/>
              <a:gd name="T4" fmla="*/ 2147483646 w 45"/>
              <a:gd name="T5" fmla="*/ 2147483646 h 142"/>
              <a:gd name="T6" fmla="*/ 2147483646 w 45"/>
              <a:gd name="T7" fmla="*/ 2147483646 h 142"/>
              <a:gd name="T8" fmla="*/ 2147483646 w 45"/>
              <a:gd name="T9" fmla="*/ 2147483646 h 142"/>
              <a:gd name="T10" fmla="*/ 2147483646 w 45"/>
              <a:gd name="T11" fmla="*/ 2147483646 h 142"/>
              <a:gd name="T12" fmla="*/ 2147483646 w 45"/>
              <a:gd name="T13" fmla="*/ 2147483646 h 142"/>
              <a:gd name="T14" fmla="*/ 2147483646 w 45"/>
              <a:gd name="T15" fmla="*/ 2147483646 h 142"/>
              <a:gd name="T16" fmla="*/ 2147483646 w 45"/>
              <a:gd name="T17" fmla="*/ 2147483646 h 142"/>
              <a:gd name="T18" fmla="*/ 2147483646 w 45"/>
              <a:gd name="T19" fmla="*/ 2147483646 h 142"/>
              <a:gd name="T20" fmla="*/ 2147483646 w 45"/>
              <a:gd name="T21" fmla="*/ 2147483646 h 142"/>
              <a:gd name="T22" fmla="*/ 2147483646 w 45"/>
              <a:gd name="T23" fmla="*/ 2147483646 h 142"/>
              <a:gd name="T24" fmla="*/ 2147483646 w 45"/>
              <a:gd name="T25" fmla="*/ 2147483646 h 142"/>
              <a:gd name="T26" fmla="*/ 0 w 45"/>
              <a:gd name="T27" fmla="*/ 2147483646 h 142"/>
              <a:gd name="T28" fmla="*/ 2147483646 w 45"/>
              <a:gd name="T29" fmla="*/ 2147483646 h 142"/>
              <a:gd name="T30" fmla="*/ 2147483646 w 45"/>
              <a:gd name="T31" fmla="*/ 2147483646 h 142"/>
              <a:gd name="T32" fmla="*/ 2147483646 w 45"/>
              <a:gd name="T33" fmla="*/ 2147483646 h 142"/>
              <a:gd name="T34" fmla="*/ 2147483646 w 45"/>
              <a:gd name="T35" fmla="*/ 2147483646 h 142"/>
              <a:gd name="T36" fmla="*/ 2147483646 w 45"/>
              <a:gd name="T37" fmla="*/ 2147483646 h 142"/>
              <a:gd name="T38" fmla="*/ 2147483646 w 45"/>
              <a:gd name="T39" fmla="*/ 2147483646 h 142"/>
              <a:gd name="T40" fmla="*/ 2147483646 w 45"/>
              <a:gd name="T41" fmla="*/ 2147483646 h 142"/>
              <a:gd name="T42" fmla="*/ 2147483646 w 45"/>
              <a:gd name="T43" fmla="*/ 2147483646 h 142"/>
              <a:gd name="T44" fmla="*/ 2147483646 w 45"/>
              <a:gd name="T45" fmla="*/ 2147483646 h 142"/>
              <a:gd name="T46" fmla="*/ 2147483646 w 45"/>
              <a:gd name="T47" fmla="*/ 2147483646 h 142"/>
              <a:gd name="T48" fmla="*/ 2147483646 w 45"/>
              <a:gd name="T49" fmla="*/ 2147483646 h 142"/>
              <a:gd name="T50" fmla="*/ 2147483646 w 45"/>
              <a:gd name="T51" fmla="*/ 2147483646 h 142"/>
              <a:gd name="T52" fmla="*/ 2147483646 w 45"/>
              <a:gd name="T53" fmla="*/ 0 h 14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5"/>
              <a:gd name="T82" fmla="*/ 0 h 142"/>
              <a:gd name="T83" fmla="*/ 45 w 45"/>
              <a:gd name="T84" fmla="*/ 142 h 142"/>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5" h="142">
                <a:moveTo>
                  <a:pt x="45" y="0"/>
                </a:moveTo>
                <a:lnTo>
                  <a:pt x="43" y="4"/>
                </a:lnTo>
                <a:lnTo>
                  <a:pt x="38" y="9"/>
                </a:lnTo>
                <a:lnTo>
                  <a:pt x="34" y="13"/>
                </a:lnTo>
                <a:lnTo>
                  <a:pt x="28" y="16"/>
                </a:lnTo>
                <a:lnTo>
                  <a:pt x="24" y="19"/>
                </a:lnTo>
                <a:lnTo>
                  <a:pt x="21" y="20"/>
                </a:lnTo>
                <a:lnTo>
                  <a:pt x="18" y="23"/>
                </a:lnTo>
                <a:lnTo>
                  <a:pt x="13" y="31"/>
                </a:lnTo>
                <a:lnTo>
                  <a:pt x="11" y="54"/>
                </a:lnTo>
                <a:lnTo>
                  <a:pt x="9" y="81"/>
                </a:lnTo>
                <a:lnTo>
                  <a:pt x="9" y="100"/>
                </a:lnTo>
                <a:lnTo>
                  <a:pt x="0" y="138"/>
                </a:lnTo>
                <a:lnTo>
                  <a:pt x="6" y="142"/>
                </a:lnTo>
                <a:lnTo>
                  <a:pt x="13" y="132"/>
                </a:lnTo>
                <a:lnTo>
                  <a:pt x="17" y="117"/>
                </a:lnTo>
                <a:lnTo>
                  <a:pt x="20" y="100"/>
                </a:lnTo>
                <a:lnTo>
                  <a:pt x="23" y="78"/>
                </a:lnTo>
                <a:lnTo>
                  <a:pt x="24" y="67"/>
                </a:lnTo>
                <a:lnTo>
                  <a:pt x="28" y="57"/>
                </a:lnTo>
                <a:lnTo>
                  <a:pt x="30" y="46"/>
                </a:lnTo>
                <a:lnTo>
                  <a:pt x="33" y="36"/>
                </a:lnTo>
                <a:lnTo>
                  <a:pt x="36" y="26"/>
                </a:lnTo>
                <a:lnTo>
                  <a:pt x="40" y="16"/>
                </a:lnTo>
                <a:lnTo>
                  <a:pt x="43" y="9"/>
                </a:lnTo>
                <a:lnTo>
                  <a:pt x="45" y="0"/>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0" name="Freeform 104"/>
          <p:cNvSpPr/>
          <p:nvPr/>
        </p:nvSpPr>
        <p:spPr bwMode="auto">
          <a:xfrm>
            <a:off x="2697975" y="4630380"/>
            <a:ext cx="192088" cy="214313"/>
          </a:xfrm>
          <a:custGeom>
            <a:avLst/>
            <a:gdLst>
              <a:gd name="T0" fmla="*/ 2147483646 w 121"/>
              <a:gd name="T1" fmla="*/ 2147483646 h 135"/>
              <a:gd name="T2" fmla="*/ 2147483646 w 121"/>
              <a:gd name="T3" fmla="*/ 2147483646 h 135"/>
              <a:gd name="T4" fmla="*/ 2147483646 w 121"/>
              <a:gd name="T5" fmla="*/ 2147483646 h 135"/>
              <a:gd name="T6" fmla="*/ 2147483646 w 121"/>
              <a:gd name="T7" fmla="*/ 2147483646 h 135"/>
              <a:gd name="T8" fmla="*/ 2147483646 w 121"/>
              <a:gd name="T9" fmla="*/ 2147483646 h 135"/>
              <a:gd name="T10" fmla="*/ 2147483646 w 121"/>
              <a:gd name="T11" fmla="*/ 2147483646 h 135"/>
              <a:gd name="T12" fmla="*/ 2147483646 w 121"/>
              <a:gd name="T13" fmla="*/ 2147483646 h 135"/>
              <a:gd name="T14" fmla="*/ 2147483646 w 121"/>
              <a:gd name="T15" fmla="*/ 2147483646 h 135"/>
              <a:gd name="T16" fmla="*/ 2147483646 w 121"/>
              <a:gd name="T17" fmla="*/ 2147483646 h 135"/>
              <a:gd name="T18" fmla="*/ 2147483646 w 121"/>
              <a:gd name="T19" fmla="*/ 2147483646 h 135"/>
              <a:gd name="T20" fmla="*/ 2147483646 w 121"/>
              <a:gd name="T21" fmla="*/ 2147483646 h 135"/>
              <a:gd name="T22" fmla="*/ 2147483646 w 121"/>
              <a:gd name="T23" fmla="*/ 2147483646 h 135"/>
              <a:gd name="T24" fmla="*/ 2147483646 w 121"/>
              <a:gd name="T25" fmla="*/ 2147483646 h 135"/>
              <a:gd name="T26" fmla="*/ 2147483646 w 121"/>
              <a:gd name="T27" fmla="*/ 2147483646 h 135"/>
              <a:gd name="T28" fmla="*/ 2147483646 w 121"/>
              <a:gd name="T29" fmla="*/ 2147483646 h 135"/>
              <a:gd name="T30" fmla="*/ 2147483646 w 121"/>
              <a:gd name="T31" fmla="*/ 2147483646 h 135"/>
              <a:gd name="T32" fmla="*/ 2147483646 w 121"/>
              <a:gd name="T33" fmla="*/ 2147483646 h 135"/>
              <a:gd name="T34" fmla="*/ 2147483646 w 121"/>
              <a:gd name="T35" fmla="*/ 2147483646 h 135"/>
              <a:gd name="T36" fmla="*/ 2147483646 w 121"/>
              <a:gd name="T37" fmla="*/ 2147483646 h 135"/>
              <a:gd name="T38" fmla="*/ 2147483646 w 121"/>
              <a:gd name="T39" fmla="*/ 2147483646 h 135"/>
              <a:gd name="T40" fmla="*/ 2147483646 w 121"/>
              <a:gd name="T41" fmla="*/ 0 h 135"/>
              <a:gd name="T42" fmla="*/ 2147483646 w 121"/>
              <a:gd name="T43" fmla="*/ 0 h 135"/>
              <a:gd name="T44" fmla="*/ 0 w 121"/>
              <a:gd name="T45" fmla="*/ 0 h 135"/>
              <a:gd name="T46" fmla="*/ 0 w 121"/>
              <a:gd name="T47" fmla="*/ 2147483646 h 135"/>
              <a:gd name="T48" fmla="*/ 2147483646 w 121"/>
              <a:gd name="T49" fmla="*/ 2147483646 h 135"/>
              <a:gd name="T50" fmla="*/ 2147483646 w 121"/>
              <a:gd name="T51" fmla="*/ 2147483646 h 135"/>
              <a:gd name="T52" fmla="*/ 2147483646 w 121"/>
              <a:gd name="T53" fmla="*/ 2147483646 h 135"/>
              <a:gd name="T54" fmla="*/ 2147483646 w 121"/>
              <a:gd name="T55" fmla="*/ 2147483646 h 135"/>
              <a:gd name="T56" fmla="*/ 2147483646 w 121"/>
              <a:gd name="T57" fmla="*/ 2147483646 h 135"/>
              <a:gd name="T58" fmla="*/ 2147483646 w 121"/>
              <a:gd name="T59" fmla="*/ 2147483646 h 135"/>
              <a:gd name="T60" fmla="*/ 2147483646 w 121"/>
              <a:gd name="T61" fmla="*/ 2147483646 h 135"/>
              <a:gd name="T62" fmla="*/ 2147483646 w 121"/>
              <a:gd name="T63" fmla="*/ 2147483646 h 135"/>
              <a:gd name="T64" fmla="*/ 2147483646 w 121"/>
              <a:gd name="T65" fmla="*/ 2147483646 h 135"/>
              <a:gd name="T66" fmla="*/ 2147483646 w 121"/>
              <a:gd name="T67" fmla="*/ 2147483646 h 135"/>
              <a:gd name="T68" fmla="*/ 2147483646 w 121"/>
              <a:gd name="T69" fmla="*/ 2147483646 h 135"/>
              <a:gd name="T70" fmla="*/ 2147483646 w 121"/>
              <a:gd name="T71" fmla="*/ 2147483646 h 135"/>
              <a:gd name="T72" fmla="*/ 2147483646 w 121"/>
              <a:gd name="T73" fmla="*/ 2147483646 h 135"/>
              <a:gd name="T74" fmla="*/ 2147483646 w 121"/>
              <a:gd name="T75" fmla="*/ 2147483646 h 135"/>
              <a:gd name="T76" fmla="*/ 2147483646 w 121"/>
              <a:gd name="T77" fmla="*/ 2147483646 h 135"/>
              <a:gd name="T78" fmla="*/ 2147483646 w 121"/>
              <a:gd name="T79" fmla="*/ 2147483646 h 135"/>
              <a:gd name="T80" fmla="*/ 2147483646 w 121"/>
              <a:gd name="T81" fmla="*/ 2147483646 h 135"/>
              <a:gd name="T82" fmla="*/ 2147483646 w 121"/>
              <a:gd name="T83" fmla="*/ 2147483646 h 135"/>
              <a:gd name="T84" fmla="*/ 2147483646 w 121"/>
              <a:gd name="T85" fmla="*/ 2147483646 h 135"/>
              <a:gd name="T86" fmla="*/ 2147483646 w 121"/>
              <a:gd name="T87" fmla="*/ 2147483646 h 13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1"/>
              <a:gd name="T133" fmla="*/ 0 h 135"/>
              <a:gd name="T134" fmla="*/ 121 w 121"/>
              <a:gd name="T135" fmla="*/ 135 h 13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1" h="135">
                <a:moveTo>
                  <a:pt x="115" y="79"/>
                </a:moveTo>
                <a:lnTo>
                  <a:pt x="115" y="73"/>
                </a:lnTo>
                <a:lnTo>
                  <a:pt x="111" y="52"/>
                </a:lnTo>
                <a:lnTo>
                  <a:pt x="111" y="29"/>
                </a:lnTo>
                <a:lnTo>
                  <a:pt x="111" y="6"/>
                </a:lnTo>
                <a:lnTo>
                  <a:pt x="105" y="6"/>
                </a:lnTo>
                <a:lnTo>
                  <a:pt x="101" y="8"/>
                </a:lnTo>
                <a:lnTo>
                  <a:pt x="97" y="9"/>
                </a:lnTo>
                <a:lnTo>
                  <a:pt x="80" y="9"/>
                </a:lnTo>
                <a:lnTo>
                  <a:pt x="73" y="8"/>
                </a:lnTo>
                <a:lnTo>
                  <a:pt x="60" y="8"/>
                </a:lnTo>
                <a:lnTo>
                  <a:pt x="56" y="6"/>
                </a:lnTo>
                <a:lnTo>
                  <a:pt x="51" y="6"/>
                </a:lnTo>
                <a:lnTo>
                  <a:pt x="50" y="5"/>
                </a:lnTo>
                <a:lnTo>
                  <a:pt x="44" y="5"/>
                </a:lnTo>
                <a:lnTo>
                  <a:pt x="42" y="3"/>
                </a:lnTo>
                <a:lnTo>
                  <a:pt x="37" y="3"/>
                </a:lnTo>
                <a:lnTo>
                  <a:pt x="33" y="2"/>
                </a:lnTo>
                <a:lnTo>
                  <a:pt x="22" y="2"/>
                </a:lnTo>
                <a:lnTo>
                  <a:pt x="16" y="2"/>
                </a:lnTo>
                <a:lnTo>
                  <a:pt x="10" y="0"/>
                </a:lnTo>
                <a:lnTo>
                  <a:pt x="6" y="0"/>
                </a:lnTo>
                <a:lnTo>
                  <a:pt x="0" y="0"/>
                </a:lnTo>
                <a:lnTo>
                  <a:pt x="0" y="19"/>
                </a:lnTo>
                <a:lnTo>
                  <a:pt x="2" y="42"/>
                </a:lnTo>
                <a:lnTo>
                  <a:pt x="3" y="69"/>
                </a:lnTo>
                <a:lnTo>
                  <a:pt x="6" y="83"/>
                </a:lnTo>
                <a:lnTo>
                  <a:pt x="9" y="96"/>
                </a:lnTo>
                <a:lnTo>
                  <a:pt x="15" y="106"/>
                </a:lnTo>
                <a:lnTo>
                  <a:pt x="22" y="116"/>
                </a:lnTo>
                <a:lnTo>
                  <a:pt x="29" y="124"/>
                </a:lnTo>
                <a:lnTo>
                  <a:pt x="37" y="128"/>
                </a:lnTo>
                <a:lnTo>
                  <a:pt x="43" y="133"/>
                </a:lnTo>
                <a:lnTo>
                  <a:pt x="76" y="133"/>
                </a:lnTo>
                <a:lnTo>
                  <a:pt x="88" y="134"/>
                </a:lnTo>
                <a:lnTo>
                  <a:pt x="103" y="135"/>
                </a:lnTo>
                <a:lnTo>
                  <a:pt x="115" y="135"/>
                </a:lnTo>
                <a:lnTo>
                  <a:pt x="120" y="130"/>
                </a:lnTo>
                <a:lnTo>
                  <a:pt x="121" y="120"/>
                </a:lnTo>
                <a:lnTo>
                  <a:pt x="121" y="106"/>
                </a:lnTo>
                <a:lnTo>
                  <a:pt x="118" y="91"/>
                </a:lnTo>
                <a:lnTo>
                  <a:pt x="118" y="87"/>
                </a:lnTo>
                <a:lnTo>
                  <a:pt x="115" y="83"/>
                </a:lnTo>
                <a:lnTo>
                  <a:pt x="115" y="79"/>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1" name="Freeform 105"/>
          <p:cNvSpPr/>
          <p:nvPr/>
        </p:nvSpPr>
        <p:spPr bwMode="auto">
          <a:xfrm>
            <a:off x="2721788" y="4350980"/>
            <a:ext cx="190500" cy="214313"/>
          </a:xfrm>
          <a:custGeom>
            <a:avLst/>
            <a:gdLst>
              <a:gd name="T0" fmla="*/ 2147483646 w 120"/>
              <a:gd name="T1" fmla="*/ 0 h 135"/>
              <a:gd name="T2" fmla="*/ 2147483646 w 120"/>
              <a:gd name="T3" fmla="*/ 2147483646 h 135"/>
              <a:gd name="T4" fmla="*/ 2147483646 w 120"/>
              <a:gd name="T5" fmla="*/ 2147483646 h 135"/>
              <a:gd name="T6" fmla="*/ 2147483646 w 120"/>
              <a:gd name="T7" fmla="*/ 2147483646 h 135"/>
              <a:gd name="T8" fmla="*/ 2147483646 w 120"/>
              <a:gd name="T9" fmla="*/ 2147483646 h 135"/>
              <a:gd name="T10" fmla="*/ 2147483646 w 120"/>
              <a:gd name="T11" fmla="*/ 2147483646 h 135"/>
              <a:gd name="T12" fmla="*/ 2147483646 w 120"/>
              <a:gd name="T13" fmla="*/ 2147483646 h 135"/>
              <a:gd name="T14" fmla="*/ 2147483646 w 120"/>
              <a:gd name="T15" fmla="*/ 2147483646 h 135"/>
              <a:gd name="T16" fmla="*/ 2147483646 w 120"/>
              <a:gd name="T17" fmla="*/ 2147483646 h 135"/>
              <a:gd name="T18" fmla="*/ 2147483646 w 120"/>
              <a:gd name="T19" fmla="*/ 2147483646 h 135"/>
              <a:gd name="T20" fmla="*/ 2147483646 w 120"/>
              <a:gd name="T21" fmla="*/ 2147483646 h 135"/>
              <a:gd name="T22" fmla="*/ 2147483646 w 120"/>
              <a:gd name="T23" fmla="*/ 2147483646 h 135"/>
              <a:gd name="T24" fmla="*/ 2147483646 w 120"/>
              <a:gd name="T25" fmla="*/ 2147483646 h 135"/>
              <a:gd name="T26" fmla="*/ 2147483646 w 120"/>
              <a:gd name="T27" fmla="*/ 2147483646 h 135"/>
              <a:gd name="T28" fmla="*/ 2147483646 w 120"/>
              <a:gd name="T29" fmla="*/ 2147483646 h 135"/>
              <a:gd name="T30" fmla="*/ 2147483646 w 120"/>
              <a:gd name="T31" fmla="*/ 2147483646 h 135"/>
              <a:gd name="T32" fmla="*/ 2147483646 w 120"/>
              <a:gd name="T33" fmla="*/ 2147483646 h 135"/>
              <a:gd name="T34" fmla="*/ 2147483646 w 120"/>
              <a:gd name="T35" fmla="*/ 2147483646 h 135"/>
              <a:gd name="T36" fmla="*/ 2147483646 w 120"/>
              <a:gd name="T37" fmla="*/ 2147483646 h 135"/>
              <a:gd name="T38" fmla="*/ 0 w 120"/>
              <a:gd name="T39" fmla="*/ 2147483646 h 135"/>
              <a:gd name="T40" fmla="*/ 2147483646 w 120"/>
              <a:gd name="T41" fmla="*/ 2147483646 h 135"/>
              <a:gd name="T42" fmla="*/ 2147483646 w 120"/>
              <a:gd name="T43" fmla="*/ 2147483646 h 135"/>
              <a:gd name="T44" fmla="*/ 2147483646 w 120"/>
              <a:gd name="T45" fmla="*/ 2147483646 h 135"/>
              <a:gd name="T46" fmla="*/ 2147483646 w 120"/>
              <a:gd name="T47" fmla="*/ 2147483646 h 135"/>
              <a:gd name="T48" fmla="*/ 2147483646 w 120"/>
              <a:gd name="T49" fmla="*/ 2147483646 h 135"/>
              <a:gd name="T50" fmla="*/ 2147483646 w 120"/>
              <a:gd name="T51" fmla="*/ 2147483646 h 135"/>
              <a:gd name="T52" fmla="*/ 2147483646 w 120"/>
              <a:gd name="T53" fmla="*/ 2147483646 h 135"/>
              <a:gd name="T54" fmla="*/ 2147483646 w 120"/>
              <a:gd name="T55" fmla="*/ 2147483646 h 135"/>
              <a:gd name="T56" fmla="*/ 2147483646 w 120"/>
              <a:gd name="T57" fmla="*/ 2147483646 h 135"/>
              <a:gd name="T58" fmla="*/ 2147483646 w 120"/>
              <a:gd name="T59" fmla="*/ 2147483646 h 135"/>
              <a:gd name="T60" fmla="*/ 2147483646 w 120"/>
              <a:gd name="T61" fmla="*/ 2147483646 h 135"/>
              <a:gd name="T62" fmla="*/ 2147483646 w 120"/>
              <a:gd name="T63" fmla="*/ 2147483646 h 135"/>
              <a:gd name="T64" fmla="*/ 2147483646 w 120"/>
              <a:gd name="T65" fmla="*/ 2147483646 h 135"/>
              <a:gd name="T66" fmla="*/ 2147483646 w 120"/>
              <a:gd name="T67" fmla="*/ 2147483646 h 135"/>
              <a:gd name="T68" fmla="*/ 2147483646 w 120"/>
              <a:gd name="T69" fmla="*/ 2147483646 h 135"/>
              <a:gd name="T70" fmla="*/ 2147483646 w 120"/>
              <a:gd name="T71" fmla="*/ 2147483646 h 135"/>
              <a:gd name="T72" fmla="*/ 2147483646 w 120"/>
              <a:gd name="T73" fmla="*/ 2147483646 h 135"/>
              <a:gd name="T74" fmla="*/ 2147483646 w 120"/>
              <a:gd name="T75" fmla="*/ 2147483646 h 135"/>
              <a:gd name="T76" fmla="*/ 2147483646 w 120"/>
              <a:gd name="T77" fmla="*/ 2147483646 h 135"/>
              <a:gd name="T78" fmla="*/ 2147483646 w 120"/>
              <a:gd name="T79" fmla="*/ 2147483646 h 135"/>
              <a:gd name="T80" fmla="*/ 2147483646 w 120"/>
              <a:gd name="T81" fmla="*/ 2147483646 h 135"/>
              <a:gd name="T82" fmla="*/ 2147483646 w 120"/>
              <a:gd name="T83" fmla="*/ 2147483646 h 135"/>
              <a:gd name="T84" fmla="*/ 2147483646 w 120"/>
              <a:gd name="T85" fmla="*/ 2147483646 h 135"/>
              <a:gd name="T86" fmla="*/ 2147483646 w 120"/>
              <a:gd name="T87" fmla="*/ 2147483646 h 135"/>
              <a:gd name="T88" fmla="*/ 2147483646 w 120"/>
              <a:gd name="T89" fmla="*/ 2147483646 h 135"/>
              <a:gd name="T90" fmla="*/ 2147483646 w 120"/>
              <a:gd name="T91" fmla="*/ 2147483646 h 135"/>
              <a:gd name="T92" fmla="*/ 2147483646 w 120"/>
              <a:gd name="T93" fmla="*/ 2147483646 h 135"/>
              <a:gd name="T94" fmla="*/ 2147483646 w 120"/>
              <a:gd name="T95" fmla="*/ 2147483646 h 135"/>
              <a:gd name="T96" fmla="*/ 2147483646 w 120"/>
              <a:gd name="T97" fmla="*/ 2147483646 h 135"/>
              <a:gd name="T98" fmla="*/ 2147483646 w 120"/>
              <a:gd name="T99" fmla="*/ 2147483646 h 135"/>
              <a:gd name="T100" fmla="*/ 2147483646 w 120"/>
              <a:gd name="T101" fmla="*/ 2147483646 h 135"/>
              <a:gd name="T102" fmla="*/ 2147483646 w 120"/>
              <a:gd name="T103" fmla="*/ 2147483646 h 135"/>
              <a:gd name="T104" fmla="*/ 2147483646 w 120"/>
              <a:gd name="T105" fmla="*/ 2147483646 h 135"/>
              <a:gd name="T106" fmla="*/ 2147483646 w 120"/>
              <a:gd name="T107" fmla="*/ 2147483646 h 135"/>
              <a:gd name="T108" fmla="*/ 2147483646 w 120"/>
              <a:gd name="T109" fmla="*/ 2147483646 h 135"/>
              <a:gd name="T110" fmla="*/ 2147483646 w 120"/>
              <a:gd name="T111" fmla="*/ 0 h 13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20"/>
              <a:gd name="T169" fmla="*/ 0 h 135"/>
              <a:gd name="T170" fmla="*/ 120 w 120"/>
              <a:gd name="T171" fmla="*/ 135 h 13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20" h="135">
                <a:moveTo>
                  <a:pt x="86" y="0"/>
                </a:moveTo>
                <a:lnTo>
                  <a:pt x="81" y="7"/>
                </a:lnTo>
                <a:lnTo>
                  <a:pt x="75" y="16"/>
                </a:lnTo>
                <a:lnTo>
                  <a:pt x="71" y="27"/>
                </a:lnTo>
                <a:lnTo>
                  <a:pt x="62" y="39"/>
                </a:lnTo>
                <a:lnTo>
                  <a:pt x="55" y="49"/>
                </a:lnTo>
                <a:lnTo>
                  <a:pt x="46" y="58"/>
                </a:lnTo>
                <a:lnTo>
                  <a:pt x="39" y="67"/>
                </a:lnTo>
                <a:lnTo>
                  <a:pt x="51" y="67"/>
                </a:lnTo>
                <a:lnTo>
                  <a:pt x="44" y="71"/>
                </a:lnTo>
                <a:lnTo>
                  <a:pt x="36" y="76"/>
                </a:lnTo>
                <a:lnTo>
                  <a:pt x="31" y="81"/>
                </a:lnTo>
                <a:lnTo>
                  <a:pt x="24" y="91"/>
                </a:lnTo>
                <a:lnTo>
                  <a:pt x="18" y="98"/>
                </a:lnTo>
                <a:lnTo>
                  <a:pt x="17" y="104"/>
                </a:lnTo>
                <a:lnTo>
                  <a:pt x="14" y="108"/>
                </a:lnTo>
                <a:lnTo>
                  <a:pt x="11" y="114"/>
                </a:lnTo>
                <a:lnTo>
                  <a:pt x="8" y="121"/>
                </a:lnTo>
                <a:lnTo>
                  <a:pt x="4" y="128"/>
                </a:lnTo>
                <a:lnTo>
                  <a:pt x="0" y="134"/>
                </a:lnTo>
                <a:lnTo>
                  <a:pt x="4" y="135"/>
                </a:lnTo>
                <a:lnTo>
                  <a:pt x="9" y="134"/>
                </a:lnTo>
                <a:lnTo>
                  <a:pt x="14" y="134"/>
                </a:lnTo>
                <a:lnTo>
                  <a:pt x="24" y="134"/>
                </a:lnTo>
                <a:lnTo>
                  <a:pt x="28" y="132"/>
                </a:lnTo>
                <a:lnTo>
                  <a:pt x="34" y="132"/>
                </a:lnTo>
                <a:lnTo>
                  <a:pt x="44" y="132"/>
                </a:lnTo>
                <a:lnTo>
                  <a:pt x="46" y="131"/>
                </a:lnTo>
                <a:lnTo>
                  <a:pt x="49" y="131"/>
                </a:lnTo>
                <a:lnTo>
                  <a:pt x="56" y="130"/>
                </a:lnTo>
                <a:lnTo>
                  <a:pt x="58" y="128"/>
                </a:lnTo>
                <a:lnTo>
                  <a:pt x="59" y="122"/>
                </a:lnTo>
                <a:lnTo>
                  <a:pt x="59" y="114"/>
                </a:lnTo>
                <a:lnTo>
                  <a:pt x="59" y="105"/>
                </a:lnTo>
                <a:lnTo>
                  <a:pt x="63" y="98"/>
                </a:lnTo>
                <a:lnTo>
                  <a:pt x="66" y="87"/>
                </a:lnTo>
                <a:lnTo>
                  <a:pt x="72" y="77"/>
                </a:lnTo>
                <a:lnTo>
                  <a:pt x="78" y="67"/>
                </a:lnTo>
                <a:lnTo>
                  <a:pt x="83" y="57"/>
                </a:lnTo>
                <a:lnTo>
                  <a:pt x="88" y="47"/>
                </a:lnTo>
                <a:lnTo>
                  <a:pt x="93" y="40"/>
                </a:lnTo>
                <a:lnTo>
                  <a:pt x="95" y="39"/>
                </a:lnTo>
                <a:lnTo>
                  <a:pt x="96" y="34"/>
                </a:lnTo>
                <a:lnTo>
                  <a:pt x="99" y="31"/>
                </a:lnTo>
                <a:lnTo>
                  <a:pt x="103" y="29"/>
                </a:lnTo>
                <a:lnTo>
                  <a:pt x="106" y="27"/>
                </a:lnTo>
                <a:lnTo>
                  <a:pt x="115" y="26"/>
                </a:lnTo>
                <a:lnTo>
                  <a:pt x="120" y="27"/>
                </a:lnTo>
                <a:lnTo>
                  <a:pt x="113" y="21"/>
                </a:lnTo>
                <a:lnTo>
                  <a:pt x="109" y="19"/>
                </a:lnTo>
                <a:lnTo>
                  <a:pt x="106" y="16"/>
                </a:lnTo>
                <a:lnTo>
                  <a:pt x="100" y="13"/>
                </a:lnTo>
                <a:lnTo>
                  <a:pt x="96" y="9"/>
                </a:lnTo>
                <a:lnTo>
                  <a:pt x="93" y="6"/>
                </a:lnTo>
                <a:lnTo>
                  <a:pt x="89" y="4"/>
                </a:lnTo>
                <a:lnTo>
                  <a:pt x="86" y="0"/>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2" name="Freeform 106"/>
          <p:cNvSpPr/>
          <p:nvPr/>
        </p:nvSpPr>
        <p:spPr bwMode="auto">
          <a:xfrm>
            <a:off x="2702739" y="4339867"/>
            <a:ext cx="58737" cy="203200"/>
          </a:xfrm>
          <a:custGeom>
            <a:avLst/>
            <a:gdLst>
              <a:gd name="T0" fmla="*/ 2147483646 w 37"/>
              <a:gd name="T1" fmla="*/ 2147483646 h 128"/>
              <a:gd name="T2" fmla="*/ 2147483646 w 37"/>
              <a:gd name="T3" fmla="*/ 2147483646 h 128"/>
              <a:gd name="T4" fmla="*/ 2147483646 w 37"/>
              <a:gd name="T5" fmla="*/ 2147483646 h 128"/>
              <a:gd name="T6" fmla="*/ 2147483646 w 37"/>
              <a:gd name="T7" fmla="*/ 2147483646 h 128"/>
              <a:gd name="T8" fmla="*/ 2147483646 w 37"/>
              <a:gd name="T9" fmla="*/ 2147483646 h 128"/>
              <a:gd name="T10" fmla="*/ 2147483646 w 37"/>
              <a:gd name="T11" fmla="*/ 2147483646 h 128"/>
              <a:gd name="T12" fmla="*/ 2147483646 w 37"/>
              <a:gd name="T13" fmla="*/ 2147483646 h 128"/>
              <a:gd name="T14" fmla="*/ 2147483646 w 37"/>
              <a:gd name="T15" fmla="*/ 2147483646 h 128"/>
              <a:gd name="T16" fmla="*/ 2147483646 w 37"/>
              <a:gd name="T17" fmla="*/ 2147483646 h 128"/>
              <a:gd name="T18" fmla="*/ 2147483646 w 37"/>
              <a:gd name="T19" fmla="*/ 2147483646 h 128"/>
              <a:gd name="T20" fmla="*/ 2147483646 w 37"/>
              <a:gd name="T21" fmla="*/ 2147483646 h 128"/>
              <a:gd name="T22" fmla="*/ 2147483646 w 37"/>
              <a:gd name="T23" fmla="*/ 2147483646 h 128"/>
              <a:gd name="T24" fmla="*/ 2147483646 w 37"/>
              <a:gd name="T25" fmla="*/ 0 h 128"/>
              <a:gd name="T26" fmla="*/ 2147483646 w 37"/>
              <a:gd name="T27" fmla="*/ 0 h 128"/>
              <a:gd name="T28" fmla="*/ 2147483646 w 37"/>
              <a:gd name="T29" fmla="*/ 2147483646 h 128"/>
              <a:gd name="T30" fmla="*/ 2147483646 w 37"/>
              <a:gd name="T31" fmla="*/ 2147483646 h 128"/>
              <a:gd name="T32" fmla="*/ 2147483646 w 37"/>
              <a:gd name="T33" fmla="*/ 2147483646 h 128"/>
              <a:gd name="T34" fmla="*/ 2147483646 w 37"/>
              <a:gd name="T35" fmla="*/ 2147483646 h 128"/>
              <a:gd name="T36" fmla="*/ 2147483646 w 37"/>
              <a:gd name="T37" fmla="*/ 2147483646 h 128"/>
              <a:gd name="T38" fmla="*/ 2147483646 w 37"/>
              <a:gd name="T39" fmla="*/ 2147483646 h 128"/>
              <a:gd name="T40" fmla="*/ 2147483646 w 37"/>
              <a:gd name="T41" fmla="*/ 2147483646 h 128"/>
              <a:gd name="T42" fmla="*/ 2147483646 w 37"/>
              <a:gd name="T43" fmla="*/ 2147483646 h 128"/>
              <a:gd name="T44" fmla="*/ 2147483646 w 37"/>
              <a:gd name="T45" fmla="*/ 2147483646 h 128"/>
              <a:gd name="T46" fmla="*/ 2147483646 w 37"/>
              <a:gd name="T47" fmla="*/ 2147483646 h 128"/>
              <a:gd name="T48" fmla="*/ 2147483646 w 37"/>
              <a:gd name="T49" fmla="*/ 2147483646 h 128"/>
              <a:gd name="T50" fmla="*/ 2147483646 w 37"/>
              <a:gd name="T51" fmla="*/ 2147483646 h 128"/>
              <a:gd name="T52" fmla="*/ 0 w 37"/>
              <a:gd name="T53" fmla="*/ 2147483646 h 128"/>
              <a:gd name="T54" fmla="*/ 0 w 37"/>
              <a:gd name="T55" fmla="*/ 2147483646 h 128"/>
              <a:gd name="T56" fmla="*/ 2147483646 w 37"/>
              <a:gd name="T57" fmla="*/ 2147483646 h 128"/>
              <a:gd name="T58" fmla="*/ 2147483646 w 37"/>
              <a:gd name="T59" fmla="*/ 2147483646 h 128"/>
              <a:gd name="T60" fmla="*/ 2147483646 w 37"/>
              <a:gd name="T61" fmla="*/ 2147483646 h 128"/>
              <a:gd name="T62" fmla="*/ 2147483646 w 37"/>
              <a:gd name="T63" fmla="*/ 2147483646 h 128"/>
              <a:gd name="T64" fmla="*/ 2147483646 w 37"/>
              <a:gd name="T65" fmla="*/ 2147483646 h 128"/>
              <a:gd name="T66" fmla="*/ 2147483646 w 37"/>
              <a:gd name="T67" fmla="*/ 2147483646 h 12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7"/>
              <a:gd name="T103" fmla="*/ 0 h 128"/>
              <a:gd name="T104" fmla="*/ 37 w 37"/>
              <a:gd name="T105" fmla="*/ 128 h 12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7" h="128">
                <a:moveTo>
                  <a:pt x="24" y="67"/>
                </a:moveTo>
                <a:lnTo>
                  <a:pt x="29" y="57"/>
                </a:lnTo>
                <a:lnTo>
                  <a:pt x="29" y="46"/>
                </a:lnTo>
                <a:lnTo>
                  <a:pt x="30" y="37"/>
                </a:lnTo>
                <a:lnTo>
                  <a:pt x="29" y="31"/>
                </a:lnTo>
                <a:lnTo>
                  <a:pt x="29" y="24"/>
                </a:lnTo>
                <a:lnTo>
                  <a:pt x="31" y="21"/>
                </a:lnTo>
                <a:lnTo>
                  <a:pt x="34" y="20"/>
                </a:lnTo>
                <a:lnTo>
                  <a:pt x="37" y="14"/>
                </a:lnTo>
                <a:lnTo>
                  <a:pt x="37" y="10"/>
                </a:lnTo>
                <a:lnTo>
                  <a:pt x="34" y="6"/>
                </a:lnTo>
                <a:lnTo>
                  <a:pt x="31" y="1"/>
                </a:lnTo>
                <a:lnTo>
                  <a:pt x="29" y="0"/>
                </a:lnTo>
                <a:lnTo>
                  <a:pt x="27" y="0"/>
                </a:lnTo>
                <a:lnTo>
                  <a:pt x="24" y="1"/>
                </a:lnTo>
                <a:lnTo>
                  <a:pt x="23" y="4"/>
                </a:lnTo>
                <a:lnTo>
                  <a:pt x="23" y="11"/>
                </a:lnTo>
                <a:lnTo>
                  <a:pt x="23" y="16"/>
                </a:lnTo>
                <a:lnTo>
                  <a:pt x="24" y="21"/>
                </a:lnTo>
                <a:lnTo>
                  <a:pt x="23" y="27"/>
                </a:lnTo>
                <a:lnTo>
                  <a:pt x="19" y="34"/>
                </a:lnTo>
                <a:lnTo>
                  <a:pt x="14" y="47"/>
                </a:lnTo>
                <a:lnTo>
                  <a:pt x="12" y="58"/>
                </a:lnTo>
                <a:lnTo>
                  <a:pt x="7" y="70"/>
                </a:lnTo>
                <a:lnTo>
                  <a:pt x="4" y="83"/>
                </a:lnTo>
                <a:lnTo>
                  <a:pt x="3" y="98"/>
                </a:lnTo>
                <a:lnTo>
                  <a:pt x="0" y="112"/>
                </a:lnTo>
                <a:lnTo>
                  <a:pt x="0" y="128"/>
                </a:lnTo>
                <a:lnTo>
                  <a:pt x="3" y="122"/>
                </a:lnTo>
                <a:lnTo>
                  <a:pt x="4" y="117"/>
                </a:lnTo>
                <a:lnTo>
                  <a:pt x="7" y="110"/>
                </a:lnTo>
                <a:lnTo>
                  <a:pt x="10" y="102"/>
                </a:lnTo>
                <a:lnTo>
                  <a:pt x="16" y="85"/>
                </a:lnTo>
                <a:lnTo>
                  <a:pt x="24" y="67"/>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3" name="Freeform 107"/>
          <p:cNvSpPr/>
          <p:nvPr/>
        </p:nvSpPr>
        <p:spPr bwMode="auto">
          <a:xfrm>
            <a:off x="2620189" y="5282843"/>
            <a:ext cx="168275" cy="47625"/>
          </a:xfrm>
          <a:custGeom>
            <a:avLst/>
            <a:gdLst>
              <a:gd name="T0" fmla="*/ 2147483646 w 106"/>
              <a:gd name="T1" fmla="*/ 2147483646 h 30"/>
              <a:gd name="T2" fmla="*/ 2147483646 w 106"/>
              <a:gd name="T3" fmla="*/ 2147483646 h 30"/>
              <a:gd name="T4" fmla="*/ 2147483646 w 106"/>
              <a:gd name="T5" fmla="*/ 2147483646 h 30"/>
              <a:gd name="T6" fmla="*/ 2147483646 w 106"/>
              <a:gd name="T7" fmla="*/ 2147483646 h 30"/>
              <a:gd name="T8" fmla="*/ 2147483646 w 106"/>
              <a:gd name="T9" fmla="*/ 2147483646 h 30"/>
              <a:gd name="T10" fmla="*/ 2147483646 w 106"/>
              <a:gd name="T11" fmla="*/ 2147483646 h 30"/>
              <a:gd name="T12" fmla="*/ 2147483646 w 106"/>
              <a:gd name="T13" fmla="*/ 2147483646 h 30"/>
              <a:gd name="T14" fmla="*/ 2147483646 w 106"/>
              <a:gd name="T15" fmla="*/ 2147483646 h 30"/>
              <a:gd name="T16" fmla="*/ 2147483646 w 106"/>
              <a:gd name="T17" fmla="*/ 2147483646 h 30"/>
              <a:gd name="T18" fmla="*/ 0 w 106"/>
              <a:gd name="T19" fmla="*/ 2147483646 h 30"/>
              <a:gd name="T20" fmla="*/ 0 w 106"/>
              <a:gd name="T21" fmla="*/ 2147483646 h 30"/>
              <a:gd name="T22" fmla="*/ 2147483646 w 106"/>
              <a:gd name="T23" fmla="*/ 2147483646 h 30"/>
              <a:gd name="T24" fmla="*/ 2147483646 w 106"/>
              <a:gd name="T25" fmla="*/ 2147483646 h 30"/>
              <a:gd name="T26" fmla="*/ 2147483646 w 106"/>
              <a:gd name="T27" fmla="*/ 2147483646 h 30"/>
              <a:gd name="T28" fmla="*/ 2147483646 w 106"/>
              <a:gd name="T29" fmla="*/ 2147483646 h 30"/>
              <a:gd name="T30" fmla="*/ 2147483646 w 106"/>
              <a:gd name="T31" fmla="*/ 2147483646 h 30"/>
              <a:gd name="T32" fmla="*/ 2147483646 w 106"/>
              <a:gd name="T33" fmla="*/ 2147483646 h 30"/>
              <a:gd name="T34" fmla="*/ 2147483646 w 106"/>
              <a:gd name="T35" fmla="*/ 2147483646 h 30"/>
              <a:gd name="T36" fmla="*/ 2147483646 w 106"/>
              <a:gd name="T37" fmla="*/ 2147483646 h 30"/>
              <a:gd name="T38" fmla="*/ 2147483646 w 106"/>
              <a:gd name="T39" fmla="*/ 2147483646 h 30"/>
              <a:gd name="T40" fmla="*/ 2147483646 w 106"/>
              <a:gd name="T41" fmla="*/ 2147483646 h 30"/>
              <a:gd name="T42" fmla="*/ 2147483646 w 106"/>
              <a:gd name="T43" fmla="*/ 2147483646 h 30"/>
              <a:gd name="T44" fmla="*/ 2147483646 w 106"/>
              <a:gd name="T45" fmla="*/ 2147483646 h 30"/>
              <a:gd name="T46" fmla="*/ 2147483646 w 106"/>
              <a:gd name="T47" fmla="*/ 2147483646 h 30"/>
              <a:gd name="T48" fmla="*/ 2147483646 w 106"/>
              <a:gd name="T49" fmla="*/ 2147483646 h 30"/>
              <a:gd name="T50" fmla="*/ 2147483646 w 106"/>
              <a:gd name="T51" fmla="*/ 2147483646 h 30"/>
              <a:gd name="T52" fmla="*/ 2147483646 w 106"/>
              <a:gd name="T53" fmla="*/ 2147483646 h 30"/>
              <a:gd name="T54" fmla="*/ 2147483646 w 106"/>
              <a:gd name="T55" fmla="*/ 2147483646 h 30"/>
              <a:gd name="T56" fmla="*/ 2147483646 w 106"/>
              <a:gd name="T57" fmla="*/ 2147483646 h 30"/>
              <a:gd name="T58" fmla="*/ 2147483646 w 106"/>
              <a:gd name="T59" fmla="*/ 0 h 30"/>
              <a:gd name="T60" fmla="*/ 2147483646 w 106"/>
              <a:gd name="T61" fmla="*/ 0 h 30"/>
              <a:gd name="T62" fmla="*/ 2147483646 w 106"/>
              <a:gd name="T63" fmla="*/ 2147483646 h 30"/>
              <a:gd name="T64" fmla="*/ 2147483646 w 106"/>
              <a:gd name="T65" fmla="*/ 2147483646 h 30"/>
              <a:gd name="T66" fmla="*/ 2147483646 w 106"/>
              <a:gd name="T67" fmla="*/ 2147483646 h 30"/>
              <a:gd name="T68" fmla="*/ 2147483646 w 106"/>
              <a:gd name="T69" fmla="*/ 2147483646 h 30"/>
              <a:gd name="T70" fmla="*/ 2147483646 w 106"/>
              <a:gd name="T71" fmla="*/ 2147483646 h 30"/>
              <a:gd name="T72" fmla="*/ 2147483646 w 106"/>
              <a:gd name="T73" fmla="*/ 2147483646 h 3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6"/>
              <a:gd name="T112" fmla="*/ 0 h 30"/>
              <a:gd name="T113" fmla="*/ 106 w 106"/>
              <a:gd name="T114" fmla="*/ 30 h 3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6" h="30">
                <a:moveTo>
                  <a:pt x="35" y="4"/>
                </a:moveTo>
                <a:lnTo>
                  <a:pt x="34" y="6"/>
                </a:lnTo>
                <a:lnTo>
                  <a:pt x="31" y="6"/>
                </a:lnTo>
                <a:lnTo>
                  <a:pt x="28" y="6"/>
                </a:lnTo>
                <a:lnTo>
                  <a:pt x="24" y="7"/>
                </a:lnTo>
                <a:lnTo>
                  <a:pt x="18" y="9"/>
                </a:lnTo>
                <a:lnTo>
                  <a:pt x="15" y="9"/>
                </a:lnTo>
                <a:lnTo>
                  <a:pt x="10" y="10"/>
                </a:lnTo>
                <a:lnTo>
                  <a:pt x="2" y="13"/>
                </a:lnTo>
                <a:lnTo>
                  <a:pt x="0" y="17"/>
                </a:lnTo>
                <a:lnTo>
                  <a:pt x="0" y="23"/>
                </a:lnTo>
                <a:lnTo>
                  <a:pt x="4" y="26"/>
                </a:lnTo>
                <a:lnTo>
                  <a:pt x="8" y="27"/>
                </a:lnTo>
                <a:lnTo>
                  <a:pt x="17" y="29"/>
                </a:lnTo>
                <a:lnTo>
                  <a:pt x="27" y="29"/>
                </a:lnTo>
                <a:lnTo>
                  <a:pt x="37" y="30"/>
                </a:lnTo>
                <a:lnTo>
                  <a:pt x="56" y="30"/>
                </a:lnTo>
                <a:lnTo>
                  <a:pt x="65" y="29"/>
                </a:lnTo>
                <a:lnTo>
                  <a:pt x="71" y="27"/>
                </a:lnTo>
                <a:lnTo>
                  <a:pt x="75" y="27"/>
                </a:lnTo>
                <a:lnTo>
                  <a:pt x="81" y="26"/>
                </a:lnTo>
                <a:lnTo>
                  <a:pt x="86" y="26"/>
                </a:lnTo>
                <a:lnTo>
                  <a:pt x="92" y="26"/>
                </a:lnTo>
                <a:lnTo>
                  <a:pt x="98" y="24"/>
                </a:lnTo>
                <a:lnTo>
                  <a:pt x="103" y="24"/>
                </a:lnTo>
                <a:lnTo>
                  <a:pt x="105" y="23"/>
                </a:lnTo>
                <a:lnTo>
                  <a:pt x="106" y="17"/>
                </a:lnTo>
                <a:lnTo>
                  <a:pt x="106" y="9"/>
                </a:lnTo>
                <a:lnTo>
                  <a:pt x="105" y="3"/>
                </a:lnTo>
                <a:lnTo>
                  <a:pt x="100" y="0"/>
                </a:lnTo>
                <a:lnTo>
                  <a:pt x="93" y="0"/>
                </a:lnTo>
                <a:lnTo>
                  <a:pt x="86" y="3"/>
                </a:lnTo>
                <a:lnTo>
                  <a:pt x="76" y="4"/>
                </a:lnTo>
                <a:lnTo>
                  <a:pt x="68" y="4"/>
                </a:lnTo>
                <a:lnTo>
                  <a:pt x="58" y="6"/>
                </a:lnTo>
                <a:lnTo>
                  <a:pt x="42" y="6"/>
                </a:lnTo>
                <a:lnTo>
                  <a:pt x="35" y="4"/>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4" name="Freeform 108"/>
          <p:cNvSpPr/>
          <p:nvPr/>
        </p:nvSpPr>
        <p:spPr bwMode="auto">
          <a:xfrm>
            <a:off x="2693214" y="4158893"/>
            <a:ext cx="136525" cy="85725"/>
          </a:xfrm>
          <a:custGeom>
            <a:avLst/>
            <a:gdLst>
              <a:gd name="T0" fmla="*/ 2147483646 w 86"/>
              <a:gd name="T1" fmla="*/ 2147483646 h 54"/>
              <a:gd name="T2" fmla="*/ 2147483646 w 86"/>
              <a:gd name="T3" fmla="*/ 2147483646 h 54"/>
              <a:gd name="T4" fmla="*/ 2147483646 w 86"/>
              <a:gd name="T5" fmla="*/ 2147483646 h 54"/>
              <a:gd name="T6" fmla="*/ 2147483646 w 86"/>
              <a:gd name="T7" fmla="*/ 2147483646 h 54"/>
              <a:gd name="T8" fmla="*/ 2147483646 w 86"/>
              <a:gd name="T9" fmla="*/ 2147483646 h 54"/>
              <a:gd name="T10" fmla="*/ 2147483646 w 86"/>
              <a:gd name="T11" fmla="*/ 2147483646 h 54"/>
              <a:gd name="T12" fmla="*/ 2147483646 w 86"/>
              <a:gd name="T13" fmla="*/ 2147483646 h 54"/>
              <a:gd name="T14" fmla="*/ 2147483646 w 86"/>
              <a:gd name="T15" fmla="*/ 2147483646 h 54"/>
              <a:gd name="T16" fmla="*/ 2147483646 w 86"/>
              <a:gd name="T17" fmla="*/ 2147483646 h 54"/>
              <a:gd name="T18" fmla="*/ 2147483646 w 86"/>
              <a:gd name="T19" fmla="*/ 2147483646 h 54"/>
              <a:gd name="T20" fmla="*/ 2147483646 w 86"/>
              <a:gd name="T21" fmla="*/ 2147483646 h 54"/>
              <a:gd name="T22" fmla="*/ 2147483646 w 86"/>
              <a:gd name="T23" fmla="*/ 0 h 54"/>
              <a:gd name="T24" fmla="*/ 2147483646 w 86"/>
              <a:gd name="T25" fmla="*/ 0 h 54"/>
              <a:gd name="T26" fmla="*/ 2147483646 w 86"/>
              <a:gd name="T27" fmla="*/ 0 h 54"/>
              <a:gd name="T28" fmla="*/ 2147483646 w 86"/>
              <a:gd name="T29" fmla="*/ 2147483646 h 54"/>
              <a:gd name="T30" fmla="*/ 2147483646 w 86"/>
              <a:gd name="T31" fmla="*/ 2147483646 h 54"/>
              <a:gd name="T32" fmla="*/ 2147483646 w 86"/>
              <a:gd name="T33" fmla="*/ 2147483646 h 54"/>
              <a:gd name="T34" fmla="*/ 2147483646 w 86"/>
              <a:gd name="T35" fmla="*/ 2147483646 h 54"/>
              <a:gd name="T36" fmla="*/ 2147483646 w 86"/>
              <a:gd name="T37" fmla="*/ 2147483646 h 54"/>
              <a:gd name="T38" fmla="*/ 2147483646 w 86"/>
              <a:gd name="T39" fmla="*/ 2147483646 h 54"/>
              <a:gd name="T40" fmla="*/ 2147483646 w 86"/>
              <a:gd name="T41" fmla="*/ 2147483646 h 54"/>
              <a:gd name="T42" fmla="*/ 2147483646 w 86"/>
              <a:gd name="T43" fmla="*/ 2147483646 h 54"/>
              <a:gd name="T44" fmla="*/ 2147483646 w 86"/>
              <a:gd name="T45" fmla="*/ 2147483646 h 54"/>
              <a:gd name="T46" fmla="*/ 0 w 86"/>
              <a:gd name="T47" fmla="*/ 2147483646 h 54"/>
              <a:gd name="T48" fmla="*/ 0 w 86"/>
              <a:gd name="T49" fmla="*/ 2147483646 h 54"/>
              <a:gd name="T50" fmla="*/ 0 w 86"/>
              <a:gd name="T51" fmla="*/ 2147483646 h 54"/>
              <a:gd name="T52" fmla="*/ 0 w 86"/>
              <a:gd name="T53" fmla="*/ 2147483646 h 54"/>
              <a:gd name="T54" fmla="*/ 2147483646 w 86"/>
              <a:gd name="T55" fmla="*/ 2147483646 h 54"/>
              <a:gd name="T56" fmla="*/ 2147483646 w 86"/>
              <a:gd name="T57" fmla="*/ 2147483646 h 54"/>
              <a:gd name="T58" fmla="*/ 2147483646 w 86"/>
              <a:gd name="T59" fmla="*/ 2147483646 h 54"/>
              <a:gd name="T60" fmla="*/ 2147483646 w 86"/>
              <a:gd name="T61" fmla="*/ 2147483646 h 54"/>
              <a:gd name="T62" fmla="*/ 2147483646 w 86"/>
              <a:gd name="T63" fmla="*/ 2147483646 h 54"/>
              <a:gd name="T64" fmla="*/ 2147483646 w 86"/>
              <a:gd name="T65" fmla="*/ 2147483646 h 54"/>
              <a:gd name="T66" fmla="*/ 2147483646 w 86"/>
              <a:gd name="T67" fmla="*/ 2147483646 h 54"/>
              <a:gd name="T68" fmla="*/ 2147483646 w 86"/>
              <a:gd name="T69" fmla="*/ 2147483646 h 54"/>
              <a:gd name="T70" fmla="*/ 2147483646 w 86"/>
              <a:gd name="T71" fmla="*/ 2147483646 h 54"/>
              <a:gd name="T72" fmla="*/ 2147483646 w 86"/>
              <a:gd name="T73" fmla="*/ 2147483646 h 54"/>
              <a:gd name="T74" fmla="*/ 2147483646 w 86"/>
              <a:gd name="T75" fmla="*/ 2147483646 h 54"/>
              <a:gd name="T76" fmla="*/ 2147483646 w 86"/>
              <a:gd name="T77" fmla="*/ 2147483646 h 54"/>
              <a:gd name="T78" fmla="*/ 2147483646 w 86"/>
              <a:gd name="T79" fmla="*/ 2147483646 h 54"/>
              <a:gd name="T80" fmla="*/ 2147483646 w 86"/>
              <a:gd name="T81" fmla="*/ 2147483646 h 54"/>
              <a:gd name="T82" fmla="*/ 2147483646 w 86"/>
              <a:gd name="T83" fmla="*/ 2147483646 h 54"/>
              <a:gd name="T84" fmla="*/ 2147483646 w 86"/>
              <a:gd name="T85" fmla="*/ 2147483646 h 54"/>
              <a:gd name="T86" fmla="*/ 2147483646 w 86"/>
              <a:gd name="T87" fmla="*/ 2147483646 h 54"/>
              <a:gd name="T88" fmla="*/ 2147483646 w 86"/>
              <a:gd name="T89" fmla="*/ 2147483646 h 54"/>
              <a:gd name="T90" fmla="*/ 2147483646 w 86"/>
              <a:gd name="T91" fmla="*/ 2147483646 h 54"/>
              <a:gd name="T92" fmla="*/ 2147483646 w 86"/>
              <a:gd name="T93" fmla="*/ 2147483646 h 54"/>
              <a:gd name="T94" fmla="*/ 2147483646 w 86"/>
              <a:gd name="T95" fmla="*/ 2147483646 h 54"/>
              <a:gd name="T96" fmla="*/ 2147483646 w 86"/>
              <a:gd name="T97" fmla="*/ 2147483646 h 54"/>
              <a:gd name="T98" fmla="*/ 2147483646 w 86"/>
              <a:gd name="T99" fmla="*/ 2147483646 h 54"/>
              <a:gd name="T100" fmla="*/ 2147483646 w 86"/>
              <a:gd name="T101" fmla="*/ 2147483646 h 54"/>
              <a:gd name="T102" fmla="*/ 2147483646 w 86"/>
              <a:gd name="T103" fmla="*/ 2147483646 h 54"/>
              <a:gd name="T104" fmla="*/ 2147483646 w 86"/>
              <a:gd name="T105" fmla="*/ 2147483646 h 54"/>
              <a:gd name="T106" fmla="*/ 2147483646 w 86"/>
              <a:gd name="T107" fmla="*/ 2147483646 h 54"/>
              <a:gd name="T108" fmla="*/ 2147483646 w 86"/>
              <a:gd name="T109" fmla="*/ 2147483646 h 54"/>
              <a:gd name="T110" fmla="*/ 2147483646 w 86"/>
              <a:gd name="T111" fmla="*/ 2147483646 h 5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
              <a:gd name="T169" fmla="*/ 0 h 54"/>
              <a:gd name="T170" fmla="*/ 86 w 86"/>
              <a:gd name="T171" fmla="*/ 54 h 5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 h="54">
                <a:moveTo>
                  <a:pt x="84" y="54"/>
                </a:moveTo>
                <a:lnTo>
                  <a:pt x="84" y="52"/>
                </a:lnTo>
                <a:lnTo>
                  <a:pt x="86" y="43"/>
                </a:lnTo>
                <a:lnTo>
                  <a:pt x="84" y="30"/>
                </a:lnTo>
                <a:lnTo>
                  <a:pt x="80" y="23"/>
                </a:lnTo>
                <a:lnTo>
                  <a:pt x="77" y="19"/>
                </a:lnTo>
                <a:lnTo>
                  <a:pt x="73" y="15"/>
                </a:lnTo>
                <a:lnTo>
                  <a:pt x="67" y="10"/>
                </a:lnTo>
                <a:lnTo>
                  <a:pt x="62" y="6"/>
                </a:lnTo>
                <a:lnTo>
                  <a:pt x="57" y="3"/>
                </a:lnTo>
                <a:lnTo>
                  <a:pt x="52" y="2"/>
                </a:lnTo>
                <a:lnTo>
                  <a:pt x="45" y="0"/>
                </a:lnTo>
                <a:lnTo>
                  <a:pt x="37" y="0"/>
                </a:lnTo>
                <a:lnTo>
                  <a:pt x="32" y="0"/>
                </a:lnTo>
                <a:lnTo>
                  <a:pt x="25" y="2"/>
                </a:lnTo>
                <a:lnTo>
                  <a:pt x="19" y="6"/>
                </a:lnTo>
                <a:lnTo>
                  <a:pt x="15" y="7"/>
                </a:lnTo>
                <a:lnTo>
                  <a:pt x="10" y="12"/>
                </a:lnTo>
                <a:lnTo>
                  <a:pt x="9" y="15"/>
                </a:lnTo>
                <a:lnTo>
                  <a:pt x="8" y="19"/>
                </a:lnTo>
                <a:lnTo>
                  <a:pt x="9" y="22"/>
                </a:lnTo>
                <a:lnTo>
                  <a:pt x="5" y="20"/>
                </a:lnTo>
                <a:lnTo>
                  <a:pt x="2" y="23"/>
                </a:lnTo>
                <a:lnTo>
                  <a:pt x="0" y="27"/>
                </a:lnTo>
                <a:lnTo>
                  <a:pt x="0" y="30"/>
                </a:lnTo>
                <a:lnTo>
                  <a:pt x="0" y="36"/>
                </a:lnTo>
                <a:lnTo>
                  <a:pt x="0" y="44"/>
                </a:lnTo>
                <a:lnTo>
                  <a:pt x="5" y="53"/>
                </a:lnTo>
                <a:lnTo>
                  <a:pt x="5" y="49"/>
                </a:lnTo>
                <a:lnTo>
                  <a:pt x="6" y="47"/>
                </a:lnTo>
                <a:lnTo>
                  <a:pt x="8" y="49"/>
                </a:lnTo>
                <a:lnTo>
                  <a:pt x="10" y="47"/>
                </a:lnTo>
                <a:lnTo>
                  <a:pt x="12" y="42"/>
                </a:lnTo>
                <a:lnTo>
                  <a:pt x="15" y="36"/>
                </a:lnTo>
                <a:lnTo>
                  <a:pt x="15" y="26"/>
                </a:lnTo>
                <a:lnTo>
                  <a:pt x="23" y="26"/>
                </a:lnTo>
                <a:lnTo>
                  <a:pt x="27" y="25"/>
                </a:lnTo>
                <a:lnTo>
                  <a:pt x="33" y="22"/>
                </a:lnTo>
                <a:lnTo>
                  <a:pt x="37" y="22"/>
                </a:lnTo>
                <a:lnTo>
                  <a:pt x="43" y="20"/>
                </a:lnTo>
                <a:lnTo>
                  <a:pt x="53" y="20"/>
                </a:lnTo>
                <a:lnTo>
                  <a:pt x="57" y="23"/>
                </a:lnTo>
                <a:lnTo>
                  <a:pt x="60" y="25"/>
                </a:lnTo>
                <a:lnTo>
                  <a:pt x="64" y="27"/>
                </a:lnTo>
                <a:lnTo>
                  <a:pt x="67" y="32"/>
                </a:lnTo>
                <a:lnTo>
                  <a:pt x="69" y="36"/>
                </a:lnTo>
                <a:lnTo>
                  <a:pt x="72" y="40"/>
                </a:lnTo>
                <a:lnTo>
                  <a:pt x="73" y="46"/>
                </a:lnTo>
                <a:lnTo>
                  <a:pt x="73" y="52"/>
                </a:lnTo>
                <a:lnTo>
                  <a:pt x="74" y="52"/>
                </a:lnTo>
                <a:lnTo>
                  <a:pt x="74" y="47"/>
                </a:lnTo>
                <a:lnTo>
                  <a:pt x="76" y="46"/>
                </a:lnTo>
                <a:lnTo>
                  <a:pt x="79" y="44"/>
                </a:lnTo>
                <a:lnTo>
                  <a:pt x="83" y="47"/>
                </a:lnTo>
                <a:lnTo>
                  <a:pt x="84" y="49"/>
                </a:lnTo>
                <a:lnTo>
                  <a:pt x="84" y="54"/>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5" name="Freeform 109"/>
          <p:cNvSpPr/>
          <p:nvPr/>
        </p:nvSpPr>
        <p:spPr bwMode="auto">
          <a:xfrm>
            <a:off x="2767826" y="5308242"/>
            <a:ext cx="131763" cy="82550"/>
          </a:xfrm>
          <a:custGeom>
            <a:avLst/>
            <a:gdLst>
              <a:gd name="T0" fmla="*/ 2147483646 w 83"/>
              <a:gd name="T1" fmla="*/ 2147483646 h 52"/>
              <a:gd name="T2" fmla="*/ 2147483646 w 83"/>
              <a:gd name="T3" fmla="*/ 2147483646 h 52"/>
              <a:gd name="T4" fmla="*/ 2147483646 w 83"/>
              <a:gd name="T5" fmla="*/ 2147483646 h 52"/>
              <a:gd name="T6" fmla="*/ 2147483646 w 83"/>
              <a:gd name="T7" fmla="*/ 2147483646 h 52"/>
              <a:gd name="T8" fmla="*/ 2147483646 w 83"/>
              <a:gd name="T9" fmla="*/ 2147483646 h 52"/>
              <a:gd name="T10" fmla="*/ 2147483646 w 83"/>
              <a:gd name="T11" fmla="*/ 2147483646 h 52"/>
              <a:gd name="T12" fmla="*/ 2147483646 w 83"/>
              <a:gd name="T13" fmla="*/ 2147483646 h 52"/>
              <a:gd name="T14" fmla="*/ 0 w 83"/>
              <a:gd name="T15" fmla="*/ 2147483646 h 52"/>
              <a:gd name="T16" fmla="*/ 0 w 83"/>
              <a:gd name="T17" fmla="*/ 2147483646 h 52"/>
              <a:gd name="T18" fmla="*/ 2147483646 w 83"/>
              <a:gd name="T19" fmla="*/ 2147483646 h 52"/>
              <a:gd name="T20" fmla="*/ 2147483646 w 83"/>
              <a:gd name="T21" fmla="*/ 2147483646 h 52"/>
              <a:gd name="T22" fmla="*/ 2147483646 w 83"/>
              <a:gd name="T23" fmla="*/ 2147483646 h 52"/>
              <a:gd name="T24" fmla="*/ 2147483646 w 83"/>
              <a:gd name="T25" fmla="*/ 2147483646 h 52"/>
              <a:gd name="T26" fmla="*/ 2147483646 w 83"/>
              <a:gd name="T27" fmla="*/ 2147483646 h 52"/>
              <a:gd name="T28" fmla="*/ 2147483646 w 83"/>
              <a:gd name="T29" fmla="*/ 2147483646 h 52"/>
              <a:gd name="T30" fmla="*/ 2147483646 w 83"/>
              <a:gd name="T31" fmla="*/ 2147483646 h 52"/>
              <a:gd name="T32" fmla="*/ 2147483646 w 83"/>
              <a:gd name="T33" fmla="*/ 2147483646 h 52"/>
              <a:gd name="T34" fmla="*/ 2147483646 w 83"/>
              <a:gd name="T35" fmla="*/ 2147483646 h 52"/>
              <a:gd name="T36" fmla="*/ 2147483646 w 83"/>
              <a:gd name="T37" fmla="*/ 2147483646 h 52"/>
              <a:gd name="T38" fmla="*/ 2147483646 w 83"/>
              <a:gd name="T39" fmla="*/ 2147483646 h 52"/>
              <a:gd name="T40" fmla="*/ 2147483646 w 83"/>
              <a:gd name="T41" fmla="*/ 2147483646 h 52"/>
              <a:gd name="T42" fmla="*/ 2147483646 w 83"/>
              <a:gd name="T43" fmla="*/ 2147483646 h 52"/>
              <a:gd name="T44" fmla="*/ 2147483646 w 83"/>
              <a:gd name="T45" fmla="*/ 2147483646 h 52"/>
              <a:gd name="T46" fmla="*/ 2147483646 w 83"/>
              <a:gd name="T47" fmla="*/ 2147483646 h 52"/>
              <a:gd name="T48" fmla="*/ 2147483646 w 83"/>
              <a:gd name="T49" fmla="*/ 2147483646 h 52"/>
              <a:gd name="T50" fmla="*/ 2147483646 w 83"/>
              <a:gd name="T51" fmla="*/ 0 h 52"/>
              <a:gd name="T52" fmla="*/ 2147483646 w 83"/>
              <a:gd name="T53" fmla="*/ 2147483646 h 52"/>
              <a:gd name="T54" fmla="*/ 2147483646 w 83"/>
              <a:gd name="T55" fmla="*/ 2147483646 h 52"/>
              <a:gd name="T56" fmla="*/ 2147483646 w 83"/>
              <a:gd name="T57" fmla="*/ 2147483646 h 52"/>
              <a:gd name="T58" fmla="*/ 2147483646 w 83"/>
              <a:gd name="T59" fmla="*/ 2147483646 h 52"/>
              <a:gd name="T60" fmla="*/ 2147483646 w 83"/>
              <a:gd name="T61" fmla="*/ 2147483646 h 52"/>
              <a:gd name="T62" fmla="*/ 2147483646 w 83"/>
              <a:gd name="T63" fmla="*/ 2147483646 h 52"/>
              <a:gd name="T64" fmla="*/ 2147483646 w 83"/>
              <a:gd name="T65" fmla="*/ 2147483646 h 52"/>
              <a:gd name="T66" fmla="*/ 2147483646 w 83"/>
              <a:gd name="T67" fmla="*/ 2147483646 h 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83"/>
              <a:gd name="T103" fmla="*/ 0 h 52"/>
              <a:gd name="T104" fmla="*/ 83 w 83"/>
              <a:gd name="T105" fmla="*/ 52 h 5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83" h="52">
                <a:moveTo>
                  <a:pt x="20" y="18"/>
                </a:moveTo>
                <a:lnTo>
                  <a:pt x="15" y="25"/>
                </a:lnTo>
                <a:lnTo>
                  <a:pt x="12" y="28"/>
                </a:lnTo>
                <a:lnTo>
                  <a:pt x="7" y="31"/>
                </a:lnTo>
                <a:lnTo>
                  <a:pt x="6" y="32"/>
                </a:lnTo>
                <a:lnTo>
                  <a:pt x="3" y="35"/>
                </a:lnTo>
                <a:lnTo>
                  <a:pt x="2" y="37"/>
                </a:lnTo>
                <a:lnTo>
                  <a:pt x="0" y="38"/>
                </a:lnTo>
                <a:lnTo>
                  <a:pt x="0" y="42"/>
                </a:lnTo>
                <a:lnTo>
                  <a:pt x="2" y="45"/>
                </a:lnTo>
                <a:lnTo>
                  <a:pt x="5" y="48"/>
                </a:lnTo>
                <a:lnTo>
                  <a:pt x="7" y="51"/>
                </a:lnTo>
                <a:lnTo>
                  <a:pt x="13" y="51"/>
                </a:lnTo>
                <a:lnTo>
                  <a:pt x="22" y="52"/>
                </a:lnTo>
                <a:lnTo>
                  <a:pt x="30" y="51"/>
                </a:lnTo>
                <a:lnTo>
                  <a:pt x="39" y="50"/>
                </a:lnTo>
                <a:lnTo>
                  <a:pt x="47" y="45"/>
                </a:lnTo>
                <a:lnTo>
                  <a:pt x="54" y="42"/>
                </a:lnTo>
                <a:lnTo>
                  <a:pt x="63" y="38"/>
                </a:lnTo>
                <a:lnTo>
                  <a:pt x="70" y="34"/>
                </a:lnTo>
                <a:lnTo>
                  <a:pt x="74" y="31"/>
                </a:lnTo>
                <a:lnTo>
                  <a:pt x="77" y="28"/>
                </a:lnTo>
                <a:lnTo>
                  <a:pt x="80" y="23"/>
                </a:lnTo>
                <a:lnTo>
                  <a:pt x="83" y="15"/>
                </a:lnTo>
                <a:lnTo>
                  <a:pt x="81" y="7"/>
                </a:lnTo>
                <a:lnTo>
                  <a:pt x="77" y="0"/>
                </a:lnTo>
                <a:lnTo>
                  <a:pt x="77" y="1"/>
                </a:lnTo>
                <a:lnTo>
                  <a:pt x="74" y="4"/>
                </a:lnTo>
                <a:lnTo>
                  <a:pt x="71" y="7"/>
                </a:lnTo>
                <a:lnTo>
                  <a:pt x="66" y="10"/>
                </a:lnTo>
                <a:lnTo>
                  <a:pt x="59" y="14"/>
                </a:lnTo>
                <a:lnTo>
                  <a:pt x="49" y="17"/>
                </a:lnTo>
                <a:lnTo>
                  <a:pt x="36" y="18"/>
                </a:lnTo>
                <a:lnTo>
                  <a:pt x="20" y="18"/>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6" name="Freeform 110"/>
          <p:cNvSpPr/>
          <p:nvPr/>
        </p:nvSpPr>
        <p:spPr bwMode="auto">
          <a:xfrm>
            <a:off x="2701151" y="4190643"/>
            <a:ext cx="125413" cy="128587"/>
          </a:xfrm>
          <a:custGeom>
            <a:avLst/>
            <a:gdLst>
              <a:gd name="T0" fmla="*/ 2147483646 w 79"/>
              <a:gd name="T1" fmla="*/ 2147483646 h 81"/>
              <a:gd name="T2" fmla="*/ 2147483646 w 79"/>
              <a:gd name="T3" fmla="*/ 2147483646 h 81"/>
              <a:gd name="T4" fmla="*/ 2147483646 w 79"/>
              <a:gd name="T5" fmla="*/ 2147483646 h 81"/>
              <a:gd name="T6" fmla="*/ 2147483646 w 79"/>
              <a:gd name="T7" fmla="*/ 2147483646 h 81"/>
              <a:gd name="T8" fmla="*/ 2147483646 w 79"/>
              <a:gd name="T9" fmla="*/ 2147483646 h 81"/>
              <a:gd name="T10" fmla="*/ 2147483646 w 79"/>
              <a:gd name="T11" fmla="*/ 2147483646 h 81"/>
              <a:gd name="T12" fmla="*/ 2147483646 w 79"/>
              <a:gd name="T13" fmla="*/ 2147483646 h 81"/>
              <a:gd name="T14" fmla="*/ 2147483646 w 79"/>
              <a:gd name="T15" fmla="*/ 2147483646 h 81"/>
              <a:gd name="T16" fmla="*/ 2147483646 w 79"/>
              <a:gd name="T17" fmla="*/ 2147483646 h 81"/>
              <a:gd name="T18" fmla="*/ 2147483646 w 79"/>
              <a:gd name="T19" fmla="*/ 2147483646 h 81"/>
              <a:gd name="T20" fmla="*/ 2147483646 w 79"/>
              <a:gd name="T21" fmla="*/ 2147483646 h 81"/>
              <a:gd name="T22" fmla="*/ 2147483646 w 79"/>
              <a:gd name="T23" fmla="*/ 2147483646 h 81"/>
              <a:gd name="T24" fmla="*/ 2147483646 w 79"/>
              <a:gd name="T25" fmla="*/ 2147483646 h 81"/>
              <a:gd name="T26" fmla="*/ 2147483646 w 79"/>
              <a:gd name="T27" fmla="*/ 2147483646 h 81"/>
              <a:gd name="T28" fmla="*/ 2147483646 w 79"/>
              <a:gd name="T29" fmla="*/ 2147483646 h 81"/>
              <a:gd name="T30" fmla="*/ 2147483646 w 79"/>
              <a:gd name="T31" fmla="*/ 0 h 81"/>
              <a:gd name="T32" fmla="*/ 2147483646 w 79"/>
              <a:gd name="T33" fmla="*/ 0 h 81"/>
              <a:gd name="T34" fmla="*/ 2147483646 w 79"/>
              <a:gd name="T35" fmla="*/ 2147483646 h 81"/>
              <a:gd name="T36" fmla="*/ 2147483646 w 79"/>
              <a:gd name="T37" fmla="*/ 2147483646 h 81"/>
              <a:gd name="T38" fmla="*/ 2147483646 w 79"/>
              <a:gd name="T39" fmla="*/ 2147483646 h 81"/>
              <a:gd name="T40" fmla="*/ 2147483646 w 79"/>
              <a:gd name="T41" fmla="*/ 2147483646 h 81"/>
              <a:gd name="T42" fmla="*/ 2147483646 w 79"/>
              <a:gd name="T43" fmla="*/ 2147483646 h 81"/>
              <a:gd name="T44" fmla="*/ 2147483646 w 79"/>
              <a:gd name="T45" fmla="*/ 2147483646 h 81"/>
              <a:gd name="T46" fmla="*/ 2147483646 w 79"/>
              <a:gd name="T47" fmla="*/ 2147483646 h 81"/>
              <a:gd name="T48" fmla="*/ 2147483646 w 79"/>
              <a:gd name="T49" fmla="*/ 2147483646 h 81"/>
              <a:gd name="T50" fmla="*/ 2147483646 w 79"/>
              <a:gd name="T51" fmla="*/ 2147483646 h 81"/>
              <a:gd name="T52" fmla="*/ 2147483646 w 79"/>
              <a:gd name="T53" fmla="*/ 2147483646 h 81"/>
              <a:gd name="T54" fmla="*/ 0 w 79"/>
              <a:gd name="T55" fmla="*/ 2147483646 h 81"/>
              <a:gd name="T56" fmla="*/ 0 w 79"/>
              <a:gd name="T57" fmla="*/ 2147483646 h 81"/>
              <a:gd name="T58" fmla="*/ 2147483646 w 79"/>
              <a:gd name="T59" fmla="*/ 2147483646 h 81"/>
              <a:gd name="T60" fmla="*/ 2147483646 w 79"/>
              <a:gd name="T61" fmla="*/ 2147483646 h 81"/>
              <a:gd name="T62" fmla="*/ 2147483646 w 79"/>
              <a:gd name="T63" fmla="*/ 2147483646 h 81"/>
              <a:gd name="T64" fmla="*/ 2147483646 w 79"/>
              <a:gd name="T65" fmla="*/ 2147483646 h 81"/>
              <a:gd name="T66" fmla="*/ 2147483646 w 79"/>
              <a:gd name="T67" fmla="*/ 2147483646 h 81"/>
              <a:gd name="T68" fmla="*/ 2147483646 w 79"/>
              <a:gd name="T69" fmla="*/ 2147483646 h 81"/>
              <a:gd name="T70" fmla="*/ 2147483646 w 79"/>
              <a:gd name="T71" fmla="*/ 2147483646 h 81"/>
              <a:gd name="T72" fmla="*/ 2147483646 w 79"/>
              <a:gd name="T73" fmla="*/ 2147483646 h 81"/>
              <a:gd name="T74" fmla="*/ 2147483646 w 79"/>
              <a:gd name="T75" fmla="*/ 2147483646 h 81"/>
              <a:gd name="T76" fmla="*/ 2147483646 w 79"/>
              <a:gd name="T77" fmla="*/ 2147483646 h 81"/>
              <a:gd name="T78" fmla="*/ 2147483646 w 79"/>
              <a:gd name="T79" fmla="*/ 2147483646 h 81"/>
              <a:gd name="T80" fmla="*/ 2147483646 w 79"/>
              <a:gd name="T81" fmla="*/ 2147483646 h 81"/>
              <a:gd name="T82" fmla="*/ 2147483646 w 79"/>
              <a:gd name="T83" fmla="*/ 2147483646 h 81"/>
              <a:gd name="T84" fmla="*/ 2147483646 w 79"/>
              <a:gd name="T85" fmla="*/ 2147483646 h 81"/>
              <a:gd name="T86" fmla="*/ 2147483646 w 79"/>
              <a:gd name="T87" fmla="*/ 2147483646 h 81"/>
              <a:gd name="T88" fmla="*/ 2147483646 w 79"/>
              <a:gd name="T89" fmla="*/ 2147483646 h 81"/>
              <a:gd name="T90" fmla="*/ 2147483646 w 79"/>
              <a:gd name="T91" fmla="*/ 2147483646 h 81"/>
              <a:gd name="T92" fmla="*/ 2147483646 w 79"/>
              <a:gd name="T93" fmla="*/ 2147483646 h 81"/>
              <a:gd name="T94" fmla="*/ 2147483646 w 79"/>
              <a:gd name="T95" fmla="*/ 2147483646 h 81"/>
              <a:gd name="T96" fmla="*/ 2147483646 w 79"/>
              <a:gd name="T97" fmla="*/ 2147483646 h 81"/>
              <a:gd name="T98" fmla="*/ 2147483646 w 79"/>
              <a:gd name="T99" fmla="*/ 2147483646 h 81"/>
              <a:gd name="T100" fmla="*/ 2147483646 w 79"/>
              <a:gd name="T101" fmla="*/ 2147483646 h 81"/>
              <a:gd name="T102" fmla="*/ 2147483646 w 79"/>
              <a:gd name="T103" fmla="*/ 2147483646 h 81"/>
              <a:gd name="T104" fmla="*/ 2147483646 w 79"/>
              <a:gd name="T105" fmla="*/ 2147483646 h 81"/>
              <a:gd name="T106" fmla="*/ 2147483646 w 79"/>
              <a:gd name="T107" fmla="*/ 2147483646 h 81"/>
              <a:gd name="T108" fmla="*/ 2147483646 w 79"/>
              <a:gd name="T109" fmla="*/ 2147483646 h 81"/>
              <a:gd name="T110" fmla="*/ 2147483646 w 79"/>
              <a:gd name="T111" fmla="*/ 2147483646 h 81"/>
              <a:gd name="T112" fmla="*/ 2147483646 w 79"/>
              <a:gd name="T113" fmla="*/ 2147483646 h 81"/>
              <a:gd name="T114" fmla="*/ 2147483646 w 79"/>
              <a:gd name="T115" fmla="*/ 2147483646 h 81"/>
              <a:gd name="T116" fmla="*/ 2147483646 w 79"/>
              <a:gd name="T117" fmla="*/ 2147483646 h 81"/>
              <a:gd name="T118" fmla="*/ 2147483646 w 79"/>
              <a:gd name="T119" fmla="*/ 2147483646 h 81"/>
              <a:gd name="T120" fmla="*/ 2147483646 w 79"/>
              <a:gd name="T121" fmla="*/ 2147483646 h 81"/>
              <a:gd name="T122" fmla="*/ 2147483646 w 79"/>
              <a:gd name="T123" fmla="*/ 2147483646 h 81"/>
              <a:gd name="T124" fmla="*/ 2147483646 w 79"/>
              <a:gd name="T125" fmla="*/ 2147483646 h 8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79"/>
              <a:gd name="T190" fmla="*/ 0 h 81"/>
              <a:gd name="T191" fmla="*/ 79 w 79"/>
              <a:gd name="T192" fmla="*/ 81 h 8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79" h="81">
                <a:moveTo>
                  <a:pt x="79" y="34"/>
                </a:moveTo>
                <a:lnTo>
                  <a:pt x="79" y="29"/>
                </a:lnTo>
                <a:lnTo>
                  <a:pt x="78" y="27"/>
                </a:lnTo>
                <a:lnTo>
                  <a:pt x="74" y="24"/>
                </a:lnTo>
                <a:lnTo>
                  <a:pt x="71" y="26"/>
                </a:lnTo>
                <a:lnTo>
                  <a:pt x="69" y="27"/>
                </a:lnTo>
                <a:lnTo>
                  <a:pt x="69" y="32"/>
                </a:lnTo>
                <a:lnTo>
                  <a:pt x="68" y="32"/>
                </a:lnTo>
                <a:lnTo>
                  <a:pt x="68" y="26"/>
                </a:lnTo>
                <a:lnTo>
                  <a:pt x="67" y="20"/>
                </a:lnTo>
                <a:lnTo>
                  <a:pt x="64" y="16"/>
                </a:lnTo>
                <a:lnTo>
                  <a:pt x="62" y="12"/>
                </a:lnTo>
                <a:lnTo>
                  <a:pt x="59" y="7"/>
                </a:lnTo>
                <a:lnTo>
                  <a:pt x="55" y="5"/>
                </a:lnTo>
                <a:lnTo>
                  <a:pt x="52" y="2"/>
                </a:lnTo>
                <a:lnTo>
                  <a:pt x="48" y="0"/>
                </a:lnTo>
                <a:lnTo>
                  <a:pt x="38" y="0"/>
                </a:lnTo>
                <a:lnTo>
                  <a:pt x="32" y="2"/>
                </a:lnTo>
                <a:lnTo>
                  <a:pt x="28" y="2"/>
                </a:lnTo>
                <a:lnTo>
                  <a:pt x="22" y="5"/>
                </a:lnTo>
                <a:lnTo>
                  <a:pt x="17" y="6"/>
                </a:lnTo>
                <a:lnTo>
                  <a:pt x="10" y="6"/>
                </a:lnTo>
                <a:lnTo>
                  <a:pt x="10" y="16"/>
                </a:lnTo>
                <a:lnTo>
                  <a:pt x="7" y="22"/>
                </a:lnTo>
                <a:lnTo>
                  <a:pt x="5" y="27"/>
                </a:lnTo>
                <a:lnTo>
                  <a:pt x="3" y="29"/>
                </a:lnTo>
                <a:lnTo>
                  <a:pt x="1" y="27"/>
                </a:lnTo>
                <a:lnTo>
                  <a:pt x="0" y="29"/>
                </a:lnTo>
                <a:lnTo>
                  <a:pt x="0" y="34"/>
                </a:lnTo>
                <a:lnTo>
                  <a:pt x="1" y="40"/>
                </a:lnTo>
                <a:lnTo>
                  <a:pt x="4" y="46"/>
                </a:lnTo>
                <a:lnTo>
                  <a:pt x="5" y="53"/>
                </a:lnTo>
                <a:lnTo>
                  <a:pt x="8" y="59"/>
                </a:lnTo>
                <a:lnTo>
                  <a:pt x="11" y="64"/>
                </a:lnTo>
                <a:lnTo>
                  <a:pt x="13" y="66"/>
                </a:lnTo>
                <a:lnTo>
                  <a:pt x="14" y="70"/>
                </a:lnTo>
                <a:lnTo>
                  <a:pt x="17" y="73"/>
                </a:lnTo>
                <a:lnTo>
                  <a:pt x="20" y="76"/>
                </a:lnTo>
                <a:lnTo>
                  <a:pt x="22" y="78"/>
                </a:lnTo>
                <a:lnTo>
                  <a:pt x="27" y="80"/>
                </a:lnTo>
                <a:lnTo>
                  <a:pt x="31" y="81"/>
                </a:lnTo>
                <a:lnTo>
                  <a:pt x="40" y="81"/>
                </a:lnTo>
                <a:lnTo>
                  <a:pt x="44" y="80"/>
                </a:lnTo>
                <a:lnTo>
                  <a:pt x="48" y="78"/>
                </a:lnTo>
                <a:lnTo>
                  <a:pt x="54" y="71"/>
                </a:lnTo>
                <a:lnTo>
                  <a:pt x="57" y="68"/>
                </a:lnTo>
                <a:lnTo>
                  <a:pt x="58" y="66"/>
                </a:lnTo>
                <a:lnTo>
                  <a:pt x="61" y="61"/>
                </a:lnTo>
                <a:lnTo>
                  <a:pt x="61" y="64"/>
                </a:lnTo>
                <a:lnTo>
                  <a:pt x="61" y="68"/>
                </a:lnTo>
                <a:lnTo>
                  <a:pt x="61" y="73"/>
                </a:lnTo>
                <a:lnTo>
                  <a:pt x="58" y="77"/>
                </a:lnTo>
                <a:lnTo>
                  <a:pt x="71" y="68"/>
                </a:lnTo>
                <a:lnTo>
                  <a:pt x="71" y="57"/>
                </a:lnTo>
                <a:lnTo>
                  <a:pt x="68" y="50"/>
                </a:lnTo>
                <a:lnTo>
                  <a:pt x="68" y="44"/>
                </a:lnTo>
                <a:lnTo>
                  <a:pt x="69" y="44"/>
                </a:lnTo>
                <a:lnTo>
                  <a:pt x="69" y="46"/>
                </a:lnTo>
                <a:lnTo>
                  <a:pt x="71" y="47"/>
                </a:lnTo>
                <a:lnTo>
                  <a:pt x="72" y="47"/>
                </a:lnTo>
                <a:lnTo>
                  <a:pt x="76" y="43"/>
                </a:lnTo>
                <a:lnTo>
                  <a:pt x="78" y="39"/>
                </a:lnTo>
                <a:lnTo>
                  <a:pt x="79" y="34"/>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7" name="Freeform 111"/>
          <p:cNvSpPr/>
          <p:nvPr/>
        </p:nvSpPr>
        <p:spPr bwMode="auto">
          <a:xfrm>
            <a:off x="2701150" y="4243029"/>
            <a:ext cx="96838" cy="95250"/>
          </a:xfrm>
          <a:custGeom>
            <a:avLst/>
            <a:gdLst>
              <a:gd name="T0" fmla="*/ 0 w 61"/>
              <a:gd name="T1" fmla="*/ 0 h 60"/>
              <a:gd name="T2" fmla="*/ 0 w 61"/>
              <a:gd name="T3" fmla="*/ 2147483646 h 60"/>
              <a:gd name="T4" fmla="*/ 2147483646 w 61"/>
              <a:gd name="T5" fmla="*/ 2147483646 h 60"/>
              <a:gd name="T6" fmla="*/ 2147483646 w 61"/>
              <a:gd name="T7" fmla="*/ 2147483646 h 60"/>
              <a:gd name="T8" fmla="*/ 2147483646 w 61"/>
              <a:gd name="T9" fmla="*/ 2147483646 h 60"/>
              <a:gd name="T10" fmla="*/ 2147483646 w 61"/>
              <a:gd name="T11" fmla="*/ 2147483646 h 60"/>
              <a:gd name="T12" fmla="*/ 2147483646 w 61"/>
              <a:gd name="T13" fmla="*/ 2147483646 h 60"/>
              <a:gd name="T14" fmla="*/ 2147483646 w 61"/>
              <a:gd name="T15" fmla="*/ 2147483646 h 60"/>
              <a:gd name="T16" fmla="*/ 2147483646 w 61"/>
              <a:gd name="T17" fmla="*/ 2147483646 h 60"/>
              <a:gd name="T18" fmla="*/ 2147483646 w 61"/>
              <a:gd name="T19" fmla="*/ 2147483646 h 60"/>
              <a:gd name="T20" fmla="*/ 2147483646 w 61"/>
              <a:gd name="T21" fmla="*/ 2147483646 h 60"/>
              <a:gd name="T22" fmla="*/ 2147483646 w 61"/>
              <a:gd name="T23" fmla="*/ 2147483646 h 60"/>
              <a:gd name="T24" fmla="*/ 2147483646 w 61"/>
              <a:gd name="T25" fmla="*/ 2147483646 h 60"/>
              <a:gd name="T26" fmla="*/ 2147483646 w 61"/>
              <a:gd name="T27" fmla="*/ 2147483646 h 60"/>
              <a:gd name="T28" fmla="*/ 2147483646 w 61"/>
              <a:gd name="T29" fmla="*/ 2147483646 h 60"/>
              <a:gd name="T30" fmla="*/ 2147483646 w 61"/>
              <a:gd name="T31" fmla="*/ 2147483646 h 60"/>
              <a:gd name="T32" fmla="*/ 2147483646 w 61"/>
              <a:gd name="T33" fmla="*/ 2147483646 h 60"/>
              <a:gd name="T34" fmla="*/ 2147483646 w 61"/>
              <a:gd name="T35" fmla="*/ 2147483646 h 60"/>
              <a:gd name="T36" fmla="*/ 2147483646 w 61"/>
              <a:gd name="T37" fmla="*/ 2147483646 h 60"/>
              <a:gd name="T38" fmla="*/ 2147483646 w 61"/>
              <a:gd name="T39" fmla="*/ 2147483646 h 60"/>
              <a:gd name="T40" fmla="*/ 2147483646 w 61"/>
              <a:gd name="T41" fmla="*/ 2147483646 h 60"/>
              <a:gd name="T42" fmla="*/ 2147483646 w 61"/>
              <a:gd name="T43" fmla="*/ 2147483646 h 60"/>
              <a:gd name="T44" fmla="*/ 2147483646 w 61"/>
              <a:gd name="T45" fmla="*/ 2147483646 h 60"/>
              <a:gd name="T46" fmla="*/ 2147483646 w 61"/>
              <a:gd name="T47" fmla="*/ 2147483646 h 60"/>
              <a:gd name="T48" fmla="*/ 2147483646 w 61"/>
              <a:gd name="T49" fmla="*/ 2147483646 h 60"/>
              <a:gd name="T50" fmla="*/ 2147483646 w 61"/>
              <a:gd name="T51" fmla="*/ 2147483646 h 60"/>
              <a:gd name="T52" fmla="*/ 2147483646 w 61"/>
              <a:gd name="T53" fmla="*/ 2147483646 h 60"/>
              <a:gd name="T54" fmla="*/ 2147483646 w 61"/>
              <a:gd name="T55" fmla="*/ 2147483646 h 60"/>
              <a:gd name="T56" fmla="*/ 2147483646 w 61"/>
              <a:gd name="T57" fmla="*/ 2147483646 h 60"/>
              <a:gd name="T58" fmla="*/ 2147483646 w 61"/>
              <a:gd name="T59" fmla="*/ 2147483646 h 60"/>
              <a:gd name="T60" fmla="*/ 2147483646 w 61"/>
              <a:gd name="T61" fmla="*/ 2147483646 h 60"/>
              <a:gd name="T62" fmla="*/ 2147483646 w 61"/>
              <a:gd name="T63" fmla="*/ 2147483646 h 60"/>
              <a:gd name="T64" fmla="*/ 2147483646 w 61"/>
              <a:gd name="T65" fmla="*/ 2147483646 h 60"/>
              <a:gd name="T66" fmla="*/ 2147483646 w 61"/>
              <a:gd name="T67" fmla="*/ 2147483646 h 60"/>
              <a:gd name="T68" fmla="*/ 2147483646 w 61"/>
              <a:gd name="T69" fmla="*/ 2147483646 h 60"/>
              <a:gd name="T70" fmla="*/ 2147483646 w 61"/>
              <a:gd name="T71" fmla="*/ 2147483646 h 60"/>
              <a:gd name="T72" fmla="*/ 2147483646 w 61"/>
              <a:gd name="T73" fmla="*/ 2147483646 h 60"/>
              <a:gd name="T74" fmla="*/ 2147483646 w 61"/>
              <a:gd name="T75" fmla="*/ 2147483646 h 60"/>
              <a:gd name="T76" fmla="*/ 2147483646 w 61"/>
              <a:gd name="T77" fmla="*/ 2147483646 h 60"/>
              <a:gd name="T78" fmla="*/ 2147483646 w 61"/>
              <a:gd name="T79" fmla="*/ 2147483646 h 60"/>
              <a:gd name="T80" fmla="*/ 2147483646 w 61"/>
              <a:gd name="T81" fmla="*/ 2147483646 h 60"/>
              <a:gd name="T82" fmla="*/ 2147483646 w 61"/>
              <a:gd name="T83" fmla="*/ 2147483646 h 60"/>
              <a:gd name="T84" fmla="*/ 2147483646 w 61"/>
              <a:gd name="T85" fmla="*/ 2147483646 h 60"/>
              <a:gd name="T86" fmla="*/ 2147483646 w 61"/>
              <a:gd name="T87" fmla="*/ 2147483646 h 60"/>
              <a:gd name="T88" fmla="*/ 2147483646 w 61"/>
              <a:gd name="T89" fmla="*/ 2147483646 h 60"/>
              <a:gd name="T90" fmla="*/ 0 w 61"/>
              <a:gd name="T91" fmla="*/ 2147483646 h 60"/>
              <a:gd name="T92" fmla="*/ 0 w 61"/>
              <a:gd name="T93" fmla="*/ 0 h 6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61"/>
              <a:gd name="T142" fmla="*/ 0 h 60"/>
              <a:gd name="T143" fmla="*/ 61 w 61"/>
              <a:gd name="T144" fmla="*/ 60 h 6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61" h="60">
                <a:moveTo>
                  <a:pt x="0" y="0"/>
                </a:moveTo>
                <a:lnTo>
                  <a:pt x="0" y="3"/>
                </a:lnTo>
                <a:lnTo>
                  <a:pt x="1" y="8"/>
                </a:lnTo>
                <a:lnTo>
                  <a:pt x="3" y="14"/>
                </a:lnTo>
                <a:lnTo>
                  <a:pt x="8" y="31"/>
                </a:lnTo>
                <a:lnTo>
                  <a:pt x="13" y="37"/>
                </a:lnTo>
                <a:lnTo>
                  <a:pt x="17" y="43"/>
                </a:lnTo>
                <a:lnTo>
                  <a:pt x="21" y="48"/>
                </a:lnTo>
                <a:lnTo>
                  <a:pt x="22" y="50"/>
                </a:lnTo>
                <a:lnTo>
                  <a:pt x="22" y="51"/>
                </a:lnTo>
                <a:lnTo>
                  <a:pt x="22" y="54"/>
                </a:lnTo>
                <a:lnTo>
                  <a:pt x="22" y="58"/>
                </a:lnTo>
                <a:lnTo>
                  <a:pt x="25" y="58"/>
                </a:lnTo>
                <a:lnTo>
                  <a:pt x="28" y="58"/>
                </a:lnTo>
                <a:lnTo>
                  <a:pt x="32" y="60"/>
                </a:lnTo>
                <a:lnTo>
                  <a:pt x="35" y="58"/>
                </a:lnTo>
                <a:lnTo>
                  <a:pt x="38" y="55"/>
                </a:lnTo>
                <a:lnTo>
                  <a:pt x="41" y="54"/>
                </a:lnTo>
                <a:lnTo>
                  <a:pt x="45" y="53"/>
                </a:lnTo>
                <a:lnTo>
                  <a:pt x="48" y="50"/>
                </a:lnTo>
                <a:lnTo>
                  <a:pt x="52" y="48"/>
                </a:lnTo>
                <a:lnTo>
                  <a:pt x="58" y="44"/>
                </a:lnTo>
                <a:lnTo>
                  <a:pt x="61" y="40"/>
                </a:lnTo>
                <a:lnTo>
                  <a:pt x="61" y="35"/>
                </a:lnTo>
                <a:lnTo>
                  <a:pt x="61" y="31"/>
                </a:lnTo>
                <a:lnTo>
                  <a:pt x="61" y="28"/>
                </a:lnTo>
                <a:lnTo>
                  <a:pt x="58" y="33"/>
                </a:lnTo>
                <a:lnTo>
                  <a:pt x="57" y="35"/>
                </a:lnTo>
                <a:lnTo>
                  <a:pt x="54" y="38"/>
                </a:lnTo>
                <a:lnTo>
                  <a:pt x="48" y="45"/>
                </a:lnTo>
                <a:lnTo>
                  <a:pt x="44" y="47"/>
                </a:lnTo>
                <a:lnTo>
                  <a:pt x="40" y="48"/>
                </a:lnTo>
                <a:lnTo>
                  <a:pt x="31" y="48"/>
                </a:lnTo>
                <a:lnTo>
                  <a:pt x="27" y="47"/>
                </a:lnTo>
                <a:lnTo>
                  <a:pt x="22" y="45"/>
                </a:lnTo>
                <a:lnTo>
                  <a:pt x="20" y="43"/>
                </a:lnTo>
                <a:lnTo>
                  <a:pt x="17" y="40"/>
                </a:lnTo>
                <a:lnTo>
                  <a:pt x="14" y="37"/>
                </a:lnTo>
                <a:lnTo>
                  <a:pt x="13" y="33"/>
                </a:lnTo>
                <a:lnTo>
                  <a:pt x="11" y="31"/>
                </a:lnTo>
                <a:lnTo>
                  <a:pt x="8" y="26"/>
                </a:lnTo>
                <a:lnTo>
                  <a:pt x="5" y="20"/>
                </a:lnTo>
                <a:lnTo>
                  <a:pt x="4" y="13"/>
                </a:lnTo>
                <a:lnTo>
                  <a:pt x="1" y="7"/>
                </a:lnTo>
                <a:lnTo>
                  <a:pt x="0" y="1"/>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8" name="Freeform 112"/>
          <p:cNvSpPr/>
          <p:nvPr/>
        </p:nvSpPr>
        <p:spPr bwMode="auto">
          <a:xfrm>
            <a:off x="2583676" y="4479568"/>
            <a:ext cx="92075" cy="77787"/>
          </a:xfrm>
          <a:custGeom>
            <a:avLst/>
            <a:gdLst>
              <a:gd name="T0" fmla="*/ 2147483646 w 58"/>
              <a:gd name="T1" fmla="*/ 2147483646 h 49"/>
              <a:gd name="T2" fmla="*/ 2147483646 w 58"/>
              <a:gd name="T3" fmla="*/ 2147483646 h 49"/>
              <a:gd name="T4" fmla="*/ 2147483646 w 58"/>
              <a:gd name="T5" fmla="*/ 2147483646 h 49"/>
              <a:gd name="T6" fmla="*/ 2147483646 w 58"/>
              <a:gd name="T7" fmla="*/ 2147483646 h 49"/>
              <a:gd name="T8" fmla="*/ 2147483646 w 58"/>
              <a:gd name="T9" fmla="*/ 2147483646 h 49"/>
              <a:gd name="T10" fmla="*/ 2147483646 w 58"/>
              <a:gd name="T11" fmla="*/ 2147483646 h 49"/>
              <a:gd name="T12" fmla="*/ 2147483646 w 58"/>
              <a:gd name="T13" fmla="*/ 2147483646 h 49"/>
              <a:gd name="T14" fmla="*/ 2147483646 w 58"/>
              <a:gd name="T15" fmla="*/ 0 h 49"/>
              <a:gd name="T16" fmla="*/ 2147483646 w 58"/>
              <a:gd name="T17" fmla="*/ 0 h 49"/>
              <a:gd name="T18" fmla="*/ 2147483646 w 58"/>
              <a:gd name="T19" fmla="*/ 2147483646 h 49"/>
              <a:gd name="T20" fmla="*/ 2147483646 w 58"/>
              <a:gd name="T21" fmla="*/ 2147483646 h 49"/>
              <a:gd name="T22" fmla="*/ 2147483646 w 58"/>
              <a:gd name="T23" fmla="*/ 2147483646 h 49"/>
              <a:gd name="T24" fmla="*/ 2147483646 w 58"/>
              <a:gd name="T25" fmla="*/ 2147483646 h 49"/>
              <a:gd name="T26" fmla="*/ 2147483646 w 58"/>
              <a:gd name="T27" fmla="*/ 2147483646 h 49"/>
              <a:gd name="T28" fmla="*/ 2147483646 w 58"/>
              <a:gd name="T29" fmla="*/ 2147483646 h 49"/>
              <a:gd name="T30" fmla="*/ 0 w 58"/>
              <a:gd name="T31" fmla="*/ 2147483646 h 49"/>
              <a:gd name="T32" fmla="*/ 2147483646 w 58"/>
              <a:gd name="T33" fmla="*/ 2147483646 h 49"/>
              <a:gd name="T34" fmla="*/ 2147483646 w 58"/>
              <a:gd name="T35" fmla="*/ 2147483646 h 49"/>
              <a:gd name="T36" fmla="*/ 2147483646 w 58"/>
              <a:gd name="T37" fmla="*/ 2147483646 h 49"/>
              <a:gd name="T38" fmla="*/ 2147483646 w 58"/>
              <a:gd name="T39" fmla="*/ 2147483646 h 49"/>
              <a:gd name="T40" fmla="*/ 2147483646 w 58"/>
              <a:gd name="T41" fmla="*/ 2147483646 h 49"/>
              <a:gd name="T42" fmla="*/ 2147483646 w 58"/>
              <a:gd name="T43" fmla="*/ 2147483646 h 49"/>
              <a:gd name="T44" fmla="*/ 2147483646 w 58"/>
              <a:gd name="T45" fmla="*/ 2147483646 h 49"/>
              <a:gd name="T46" fmla="*/ 2147483646 w 58"/>
              <a:gd name="T47" fmla="*/ 2147483646 h 49"/>
              <a:gd name="T48" fmla="*/ 2147483646 w 58"/>
              <a:gd name="T49" fmla="*/ 2147483646 h 49"/>
              <a:gd name="T50" fmla="*/ 2147483646 w 58"/>
              <a:gd name="T51" fmla="*/ 2147483646 h 49"/>
              <a:gd name="T52" fmla="*/ 2147483646 w 58"/>
              <a:gd name="T53" fmla="*/ 2147483646 h 49"/>
              <a:gd name="T54" fmla="*/ 2147483646 w 58"/>
              <a:gd name="T55" fmla="*/ 2147483646 h 49"/>
              <a:gd name="T56" fmla="*/ 2147483646 w 58"/>
              <a:gd name="T57" fmla="*/ 2147483646 h 49"/>
              <a:gd name="T58" fmla="*/ 2147483646 w 58"/>
              <a:gd name="T59" fmla="*/ 2147483646 h 4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58"/>
              <a:gd name="T91" fmla="*/ 0 h 49"/>
              <a:gd name="T92" fmla="*/ 58 w 58"/>
              <a:gd name="T93" fmla="*/ 49 h 49"/>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58" h="49">
                <a:moveTo>
                  <a:pt x="50" y="47"/>
                </a:moveTo>
                <a:lnTo>
                  <a:pt x="58" y="9"/>
                </a:lnTo>
                <a:lnTo>
                  <a:pt x="51" y="10"/>
                </a:lnTo>
                <a:lnTo>
                  <a:pt x="44" y="9"/>
                </a:lnTo>
                <a:lnTo>
                  <a:pt x="35" y="6"/>
                </a:lnTo>
                <a:lnTo>
                  <a:pt x="31" y="3"/>
                </a:lnTo>
                <a:lnTo>
                  <a:pt x="27" y="2"/>
                </a:lnTo>
                <a:lnTo>
                  <a:pt x="23" y="0"/>
                </a:lnTo>
                <a:lnTo>
                  <a:pt x="18" y="0"/>
                </a:lnTo>
                <a:lnTo>
                  <a:pt x="15" y="2"/>
                </a:lnTo>
                <a:lnTo>
                  <a:pt x="14" y="9"/>
                </a:lnTo>
                <a:lnTo>
                  <a:pt x="11" y="16"/>
                </a:lnTo>
                <a:lnTo>
                  <a:pt x="10" y="22"/>
                </a:lnTo>
                <a:lnTo>
                  <a:pt x="4" y="29"/>
                </a:lnTo>
                <a:lnTo>
                  <a:pt x="1" y="33"/>
                </a:lnTo>
                <a:lnTo>
                  <a:pt x="0" y="37"/>
                </a:lnTo>
                <a:lnTo>
                  <a:pt x="11" y="46"/>
                </a:lnTo>
                <a:lnTo>
                  <a:pt x="14" y="46"/>
                </a:lnTo>
                <a:lnTo>
                  <a:pt x="15" y="47"/>
                </a:lnTo>
                <a:lnTo>
                  <a:pt x="17" y="47"/>
                </a:lnTo>
                <a:lnTo>
                  <a:pt x="20" y="47"/>
                </a:lnTo>
                <a:lnTo>
                  <a:pt x="21" y="47"/>
                </a:lnTo>
                <a:lnTo>
                  <a:pt x="24" y="49"/>
                </a:lnTo>
                <a:lnTo>
                  <a:pt x="28" y="49"/>
                </a:lnTo>
                <a:lnTo>
                  <a:pt x="33" y="47"/>
                </a:lnTo>
                <a:lnTo>
                  <a:pt x="35" y="47"/>
                </a:lnTo>
                <a:lnTo>
                  <a:pt x="40" y="46"/>
                </a:lnTo>
                <a:lnTo>
                  <a:pt x="42" y="44"/>
                </a:lnTo>
                <a:lnTo>
                  <a:pt x="45" y="44"/>
                </a:lnTo>
                <a:lnTo>
                  <a:pt x="50" y="47"/>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69" name="Freeform 113"/>
          <p:cNvSpPr/>
          <p:nvPr/>
        </p:nvSpPr>
        <p:spPr bwMode="auto">
          <a:xfrm>
            <a:off x="2515414" y="4450992"/>
            <a:ext cx="85725" cy="74612"/>
          </a:xfrm>
          <a:custGeom>
            <a:avLst/>
            <a:gdLst>
              <a:gd name="T0" fmla="*/ 2147483646 w 54"/>
              <a:gd name="T1" fmla="*/ 2147483646 h 47"/>
              <a:gd name="T2" fmla="*/ 2147483646 w 54"/>
              <a:gd name="T3" fmla="*/ 2147483646 h 47"/>
              <a:gd name="T4" fmla="*/ 2147483646 w 54"/>
              <a:gd name="T5" fmla="*/ 2147483646 h 47"/>
              <a:gd name="T6" fmla="*/ 2147483646 w 54"/>
              <a:gd name="T7" fmla="*/ 2147483646 h 47"/>
              <a:gd name="T8" fmla="*/ 2147483646 w 54"/>
              <a:gd name="T9" fmla="*/ 2147483646 h 47"/>
              <a:gd name="T10" fmla="*/ 2147483646 w 54"/>
              <a:gd name="T11" fmla="*/ 2147483646 h 47"/>
              <a:gd name="T12" fmla="*/ 2147483646 w 54"/>
              <a:gd name="T13" fmla="*/ 0 h 47"/>
              <a:gd name="T14" fmla="*/ 2147483646 w 54"/>
              <a:gd name="T15" fmla="*/ 0 h 47"/>
              <a:gd name="T16" fmla="*/ 2147483646 w 54"/>
              <a:gd name="T17" fmla="*/ 0 h 47"/>
              <a:gd name="T18" fmla="*/ 2147483646 w 54"/>
              <a:gd name="T19" fmla="*/ 0 h 47"/>
              <a:gd name="T20" fmla="*/ 2147483646 w 54"/>
              <a:gd name="T21" fmla="*/ 2147483646 h 47"/>
              <a:gd name="T22" fmla="*/ 2147483646 w 54"/>
              <a:gd name="T23" fmla="*/ 2147483646 h 47"/>
              <a:gd name="T24" fmla="*/ 0 w 54"/>
              <a:gd name="T25" fmla="*/ 2147483646 h 47"/>
              <a:gd name="T26" fmla="*/ 2147483646 w 54"/>
              <a:gd name="T27" fmla="*/ 2147483646 h 47"/>
              <a:gd name="T28" fmla="*/ 2147483646 w 54"/>
              <a:gd name="T29" fmla="*/ 2147483646 h 47"/>
              <a:gd name="T30" fmla="*/ 2147483646 w 54"/>
              <a:gd name="T31" fmla="*/ 2147483646 h 47"/>
              <a:gd name="T32" fmla="*/ 2147483646 w 54"/>
              <a:gd name="T33" fmla="*/ 2147483646 h 47"/>
              <a:gd name="T34" fmla="*/ 2147483646 w 54"/>
              <a:gd name="T35" fmla="*/ 2147483646 h 47"/>
              <a:gd name="T36" fmla="*/ 2147483646 w 54"/>
              <a:gd name="T37" fmla="*/ 2147483646 h 47"/>
              <a:gd name="T38" fmla="*/ 2147483646 w 54"/>
              <a:gd name="T39" fmla="*/ 2147483646 h 47"/>
              <a:gd name="T40" fmla="*/ 2147483646 w 54"/>
              <a:gd name="T41" fmla="*/ 2147483646 h 47"/>
              <a:gd name="T42" fmla="*/ 2147483646 w 54"/>
              <a:gd name="T43" fmla="*/ 2147483646 h 47"/>
              <a:gd name="T44" fmla="*/ 2147483646 w 54"/>
              <a:gd name="T45" fmla="*/ 2147483646 h 47"/>
              <a:gd name="T46" fmla="*/ 2147483646 w 54"/>
              <a:gd name="T47" fmla="*/ 2147483646 h 47"/>
              <a:gd name="T48" fmla="*/ 2147483646 w 54"/>
              <a:gd name="T49" fmla="*/ 2147483646 h 47"/>
              <a:gd name="T50" fmla="*/ 2147483646 w 54"/>
              <a:gd name="T51" fmla="*/ 2147483646 h 47"/>
              <a:gd name="T52" fmla="*/ 2147483646 w 54"/>
              <a:gd name="T53" fmla="*/ 2147483646 h 47"/>
              <a:gd name="T54" fmla="*/ 2147483646 w 54"/>
              <a:gd name="T55" fmla="*/ 2147483646 h 47"/>
              <a:gd name="T56" fmla="*/ 2147483646 w 54"/>
              <a:gd name="T57" fmla="*/ 2147483646 h 47"/>
              <a:gd name="T58" fmla="*/ 2147483646 w 54"/>
              <a:gd name="T59" fmla="*/ 2147483646 h 47"/>
              <a:gd name="T60" fmla="*/ 2147483646 w 54"/>
              <a:gd name="T61" fmla="*/ 2147483646 h 47"/>
              <a:gd name="T62" fmla="*/ 2147483646 w 54"/>
              <a:gd name="T63" fmla="*/ 2147483646 h 47"/>
              <a:gd name="T64" fmla="*/ 2147483646 w 54"/>
              <a:gd name="T65" fmla="*/ 2147483646 h 47"/>
              <a:gd name="T66" fmla="*/ 2147483646 w 54"/>
              <a:gd name="T67" fmla="*/ 2147483646 h 47"/>
              <a:gd name="T68" fmla="*/ 2147483646 w 54"/>
              <a:gd name="T69" fmla="*/ 2147483646 h 47"/>
              <a:gd name="T70" fmla="*/ 2147483646 w 54"/>
              <a:gd name="T71" fmla="*/ 2147483646 h 47"/>
              <a:gd name="T72" fmla="*/ 2147483646 w 54"/>
              <a:gd name="T73" fmla="*/ 2147483646 h 47"/>
              <a:gd name="T74" fmla="*/ 2147483646 w 54"/>
              <a:gd name="T75" fmla="*/ 2147483646 h 47"/>
              <a:gd name="T76" fmla="*/ 2147483646 w 54"/>
              <a:gd name="T77" fmla="*/ 2147483646 h 47"/>
              <a:gd name="T78" fmla="*/ 2147483646 w 54"/>
              <a:gd name="T79" fmla="*/ 2147483646 h 47"/>
              <a:gd name="T80" fmla="*/ 2147483646 w 54"/>
              <a:gd name="T81" fmla="*/ 2147483646 h 47"/>
              <a:gd name="T82" fmla="*/ 2147483646 w 54"/>
              <a:gd name="T83" fmla="*/ 2147483646 h 47"/>
              <a:gd name="T84" fmla="*/ 2147483646 w 54"/>
              <a:gd name="T85" fmla="*/ 2147483646 h 47"/>
              <a:gd name="T86" fmla="*/ 2147483646 w 54"/>
              <a:gd name="T87" fmla="*/ 2147483646 h 47"/>
              <a:gd name="T88" fmla="*/ 2147483646 w 54"/>
              <a:gd name="T89" fmla="*/ 2147483646 h 47"/>
              <a:gd name="T90" fmla="*/ 2147483646 w 54"/>
              <a:gd name="T91" fmla="*/ 2147483646 h 47"/>
              <a:gd name="T92" fmla="*/ 2147483646 w 54"/>
              <a:gd name="T93" fmla="*/ 2147483646 h 47"/>
              <a:gd name="T94" fmla="*/ 2147483646 w 54"/>
              <a:gd name="T95" fmla="*/ 2147483646 h 47"/>
              <a:gd name="T96" fmla="*/ 2147483646 w 54"/>
              <a:gd name="T97" fmla="*/ 2147483646 h 47"/>
              <a:gd name="T98" fmla="*/ 2147483646 w 54"/>
              <a:gd name="T99" fmla="*/ 2147483646 h 4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4"/>
              <a:gd name="T151" fmla="*/ 0 h 47"/>
              <a:gd name="T152" fmla="*/ 54 w 54"/>
              <a:gd name="T153" fmla="*/ 47 h 4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4" h="47">
                <a:moveTo>
                  <a:pt x="54" y="18"/>
                </a:moveTo>
                <a:lnTo>
                  <a:pt x="50" y="14"/>
                </a:lnTo>
                <a:lnTo>
                  <a:pt x="50" y="11"/>
                </a:lnTo>
                <a:lnTo>
                  <a:pt x="47" y="8"/>
                </a:lnTo>
                <a:lnTo>
                  <a:pt x="43" y="4"/>
                </a:lnTo>
                <a:lnTo>
                  <a:pt x="40" y="1"/>
                </a:lnTo>
                <a:lnTo>
                  <a:pt x="36" y="0"/>
                </a:lnTo>
                <a:lnTo>
                  <a:pt x="30" y="0"/>
                </a:lnTo>
                <a:lnTo>
                  <a:pt x="24" y="0"/>
                </a:lnTo>
                <a:lnTo>
                  <a:pt x="19" y="0"/>
                </a:lnTo>
                <a:lnTo>
                  <a:pt x="10" y="1"/>
                </a:lnTo>
                <a:lnTo>
                  <a:pt x="4" y="5"/>
                </a:lnTo>
                <a:lnTo>
                  <a:pt x="0" y="10"/>
                </a:lnTo>
                <a:lnTo>
                  <a:pt x="2" y="11"/>
                </a:lnTo>
                <a:lnTo>
                  <a:pt x="3" y="11"/>
                </a:lnTo>
                <a:lnTo>
                  <a:pt x="4" y="13"/>
                </a:lnTo>
                <a:lnTo>
                  <a:pt x="9" y="13"/>
                </a:lnTo>
                <a:lnTo>
                  <a:pt x="10" y="13"/>
                </a:lnTo>
                <a:lnTo>
                  <a:pt x="14" y="11"/>
                </a:lnTo>
                <a:lnTo>
                  <a:pt x="20" y="10"/>
                </a:lnTo>
                <a:lnTo>
                  <a:pt x="22" y="10"/>
                </a:lnTo>
                <a:lnTo>
                  <a:pt x="24" y="8"/>
                </a:lnTo>
                <a:lnTo>
                  <a:pt x="27" y="8"/>
                </a:lnTo>
                <a:lnTo>
                  <a:pt x="30" y="11"/>
                </a:lnTo>
                <a:lnTo>
                  <a:pt x="30" y="13"/>
                </a:lnTo>
                <a:lnTo>
                  <a:pt x="30" y="15"/>
                </a:lnTo>
                <a:lnTo>
                  <a:pt x="29" y="17"/>
                </a:lnTo>
                <a:lnTo>
                  <a:pt x="27" y="17"/>
                </a:lnTo>
                <a:lnTo>
                  <a:pt x="23" y="15"/>
                </a:lnTo>
                <a:lnTo>
                  <a:pt x="22" y="15"/>
                </a:lnTo>
                <a:lnTo>
                  <a:pt x="17" y="15"/>
                </a:lnTo>
                <a:lnTo>
                  <a:pt x="14" y="15"/>
                </a:lnTo>
                <a:lnTo>
                  <a:pt x="10" y="15"/>
                </a:lnTo>
                <a:lnTo>
                  <a:pt x="6" y="17"/>
                </a:lnTo>
                <a:lnTo>
                  <a:pt x="6" y="20"/>
                </a:lnTo>
                <a:lnTo>
                  <a:pt x="9" y="24"/>
                </a:lnTo>
                <a:lnTo>
                  <a:pt x="14" y="24"/>
                </a:lnTo>
                <a:lnTo>
                  <a:pt x="20" y="27"/>
                </a:lnTo>
                <a:lnTo>
                  <a:pt x="24" y="28"/>
                </a:lnTo>
                <a:lnTo>
                  <a:pt x="27" y="30"/>
                </a:lnTo>
                <a:lnTo>
                  <a:pt x="31" y="31"/>
                </a:lnTo>
                <a:lnTo>
                  <a:pt x="36" y="34"/>
                </a:lnTo>
                <a:lnTo>
                  <a:pt x="40" y="35"/>
                </a:lnTo>
                <a:lnTo>
                  <a:pt x="41" y="38"/>
                </a:lnTo>
                <a:lnTo>
                  <a:pt x="41" y="41"/>
                </a:lnTo>
                <a:lnTo>
                  <a:pt x="41" y="47"/>
                </a:lnTo>
                <a:lnTo>
                  <a:pt x="46" y="41"/>
                </a:lnTo>
                <a:lnTo>
                  <a:pt x="50" y="32"/>
                </a:lnTo>
                <a:lnTo>
                  <a:pt x="53" y="27"/>
                </a:lnTo>
                <a:lnTo>
                  <a:pt x="54" y="18"/>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0" name="Freeform 114"/>
          <p:cNvSpPr/>
          <p:nvPr/>
        </p:nvSpPr>
        <p:spPr bwMode="auto">
          <a:xfrm>
            <a:off x="2809101" y="4244618"/>
            <a:ext cx="17463" cy="53975"/>
          </a:xfrm>
          <a:custGeom>
            <a:avLst/>
            <a:gdLst>
              <a:gd name="T0" fmla="*/ 2147483646 w 11"/>
              <a:gd name="T1" fmla="*/ 0 h 34"/>
              <a:gd name="T2" fmla="*/ 2147483646 w 11"/>
              <a:gd name="T3" fmla="*/ 2147483646 h 34"/>
              <a:gd name="T4" fmla="*/ 2147483646 w 11"/>
              <a:gd name="T5" fmla="*/ 2147483646 h 34"/>
              <a:gd name="T6" fmla="*/ 2147483646 w 11"/>
              <a:gd name="T7" fmla="*/ 2147483646 h 34"/>
              <a:gd name="T8" fmla="*/ 2147483646 w 11"/>
              <a:gd name="T9" fmla="*/ 2147483646 h 34"/>
              <a:gd name="T10" fmla="*/ 2147483646 w 11"/>
              <a:gd name="T11" fmla="*/ 2147483646 h 34"/>
              <a:gd name="T12" fmla="*/ 2147483646 w 11"/>
              <a:gd name="T13" fmla="*/ 2147483646 h 34"/>
              <a:gd name="T14" fmla="*/ 0 w 11"/>
              <a:gd name="T15" fmla="*/ 2147483646 h 34"/>
              <a:gd name="T16" fmla="*/ 0 w 11"/>
              <a:gd name="T17" fmla="*/ 2147483646 h 34"/>
              <a:gd name="T18" fmla="*/ 2147483646 w 11"/>
              <a:gd name="T19" fmla="*/ 2147483646 h 34"/>
              <a:gd name="T20" fmla="*/ 2147483646 w 11"/>
              <a:gd name="T21" fmla="*/ 2147483646 h 34"/>
              <a:gd name="T22" fmla="*/ 2147483646 w 11"/>
              <a:gd name="T23" fmla="*/ 2147483646 h 34"/>
              <a:gd name="T24" fmla="*/ 2147483646 w 11"/>
              <a:gd name="T25" fmla="*/ 2147483646 h 34"/>
              <a:gd name="T26" fmla="*/ 2147483646 w 11"/>
              <a:gd name="T27" fmla="*/ 2147483646 h 34"/>
              <a:gd name="T28" fmla="*/ 2147483646 w 11"/>
              <a:gd name="T29" fmla="*/ 2147483646 h 34"/>
              <a:gd name="T30" fmla="*/ 2147483646 w 11"/>
              <a:gd name="T31" fmla="*/ 2147483646 h 34"/>
              <a:gd name="T32" fmla="*/ 2147483646 w 11"/>
              <a:gd name="T33" fmla="*/ 2147483646 h 34"/>
              <a:gd name="T34" fmla="*/ 2147483646 w 11"/>
              <a:gd name="T35" fmla="*/ 0 h 3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
              <a:gd name="T55" fmla="*/ 0 h 34"/>
              <a:gd name="T56" fmla="*/ 11 w 11"/>
              <a:gd name="T57" fmla="*/ 34 h 3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 h="34">
                <a:moveTo>
                  <a:pt x="11" y="0"/>
                </a:moveTo>
                <a:lnTo>
                  <a:pt x="10" y="5"/>
                </a:lnTo>
                <a:lnTo>
                  <a:pt x="8" y="9"/>
                </a:lnTo>
                <a:lnTo>
                  <a:pt x="4" y="13"/>
                </a:lnTo>
                <a:lnTo>
                  <a:pt x="3" y="13"/>
                </a:lnTo>
                <a:lnTo>
                  <a:pt x="1" y="12"/>
                </a:lnTo>
                <a:lnTo>
                  <a:pt x="1" y="10"/>
                </a:lnTo>
                <a:lnTo>
                  <a:pt x="0" y="10"/>
                </a:lnTo>
                <a:lnTo>
                  <a:pt x="0" y="16"/>
                </a:lnTo>
                <a:lnTo>
                  <a:pt x="3" y="23"/>
                </a:lnTo>
                <a:lnTo>
                  <a:pt x="3" y="34"/>
                </a:lnTo>
                <a:lnTo>
                  <a:pt x="4" y="27"/>
                </a:lnTo>
                <a:lnTo>
                  <a:pt x="4" y="20"/>
                </a:lnTo>
                <a:lnTo>
                  <a:pt x="6" y="17"/>
                </a:lnTo>
                <a:lnTo>
                  <a:pt x="7" y="13"/>
                </a:lnTo>
                <a:lnTo>
                  <a:pt x="10" y="10"/>
                </a:lnTo>
                <a:lnTo>
                  <a:pt x="11" y="6"/>
                </a:lnTo>
                <a:lnTo>
                  <a:pt x="11" y="0"/>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1" name="Freeform 115"/>
          <p:cNvSpPr/>
          <p:nvPr/>
        </p:nvSpPr>
        <p:spPr bwMode="auto">
          <a:xfrm>
            <a:off x="2574150" y="4565293"/>
            <a:ext cx="65088" cy="22225"/>
          </a:xfrm>
          <a:custGeom>
            <a:avLst/>
            <a:gdLst>
              <a:gd name="T0" fmla="*/ 2147483646 w 41"/>
              <a:gd name="T1" fmla="*/ 0 h 14"/>
              <a:gd name="T2" fmla="*/ 0 w 41"/>
              <a:gd name="T3" fmla="*/ 0 h 14"/>
              <a:gd name="T4" fmla="*/ 0 w 41"/>
              <a:gd name="T5" fmla="*/ 2147483646 h 14"/>
              <a:gd name="T6" fmla="*/ 2147483646 w 41"/>
              <a:gd name="T7" fmla="*/ 2147483646 h 14"/>
              <a:gd name="T8" fmla="*/ 2147483646 w 41"/>
              <a:gd name="T9" fmla="*/ 2147483646 h 14"/>
              <a:gd name="T10" fmla="*/ 2147483646 w 41"/>
              <a:gd name="T11" fmla="*/ 2147483646 h 14"/>
              <a:gd name="T12" fmla="*/ 2147483646 w 41"/>
              <a:gd name="T13" fmla="*/ 2147483646 h 14"/>
              <a:gd name="T14" fmla="*/ 2147483646 w 41"/>
              <a:gd name="T15" fmla="*/ 2147483646 h 14"/>
              <a:gd name="T16" fmla="*/ 2147483646 w 41"/>
              <a:gd name="T17" fmla="*/ 2147483646 h 14"/>
              <a:gd name="T18" fmla="*/ 2147483646 w 41"/>
              <a:gd name="T19" fmla="*/ 2147483646 h 14"/>
              <a:gd name="T20" fmla="*/ 2147483646 w 41"/>
              <a:gd name="T21" fmla="*/ 2147483646 h 14"/>
              <a:gd name="T22" fmla="*/ 2147483646 w 41"/>
              <a:gd name="T23" fmla="*/ 2147483646 h 14"/>
              <a:gd name="T24" fmla="*/ 2147483646 w 41"/>
              <a:gd name="T25" fmla="*/ 2147483646 h 14"/>
              <a:gd name="T26" fmla="*/ 2147483646 w 41"/>
              <a:gd name="T27" fmla="*/ 2147483646 h 14"/>
              <a:gd name="T28" fmla="*/ 2147483646 w 41"/>
              <a:gd name="T29" fmla="*/ 2147483646 h 14"/>
              <a:gd name="T30" fmla="*/ 2147483646 w 41"/>
              <a:gd name="T31" fmla="*/ 2147483646 h 14"/>
              <a:gd name="T32" fmla="*/ 2147483646 w 41"/>
              <a:gd name="T33" fmla="*/ 2147483646 h 14"/>
              <a:gd name="T34" fmla="*/ 2147483646 w 41"/>
              <a:gd name="T35" fmla="*/ 2147483646 h 14"/>
              <a:gd name="T36" fmla="*/ 2147483646 w 41"/>
              <a:gd name="T37" fmla="*/ 2147483646 h 14"/>
              <a:gd name="T38" fmla="*/ 2147483646 w 41"/>
              <a:gd name="T39" fmla="*/ 2147483646 h 14"/>
              <a:gd name="T40" fmla="*/ 2147483646 w 41"/>
              <a:gd name="T41" fmla="*/ 2147483646 h 14"/>
              <a:gd name="T42" fmla="*/ 2147483646 w 41"/>
              <a:gd name="T43" fmla="*/ 2147483646 h 14"/>
              <a:gd name="T44" fmla="*/ 2147483646 w 41"/>
              <a:gd name="T45" fmla="*/ 2147483646 h 14"/>
              <a:gd name="T46" fmla="*/ 2147483646 w 41"/>
              <a:gd name="T47" fmla="*/ 2147483646 h 14"/>
              <a:gd name="T48" fmla="*/ 2147483646 w 41"/>
              <a:gd name="T49" fmla="*/ 2147483646 h 14"/>
              <a:gd name="T50" fmla="*/ 2147483646 w 41"/>
              <a:gd name="T51" fmla="*/ 2147483646 h 14"/>
              <a:gd name="T52" fmla="*/ 2147483646 w 41"/>
              <a:gd name="T53" fmla="*/ 2147483646 h 14"/>
              <a:gd name="T54" fmla="*/ 2147483646 w 41"/>
              <a:gd name="T55" fmla="*/ 2147483646 h 14"/>
              <a:gd name="T56" fmla="*/ 2147483646 w 41"/>
              <a:gd name="T57" fmla="*/ 0 h 1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14"/>
              <a:gd name="T89" fmla="*/ 41 w 41"/>
              <a:gd name="T90" fmla="*/ 14 h 1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14">
                <a:moveTo>
                  <a:pt x="9" y="0"/>
                </a:moveTo>
                <a:lnTo>
                  <a:pt x="0" y="0"/>
                </a:lnTo>
                <a:lnTo>
                  <a:pt x="0" y="2"/>
                </a:lnTo>
                <a:lnTo>
                  <a:pt x="4" y="2"/>
                </a:lnTo>
                <a:lnTo>
                  <a:pt x="7" y="4"/>
                </a:lnTo>
                <a:lnTo>
                  <a:pt x="10" y="6"/>
                </a:lnTo>
                <a:lnTo>
                  <a:pt x="14" y="9"/>
                </a:lnTo>
                <a:lnTo>
                  <a:pt x="17" y="10"/>
                </a:lnTo>
                <a:lnTo>
                  <a:pt x="19" y="12"/>
                </a:lnTo>
                <a:lnTo>
                  <a:pt x="21" y="14"/>
                </a:lnTo>
                <a:lnTo>
                  <a:pt x="26" y="14"/>
                </a:lnTo>
                <a:lnTo>
                  <a:pt x="29" y="14"/>
                </a:lnTo>
                <a:lnTo>
                  <a:pt x="33" y="14"/>
                </a:lnTo>
                <a:lnTo>
                  <a:pt x="34" y="14"/>
                </a:lnTo>
                <a:lnTo>
                  <a:pt x="39" y="12"/>
                </a:lnTo>
                <a:lnTo>
                  <a:pt x="40" y="12"/>
                </a:lnTo>
                <a:lnTo>
                  <a:pt x="40" y="10"/>
                </a:lnTo>
                <a:lnTo>
                  <a:pt x="41" y="10"/>
                </a:lnTo>
                <a:lnTo>
                  <a:pt x="40" y="9"/>
                </a:lnTo>
                <a:lnTo>
                  <a:pt x="37" y="10"/>
                </a:lnTo>
                <a:lnTo>
                  <a:pt x="36" y="10"/>
                </a:lnTo>
                <a:lnTo>
                  <a:pt x="33" y="10"/>
                </a:lnTo>
                <a:lnTo>
                  <a:pt x="29" y="10"/>
                </a:lnTo>
                <a:lnTo>
                  <a:pt x="24" y="9"/>
                </a:lnTo>
                <a:lnTo>
                  <a:pt x="20" y="9"/>
                </a:lnTo>
                <a:lnTo>
                  <a:pt x="17" y="6"/>
                </a:lnTo>
                <a:lnTo>
                  <a:pt x="16" y="4"/>
                </a:lnTo>
                <a:lnTo>
                  <a:pt x="13" y="2"/>
                </a:lnTo>
                <a:lnTo>
                  <a:pt x="9" y="0"/>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2" name="Freeform 116"/>
          <p:cNvSpPr/>
          <p:nvPr/>
        </p:nvSpPr>
        <p:spPr bwMode="auto">
          <a:xfrm>
            <a:off x="2751951" y="4338279"/>
            <a:ext cx="61913" cy="33338"/>
          </a:xfrm>
          <a:custGeom>
            <a:avLst/>
            <a:gdLst>
              <a:gd name="T0" fmla="*/ 0 w 39"/>
              <a:gd name="T1" fmla="*/ 0 h 21"/>
              <a:gd name="T2" fmla="*/ 2147483646 w 39"/>
              <a:gd name="T3" fmla="*/ 2147483646 h 21"/>
              <a:gd name="T4" fmla="*/ 2147483646 w 39"/>
              <a:gd name="T5" fmla="*/ 2147483646 h 21"/>
              <a:gd name="T6" fmla="*/ 2147483646 w 39"/>
              <a:gd name="T7" fmla="*/ 2147483646 h 21"/>
              <a:gd name="T8" fmla="*/ 2147483646 w 39"/>
              <a:gd name="T9" fmla="*/ 2147483646 h 21"/>
              <a:gd name="T10" fmla="*/ 2147483646 w 39"/>
              <a:gd name="T11" fmla="*/ 2147483646 h 21"/>
              <a:gd name="T12" fmla="*/ 2147483646 w 39"/>
              <a:gd name="T13" fmla="*/ 2147483646 h 21"/>
              <a:gd name="T14" fmla="*/ 2147483646 w 39"/>
              <a:gd name="T15" fmla="*/ 2147483646 h 21"/>
              <a:gd name="T16" fmla="*/ 2147483646 w 39"/>
              <a:gd name="T17" fmla="*/ 2147483646 h 21"/>
              <a:gd name="T18" fmla="*/ 0 w 39"/>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21"/>
              <a:gd name="T32" fmla="*/ 39 w 39"/>
              <a:gd name="T33" fmla="*/ 21 h 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21">
                <a:moveTo>
                  <a:pt x="0" y="0"/>
                </a:moveTo>
                <a:lnTo>
                  <a:pt x="8" y="7"/>
                </a:lnTo>
                <a:lnTo>
                  <a:pt x="9" y="12"/>
                </a:lnTo>
                <a:lnTo>
                  <a:pt x="10" y="21"/>
                </a:lnTo>
                <a:lnTo>
                  <a:pt x="37" y="4"/>
                </a:lnTo>
                <a:lnTo>
                  <a:pt x="39" y="1"/>
                </a:lnTo>
                <a:lnTo>
                  <a:pt x="10" y="18"/>
                </a:lnTo>
                <a:lnTo>
                  <a:pt x="10" y="12"/>
                </a:lnTo>
                <a:lnTo>
                  <a:pt x="8" y="5"/>
                </a:lnTo>
                <a:lnTo>
                  <a:pt x="0" y="0"/>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3" name="Freeform 117"/>
          <p:cNvSpPr/>
          <p:nvPr/>
        </p:nvSpPr>
        <p:spPr bwMode="auto">
          <a:xfrm>
            <a:off x="2813863" y="4298592"/>
            <a:ext cx="12700" cy="42862"/>
          </a:xfrm>
          <a:custGeom>
            <a:avLst/>
            <a:gdLst>
              <a:gd name="T0" fmla="*/ 2147483646 w 8"/>
              <a:gd name="T1" fmla="*/ 2147483646 h 27"/>
              <a:gd name="T2" fmla="*/ 0 w 8"/>
              <a:gd name="T3" fmla="*/ 0 h 27"/>
              <a:gd name="T4" fmla="*/ 2147483646 w 8"/>
              <a:gd name="T5" fmla="*/ 2147483646 h 27"/>
              <a:gd name="T6" fmla="*/ 0 w 8"/>
              <a:gd name="T7" fmla="*/ 2147483646 h 27"/>
              <a:gd name="T8" fmla="*/ 2147483646 w 8"/>
              <a:gd name="T9" fmla="*/ 2147483646 h 27"/>
              <a:gd name="T10" fmla="*/ 2147483646 w 8"/>
              <a:gd name="T11" fmla="*/ 2147483646 h 27"/>
              <a:gd name="T12" fmla="*/ 0 60000 65536"/>
              <a:gd name="T13" fmla="*/ 0 60000 65536"/>
              <a:gd name="T14" fmla="*/ 0 60000 65536"/>
              <a:gd name="T15" fmla="*/ 0 60000 65536"/>
              <a:gd name="T16" fmla="*/ 0 60000 65536"/>
              <a:gd name="T17" fmla="*/ 0 60000 65536"/>
              <a:gd name="T18" fmla="*/ 0 w 8"/>
              <a:gd name="T19" fmla="*/ 0 h 27"/>
              <a:gd name="T20" fmla="*/ 8 w 8"/>
              <a:gd name="T21" fmla="*/ 27 h 27"/>
            </a:gdLst>
            <a:ahLst/>
            <a:cxnLst>
              <a:cxn ang="T12">
                <a:pos x="T0" y="T1"/>
              </a:cxn>
              <a:cxn ang="T13">
                <a:pos x="T2" y="T3"/>
              </a:cxn>
              <a:cxn ang="T14">
                <a:pos x="T4" y="T5"/>
              </a:cxn>
              <a:cxn ang="T15">
                <a:pos x="T6" y="T7"/>
              </a:cxn>
              <a:cxn ang="T16">
                <a:pos x="T8" y="T9"/>
              </a:cxn>
              <a:cxn ang="T17">
                <a:pos x="T10" y="T11"/>
              </a:cxn>
            </a:cxnLst>
            <a:rect l="T18" t="T19" r="T20" b="T21"/>
            <a:pathLst>
              <a:path w="8" h="27">
                <a:moveTo>
                  <a:pt x="1" y="5"/>
                </a:moveTo>
                <a:lnTo>
                  <a:pt x="0" y="0"/>
                </a:lnTo>
                <a:lnTo>
                  <a:pt x="8" y="18"/>
                </a:lnTo>
                <a:lnTo>
                  <a:pt x="0" y="27"/>
                </a:lnTo>
                <a:lnTo>
                  <a:pt x="5" y="16"/>
                </a:lnTo>
                <a:lnTo>
                  <a:pt x="1" y="5"/>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4" name="Freeform 118"/>
          <p:cNvSpPr/>
          <p:nvPr/>
        </p:nvSpPr>
        <p:spPr bwMode="auto">
          <a:xfrm>
            <a:off x="2663050" y="4614505"/>
            <a:ext cx="242888" cy="722313"/>
          </a:xfrm>
          <a:custGeom>
            <a:avLst/>
            <a:gdLst>
              <a:gd name="T0" fmla="*/ 2147483646 w 153"/>
              <a:gd name="T1" fmla="*/ 2147483646 h 455"/>
              <a:gd name="T2" fmla="*/ 2147483646 w 153"/>
              <a:gd name="T3" fmla="*/ 2147483646 h 455"/>
              <a:gd name="T4" fmla="*/ 2147483646 w 153"/>
              <a:gd name="T5" fmla="*/ 2147483646 h 455"/>
              <a:gd name="T6" fmla="*/ 2147483646 w 153"/>
              <a:gd name="T7" fmla="*/ 2147483646 h 455"/>
              <a:gd name="T8" fmla="*/ 2147483646 w 153"/>
              <a:gd name="T9" fmla="*/ 2147483646 h 455"/>
              <a:gd name="T10" fmla="*/ 2147483646 w 153"/>
              <a:gd name="T11" fmla="*/ 2147483646 h 455"/>
              <a:gd name="T12" fmla="*/ 2147483646 w 153"/>
              <a:gd name="T13" fmla="*/ 2147483646 h 455"/>
              <a:gd name="T14" fmla="*/ 2147483646 w 153"/>
              <a:gd name="T15" fmla="*/ 2147483646 h 455"/>
              <a:gd name="T16" fmla="*/ 2147483646 w 153"/>
              <a:gd name="T17" fmla="*/ 2147483646 h 455"/>
              <a:gd name="T18" fmla="*/ 2147483646 w 153"/>
              <a:gd name="T19" fmla="*/ 2147483646 h 455"/>
              <a:gd name="T20" fmla="*/ 2147483646 w 153"/>
              <a:gd name="T21" fmla="*/ 2147483646 h 455"/>
              <a:gd name="T22" fmla="*/ 2147483646 w 153"/>
              <a:gd name="T23" fmla="*/ 2147483646 h 455"/>
              <a:gd name="T24" fmla="*/ 2147483646 w 153"/>
              <a:gd name="T25" fmla="*/ 2147483646 h 455"/>
              <a:gd name="T26" fmla="*/ 2147483646 w 153"/>
              <a:gd name="T27" fmla="*/ 0 h 455"/>
              <a:gd name="T28" fmla="*/ 2147483646 w 153"/>
              <a:gd name="T29" fmla="*/ 2147483646 h 455"/>
              <a:gd name="T30" fmla="*/ 2147483646 w 153"/>
              <a:gd name="T31" fmla="*/ 2147483646 h 455"/>
              <a:gd name="T32" fmla="*/ 0 w 153"/>
              <a:gd name="T33" fmla="*/ 2147483646 h 455"/>
              <a:gd name="T34" fmla="*/ 2147483646 w 153"/>
              <a:gd name="T35" fmla="*/ 2147483646 h 455"/>
              <a:gd name="T36" fmla="*/ 2147483646 w 153"/>
              <a:gd name="T37" fmla="*/ 2147483646 h 455"/>
              <a:gd name="T38" fmla="*/ 2147483646 w 153"/>
              <a:gd name="T39" fmla="*/ 2147483646 h 455"/>
              <a:gd name="T40" fmla="*/ 2147483646 w 153"/>
              <a:gd name="T41" fmla="*/ 2147483646 h 455"/>
              <a:gd name="T42" fmla="*/ 2147483646 w 153"/>
              <a:gd name="T43" fmla="*/ 2147483646 h 455"/>
              <a:gd name="T44" fmla="*/ 2147483646 w 153"/>
              <a:gd name="T45" fmla="*/ 2147483646 h 455"/>
              <a:gd name="T46" fmla="*/ 2147483646 w 153"/>
              <a:gd name="T47" fmla="*/ 2147483646 h 455"/>
              <a:gd name="T48" fmla="*/ 2147483646 w 153"/>
              <a:gd name="T49" fmla="*/ 2147483646 h 455"/>
              <a:gd name="T50" fmla="*/ 2147483646 w 153"/>
              <a:gd name="T51" fmla="*/ 2147483646 h 455"/>
              <a:gd name="T52" fmla="*/ 2147483646 w 153"/>
              <a:gd name="T53" fmla="*/ 2147483646 h 455"/>
              <a:gd name="T54" fmla="*/ 2147483646 w 153"/>
              <a:gd name="T55" fmla="*/ 2147483646 h 455"/>
              <a:gd name="T56" fmla="*/ 2147483646 w 153"/>
              <a:gd name="T57" fmla="*/ 2147483646 h 455"/>
              <a:gd name="T58" fmla="*/ 2147483646 w 153"/>
              <a:gd name="T59" fmla="*/ 2147483646 h 455"/>
              <a:gd name="T60" fmla="*/ 2147483646 w 153"/>
              <a:gd name="T61" fmla="*/ 2147483646 h 455"/>
              <a:gd name="T62" fmla="*/ 2147483646 w 153"/>
              <a:gd name="T63" fmla="*/ 2147483646 h 455"/>
              <a:gd name="T64" fmla="*/ 2147483646 w 153"/>
              <a:gd name="T65" fmla="*/ 2147483646 h 455"/>
              <a:gd name="T66" fmla="*/ 2147483646 w 153"/>
              <a:gd name="T67" fmla="*/ 2147483646 h 455"/>
              <a:gd name="T68" fmla="*/ 2147483646 w 153"/>
              <a:gd name="T69" fmla="*/ 2147483646 h 455"/>
              <a:gd name="T70" fmla="*/ 2147483646 w 153"/>
              <a:gd name="T71" fmla="*/ 2147483646 h 45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53"/>
              <a:gd name="T109" fmla="*/ 0 h 455"/>
              <a:gd name="T110" fmla="*/ 153 w 153"/>
              <a:gd name="T111" fmla="*/ 455 h 455"/>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53" h="455">
                <a:moveTo>
                  <a:pt x="143" y="437"/>
                </a:moveTo>
                <a:lnTo>
                  <a:pt x="146" y="434"/>
                </a:lnTo>
                <a:lnTo>
                  <a:pt x="152" y="424"/>
                </a:lnTo>
                <a:lnTo>
                  <a:pt x="153" y="404"/>
                </a:lnTo>
                <a:lnTo>
                  <a:pt x="152" y="379"/>
                </a:lnTo>
                <a:lnTo>
                  <a:pt x="150" y="350"/>
                </a:lnTo>
                <a:lnTo>
                  <a:pt x="146" y="320"/>
                </a:lnTo>
                <a:lnTo>
                  <a:pt x="143" y="293"/>
                </a:lnTo>
                <a:lnTo>
                  <a:pt x="140" y="271"/>
                </a:lnTo>
                <a:lnTo>
                  <a:pt x="137" y="255"/>
                </a:lnTo>
                <a:lnTo>
                  <a:pt x="136" y="226"/>
                </a:lnTo>
                <a:lnTo>
                  <a:pt x="136" y="148"/>
                </a:lnTo>
                <a:lnTo>
                  <a:pt x="125" y="148"/>
                </a:lnTo>
                <a:lnTo>
                  <a:pt x="115" y="147"/>
                </a:lnTo>
                <a:lnTo>
                  <a:pt x="98" y="144"/>
                </a:lnTo>
                <a:lnTo>
                  <a:pt x="64" y="144"/>
                </a:lnTo>
                <a:lnTo>
                  <a:pt x="56" y="140"/>
                </a:lnTo>
                <a:lnTo>
                  <a:pt x="48" y="135"/>
                </a:lnTo>
                <a:lnTo>
                  <a:pt x="41" y="128"/>
                </a:lnTo>
                <a:lnTo>
                  <a:pt x="35" y="118"/>
                </a:lnTo>
                <a:lnTo>
                  <a:pt x="29" y="107"/>
                </a:lnTo>
                <a:lnTo>
                  <a:pt x="22" y="93"/>
                </a:lnTo>
                <a:lnTo>
                  <a:pt x="22" y="80"/>
                </a:lnTo>
                <a:lnTo>
                  <a:pt x="21" y="53"/>
                </a:lnTo>
                <a:lnTo>
                  <a:pt x="21" y="30"/>
                </a:lnTo>
                <a:lnTo>
                  <a:pt x="19" y="9"/>
                </a:lnTo>
                <a:lnTo>
                  <a:pt x="17" y="8"/>
                </a:lnTo>
                <a:lnTo>
                  <a:pt x="10" y="0"/>
                </a:lnTo>
                <a:lnTo>
                  <a:pt x="10" y="6"/>
                </a:lnTo>
                <a:lnTo>
                  <a:pt x="8" y="16"/>
                </a:lnTo>
                <a:lnTo>
                  <a:pt x="5" y="32"/>
                </a:lnTo>
                <a:lnTo>
                  <a:pt x="2" y="56"/>
                </a:lnTo>
                <a:lnTo>
                  <a:pt x="1" y="87"/>
                </a:lnTo>
                <a:lnTo>
                  <a:pt x="0" y="120"/>
                </a:lnTo>
                <a:lnTo>
                  <a:pt x="0" y="143"/>
                </a:lnTo>
                <a:lnTo>
                  <a:pt x="1" y="168"/>
                </a:lnTo>
                <a:lnTo>
                  <a:pt x="8" y="194"/>
                </a:lnTo>
                <a:lnTo>
                  <a:pt x="10" y="222"/>
                </a:lnTo>
                <a:lnTo>
                  <a:pt x="10" y="251"/>
                </a:lnTo>
                <a:lnTo>
                  <a:pt x="10" y="280"/>
                </a:lnTo>
                <a:lnTo>
                  <a:pt x="8" y="367"/>
                </a:lnTo>
                <a:lnTo>
                  <a:pt x="8" y="425"/>
                </a:lnTo>
                <a:lnTo>
                  <a:pt x="15" y="427"/>
                </a:lnTo>
                <a:lnTo>
                  <a:pt x="29" y="427"/>
                </a:lnTo>
                <a:lnTo>
                  <a:pt x="38" y="425"/>
                </a:lnTo>
                <a:lnTo>
                  <a:pt x="45" y="427"/>
                </a:lnTo>
                <a:lnTo>
                  <a:pt x="54" y="424"/>
                </a:lnTo>
                <a:lnTo>
                  <a:pt x="61" y="424"/>
                </a:lnTo>
                <a:lnTo>
                  <a:pt x="68" y="424"/>
                </a:lnTo>
                <a:lnTo>
                  <a:pt x="69" y="424"/>
                </a:lnTo>
                <a:lnTo>
                  <a:pt x="72" y="421"/>
                </a:lnTo>
                <a:lnTo>
                  <a:pt x="73" y="421"/>
                </a:lnTo>
                <a:lnTo>
                  <a:pt x="73" y="384"/>
                </a:lnTo>
                <a:lnTo>
                  <a:pt x="72" y="343"/>
                </a:lnTo>
                <a:lnTo>
                  <a:pt x="69" y="310"/>
                </a:lnTo>
                <a:lnTo>
                  <a:pt x="69" y="242"/>
                </a:lnTo>
                <a:lnTo>
                  <a:pt x="66" y="177"/>
                </a:lnTo>
                <a:lnTo>
                  <a:pt x="72" y="228"/>
                </a:lnTo>
                <a:lnTo>
                  <a:pt x="73" y="253"/>
                </a:lnTo>
                <a:lnTo>
                  <a:pt x="73" y="279"/>
                </a:lnTo>
                <a:lnTo>
                  <a:pt x="73" y="303"/>
                </a:lnTo>
                <a:lnTo>
                  <a:pt x="76" y="323"/>
                </a:lnTo>
                <a:lnTo>
                  <a:pt x="83" y="342"/>
                </a:lnTo>
                <a:lnTo>
                  <a:pt x="86" y="455"/>
                </a:lnTo>
                <a:lnTo>
                  <a:pt x="102" y="455"/>
                </a:lnTo>
                <a:lnTo>
                  <a:pt x="115" y="454"/>
                </a:lnTo>
                <a:lnTo>
                  <a:pt x="125" y="451"/>
                </a:lnTo>
                <a:lnTo>
                  <a:pt x="132" y="447"/>
                </a:lnTo>
                <a:lnTo>
                  <a:pt x="137" y="444"/>
                </a:lnTo>
                <a:lnTo>
                  <a:pt x="140" y="441"/>
                </a:lnTo>
                <a:lnTo>
                  <a:pt x="143" y="438"/>
                </a:lnTo>
                <a:lnTo>
                  <a:pt x="143" y="437"/>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5" name="Freeform 119"/>
          <p:cNvSpPr/>
          <p:nvPr/>
        </p:nvSpPr>
        <p:spPr bwMode="auto">
          <a:xfrm>
            <a:off x="2572563" y="4549417"/>
            <a:ext cx="107950" cy="61912"/>
          </a:xfrm>
          <a:custGeom>
            <a:avLst/>
            <a:gdLst>
              <a:gd name="T0" fmla="*/ 2147483646 w 68"/>
              <a:gd name="T1" fmla="*/ 2147483646 h 39"/>
              <a:gd name="T2" fmla="*/ 2147483646 w 68"/>
              <a:gd name="T3" fmla="*/ 2147483646 h 39"/>
              <a:gd name="T4" fmla="*/ 2147483646 w 68"/>
              <a:gd name="T5" fmla="*/ 0 h 39"/>
              <a:gd name="T6" fmla="*/ 2147483646 w 68"/>
              <a:gd name="T7" fmla="*/ 2147483646 h 39"/>
              <a:gd name="T8" fmla="*/ 2147483646 w 68"/>
              <a:gd name="T9" fmla="*/ 2147483646 h 39"/>
              <a:gd name="T10" fmla="*/ 2147483646 w 68"/>
              <a:gd name="T11" fmla="*/ 2147483646 h 39"/>
              <a:gd name="T12" fmla="*/ 2147483646 w 68"/>
              <a:gd name="T13" fmla="*/ 2147483646 h 39"/>
              <a:gd name="T14" fmla="*/ 2147483646 w 68"/>
              <a:gd name="T15" fmla="*/ 2147483646 h 39"/>
              <a:gd name="T16" fmla="*/ 2147483646 w 68"/>
              <a:gd name="T17" fmla="*/ 2147483646 h 39"/>
              <a:gd name="T18" fmla="*/ 2147483646 w 68"/>
              <a:gd name="T19" fmla="*/ 2147483646 h 39"/>
              <a:gd name="T20" fmla="*/ 2147483646 w 68"/>
              <a:gd name="T21" fmla="*/ 2147483646 h 39"/>
              <a:gd name="T22" fmla="*/ 2147483646 w 68"/>
              <a:gd name="T23" fmla="*/ 2147483646 h 39"/>
              <a:gd name="T24" fmla="*/ 2147483646 w 68"/>
              <a:gd name="T25" fmla="*/ 2147483646 h 39"/>
              <a:gd name="T26" fmla="*/ 2147483646 w 68"/>
              <a:gd name="T27" fmla="*/ 2147483646 h 39"/>
              <a:gd name="T28" fmla="*/ 2147483646 w 68"/>
              <a:gd name="T29" fmla="*/ 2147483646 h 39"/>
              <a:gd name="T30" fmla="*/ 2147483646 w 68"/>
              <a:gd name="T31" fmla="*/ 2147483646 h 39"/>
              <a:gd name="T32" fmla="*/ 2147483646 w 68"/>
              <a:gd name="T33" fmla="*/ 2147483646 h 39"/>
              <a:gd name="T34" fmla="*/ 2147483646 w 68"/>
              <a:gd name="T35" fmla="*/ 2147483646 h 39"/>
              <a:gd name="T36" fmla="*/ 2147483646 w 68"/>
              <a:gd name="T37" fmla="*/ 2147483646 h 39"/>
              <a:gd name="T38" fmla="*/ 2147483646 w 68"/>
              <a:gd name="T39" fmla="*/ 2147483646 h 39"/>
              <a:gd name="T40" fmla="*/ 2147483646 w 68"/>
              <a:gd name="T41" fmla="*/ 2147483646 h 39"/>
              <a:gd name="T42" fmla="*/ 2147483646 w 68"/>
              <a:gd name="T43" fmla="*/ 2147483646 h 39"/>
              <a:gd name="T44" fmla="*/ 2147483646 w 68"/>
              <a:gd name="T45" fmla="*/ 2147483646 h 39"/>
              <a:gd name="T46" fmla="*/ 2147483646 w 68"/>
              <a:gd name="T47" fmla="*/ 2147483646 h 39"/>
              <a:gd name="T48" fmla="*/ 2147483646 w 68"/>
              <a:gd name="T49" fmla="*/ 2147483646 h 39"/>
              <a:gd name="T50" fmla="*/ 0 w 68"/>
              <a:gd name="T51" fmla="*/ 2147483646 h 39"/>
              <a:gd name="T52" fmla="*/ 2147483646 w 68"/>
              <a:gd name="T53" fmla="*/ 2147483646 h 39"/>
              <a:gd name="T54" fmla="*/ 2147483646 w 68"/>
              <a:gd name="T55" fmla="*/ 2147483646 h 39"/>
              <a:gd name="T56" fmla="*/ 2147483646 w 68"/>
              <a:gd name="T57" fmla="*/ 2147483646 h 39"/>
              <a:gd name="T58" fmla="*/ 2147483646 w 68"/>
              <a:gd name="T59" fmla="*/ 2147483646 h 39"/>
              <a:gd name="T60" fmla="*/ 2147483646 w 68"/>
              <a:gd name="T61" fmla="*/ 2147483646 h 39"/>
              <a:gd name="T62" fmla="*/ 2147483646 w 68"/>
              <a:gd name="T63" fmla="*/ 2147483646 h 39"/>
              <a:gd name="T64" fmla="*/ 2147483646 w 68"/>
              <a:gd name="T65" fmla="*/ 2147483646 h 39"/>
              <a:gd name="T66" fmla="*/ 2147483646 w 68"/>
              <a:gd name="T67" fmla="*/ 2147483646 h 39"/>
              <a:gd name="T68" fmla="*/ 2147483646 w 68"/>
              <a:gd name="T69" fmla="*/ 2147483646 h 39"/>
              <a:gd name="T70" fmla="*/ 2147483646 w 68"/>
              <a:gd name="T71" fmla="*/ 2147483646 h 39"/>
              <a:gd name="T72" fmla="*/ 2147483646 w 68"/>
              <a:gd name="T73" fmla="*/ 2147483646 h 3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8"/>
              <a:gd name="T112" fmla="*/ 0 h 39"/>
              <a:gd name="T113" fmla="*/ 68 w 68"/>
              <a:gd name="T114" fmla="*/ 39 h 3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8" h="39">
                <a:moveTo>
                  <a:pt x="68" y="9"/>
                </a:moveTo>
                <a:lnTo>
                  <a:pt x="64" y="7"/>
                </a:lnTo>
                <a:lnTo>
                  <a:pt x="58" y="3"/>
                </a:lnTo>
                <a:lnTo>
                  <a:pt x="57" y="3"/>
                </a:lnTo>
                <a:lnTo>
                  <a:pt x="52" y="0"/>
                </a:lnTo>
                <a:lnTo>
                  <a:pt x="49" y="0"/>
                </a:lnTo>
                <a:lnTo>
                  <a:pt x="47" y="2"/>
                </a:lnTo>
                <a:lnTo>
                  <a:pt x="42" y="3"/>
                </a:lnTo>
                <a:lnTo>
                  <a:pt x="40" y="3"/>
                </a:lnTo>
                <a:lnTo>
                  <a:pt x="35" y="5"/>
                </a:lnTo>
                <a:lnTo>
                  <a:pt x="31" y="5"/>
                </a:lnTo>
                <a:lnTo>
                  <a:pt x="28" y="3"/>
                </a:lnTo>
                <a:lnTo>
                  <a:pt x="27" y="3"/>
                </a:lnTo>
                <a:lnTo>
                  <a:pt x="24" y="3"/>
                </a:lnTo>
                <a:lnTo>
                  <a:pt x="22" y="3"/>
                </a:lnTo>
                <a:lnTo>
                  <a:pt x="21" y="2"/>
                </a:lnTo>
                <a:lnTo>
                  <a:pt x="20" y="2"/>
                </a:lnTo>
                <a:lnTo>
                  <a:pt x="14" y="3"/>
                </a:lnTo>
                <a:lnTo>
                  <a:pt x="10" y="3"/>
                </a:lnTo>
                <a:lnTo>
                  <a:pt x="10" y="5"/>
                </a:lnTo>
                <a:lnTo>
                  <a:pt x="11" y="6"/>
                </a:lnTo>
                <a:lnTo>
                  <a:pt x="14" y="7"/>
                </a:lnTo>
                <a:lnTo>
                  <a:pt x="17" y="9"/>
                </a:lnTo>
                <a:lnTo>
                  <a:pt x="18" y="10"/>
                </a:lnTo>
                <a:lnTo>
                  <a:pt x="22" y="10"/>
                </a:lnTo>
                <a:lnTo>
                  <a:pt x="27" y="12"/>
                </a:lnTo>
                <a:lnTo>
                  <a:pt x="28" y="13"/>
                </a:lnTo>
                <a:lnTo>
                  <a:pt x="31" y="16"/>
                </a:lnTo>
                <a:lnTo>
                  <a:pt x="32" y="16"/>
                </a:lnTo>
                <a:lnTo>
                  <a:pt x="34" y="16"/>
                </a:lnTo>
                <a:lnTo>
                  <a:pt x="40" y="16"/>
                </a:lnTo>
                <a:lnTo>
                  <a:pt x="42" y="16"/>
                </a:lnTo>
                <a:lnTo>
                  <a:pt x="45" y="16"/>
                </a:lnTo>
                <a:lnTo>
                  <a:pt x="45" y="17"/>
                </a:lnTo>
                <a:lnTo>
                  <a:pt x="42" y="19"/>
                </a:lnTo>
                <a:lnTo>
                  <a:pt x="41" y="19"/>
                </a:lnTo>
                <a:lnTo>
                  <a:pt x="41" y="22"/>
                </a:lnTo>
                <a:lnTo>
                  <a:pt x="40" y="22"/>
                </a:lnTo>
                <a:lnTo>
                  <a:pt x="35" y="24"/>
                </a:lnTo>
                <a:lnTo>
                  <a:pt x="34" y="24"/>
                </a:lnTo>
                <a:lnTo>
                  <a:pt x="31" y="24"/>
                </a:lnTo>
                <a:lnTo>
                  <a:pt x="27" y="24"/>
                </a:lnTo>
                <a:lnTo>
                  <a:pt x="22" y="24"/>
                </a:lnTo>
                <a:lnTo>
                  <a:pt x="21" y="22"/>
                </a:lnTo>
                <a:lnTo>
                  <a:pt x="18" y="20"/>
                </a:lnTo>
                <a:lnTo>
                  <a:pt x="15" y="19"/>
                </a:lnTo>
                <a:lnTo>
                  <a:pt x="11" y="16"/>
                </a:lnTo>
                <a:lnTo>
                  <a:pt x="8" y="14"/>
                </a:lnTo>
                <a:lnTo>
                  <a:pt x="5" y="12"/>
                </a:lnTo>
                <a:lnTo>
                  <a:pt x="1" y="12"/>
                </a:lnTo>
                <a:lnTo>
                  <a:pt x="0" y="13"/>
                </a:lnTo>
                <a:lnTo>
                  <a:pt x="0" y="16"/>
                </a:lnTo>
                <a:lnTo>
                  <a:pt x="1" y="19"/>
                </a:lnTo>
                <a:lnTo>
                  <a:pt x="4" y="22"/>
                </a:lnTo>
                <a:lnTo>
                  <a:pt x="8" y="26"/>
                </a:lnTo>
                <a:lnTo>
                  <a:pt x="10" y="27"/>
                </a:lnTo>
                <a:lnTo>
                  <a:pt x="14" y="29"/>
                </a:lnTo>
                <a:lnTo>
                  <a:pt x="17" y="33"/>
                </a:lnTo>
                <a:lnTo>
                  <a:pt x="20" y="33"/>
                </a:lnTo>
                <a:lnTo>
                  <a:pt x="22" y="34"/>
                </a:lnTo>
                <a:lnTo>
                  <a:pt x="27" y="36"/>
                </a:lnTo>
                <a:lnTo>
                  <a:pt x="31" y="37"/>
                </a:lnTo>
                <a:lnTo>
                  <a:pt x="35" y="39"/>
                </a:lnTo>
                <a:lnTo>
                  <a:pt x="45" y="39"/>
                </a:lnTo>
                <a:lnTo>
                  <a:pt x="48" y="37"/>
                </a:lnTo>
                <a:lnTo>
                  <a:pt x="49" y="36"/>
                </a:lnTo>
                <a:lnTo>
                  <a:pt x="51" y="36"/>
                </a:lnTo>
                <a:lnTo>
                  <a:pt x="51" y="34"/>
                </a:lnTo>
                <a:lnTo>
                  <a:pt x="54" y="34"/>
                </a:lnTo>
                <a:lnTo>
                  <a:pt x="57" y="36"/>
                </a:lnTo>
                <a:lnTo>
                  <a:pt x="61" y="34"/>
                </a:lnTo>
                <a:lnTo>
                  <a:pt x="65" y="36"/>
                </a:lnTo>
                <a:lnTo>
                  <a:pt x="68" y="9"/>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 name="Freeform 120"/>
          <p:cNvSpPr/>
          <p:nvPr/>
        </p:nvSpPr>
        <p:spPr bwMode="auto">
          <a:xfrm>
            <a:off x="977125" y="4925654"/>
            <a:ext cx="171450" cy="882650"/>
          </a:xfrm>
          <a:custGeom>
            <a:avLst/>
            <a:gdLst>
              <a:gd name="T0" fmla="*/ 2147483646 w 92"/>
              <a:gd name="T1" fmla="*/ 0 h 473"/>
              <a:gd name="T2" fmla="*/ 2147483646 w 92"/>
              <a:gd name="T3" fmla="*/ 2147483646 h 473"/>
              <a:gd name="T4" fmla="*/ 2147483646 w 92"/>
              <a:gd name="T5" fmla="*/ 2147483646 h 473"/>
              <a:gd name="T6" fmla="*/ 2147483646 w 92"/>
              <a:gd name="T7" fmla="*/ 2147483646 h 473"/>
              <a:gd name="T8" fmla="*/ 2147483646 w 92"/>
              <a:gd name="T9" fmla="*/ 2147483646 h 473"/>
              <a:gd name="T10" fmla="*/ 0 w 92"/>
              <a:gd name="T11" fmla="*/ 2147483646 h 473"/>
              <a:gd name="T12" fmla="*/ 2147483646 w 92"/>
              <a:gd name="T13" fmla="*/ 2147483646 h 473"/>
              <a:gd name="T14" fmla="*/ 2147483646 w 92"/>
              <a:gd name="T15" fmla="*/ 2147483646 h 473"/>
              <a:gd name="T16" fmla="*/ 2147483646 w 92"/>
              <a:gd name="T17" fmla="*/ 2147483646 h 473"/>
              <a:gd name="T18" fmla="*/ 2147483646 w 92"/>
              <a:gd name="T19" fmla="*/ 2147483646 h 473"/>
              <a:gd name="T20" fmla="*/ 2147483646 w 92"/>
              <a:gd name="T21" fmla="*/ 2147483646 h 473"/>
              <a:gd name="T22" fmla="*/ 2147483646 w 92"/>
              <a:gd name="T23" fmla="*/ 2147483646 h 473"/>
              <a:gd name="T24" fmla="*/ 2147483646 w 92"/>
              <a:gd name="T25" fmla="*/ 0 h 473"/>
              <a:gd name="T26" fmla="*/ 2147483646 w 92"/>
              <a:gd name="T27" fmla="*/ 0 h 47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
              <a:gd name="T43" fmla="*/ 0 h 473"/>
              <a:gd name="T44" fmla="*/ 92 w 92"/>
              <a:gd name="T45" fmla="*/ 473 h 47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 h="473">
                <a:moveTo>
                  <a:pt x="51" y="0"/>
                </a:moveTo>
                <a:lnTo>
                  <a:pt x="78" y="234"/>
                </a:lnTo>
                <a:lnTo>
                  <a:pt x="82" y="234"/>
                </a:lnTo>
                <a:lnTo>
                  <a:pt x="92" y="265"/>
                </a:lnTo>
                <a:lnTo>
                  <a:pt x="20" y="473"/>
                </a:lnTo>
                <a:lnTo>
                  <a:pt x="0" y="473"/>
                </a:lnTo>
                <a:lnTo>
                  <a:pt x="74" y="261"/>
                </a:lnTo>
                <a:lnTo>
                  <a:pt x="70" y="257"/>
                </a:lnTo>
                <a:lnTo>
                  <a:pt x="64" y="253"/>
                </a:lnTo>
                <a:lnTo>
                  <a:pt x="63" y="247"/>
                </a:lnTo>
                <a:lnTo>
                  <a:pt x="61" y="240"/>
                </a:lnTo>
                <a:lnTo>
                  <a:pt x="61" y="238"/>
                </a:lnTo>
                <a:lnTo>
                  <a:pt x="31" y="0"/>
                </a:lnTo>
                <a:lnTo>
                  <a:pt x="51" y="0"/>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7" name="Freeform 121"/>
          <p:cNvSpPr/>
          <p:nvPr/>
        </p:nvSpPr>
        <p:spPr bwMode="auto">
          <a:xfrm>
            <a:off x="1507351" y="5593992"/>
            <a:ext cx="55563" cy="214312"/>
          </a:xfrm>
          <a:custGeom>
            <a:avLst/>
            <a:gdLst>
              <a:gd name="T0" fmla="*/ 2147483646 w 30"/>
              <a:gd name="T1" fmla="*/ 2147483646 h 115"/>
              <a:gd name="T2" fmla="*/ 2147483646 w 30"/>
              <a:gd name="T3" fmla="*/ 2147483646 h 115"/>
              <a:gd name="T4" fmla="*/ 2147483646 w 30"/>
              <a:gd name="T5" fmla="*/ 0 h 115"/>
              <a:gd name="T6" fmla="*/ 2147483646 w 30"/>
              <a:gd name="T7" fmla="*/ 2147483646 h 115"/>
              <a:gd name="T8" fmla="*/ 2147483646 w 30"/>
              <a:gd name="T9" fmla="*/ 2147483646 h 115"/>
              <a:gd name="T10" fmla="*/ 2147483646 w 30"/>
              <a:gd name="T11" fmla="*/ 2147483646 h 115"/>
              <a:gd name="T12" fmla="*/ 0 w 30"/>
              <a:gd name="T13" fmla="*/ 2147483646 h 115"/>
              <a:gd name="T14" fmla="*/ 2147483646 w 30"/>
              <a:gd name="T15" fmla="*/ 2147483646 h 115"/>
              <a:gd name="T16" fmla="*/ 2147483646 w 30"/>
              <a:gd name="T17" fmla="*/ 2147483646 h 115"/>
              <a:gd name="T18" fmla="*/ 2147483646 w 30"/>
              <a:gd name="T19" fmla="*/ 2147483646 h 11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
              <a:gd name="T31" fmla="*/ 0 h 115"/>
              <a:gd name="T32" fmla="*/ 30 w 30"/>
              <a:gd name="T33" fmla="*/ 115 h 11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 h="115">
                <a:moveTo>
                  <a:pt x="30" y="115"/>
                </a:moveTo>
                <a:lnTo>
                  <a:pt x="27" y="85"/>
                </a:lnTo>
                <a:lnTo>
                  <a:pt x="17" y="0"/>
                </a:lnTo>
                <a:lnTo>
                  <a:pt x="10" y="4"/>
                </a:lnTo>
                <a:lnTo>
                  <a:pt x="7" y="6"/>
                </a:lnTo>
                <a:lnTo>
                  <a:pt x="3" y="10"/>
                </a:lnTo>
                <a:lnTo>
                  <a:pt x="0" y="13"/>
                </a:lnTo>
                <a:lnTo>
                  <a:pt x="9" y="98"/>
                </a:lnTo>
                <a:lnTo>
                  <a:pt x="12" y="115"/>
                </a:lnTo>
                <a:lnTo>
                  <a:pt x="30" y="115"/>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8" name="Freeform 122"/>
          <p:cNvSpPr/>
          <p:nvPr/>
        </p:nvSpPr>
        <p:spPr bwMode="auto">
          <a:xfrm>
            <a:off x="1129526" y="4693880"/>
            <a:ext cx="747713" cy="1114425"/>
          </a:xfrm>
          <a:custGeom>
            <a:avLst/>
            <a:gdLst>
              <a:gd name="T0" fmla="*/ 2147483646 w 401"/>
              <a:gd name="T1" fmla="*/ 2147483646 h 597"/>
              <a:gd name="T2" fmla="*/ 2147483646 w 401"/>
              <a:gd name="T3" fmla="*/ 2147483646 h 597"/>
              <a:gd name="T4" fmla="*/ 2147483646 w 401"/>
              <a:gd name="T5" fmla="*/ 2147483646 h 597"/>
              <a:gd name="T6" fmla="*/ 2147483646 w 401"/>
              <a:gd name="T7" fmla="*/ 2147483646 h 597"/>
              <a:gd name="T8" fmla="*/ 2147483646 w 401"/>
              <a:gd name="T9" fmla="*/ 0 h 597"/>
              <a:gd name="T10" fmla="*/ 2147483646 w 401"/>
              <a:gd name="T11" fmla="*/ 2147483646 h 597"/>
              <a:gd name="T12" fmla="*/ 2147483646 w 401"/>
              <a:gd name="T13" fmla="*/ 2147483646 h 597"/>
              <a:gd name="T14" fmla="*/ 2147483646 w 401"/>
              <a:gd name="T15" fmla="*/ 2147483646 h 597"/>
              <a:gd name="T16" fmla="*/ 2147483646 w 401"/>
              <a:gd name="T17" fmla="*/ 2147483646 h 597"/>
              <a:gd name="T18" fmla="*/ 2147483646 w 401"/>
              <a:gd name="T19" fmla="*/ 2147483646 h 597"/>
              <a:gd name="T20" fmla="*/ 2147483646 w 401"/>
              <a:gd name="T21" fmla="*/ 2147483646 h 597"/>
              <a:gd name="T22" fmla="*/ 2147483646 w 401"/>
              <a:gd name="T23" fmla="*/ 2147483646 h 597"/>
              <a:gd name="T24" fmla="*/ 2147483646 w 401"/>
              <a:gd name="T25" fmla="*/ 2147483646 h 597"/>
              <a:gd name="T26" fmla="*/ 2147483646 w 401"/>
              <a:gd name="T27" fmla="*/ 2147483646 h 597"/>
              <a:gd name="T28" fmla="*/ 2147483646 w 401"/>
              <a:gd name="T29" fmla="*/ 2147483646 h 597"/>
              <a:gd name="T30" fmla="*/ 2147483646 w 401"/>
              <a:gd name="T31" fmla="*/ 2147483646 h 597"/>
              <a:gd name="T32" fmla="*/ 2147483646 w 401"/>
              <a:gd name="T33" fmla="*/ 2147483646 h 597"/>
              <a:gd name="T34" fmla="*/ 2147483646 w 401"/>
              <a:gd name="T35" fmla="*/ 2147483646 h 597"/>
              <a:gd name="T36" fmla="*/ 2147483646 w 401"/>
              <a:gd name="T37" fmla="*/ 2147483646 h 597"/>
              <a:gd name="T38" fmla="*/ 2147483646 w 401"/>
              <a:gd name="T39" fmla="*/ 2147483646 h 597"/>
              <a:gd name="T40" fmla="*/ 2147483646 w 401"/>
              <a:gd name="T41" fmla="*/ 2147483646 h 597"/>
              <a:gd name="T42" fmla="*/ 2147483646 w 401"/>
              <a:gd name="T43" fmla="*/ 2147483646 h 597"/>
              <a:gd name="T44" fmla="*/ 2147483646 w 401"/>
              <a:gd name="T45" fmla="*/ 2147483646 h 597"/>
              <a:gd name="T46" fmla="*/ 2147483646 w 401"/>
              <a:gd name="T47" fmla="*/ 2147483646 h 597"/>
              <a:gd name="T48" fmla="*/ 2147483646 w 401"/>
              <a:gd name="T49" fmla="*/ 2147483646 h 597"/>
              <a:gd name="T50" fmla="*/ 2147483646 w 401"/>
              <a:gd name="T51" fmla="*/ 2147483646 h 597"/>
              <a:gd name="T52" fmla="*/ 2147483646 w 401"/>
              <a:gd name="T53" fmla="*/ 2147483646 h 597"/>
              <a:gd name="T54" fmla="*/ 2147483646 w 401"/>
              <a:gd name="T55" fmla="*/ 2147483646 h 597"/>
              <a:gd name="T56" fmla="*/ 2147483646 w 401"/>
              <a:gd name="T57" fmla="*/ 2147483646 h 597"/>
              <a:gd name="T58" fmla="*/ 2147483646 w 401"/>
              <a:gd name="T59" fmla="*/ 2147483646 h 597"/>
              <a:gd name="T60" fmla="*/ 2147483646 w 401"/>
              <a:gd name="T61" fmla="*/ 2147483646 h 597"/>
              <a:gd name="T62" fmla="*/ 2147483646 w 401"/>
              <a:gd name="T63" fmla="*/ 2147483646 h 597"/>
              <a:gd name="T64" fmla="*/ 2147483646 w 401"/>
              <a:gd name="T65" fmla="*/ 2147483646 h 597"/>
              <a:gd name="T66" fmla="*/ 2147483646 w 401"/>
              <a:gd name="T67" fmla="*/ 2147483646 h 597"/>
              <a:gd name="T68" fmla="*/ 2147483646 w 401"/>
              <a:gd name="T69" fmla="*/ 2147483646 h 597"/>
              <a:gd name="T70" fmla="*/ 2147483646 w 401"/>
              <a:gd name="T71" fmla="*/ 2147483646 h 597"/>
              <a:gd name="T72" fmla="*/ 2147483646 w 401"/>
              <a:gd name="T73" fmla="*/ 2147483646 h 597"/>
              <a:gd name="T74" fmla="*/ 2147483646 w 401"/>
              <a:gd name="T75" fmla="*/ 2147483646 h 597"/>
              <a:gd name="T76" fmla="*/ 2147483646 w 401"/>
              <a:gd name="T77" fmla="*/ 2147483646 h 597"/>
              <a:gd name="T78" fmla="*/ 2147483646 w 401"/>
              <a:gd name="T79" fmla="*/ 2147483646 h 597"/>
              <a:gd name="T80" fmla="*/ 2147483646 w 401"/>
              <a:gd name="T81" fmla="*/ 2147483646 h 597"/>
              <a:gd name="T82" fmla="*/ 2147483646 w 401"/>
              <a:gd name="T83" fmla="*/ 2147483646 h 597"/>
              <a:gd name="T84" fmla="*/ 2147483646 w 401"/>
              <a:gd name="T85" fmla="*/ 2147483646 h 597"/>
              <a:gd name="T86" fmla="*/ 2147483646 w 401"/>
              <a:gd name="T87" fmla="*/ 2147483646 h 597"/>
              <a:gd name="T88" fmla="*/ 2147483646 w 401"/>
              <a:gd name="T89" fmla="*/ 2147483646 h 597"/>
              <a:gd name="T90" fmla="*/ 2147483646 w 401"/>
              <a:gd name="T91" fmla="*/ 2147483646 h 597"/>
              <a:gd name="T92" fmla="*/ 2147483646 w 401"/>
              <a:gd name="T93" fmla="*/ 2147483646 h 597"/>
              <a:gd name="T94" fmla="*/ 2147483646 w 401"/>
              <a:gd name="T95" fmla="*/ 2147483646 h 59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1"/>
              <a:gd name="T145" fmla="*/ 0 h 597"/>
              <a:gd name="T146" fmla="*/ 401 w 401"/>
              <a:gd name="T147" fmla="*/ 597 h 59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1" h="597">
                <a:moveTo>
                  <a:pt x="302" y="284"/>
                </a:moveTo>
                <a:lnTo>
                  <a:pt x="282" y="281"/>
                </a:lnTo>
                <a:lnTo>
                  <a:pt x="204" y="266"/>
                </a:lnTo>
                <a:lnTo>
                  <a:pt x="192" y="200"/>
                </a:lnTo>
                <a:lnTo>
                  <a:pt x="229" y="166"/>
                </a:lnTo>
                <a:lnTo>
                  <a:pt x="330" y="166"/>
                </a:lnTo>
                <a:lnTo>
                  <a:pt x="360" y="137"/>
                </a:lnTo>
                <a:lnTo>
                  <a:pt x="360" y="134"/>
                </a:lnTo>
                <a:lnTo>
                  <a:pt x="363" y="128"/>
                </a:lnTo>
                <a:lnTo>
                  <a:pt x="364" y="122"/>
                </a:lnTo>
                <a:lnTo>
                  <a:pt x="366" y="114"/>
                </a:lnTo>
                <a:lnTo>
                  <a:pt x="366" y="98"/>
                </a:lnTo>
                <a:lnTo>
                  <a:pt x="364" y="91"/>
                </a:lnTo>
                <a:lnTo>
                  <a:pt x="401" y="41"/>
                </a:lnTo>
                <a:lnTo>
                  <a:pt x="344" y="0"/>
                </a:lnTo>
                <a:lnTo>
                  <a:pt x="248" y="134"/>
                </a:lnTo>
                <a:lnTo>
                  <a:pt x="245" y="132"/>
                </a:lnTo>
                <a:lnTo>
                  <a:pt x="242" y="129"/>
                </a:lnTo>
                <a:lnTo>
                  <a:pt x="238" y="128"/>
                </a:lnTo>
                <a:lnTo>
                  <a:pt x="233" y="127"/>
                </a:lnTo>
                <a:lnTo>
                  <a:pt x="229" y="125"/>
                </a:lnTo>
                <a:lnTo>
                  <a:pt x="225" y="125"/>
                </a:lnTo>
                <a:lnTo>
                  <a:pt x="219" y="127"/>
                </a:lnTo>
                <a:lnTo>
                  <a:pt x="219" y="122"/>
                </a:lnTo>
                <a:lnTo>
                  <a:pt x="218" y="115"/>
                </a:lnTo>
                <a:lnTo>
                  <a:pt x="215" y="109"/>
                </a:lnTo>
                <a:lnTo>
                  <a:pt x="212" y="104"/>
                </a:lnTo>
                <a:lnTo>
                  <a:pt x="208" y="98"/>
                </a:lnTo>
                <a:lnTo>
                  <a:pt x="204" y="92"/>
                </a:lnTo>
                <a:lnTo>
                  <a:pt x="199" y="90"/>
                </a:lnTo>
                <a:lnTo>
                  <a:pt x="195" y="87"/>
                </a:lnTo>
                <a:lnTo>
                  <a:pt x="188" y="82"/>
                </a:lnTo>
                <a:lnTo>
                  <a:pt x="188" y="75"/>
                </a:lnTo>
                <a:lnTo>
                  <a:pt x="188" y="67"/>
                </a:lnTo>
                <a:lnTo>
                  <a:pt x="187" y="60"/>
                </a:lnTo>
                <a:lnTo>
                  <a:pt x="184" y="51"/>
                </a:lnTo>
                <a:lnTo>
                  <a:pt x="182" y="44"/>
                </a:lnTo>
                <a:lnTo>
                  <a:pt x="178" y="37"/>
                </a:lnTo>
                <a:lnTo>
                  <a:pt x="177" y="30"/>
                </a:lnTo>
                <a:lnTo>
                  <a:pt x="172" y="23"/>
                </a:lnTo>
                <a:lnTo>
                  <a:pt x="165" y="16"/>
                </a:lnTo>
                <a:lnTo>
                  <a:pt x="161" y="11"/>
                </a:lnTo>
                <a:lnTo>
                  <a:pt x="113" y="4"/>
                </a:lnTo>
                <a:lnTo>
                  <a:pt x="69" y="17"/>
                </a:lnTo>
                <a:lnTo>
                  <a:pt x="57" y="48"/>
                </a:lnTo>
                <a:lnTo>
                  <a:pt x="52" y="73"/>
                </a:lnTo>
                <a:lnTo>
                  <a:pt x="46" y="92"/>
                </a:lnTo>
                <a:lnTo>
                  <a:pt x="40" y="117"/>
                </a:lnTo>
                <a:lnTo>
                  <a:pt x="37" y="138"/>
                </a:lnTo>
                <a:lnTo>
                  <a:pt x="36" y="161"/>
                </a:lnTo>
                <a:lnTo>
                  <a:pt x="36" y="254"/>
                </a:lnTo>
                <a:lnTo>
                  <a:pt x="0" y="358"/>
                </a:lnTo>
                <a:lnTo>
                  <a:pt x="10" y="389"/>
                </a:lnTo>
                <a:lnTo>
                  <a:pt x="76" y="389"/>
                </a:lnTo>
                <a:lnTo>
                  <a:pt x="86" y="389"/>
                </a:lnTo>
                <a:lnTo>
                  <a:pt x="97" y="398"/>
                </a:lnTo>
                <a:lnTo>
                  <a:pt x="114" y="409"/>
                </a:lnTo>
                <a:lnTo>
                  <a:pt x="133" y="422"/>
                </a:lnTo>
                <a:lnTo>
                  <a:pt x="154" y="431"/>
                </a:lnTo>
                <a:lnTo>
                  <a:pt x="174" y="435"/>
                </a:lnTo>
                <a:lnTo>
                  <a:pt x="197" y="438"/>
                </a:lnTo>
                <a:lnTo>
                  <a:pt x="191" y="446"/>
                </a:lnTo>
                <a:lnTo>
                  <a:pt x="182" y="455"/>
                </a:lnTo>
                <a:lnTo>
                  <a:pt x="174" y="463"/>
                </a:lnTo>
                <a:lnTo>
                  <a:pt x="164" y="475"/>
                </a:lnTo>
                <a:lnTo>
                  <a:pt x="155" y="480"/>
                </a:lnTo>
                <a:lnTo>
                  <a:pt x="147" y="486"/>
                </a:lnTo>
                <a:lnTo>
                  <a:pt x="133" y="495"/>
                </a:lnTo>
                <a:lnTo>
                  <a:pt x="125" y="500"/>
                </a:lnTo>
                <a:lnTo>
                  <a:pt x="118" y="505"/>
                </a:lnTo>
                <a:lnTo>
                  <a:pt x="116" y="510"/>
                </a:lnTo>
                <a:lnTo>
                  <a:pt x="111" y="516"/>
                </a:lnTo>
                <a:lnTo>
                  <a:pt x="110" y="522"/>
                </a:lnTo>
                <a:lnTo>
                  <a:pt x="108" y="526"/>
                </a:lnTo>
                <a:lnTo>
                  <a:pt x="131" y="557"/>
                </a:lnTo>
                <a:lnTo>
                  <a:pt x="138" y="552"/>
                </a:lnTo>
                <a:lnTo>
                  <a:pt x="145" y="557"/>
                </a:lnTo>
                <a:lnTo>
                  <a:pt x="150" y="563"/>
                </a:lnTo>
                <a:lnTo>
                  <a:pt x="157" y="573"/>
                </a:lnTo>
                <a:lnTo>
                  <a:pt x="170" y="588"/>
                </a:lnTo>
                <a:lnTo>
                  <a:pt x="177" y="593"/>
                </a:lnTo>
                <a:lnTo>
                  <a:pt x="182" y="596"/>
                </a:lnTo>
                <a:lnTo>
                  <a:pt x="191" y="597"/>
                </a:lnTo>
                <a:lnTo>
                  <a:pt x="214" y="597"/>
                </a:lnTo>
                <a:lnTo>
                  <a:pt x="212" y="581"/>
                </a:lnTo>
                <a:lnTo>
                  <a:pt x="205" y="574"/>
                </a:lnTo>
                <a:lnTo>
                  <a:pt x="197" y="569"/>
                </a:lnTo>
                <a:lnTo>
                  <a:pt x="192" y="566"/>
                </a:lnTo>
                <a:lnTo>
                  <a:pt x="189" y="560"/>
                </a:lnTo>
                <a:lnTo>
                  <a:pt x="187" y="553"/>
                </a:lnTo>
                <a:lnTo>
                  <a:pt x="185" y="539"/>
                </a:lnTo>
                <a:lnTo>
                  <a:pt x="185" y="530"/>
                </a:lnTo>
                <a:lnTo>
                  <a:pt x="187" y="519"/>
                </a:lnTo>
                <a:lnTo>
                  <a:pt x="191" y="512"/>
                </a:lnTo>
                <a:lnTo>
                  <a:pt x="194" y="505"/>
                </a:lnTo>
                <a:lnTo>
                  <a:pt x="198" y="500"/>
                </a:lnTo>
                <a:lnTo>
                  <a:pt x="202" y="495"/>
                </a:lnTo>
                <a:lnTo>
                  <a:pt x="209" y="489"/>
                </a:lnTo>
                <a:lnTo>
                  <a:pt x="219" y="482"/>
                </a:lnTo>
                <a:lnTo>
                  <a:pt x="238" y="466"/>
                </a:lnTo>
                <a:lnTo>
                  <a:pt x="259" y="451"/>
                </a:lnTo>
                <a:lnTo>
                  <a:pt x="258" y="472"/>
                </a:lnTo>
                <a:lnTo>
                  <a:pt x="255" y="492"/>
                </a:lnTo>
                <a:lnTo>
                  <a:pt x="245" y="523"/>
                </a:lnTo>
                <a:lnTo>
                  <a:pt x="239" y="536"/>
                </a:lnTo>
                <a:lnTo>
                  <a:pt x="235" y="544"/>
                </a:lnTo>
                <a:lnTo>
                  <a:pt x="231" y="554"/>
                </a:lnTo>
                <a:lnTo>
                  <a:pt x="229" y="566"/>
                </a:lnTo>
                <a:lnTo>
                  <a:pt x="232" y="597"/>
                </a:lnTo>
                <a:lnTo>
                  <a:pt x="270" y="597"/>
                </a:lnTo>
                <a:lnTo>
                  <a:pt x="273" y="590"/>
                </a:lnTo>
                <a:lnTo>
                  <a:pt x="282" y="590"/>
                </a:lnTo>
                <a:lnTo>
                  <a:pt x="286" y="591"/>
                </a:lnTo>
                <a:lnTo>
                  <a:pt x="295" y="594"/>
                </a:lnTo>
                <a:lnTo>
                  <a:pt x="303" y="597"/>
                </a:lnTo>
                <a:lnTo>
                  <a:pt x="364" y="597"/>
                </a:lnTo>
                <a:lnTo>
                  <a:pt x="367" y="596"/>
                </a:lnTo>
                <a:lnTo>
                  <a:pt x="370" y="594"/>
                </a:lnTo>
                <a:lnTo>
                  <a:pt x="371" y="591"/>
                </a:lnTo>
                <a:lnTo>
                  <a:pt x="373" y="588"/>
                </a:lnTo>
                <a:lnTo>
                  <a:pt x="373" y="586"/>
                </a:lnTo>
                <a:lnTo>
                  <a:pt x="373" y="583"/>
                </a:lnTo>
                <a:lnTo>
                  <a:pt x="371" y="581"/>
                </a:lnTo>
                <a:lnTo>
                  <a:pt x="370" y="580"/>
                </a:lnTo>
                <a:lnTo>
                  <a:pt x="367" y="580"/>
                </a:lnTo>
                <a:lnTo>
                  <a:pt x="340" y="571"/>
                </a:lnTo>
                <a:lnTo>
                  <a:pt x="313" y="563"/>
                </a:lnTo>
                <a:lnTo>
                  <a:pt x="307" y="559"/>
                </a:lnTo>
                <a:lnTo>
                  <a:pt x="299" y="553"/>
                </a:lnTo>
                <a:lnTo>
                  <a:pt x="293" y="544"/>
                </a:lnTo>
                <a:lnTo>
                  <a:pt x="290" y="533"/>
                </a:lnTo>
                <a:lnTo>
                  <a:pt x="292" y="522"/>
                </a:lnTo>
                <a:lnTo>
                  <a:pt x="295" y="509"/>
                </a:lnTo>
                <a:lnTo>
                  <a:pt x="297" y="498"/>
                </a:lnTo>
                <a:lnTo>
                  <a:pt x="302" y="486"/>
                </a:lnTo>
                <a:lnTo>
                  <a:pt x="307" y="471"/>
                </a:lnTo>
                <a:lnTo>
                  <a:pt x="340" y="381"/>
                </a:lnTo>
                <a:lnTo>
                  <a:pt x="344" y="365"/>
                </a:lnTo>
                <a:lnTo>
                  <a:pt x="349" y="341"/>
                </a:lnTo>
                <a:lnTo>
                  <a:pt x="353" y="314"/>
                </a:lnTo>
                <a:lnTo>
                  <a:pt x="349" y="307"/>
                </a:lnTo>
                <a:lnTo>
                  <a:pt x="344" y="297"/>
                </a:lnTo>
                <a:lnTo>
                  <a:pt x="337" y="293"/>
                </a:lnTo>
                <a:lnTo>
                  <a:pt x="330" y="290"/>
                </a:lnTo>
                <a:lnTo>
                  <a:pt x="302" y="284"/>
                </a:lnTo>
                <a:close/>
              </a:path>
            </a:pathLst>
          </a:custGeom>
          <a:solidFill>
            <a:srgbClr val="33CC33"/>
          </a:solidFill>
          <a:ln w="9525">
            <a:solidFill>
              <a:schemeClr val="tx1"/>
            </a:solidFill>
            <a:round/>
          </a:ln>
        </p:spPr>
        <p:txBody>
          <a:bodyPr/>
          <a:lstStyle/>
          <a:p>
            <a:endParaRPr lang="zh-CN" altLang="en-US"/>
          </a:p>
        </p:txBody>
      </p:sp>
      <p:sp>
        <p:nvSpPr>
          <p:cNvPr id="279" name="Freeform 123"/>
          <p:cNvSpPr/>
          <p:nvPr/>
        </p:nvSpPr>
        <p:spPr bwMode="auto">
          <a:xfrm>
            <a:off x="1556563" y="5005030"/>
            <a:ext cx="692150" cy="803275"/>
          </a:xfrm>
          <a:custGeom>
            <a:avLst/>
            <a:gdLst>
              <a:gd name="T0" fmla="*/ 2147483646 w 371"/>
              <a:gd name="T1" fmla="*/ 2147483646 h 431"/>
              <a:gd name="T2" fmla="*/ 2147483646 w 371"/>
              <a:gd name="T3" fmla="*/ 2147483646 h 431"/>
              <a:gd name="T4" fmla="*/ 2147483646 w 371"/>
              <a:gd name="T5" fmla="*/ 2147483646 h 431"/>
              <a:gd name="T6" fmla="*/ 2147483646 w 371"/>
              <a:gd name="T7" fmla="*/ 2147483646 h 431"/>
              <a:gd name="T8" fmla="*/ 2147483646 w 371"/>
              <a:gd name="T9" fmla="*/ 2147483646 h 431"/>
              <a:gd name="T10" fmla="*/ 2147483646 w 371"/>
              <a:gd name="T11" fmla="*/ 2147483646 h 431"/>
              <a:gd name="T12" fmla="*/ 2147483646 w 371"/>
              <a:gd name="T13" fmla="*/ 2147483646 h 431"/>
              <a:gd name="T14" fmla="*/ 2147483646 w 371"/>
              <a:gd name="T15" fmla="*/ 2147483646 h 431"/>
              <a:gd name="T16" fmla="*/ 2147483646 w 371"/>
              <a:gd name="T17" fmla="*/ 2147483646 h 431"/>
              <a:gd name="T18" fmla="*/ 2147483646 w 371"/>
              <a:gd name="T19" fmla="*/ 2147483646 h 431"/>
              <a:gd name="T20" fmla="*/ 2147483646 w 371"/>
              <a:gd name="T21" fmla="*/ 2147483646 h 431"/>
              <a:gd name="T22" fmla="*/ 0 w 371"/>
              <a:gd name="T23" fmla="*/ 2147483646 h 431"/>
              <a:gd name="T24" fmla="*/ 0 w 371"/>
              <a:gd name="T25" fmla="*/ 0 h 431"/>
              <a:gd name="T26" fmla="*/ 2147483646 w 371"/>
              <a:gd name="T27" fmla="*/ 0 h 431"/>
              <a:gd name="T28" fmla="*/ 2147483646 w 371"/>
              <a:gd name="T29" fmla="*/ 2147483646 h 431"/>
              <a:gd name="T30" fmla="*/ 2147483646 w 371"/>
              <a:gd name="T31" fmla="*/ 2147483646 h 431"/>
              <a:gd name="T32" fmla="*/ 2147483646 w 371"/>
              <a:gd name="T33" fmla="*/ 2147483646 h 431"/>
              <a:gd name="T34" fmla="*/ 2147483646 w 371"/>
              <a:gd name="T35" fmla="*/ 2147483646 h 431"/>
              <a:gd name="T36" fmla="*/ 2147483646 w 371"/>
              <a:gd name="T37" fmla="*/ 2147483646 h 431"/>
              <a:gd name="T38" fmla="*/ 2147483646 w 371"/>
              <a:gd name="T39" fmla="*/ 2147483646 h 431"/>
              <a:gd name="T40" fmla="*/ 2147483646 w 371"/>
              <a:gd name="T41" fmla="*/ 2147483646 h 431"/>
              <a:gd name="T42" fmla="*/ 2147483646 w 371"/>
              <a:gd name="T43" fmla="*/ 2147483646 h 431"/>
              <a:gd name="T44" fmla="*/ 2147483646 w 371"/>
              <a:gd name="T45" fmla="*/ 2147483646 h 431"/>
              <a:gd name="T46" fmla="*/ 2147483646 w 371"/>
              <a:gd name="T47" fmla="*/ 2147483646 h 43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71"/>
              <a:gd name="T73" fmla="*/ 0 h 431"/>
              <a:gd name="T74" fmla="*/ 371 w 371"/>
              <a:gd name="T75" fmla="*/ 431 h 43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71" h="431">
                <a:moveTo>
                  <a:pt x="293" y="100"/>
                </a:moveTo>
                <a:lnTo>
                  <a:pt x="73" y="100"/>
                </a:lnTo>
                <a:lnTo>
                  <a:pt x="73" y="118"/>
                </a:lnTo>
                <a:lnTo>
                  <a:pt x="53" y="115"/>
                </a:lnTo>
                <a:lnTo>
                  <a:pt x="53" y="100"/>
                </a:lnTo>
                <a:lnTo>
                  <a:pt x="46" y="100"/>
                </a:lnTo>
                <a:lnTo>
                  <a:pt x="39" y="98"/>
                </a:lnTo>
                <a:lnTo>
                  <a:pt x="31" y="94"/>
                </a:lnTo>
                <a:lnTo>
                  <a:pt x="29" y="88"/>
                </a:lnTo>
                <a:lnTo>
                  <a:pt x="27" y="84"/>
                </a:lnTo>
                <a:lnTo>
                  <a:pt x="27" y="19"/>
                </a:lnTo>
                <a:lnTo>
                  <a:pt x="0" y="19"/>
                </a:lnTo>
                <a:lnTo>
                  <a:pt x="0" y="0"/>
                </a:lnTo>
                <a:lnTo>
                  <a:pt x="370" y="0"/>
                </a:lnTo>
                <a:lnTo>
                  <a:pt x="371" y="19"/>
                </a:lnTo>
                <a:lnTo>
                  <a:pt x="341" y="19"/>
                </a:lnTo>
                <a:lnTo>
                  <a:pt x="341" y="86"/>
                </a:lnTo>
                <a:lnTo>
                  <a:pt x="338" y="91"/>
                </a:lnTo>
                <a:lnTo>
                  <a:pt x="331" y="97"/>
                </a:lnTo>
                <a:lnTo>
                  <a:pt x="327" y="100"/>
                </a:lnTo>
                <a:lnTo>
                  <a:pt x="314" y="100"/>
                </a:lnTo>
                <a:lnTo>
                  <a:pt x="336" y="431"/>
                </a:lnTo>
                <a:lnTo>
                  <a:pt x="314" y="431"/>
                </a:lnTo>
                <a:lnTo>
                  <a:pt x="293" y="100"/>
                </a:lnTo>
                <a:close/>
              </a:path>
            </a:pathLst>
          </a:custGeom>
          <a:solidFill>
            <a:srgbClr val="777777"/>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0" name="Freeform 124"/>
          <p:cNvSpPr/>
          <p:nvPr/>
        </p:nvSpPr>
        <p:spPr bwMode="auto">
          <a:xfrm>
            <a:off x="1208901" y="4082692"/>
            <a:ext cx="390525" cy="647700"/>
          </a:xfrm>
          <a:custGeom>
            <a:avLst/>
            <a:gdLst>
              <a:gd name="T0" fmla="*/ 2147483646 w 210"/>
              <a:gd name="T1" fmla="*/ 2147483646 h 347"/>
              <a:gd name="T2" fmla="*/ 2147483646 w 210"/>
              <a:gd name="T3" fmla="*/ 2147483646 h 347"/>
              <a:gd name="T4" fmla="*/ 2147483646 w 210"/>
              <a:gd name="T5" fmla="*/ 2147483646 h 347"/>
              <a:gd name="T6" fmla="*/ 2147483646 w 210"/>
              <a:gd name="T7" fmla="*/ 2147483646 h 347"/>
              <a:gd name="T8" fmla="*/ 2147483646 w 210"/>
              <a:gd name="T9" fmla="*/ 2147483646 h 347"/>
              <a:gd name="T10" fmla="*/ 2147483646 w 210"/>
              <a:gd name="T11" fmla="*/ 2147483646 h 347"/>
              <a:gd name="T12" fmla="*/ 2147483646 w 210"/>
              <a:gd name="T13" fmla="*/ 2147483646 h 347"/>
              <a:gd name="T14" fmla="*/ 2147483646 w 210"/>
              <a:gd name="T15" fmla="*/ 2147483646 h 347"/>
              <a:gd name="T16" fmla="*/ 2147483646 w 210"/>
              <a:gd name="T17" fmla="*/ 2147483646 h 347"/>
              <a:gd name="T18" fmla="*/ 2147483646 w 210"/>
              <a:gd name="T19" fmla="*/ 2147483646 h 347"/>
              <a:gd name="T20" fmla="*/ 2147483646 w 210"/>
              <a:gd name="T21" fmla="*/ 2147483646 h 347"/>
              <a:gd name="T22" fmla="*/ 2147483646 w 210"/>
              <a:gd name="T23" fmla="*/ 2147483646 h 347"/>
              <a:gd name="T24" fmla="*/ 2147483646 w 210"/>
              <a:gd name="T25" fmla="*/ 2147483646 h 347"/>
              <a:gd name="T26" fmla="*/ 2147483646 w 210"/>
              <a:gd name="T27" fmla="*/ 2147483646 h 347"/>
              <a:gd name="T28" fmla="*/ 2147483646 w 210"/>
              <a:gd name="T29" fmla="*/ 2147483646 h 347"/>
              <a:gd name="T30" fmla="*/ 2147483646 w 210"/>
              <a:gd name="T31" fmla="*/ 2147483646 h 347"/>
              <a:gd name="T32" fmla="*/ 2147483646 w 210"/>
              <a:gd name="T33" fmla="*/ 2147483646 h 347"/>
              <a:gd name="T34" fmla="*/ 2147483646 w 210"/>
              <a:gd name="T35" fmla="*/ 2147483646 h 347"/>
              <a:gd name="T36" fmla="*/ 2147483646 w 210"/>
              <a:gd name="T37" fmla="*/ 2147483646 h 347"/>
              <a:gd name="T38" fmla="*/ 2147483646 w 210"/>
              <a:gd name="T39" fmla="*/ 2147483646 h 347"/>
              <a:gd name="T40" fmla="*/ 2147483646 w 210"/>
              <a:gd name="T41" fmla="*/ 2147483646 h 347"/>
              <a:gd name="T42" fmla="*/ 2147483646 w 210"/>
              <a:gd name="T43" fmla="*/ 2147483646 h 347"/>
              <a:gd name="T44" fmla="*/ 2147483646 w 210"/>
              <a:gd name="T45" fmla="*/ 2147483646 h 347"/>
              <a:gd name="T46" fmla="*/ 2147483646 w 210"/>
              <a:gd name="T47" fmla="*/ 2147483646 h 347"/>
              <a:gd name="T48" fmla="*/ 2147483646 w 210"/>
              <a:gd name="T49" fmla="*/ 2147483646 h 347"/>
              <a:gd name="T50" fmla="*/ 2147483646 w 210"/>
              <a:gd name="T51" fmla="*/ 2147483646 h 347"/>
              <a:gd name="T52" fmla="*/ 2147483646 w 210"/>
              <a:gd name="T53" fmla="*/ 2147483646 h 347"/>
              <a:gd name="T54" fmla="*/ 2147483646 w 210"/>
              <a:gd name="T55" fmla="*/ 2147483646 h 347"/>
              <a:gd name="T56" fmla="*/ 2147483646 w 210"/>
              <a:gd name="T57" fmla="*/ 2147483646 h 347"/>
              <a:gd name="T58" fmla="*/ 2147483646 w 210"/>
              <a:gd name="T59" fmla="*/ 2147483646 h 347"/>
              <a:gd name="T60" fmla="*/ 2147483646 w 210"/>
              <a:gd name="T61" fmla="*/ 2147483646 h 347"/>
              <a:gd name="T62" fmla="*/ 2147483646 w 210"/>
              <a:gd name="T63" fmla="*/ 2147483646 h 347"/>
              <a:gd name="T64" fmla="*/ 2147483646 w 210"/>
              <a:gd name="T65" fmla="*/ 2147483646 h 347"/>
              <a:gd name="T66" fmla="*/ 2147483646 w 210"/>
              <a:gd name="T67" fmla="*/ 2147483646 h 347"/>
              <a:gd name="T68" fmla="*/ 2147483646 w 210"/>
              <a:gd name="T69" fmla="*/ 2147483646 h 347"/>
              <a:gd name="T70" fmla="*/ 2147483646 w 210"/>
              <a:gd name="T71" fmla="*/ 2147483646 h 347"/>
              <a:gd name="T72" fmla="*/ 2147483646 w 210"/>
              <a:gd name="T73" fmla="*/ 2147483646 h 347"/>
              <a:gd name="T74" fmla="*/ 2147483646 w 210"/>
              <a:gd name="T75" fmla="*/ 2147483646 h 347"/>
              <a:gd name="T76" fmla="*/ 2147483646 w 210"/>
              <a:gd name="T77" fmla="*/ 2147483646 h 347"/>
              <a:gd name="T78" fmla="*/ 2147483646 w 210"/>
              <a:gd name="T79" fmla="*/ 2147483646 h 347"/>
              <a:gd name="T80" fmla="*/ 2147483646 w 210"/>
              <a:gd name="T81" fmla="*/ 2147483646 h 347"/>
              <a:gd name="T82" fmla="*/ 2147483646 w 210"/>
              <a:gd name="T83" fmla="*/ 2147483646 h 347"/>
              <a:gd name="T84" fmla="*/ 2147483646 w 210"/>
              <a:gd name="T85" fmla="*/ 2147483646 h 347"/>
              <a:gd name="T86" fmla="*/ 2147483646 w 210"/>
              <a:gd name="T87" fmla="*/ 2147483646 h 347"/>
              <a:gd name="T88" fmla="*/ 2147483646 w 210"/>
              <a:gd name="T89" fmla="*/ 2147483646 h 347"/>
              <a:gd name="T90" fmla="*/ 2147483646 w 210"/>
              <a:gd name="T91" fmla="*/ 2147483646 h 347"/>
              <a:gd name="T92" fmla="*/ 2147483646 w 210"/>
              <a:gd name="T93" fmla="*/ 2147483646 h 347"/>
              <a:gd name="T94" fmla="*/ 2147483646 w 210"/>
              <a:gd name="T95" fmla="*/ 2147483646 h 347"/>
              <a:gd name="T96" fmla="*/ 2147483646 w 210"/>
              <a:gd name="T97" fmla="*/ 2147483646 h 347"/>
              <a:gd name="T98" fmla="*/ 2147483646 w 210"/>
              <a:gd name="T99" fmla="*/ 2147483646 h 347"/>
              <a:gd name="T100" fmla="*/ 0 w 210"/>
              <a:gd name="T101" fmla="*/ 2147483646 h 347"/>
              <a:gd name="T102" fmla="*/ 2147483646 w 210"/>
              <a:gd name="T103" fmla="*/ 2147483646 h 347"/>
              <a:gd name="T104" fmla="*/ 2147483646 w 210"/>
              <a:gd name="T105" fmla="*/ 2147483646 h 347"/>
              <a:gd name="T106" fmla="*/ 2147483646 w 210"/>
              <a:gd name="T107" fmla="*/ 2147483646 h 3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10"/>
              <a:gd name="T163" fmla="*/ 0 h 347"/>
              <a:gd name="T164" fmla="*/ 210 w 210"/>
              <a:gd name="T165" fmla="*/ 347 h 347"/>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10" h="347">
                <a:moveTo>
                  <a:pt x="119" y="341"/>
                </a:moveTo>
                <a:lnTo>
                  <a:pt x="122" y="331"/>
                </a:lnTo>
                <a:lnTo>
                  <a:pt x="123" y="327"/>
                </a:lnTo>
                <a:lnTo>
                  <a:pt x="128" y="322"/>
                </a:lnTo>
                <a:lnTo>
                  <a:pt x="132" y="321"/>
                </a:lnTo>
                <a:lnTo>
                  <a:pt x="139" y="320"/>
                </a:lnTo>
                <a:lnTo>
                  <a:pt x="149" y="320"/>
                </a:lnTo>
                <a:lnTo>
                  <a:pt x="150" y="318"/>
                </a:lnTo>
                <a:lnTo>
                  <a:pt x="153" y="314"/>
                </a:lnTo>
                <a:lnTo>
                  <a:pt x="155" y="310"/>
                </a:lnTo>
                <a:lnTo>
                  <a:pt x="155" y="305"/>
                </a:lnTo>
                <a:lnTo>
                  <a:pt x="155" y="302"/>
                </a:lnTo>
                <a:lnTo>
                  <a:pt x="157" y="300"/>
                </a:lnTo>
                <a:lnTo>
                  <a:pt x="159" y="297"/>
                </a:lnTo>
                <a:lnTo>
                  <a:pt x="159" y="295"/>
                </a:lnTo>
                <a:lnTo>
                  <a:pt x="157" y="291"/>
                </a:lnTo>
                <a:lnTo>
                  <a:pt x="155" y="290"/>
                </a:lnTo>
                <a:lnTo>
                  <a:pt x="159" y="290"/>
                </a:lnTo>
                <a:lnTo>
                  <a:pt x="160" y="290"/>
                </a:lnTo>
                <a:lnTo>
                  <a:pt x="164" y="287"/>
                </a:lnTo>
                <a:lnTo>
                  <a:pt x="163" y="284"/>
                </a:lnTo>
                <a:lnTo>
                  <a:pt x="163" y="278"/>
                </a:lnTo>
                <a:lnTo>
                  <a:pt x="170" y="277"/>
                </a:lnTo>
                <a:lnTo>
                  <a:pt x="173" y="277"/>
                </a:lnTo>
                <a:lnTo>
                  <a:pt x="173" y="273"/>
                </a:lnTo>
                <a:lnTo>
                  <a:pt x="172" y="268"/>
                </a:lnTo>
                <a:lnTo>
                  <a:pt x="169" y="266"/>
                </a:lnTo>
                <a:lnTo>
                  <a:pt x="166" y="258"/>
                </a:lnTo>
                <a:lnTo>
                  <a:pt x="164" y="246"/>
                </a:lnTo>
                <a:lnTo>
                  <a:pt x="169" y="237"/>
                </a:lnTo>
                <a:lnTo>
                  <a:pt x="172" y="231"/>
                </a:lnTo>
                <a:lnTo>
                  <a:pt x="173" y="227"/>
                </a:lnTo>
                <a:lnTo>
                  <a:pt x="174" y="221"/>
                </a:lnTo>
                <a:lnTo>
                  <a:pt x="174" y="213"/>
                </a:lnTo>
                <a:lnTo>
                  <a:pt x="173" y="207"/>
                </a:lnTo>
                <a:lnTo>
                  <a:pt x="172" y="203"/>
                </a:lnTo>
                <a:lnTo>
                  <a:pt x="174" y="194"/>
                </a:lnTo>
                <a:lnTo>
                  <a:pt x="177" y="187"/>
                </a:lnTo>
                <a:lnTo>
                  <a:pt x="182" y="180"/>
                </a:lnTo>
                <a:lnTo>
                  <a:pt x="184" y="172"/>
                </a:lnTo>
                <a:lnTo>
                  <a:pt x="184" y="165"/>
                </a:lnTo>
                <a:lnTo>
                  <a:pt x="187" y="158"/>
                </a:lnTo>
                <a:lnTo>
                  <a:pt x="187" y="149"/>
                </a:lnTo>
                <a:lnTo>
                  <a:pt x="193" y="130"/>
                </a:lnTo>
                <a:lnTo>
                  <a:pt x="199" y="116"/>
                </a:lnTo>
                <a:lnTo>
                  <a:pt x="200" y="111"/>
                </a:lnTo>
                <a:lnTo>
                  <a:pt x="203" y="105"/>
                </a:lnTo>
                <a:lnTo>
                  <a:pt x="207" y="101"/>
                </a:lnTo>
                <a:lnTo>
                  <a:pt x="209" y="95"/>
                </a:lnTo>
                <a:lnTo>
                  <a:pt x="210" y="88"/>
                </a:lnTo>
                <a:lnTo>
                  <a:pt x="209" y="76"/>
                </a:lnTo>
                <a:lnTo>
                  <a:pt x="207" y="68"/>
                </a:lnTo>
                <a:lnTo>
                  <a:pt x="200" y="37"/>
                </a:lnTo>
                <a:lnTo>
                  <a:pt x="199" y="35"/>
                </a:lnTo>
                <a:lnTo>
                  <a:pt x="197" y="34"/>
                </a:lnTo>
                <a:lnTo>
                  <a:pt x="193" y="34"/>
                </a:lnTo>
                <a:lnTo>
                  <a:pt x="191" y="35"/>
                </a:lnTo>
                <a:lnTo>
                  <a:pt x="184" y="10"/>
                </a:lnTo>
                <a:lnTo>
                  <a:pt x="183" y="7"/>
                </a:lnTo>
                <a:lnTo>
                  <a:pt x="180" y="4"/>
                </a:lnTo>
                <a:lnTo>
                  <a:pt x="177" y="4"/>
                </a:lnTo>
                <a:lnTo>
                  <a:pt x="177" y="1"/>
                </a:lnTo>
                <a:lnTo>
                  <a:pt x="173" y="0"/>
                </a:lnTo>
                <a:lnTo>
                  <a:pt x="172" y="1"/>
                </a:lnTo>
                <a:lnTo>
                  <a:pt x="169" y="3"/>
                </a:lnTo>
                <a:lnTo>
                  <a:pt x="169" y="24"/>
                </a:lnTo>
                <a:lnTo>
                  <a:pt x="167" y="24"/>
                </a:lnTo>
                <a:lnTo>
                  <a:pt x="166" y="25"/>
                </a:lnTo>
                <a:lnTo>
                  <a:pt x="166" y="34"/>
                </a:lnTo>
                <a:lnTo>
                  <a:pt x="167" y="44"/>
                </a:lnTo>
                <a:lnTo>
                  <a:pt x="169" y="52"/>
                </a:lnTo>
                <a:lnTo>
                  <a:pt x="172" y="64"/>
                </a:lnTo>
                <a:lnTo>
                  <a:pt x="173" y="72"/>
                </a:lnTo>
                <a:lnTo>
                  <a:pt x="180" y="89"/>
                </a:lnTo>
                <a:lnTo>
                  <a:pt x="180" y="103"/>
                </a:lnTo>
                <a:lnTo>
                  <a:pt x="177" y="112"/>
                </a:lnTo>
                <a:lnTo>
                  <a:pt x="176" y="118"/>
                </a:lnTo>
                <a:lnTo>
                  <a:pt x="173" y="122"/>
                </a:lnTo>
                <a:lnTo>
                  <a:pt x="164" y="136"/>
                </a:lnTo>
                <a:lnTo>
                  <a:pt x="157" y="145"/>
                </a:lnTo>
                <a:lnTo>
                  <a:pt x="147" y="155"/>
                </a:lnTo>
                <a:lnTo>
                  <a:pt x="139" y="167"/>
                </a:lnTo>
                <a:lnTo>
                  <a:pt x="130" y="180"/>
                </a:lnTo>
                <a:lnTo>
                  <a:pt x="115" y="179"/>
                </a:lnTo>
                <a:lnTo>
                  <a:pt x="105" y="177"/>
                </a:lnTo>
                <a:lnTo>
                  <a:pt x="89" y="177"/>
                </a:lnTo>
                <a:lnTo>
                  <a:pt x="79" y="180"/>
                </a:lnTo>
                <a:lnTo>
                  <a:pt x="71" y="186"/>
                </a:lnTo>
                <a:lnTo>
                  <a:pt x="65" y="190"/>
                </a:lnTo>
                <a:lnTo>
                  <a:pt x="52" y="203"/>
                </a:lnTo>
                <a:lnTo>
                  <a:pt x="48" y="212"/>
                </a:lnTo>
                <a:lnTo>
                  <a:pt x="41" y="219"/>
                </a:lnTo>
                <a:lnTo>
                  <a:pt x="37" y="227"/>
                </a:lnTo>
                <a:lnTo>
                  <a:pt x="31" y="236"/>
                </a:lnTo>
                <a:lnTo>
                  <a:pt x="25" y="244"/>
                </a:lnTo>
                <a:lnTo>
                  <a:pt x="22" y="253"/>
                </a:lnTo>
                <a:lnTo>
                  <a:pt x="15" y="268"/>
                </a:lnTo>
                <a:lnTo>
                  <a:pt x="15" y="285"/>
                </a:lnTo>
                <a:lnTo>
                  <a:pt x="10" y="291"/>
                </a:lnTo>
                <a:lnTo>
                  <a:pt x="5" y="295"/>
                </a:lnTo>
                <a:lnTo>
                  <a:pt x="0" y="300"/>
                </a:lnTo>
                <a:lnTo>
                  <a:pt x="0" y="308"/>
                </a:lnTo>
                <a:lnTo>
                  <a:pt x="2" y="315"/>
                </a:lnTo>
                <a:lnTo>
                  <a:pt x="5" y="321"/>
                </a:lnTo>
                <a:lnTo>
                  <a:pt x="10" y="327"/>
                </a:lnTo>
                <a:lnTo>
                  <a:pt x="12" y="334"/>
                </a:lnTo>
                <a:lnTo>
                  <a:pt x="20" y="338"/>
                </a:lnTo>
                <a:lnTo>
                  <a:pt x="27" y="347"/>
                </a:lnTo>
                <a:lnTo>
                  <a:pt x="119" y="341"/>
                </a:lnTo>
                <a:close/>
              </a:path>
            </a:pathLst>
          </a:custGeom>
          <a:solidFill>
            <a:srgbClr val="33CC33"/>
          </a:solidFill>
          <a:ln w="9525">
            <a:solidFill>
              <a:schemeClr val="tx1"/>
            </a:solidFill>
            <a:round/>
          </a:ln>
        </p:spPr>
        <p:txBody>
          <a:bodyPr/>
          <a:lstStyle/>
          <a:p>
            <a:endParaRPr lang="zh-CN" altLang="en-US"/>
          </a:p>
        </p:txBody>
      </p:sp>
      <p:sp>
        <p:nvSpPr>
          <p:cNvPr id="281" name="Line 125"/>
          <p:cNvSpPr>
            <a:spLocks noChangeShapeType="1"/>
          </p:cNvSpPr>
          <p:nvPr/>
        </p:nvSpPr>
        <p:spPr bwMode="auto">
          <a:xfrm flipH="1" flipV="1">
            <a:off x="1445439" y="4420829"/>
            <a:ext cx="85725" cy="317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82" name="Freeform 126"/>
          <p:cNvSpPr/>
          <p:nvPr/>
        </p:nvSpPr>
        <p:spPr bwMode="auto">
          <a:xfrm>
            <a:off x="1497826" y="5274904"/>
            <a:ext cx="284163" cy="234950"/>
          </a:xfrm>
          <a:custGeom>
            <a:avLst/>
            <a:gdLst>
              <a:gd name="T0" fmla="*/ 0 w 153"/>
              <a:gd name="T1" fmla="*/ 2147483646 h 126"/>
              <a:gd name="T2" fmla="*/ 2147483646 w 153"/>
              <a:gd name="T3" fmla="*/ 2147483646 h 126"/>
              <a:gd name="T4" fmla="*/ 2147483646 w 153"/>
              <a:gd name="T5" fmla="*/ 2147483646 h 126"/>
              <a:gd name="T6" fmla="*/ 2147483646 w 153"/>
              <a:gd name="T7" fmla="*/ 2147483646 h 126"/>
              <a:gd name="T8" fmla="*/ 2147483646 w 153"/>
              <a:gd name="T9" fmla="*/ 2147483646 h 126"/>
              <a:gd name="T10" fmla="*/ 2147483646 w 153"/>
              <a:gd name="T11" fmla="*/ 0 h 126"/>
              <a:gd name="T12" fmla="*/ 0 60000 65536"/>
              <a:gd name="T13" fmla="*/ 0 60000 65536"/>
              <a:gd name="T14" fmla="*/ 0 60000 65536"/>
              <a:gd name="T15" fmla="*/ 0 60000 65536"/>
              <a:gd name="T16" fmla="*/ 0 60000 65536"/>
              <a:gd name="T17" fmla="*/ 0 60000 65536"/>
              <a:gd name="T18" fmla="*/ 0 w 153"/>
              <a:gd name="T19" fmla="*/ 0 h 126"/>
              <a:gd name="T20" fmla="*/ 153 w 153"/>
              <a:gd name="T21" fmla="*/ 126 h 126"/>
            </a:gdLst>
            <a:ahLst/>
            <a:cxnLst>
              <a:cxn ang="T12">
                <a:pos x="T0" y="T1"/>
              </a:cxn>
              <a:cxn ang="T13">
                <a:pos x="T2" y="T3"/>
              </a:cxn>
              <a:cxn ang="T14">
                <a:pos x="T4" y="T5"/>
              </a:cxn>
              <a:cxn ang="T15">
                <a:pos x="T6" y="T7"/>
              </a:cxn>
              <a:cxn ang="T16">
                <a:pos x="T8" y="T9"/>
              </a:cxn>
              <a:cxn ang="T17">
                <a:pos x="T10" y="T11"/>
              </a:cxn>
            </a:cxnLst>
            <a:rect l="T18" t="T19" r="T20" b="T21"/>
            <a:pathLst>
              <a:path w="153" h="126">
                <a:moveTo>
                  <a:pt x="0" y="126"/>
                </a:moveTo>
                <a:cubicBezTo>
                  <a:pt x="13" y="116"/>
                  <a:pt x="27" y="106"/>
                  <a:pt x="36" y="96"/>
                </a:cubicBezTo>
                <a:cubicBezTo>
                  <a:pt x="45" y="86"/>
                  <a:pt x="51" y="72"/>
                  <a:pt x="57" y="63"/>
                </a:cubicBezTo>
                <a:cubicBezTo>
                  <a:pt x="63" y="54"/>
                  <a:pt x="65" y="46"/>
                  <a:pt x="75" y="39"/>
                </a:cubicBezTo>
                <a:cubicBezTo>
                  <a:pt x="85" y="32"/>
                  <a:pt x="107" y="24"/>
                  <a:pt x="120" y="18"/>
                </a:cubicBezTo>
                <a:cubicBezTo>
                  <a:pt x="133" y="12"/>
                  <a:pt x="146" y="4"/>
                  <a:pt x="153" y="0"/>
                </a:cubicBez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283" name="Freeform 127"/>
          <p:cNvSpPr/>
          <p:nvPr/>
        </p:nvSpPr>
        <p:spPr bwMode="auto">
          <a:xfrm>
            <a:off x="1615300" y="5300305"/>
            <a:ext cx="165100" cy="231775"/>
          </a:xfrm>
          <a:custGeom>
            <a:avLst/>
            <a:gdLst>
              <a:gd name="T0" fmla="*/ 0 w 89"/>
              <a:gd name="T1" fmla="*/ 2147483646 h 124"/>
              <a:gd name="T2" fmla="*/ 2147483646 w 89"/>
              <a:gd name="T3" fmla="*/ 2147483646 h 124"/>
              <a:gd name="T4" fmla="*/ 2147483646 w 89"/>
              <a:gd name="T5" fmla="*/ 2147483646 h 124"/>
              <a:gd name="T6" fmla="*/ 2147483646 w 89"/>
              <a:gd name="T7" fmla="*/ 2147483646 h 124"/>
              <a:gd name="T8" fmla="*/ 2147483646 w 89"/>
              <a:gd name="T9" fmla="*/ 0 h 124"/>
              <a:gd name="T10" fmla="*/ 0 60000 65536"/>
              <a:gd name="T11" fmla="*/ 0 60000 65536"/>
              <a:gd name="T12" fmla="*/ 0 60000 65536"/>
              <a:gd name="T13" fmla="*/ 0 60000 65536"/>
              <a:gd name="T14" fmla="*/ 0 60000 65536"/>
              <a:gd name="T15" fmla="*/ 0 w 89"/>
              <a:gd name="T16" fmla="*/ 0 h 124"/>
              <a:gd name="T17" fmla="*/ 89 w 89"/>
              <a:gd name="T18" fmla="*/ 124 h 124"/>
            </a:gdLst>
            <a:ahLst/>
            <a:cxnLst>
              <a:cxn ang="T10">
                <a:pos x="T0" y="T1"/>
              </a:cxn>
              <a:cxn ang="T11">
                <a:pos x="T2" y="T3"/>
              </a:cxn>
              <a:cxn ang="T12">
                <a:pos x="T4" y="T5"/>
              </a:cxn>
              <a:cxn ang="T13">
                <a:pos x="T6" y="T7"/>
              </a:cxn>
              <a:cxn ang="T14">
                <a:pos x="T8" y="T9"/>
              </a:cxn>
            </a:cxnLst>
            <a:rect l="T15" t="T16" r="T17" b="T18"/>
            <a:pathLst>
              <a:path w="89" h="124">
                <a:moveTo>
                  <a:pt x="0" y="124"/>
                </a:moveTo>
                <a:cubicBezTo>
                  <a:pt x="8" y="117"/>
                  <a:pt x="16" y="109"/>
                  <a:pt x="23" y="102"/>
                </a:cubicBezTo>
                <a:cubicBezTo>
                  <a:pt x="30" y="95"/>
                  <a:pt x="38" y="89"/>
                  <a:pt x="45" y="81"/>
                </a:cubicBezTo>
                <a:cubicBezTo>
                  <a:pt x="52" y="73"/>
                  <a:pt x="58" y="64"/>
                  <a:pt x="65" y="51"/>
                </a:cubicBezTo>
                <a:cubicBezTo>
                  <a:pt x="72" y="38"/>
                  <a:pt x="84" y="11"/>
                  <a:pt x="89" y="0"/>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284" name="Line 128"/>
          <p:cNvSpPr>
            <a:spLocks noChangeShapeType="1"/>
          </p:cNvSpPr>
          <p:nvPr/>
        </p:nvSpPr>
        <p:spPr bwMode="auto">
          <a:xfrm flipH="1">
            <a:off x="1721664" y="4858980"/>
            <a:ext cx="90487" cy="1111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85" name="Freeform 129"/>
          <p:cNvSpPr/>
          <p:nvPr/>
        </p:nvSpPr>
        <p:spPr bwMode="auto">
          <a:xfrm>
            <a:off x="1589901" y="4943118"/>
            <a:ext cx="125413" cy="33337"/>
          </a:xfrm>
          <a:custGeom>
            <a:avLst/>
            <a:gdLst>
              <a:gd name="T0" fmla="*/ 0 w 67"/>
              <a:gd name="T1" fmla="*/ 0 h 18"/>
              <a:gd name="T2" fmla="*/ 2147483646 w 67"/>
              <a:gd name="T3" fmla="*/ 2147483646 h 18"/>
              <a:gd name="T4" fmla="*/ 2147483646 w 67"/>
              <a:gd name="T5" fmla="*/ 2147483646 h 18"/>
              <a:gd name="T6" fmla="*/ 2147483646 w 67"/>
              <a:gd name="T7" fmla="*/ 2147483646 h 18"/>
              <a:gd name="T8" fmla="*/ 0 60000 65536"/>
              <a:gd name="T9" fmla="*/ 0 60000 65536"/>
              <a:gd name="T10" fmla="*/ 0 60000 65536"/>
              <a:gd name="T11" fmla="*/ 0 60000 65536"/>
              <a:gd name="T12" fmla="*/ 0 w 67"/>
              <a:gd name="T13" fmla="*/ 0 h 18"/>
              <a:gd name="T14" fmla="*/ 67 w 67"/>
              <a:gd name="T15" fmla="*/ 18 h 18"/>
            </a:gdLst>
            <a:ahLst/>
            <a:cxnLst>
              <a:cxn ang="T8">
                <a:pos x="T0" y="T1"/>
              </a:cxn>
              <a:cxn ang="T9">
                <a:pos x="T2" y="T3"/>
              </a:cxn>
              <a:cxn ang="T10">
                <a:pos x="T4" y="T5"/>
              </a:cxn>
              <a:cxn ang="T11">
                <a:pos x="T6" y="T7"/>
              </a:cxn>
            </a:cxnLst>
            <a:rect l="T12" t="T13" r="T14" b="T15"/>
            <a:pathLst>
              <a:path w="67" h="18">
                <a:moveTo>
                  <a:pt x="0" y="0"/>
                </a:moveTo>
                <a:cubicBezTo>
                  <a:pt x="8" y="3"/>
                  <a:pt x="17" y="6"/>
                  <a:pt x="24" y="7"/>
                </a:cubicBezTo>
                <a:cubicBezTo>
                  <a:pt x="31" y="8"/>
                  <a:pt x="36" y="5"/>
                  <a:pt x="43" y="7"/>
                </a:cubicBezTo>
                <a:cubicBezTo>
                  <a:pt x="50" y="9"/>
                  <a:pt x="63" y="16"/>
                  <a:pt x="67" y="18"/>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286" name="Freeform 130"/>
          <p:cNvSpPr/>
          <p:nvPr/>
        </p:nvSpPr>
        <p:spPr bwMode="auto">
          <a:xfrm>
            <a:off x="1266051" y="4465280"/>
            <a:ext cx="263525" cy="265113"/>
          </a:xfrm>
          <a:custGeom>
            <a:avLst/>
            <a:gdLst>
              <a:gd name="T0" fmla="*/ 2147483646 w 141"/>
              <a:gd name="T1" fmla="*/ 2147483646 h 142"/>
              <a:gd name="T2" fmla="*/ 2147483646 w 141"/>
              <a:gd name="T3" fmla="*/ 2147483646 h 142"/>
              <a:gd name="T4" fmla="*/ 2147483646 w 141"/>
              <a:gd name="T5" fmla="*/ 2147483646 h 142"/>
              <a:gd name="T6" fmla="*/ 2147483646 w 141"/>
              <a:gd name="T7" fmla="*/ 2147483646 h 142"/>
              <a:gd name="T8" fmla="*/ 2147483646 w 141"/>
              <a:gd name="T9" fmla="*/ 2147483646 h 142"/>
              <a:gd name="T10" fmla="*/ 2147483646 w 141"/>
              <a:gd name="T11" fmla="*/ 2147483646 h 142"/>
              <a:gd name="T12" fmla="*/ 2147483646 w 141"/>
              <a:gd name="T13" fmla="*/ 2147483646 h 142"/>
              <a:gd name="T14" fmla="*/ 2147483646 w 141"/>
              <a:gd name="T15" fmla="*/ 2147483646 h 142"/>
              <a:gd name="T16" fmla="*/ 0 w 141"/>
              <a:gd name="T17" fmla="*/ 2147483646 h 14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1"/>
              <a:gd name="T28" fmla="*/ 0 h 142"/>
              <a:gd name="T29" fmla="*/ 141 w 141"/>
              <a:gd name="T30" fmla="*/ 142 h 14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1" h="142">
                <a:moveTo>
                  <a:pt x="141" y="1"/>
                </a:moveTo>
                <a:cubicBezTo>
                  <a:pt x="132" y="2"/>
                  <a:pt x="123" y="4"/>
                  <a:pt x="111" y="4"/>
                </a:cubicBezTo>
                <a:cubicBezTo>
                  <a:pt x="99" y="4"/>
                  <a:pt x="79" y="0"/>
                  <a:pt x="70" y="4"/>
                </a:cubicBezTo>
                <a:cubicBezTo>
                  <a:pt x="61" y="8"/>
                  <a:pt x="59" y="18"/>
                  <a:pt x="55" y="26"/>
                </a:cubicBezTo>
                <a:cubicBezTo>
                  <a:pt x="51" y="34"/>
                  <a:pt x="49" y="43"/>
                  <a:pt x="45" y="52"/>
                </a:cubicBezTo>
                <a:cubicBezTo>
                  <a:pt x="41" y="61"/>
                  <a:pt x="32" y="70"/>
                  <a:pt x="31" y="79"/>
                </a:cubicBezTo>
                <a:cubicBezTo>
                  <a:pt x="30" y="88"/>
                  <a:pt x="40" y="100"/>
                  <a:pt x="39" y="109"/>
                </a:cubicBezTo>
                <a:cubicBezTo>
                  <a:pt x="38" y="118"/>
                  <a:pt x="31" y="128"/>
                  <a:pt x="25" y="133"/>
                </a:cubicBezTo>
                <a:cubicBezTo>
                  <a:pt x="19" y="138"/>
                  <a:pt x="9" y="140"/>
                  <a:pt x="0" y="142"/>
                </a:cubicBezTo>
              </a:path>
            </a:pathLst>
          </a:custGeom>
          <a:noFill/>
          <a:ln w="6350">
            <a:solidFill>
              <a:schemeClr val="tx1"/>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287" name="Freeform 131"/>
          <p:cNvSpPr/>
          <p:nvPr/>
        </p:nvSpPr>
        <p:spPr bwMode="auto">
          <a:xfrm>
            <a:off x="1340664" y="4858980"/>
            <a:ext cx="223837" cy="150813"/>
          </a:xfrm>
          <a:custGeom>
            <a:avLst/>
            <a:gdLst>
              <a:gd name="T0" fmla="*/ 2147483646 w 120"/>
              <a:gd name="T1" fmla="*/ 2147483646 h 81"/>
              <a:gd name="T2" fmla="*/ 2147483646 w 120"/>
              <a:gd name="T3" fmla="*/ 2147483646 h 81"/>
              <a:gd name="T4" fmla="*/ 2147483646 w 120"/>
              <a:gd name="T5" fmla="*/ 2147483646 h 81"/>
              <a:gd name="T6" fmla="*/ 2147483646 w 120"/>
              <a:gd name="T7" fmla="*/ 2147483646 h 81"/>
              <a:gd name="T8" fmla="*/ 2147483646 w 120"/>
              <a:gd name="T9" fmla="*/ 2147483646 h 81"/>
              <a:gd name="T10" fmla="*/ 0 w 120"/>
              <a:gd name="T11" fmla="*/ 0 h 81"/>
              <a:gd name="T12" fmla="*/ 0 60000 65536"/>
              <a:gd name="T13" fmla="*/ 0 60000 65536"/>
              <a:gd name="T14" fmla="*/ 0 60000 65536"/>
              <a:gd name="T15" fmla="*/ 0 60000 65536"/>
              <a:gd name="T16" fmla="*/ 0 60000 65536"/>
              <a:gd name="T17" fmla="*/ 0 60000 65536"/>
              <a:gd name="T18" fmla="*/ 0 w 120"/>
              <a:gd name="T19" fmla="*/ 0 h 81"/>
              <a:gd name="T20" fmla="*/ 120 w 120"/>
              <a:gd name="T21" fmla="*/ 81 h 81"/>
            </a:gdLst>
            <a:ahLst/>
            <a:cxnLst>
              <a:cxn ang="T12">
                <a:pos x="T0" y="T1"/>
              </a:cxn>
              <a:cxn ang="T13">
                <a:pos x="T2" y="T3"/>
              </a:cxn>
              <a:cxn ang="T14">
                <a:pos x="T4" y="T5"/>
              </a:cxn>
              <a:cxn ang="T15">
                <a:pos x="T6" y="T7"/>
              </a:cxn>
              <a:cxn ang="T16">
                <a:pos x="T8" y="T9"/>
              </a:cxn>
              <a:cxn ang="T17">
                <a:pos x="T10" y="T11"/>
              </a:cxn>
            </a:cxnLst>
            <a:rect l="T18" t="T19" r="T20" b="T21"/>
            <a:pathLst>
              <a:path w="120" h="81">
                <a:moveTo>
                  <a:pt x="120" y="78"/>
                </a:moveTo>
                <a:cubicBezTo>
                  <a:pt x="117" y="78"/>
                  <a:pt x="109" y="81"/>
                  <a:pt x="101" y="81"/>
                </a:cubicBezTo>
                <a:cubicBezTo>
                  <a:pt x="93" y="81"/>
                  <a:pt x="81" y="78"/>
                  <a:pt x="72" y="76"/>
                </a:cubicBezTo>
                <a:cubicBezTo>
                  <a:pt x="63" y="74"/>
                  <a:pt x="55" y="74"/>
                  <a:pt x="44" y="66"/>
                </a:cubicBezTo>
                <a:cubicBezTo>
                  <a:pt x="33" y="58"/>
                  <a:pt x="15" y="36"/>
                  <a:pt x="8" y="25"/>
                </a:cubicBezTo>
                <a:cubicBezTo>
                  <a:pt x="1" y="14"/>
                  <a:pt x="2" y="5"/>
                  <a:pt x="0" y="0"/>
                </a:cubicBezTo>
              </a:path>
            </a:pathLst>
          </a:custGeom>
          <a:noFill/>
          <a:ln w="6350">
            <a:solidFill>
              <a:schemeClr val="tx1"/>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288" name="Freeform 132"/>
          <p:cNvSpPr/>
          <p:nvPr/>
        </p:nvSpPr>
        <p:spPr bwMode="auto">
          <a:xfrm>
            <a:off x="1215251" y="5374917"/>
            <a:ext cx="79375" cy="49212"/>
          </a:xfrm>
          <a:custGeom>
            <a:avLst/>
            <a:gdLst>
              <a:gd name="T0" fmla="*/ 2147483646 w 42"/>
              <a:gd name="T1" fmla="*/ 2147483646 h 26"/>
              <a:gd name="T2" fmla="*/ 2147483646 w 42"/>
              <a:gd name="T3" fmla="*/ 2147483646 h 26"/>
              <a:gd name="T4" fmla="*/ 0 w 42"/>
              <a:gd name="T5" fmla="*/ 0 h 26"/>
              <a:gd name="T6" fmla="*/ 0 60000 65536"/>
              <a:gd name="T7" fmla="*/ 0 60000 65536"/>
              <a:gd name="T8" fmla="*/ 0 60000 65536"/>
              <a:gd name="T9" fmla="*/ 0 w 42"/>
              <a:gd name="T10" fmla="*/ 0 h 26"/>
              <a:gd name="T11" fmla="*/ 42 w 42"/>
              <a:gd name="T12" fmla="*/ 26 h 26"/>
            </a:gdLst>
            <a:ahLst/>
            <a:cxnLst>
              <a:cxn ang="T6">
                <a:pos x="T0" y="T1"/>
              </a:cxn>
              <a:cxn ang="T7">
                <a:pos x="T2" y="T3"/>
              </a:cxn>
              <a:cxn ang="T8">
                <a:pos x="T4" y="T5"/>
              </a:cxn>
            </a:cxnLst>
            <a:rect l="T9" t="T10" r="T11" b="T12"/>
            <a:pathLst>
              <a:path w="42" h="26">
                <a:moveTo>
                  <a:pt x="42" y="26"/>
                </a:moveTo>
                <a:cubicBezTo>
                  <a:pt x="40" y="24"/>
                  <a:pt x="35" y="15"/>
                  <a:pt x="28" y="11"/>
                </a:cubicBezTo>
                <a:cubicBezTo>
                  <a:pt x="21" y="7"/>
                  <a:pt x="5" y="2"/>
                  <a:pt x="0" y="0"/>
                </a:cubicBezTo>
              </a:path>
            </a:pathLst>
          </a:custGeom>
          <a:noFill/>
          <a:ln w="6350">
            <a:solidFill>
              <a:schemeClr val="tx1"/>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289" name="Freeform 133"/>
          <p:cNvSpPr/>
          <p:nvPr/>
        </p:nvSpPr>
        <p:spPr bwMode="auto">
          <a:xfrm>
            <a:off x="1715314" y="4976454"/>
            <a:ext cx="1587" cy="25400"/>
          </a:xfrm>
          <a:custGeom>
            <a:avLst/>
            <a:gdLst>
              <a:gd name="T0" fmla="*/ 0 w 1"/>
              <a:gd name="T1" fmla="*/ 0 h 16"/>
              <a:gd name="T2" fmla="*/ 0 w 1"/>
              <a:gd name="T3" fmla="*/ 2147483646 h 16"/>
              <a:gd name="T4" fmla="*/ 0 60000 65536"/>
              <a:gd name="T5" fmla="*/ 0 60000 65536"/>
              <a:gd name="T6" fmla="*/ 0 w 1"/>
              <a:gd name="T7" fmla="*/ 0 h 16"/>
              <a:gd name="T8" fmla="*/ 1 w 1"/>
              <a:gd name="T9" fmla="*/ 16 h 16"/>
            </a:gdLst>
            <a:ahLst/>
            <a:cxnLst>
              <a:cxn ang="T4">
                <a:pos x="T0" y="T1"/>
              </a:cxn>
              <a:cxn ang="T5">
                <a:pos x="T2" y="T3"/>
              </a:cxn>
            </a:cxnLst>
            <a:rect l="T6" t="T7" r="T8" b="T9"/>
            <a:pathLst>
              <a:path w="1" h="16">
                <a:moveTo>
                  <a:pt x="0" y="0"/>
                </a:moveTo>
                <a:cubicBezTo>
                  <a:pt x="0" y="6"/>
                  <a:pt x="0" y="13"/>
                  <a:pt x="0" y="16"/>
                </a:cubicBezTo>
              </a:path>
            </a:pathLst>
          </a:custGeom>
          <a:noFill/>
          <a:ln w="6350">
            <a:solidFill>
              <a:schemeClr val="tx1"/>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290" name="Freeform 134"/>
          <p:cNvSpPr/>
          <p:nvPr/>
        </p:nvSpPr>
        <p:spPr bwMode="auto">
          <a:xfrm>
            <a:off x="1539101" y="4285892"/>
            <a:ext cx="41275" cy="11112"/>
          </a:xfrm>
          <a:custGeom>
            <a:avLst/>
            <a:gdLst>
              <a:gd name="T0" fmla="*/ 0 w 26"/>
              <a:gd name="T1" fmla="*/ 2147483646 h 7"/>
              <a:gd name="T2" fmla="*/ 2147483646 w 26"/>
              <a:gd name="T3" fmla="*/ 2147483646 h 7"/>
              <a:gd name="T4" fmla="*/ 2147483646 w 26"/>
              <a:gd name="T5" fmla="*/ 2147483646 h 7"/>
              <a:gd name="T6" fmla="*/ 0 60000 65536"/>
              <a:gd name="T7" fmla="*/ 0 60000 65536"/>
              <a:gd name="T8" fmla="*/ 0 60000 65536"/>
              <a:gd name="T9" fmla="*/ 0 w 26"/>
              <a:gd name="T10" fmla="*/ 0 h 7"/>
              <a:gd name="T11" fmla="*/ 26 w 26"/>
              <a:gd name="T12" fmla="*/ 7 h 7"/>
            </a:gdLst>
            <a:ahLst/>
            <a:cxnLst>
              <a:cxn ang="T6">
                <a:pos x="T0" y="T1"/>
              </a:cxn>
              <a:cxn ang="T7">
                <a:pos x="T2" y="T3"/>
              </a:cxn>
              <a:cxn ang="T8">
                <a:pos x="T4" y="T5"/>
              </a:cxn>
            </a:cxnLst>
            <a:rect l="T9" t="T10" r="T11" b="T12"/>
            <a:pathLst>
              <a:path w="26" h="7">
                <a:moveTo>
                  <a:pt x="0" y="1"/>
                </a:moveTo>
                <a:cubicBezTo>
                  <a:pt x="3" y="0"/>
                  <a:pt x="7" y="0"/>
                  <a:pt x="11" y="1"/>
                </a:cubicBezTo>
                <a:cubicBezTo>
                  <a:pt x="15" y="2"/>
                  <a:pt x="24" y="6"/>
                  <a:pt x="26" y="7"/>
                </a:cubicBezTo>
              </a:path>
            </a:pathLst>
          </a:custGeom>
          <a:noFill/>
          <a:ln w="6350">
            <a:solidFill>
              <a:schemeClr val="tx1"/>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mtClean="0"/>
              <a:t>What Is Encapsulation?</a:t>
            </a:r>
            <a:endParaRPr lang="en-US" altLang="zh-CN" smtClean="0"/>
          </a:p>
        </p:txBody>
      </p:sp>
      <p:sp>
        <p:nvSpPr>
          <p:cNvPr id="3" name="内容占位符 2"/>
          <p:cNvSpPr>
            <a:spLocks noGrp="1"/>
          </p:cNvSpPr>
          <p:nvPr>
            <p:ph idx="1"/>
          </p:nvPr>
        </p:nvSpPr>
        <p:spPr/>
        <p:txBody>
          <a:bodyPr/>
          <a:lstStyle/>
          <a:p>
            <a:r>
              <a:rPr lang="en-US" altLang="zh-CN" smtClean="0"/>
              <a:t>Hides implementation from clients.</a:t>
            </a:r>
            <a:endParaRPr lang="en-US" altLang="zh-CN" smtClean="0"/>
          </a:p>
          <a:p>
            <a:pPr lvl="1"/>
            <a:r>
              <a:rPr lang="en-US" altLang="zh-CN" smtClean="0"/>
              <a:t>Clients depend on interface.</a:t>
            </a:r>
            <a:endParaRPr lang="en-US" altLang="zh-CN" smtClean="0"/>
          </a:p>
          <a:p>
            <a:endParaRPr lang="zh-CN" altLang="en-US" dirty="0"/>
          </a:p>
        </p:txBody>
      </p:sp>
      <p:sp>
        <p:nvSpPr>
          <p:cNvPr id="34819" name="Text Box 3"/>
          <p:cNvSpPr txBox="1">
            <a:spLocks noChangeArrowheads="1"/>
          </p:cNvSpPr>
          <p:nvPr/>
        </p:nvSpPr>
        <p:spPr bwMode="auto">
          <a:xfrm>
            <a:off x="5159422" y="5689913"/>
            <a:ext cx="4191000"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spcBef>
                <a:spcPct val="50000"/>
              </a:spcBef>
            </a:pPr>
            <a:r>
              <a:rPr lang="en-US" altLang="zh-CN" sz="2400" dirty="0">
                <a:solidFill>
                  <a:srgbClr val="175F8B"/>
                </a:solidFill>
                <a:ea typeface="宋体" panose="02010600030101010101" pitchFamily="2" charset="-122"/>
              </a:rPr>
              <a:t>Improves Resiliency</a:t>
            </a:r>
            <a:endParaRPr lang="en-US" altLang="zh-CN" sz="2400" dirty="0">
              <a:solidFill>
                <a:srgbClr val="175F8B"/>
              </a:solidFill>
              <a:ea typeface="宋体" panose="02010600030101010101" pitchFamily="2" charset="-122"/>
            </a:endParaRPr>
          </a:p>
        </p:txBody>
      </p:sp>
      <p:grpSp>
        <p:nvGrpSpPr>
          <p:cNvPr id="34821" name="Group 5"/>
          <p:cNvGrpSpPr/>
          <p:nvPr/>
        </p:nvGrpSpPr>
        <p:grpSpPr bwMode="auto">
          <a:xfrm>
            <a:off x="3763964" y="4438506"/>
            <a:ext cx="1646237" cy="2089150"/>
            <a:chOff x="904" y="1980"/>
            <a:chExt cx="1560" cy="1980"/>
          </a:xfrm>
        </p:grpSpPr>
        <p:sp>
          <p:nvSpPr>
            <p:cNvPr id="34846" name="Arc 6"/>
            <p:cNvSpPr/>
            <p:nvPr/>
          </p:nvSpPr>
          <p:spPr bwMode="auto">
            <a:xfrm>
              <a:off x="1272" y="2780"/>
              <a:ext cx="400" cy="4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rgbClr val="EB7C1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47" name="Arc 7"/>
            <p:cNvSpPr/>
            <p:nvPr/>
          </p:nvSpPr>
          <p:spPr bwMode="auto">
            <a:xfrm>
              <a:off x="1368" y="2520"/>
              <a:ext cx="57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rgbClr val="EB7C1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48" name="Arc 8"/>
            <p:cNvSpPr/>
            <p:nvPr/>
          </p:nvSpPr>
          <p:spPr bwMode="auto">
            <a:xfrm>
              <a:off x="1456" y="2240"/>
              <a:ext cx="752" cy="75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rgbClr val="EB7C1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849" name="Arc 9"/>
            <p:cNvSpPr/>
            <p:nvPr/>
          </p:nvSpPr>
          <p:spPr bwMode="auto">
            <a:xfrm>
              <a:off x="1600" y="1980"/>
              <a:ext cx="864" cy="86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7150">
              <a:solidFill>
                <a:srgbClr val="EB7C11"/>
              </a:solidFill>
              <a:prstDash val="dash"/>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4850" name="Group 10"/>
            <p:cNvGrpSpPr/>
            <p:nvPr/>
          </p:nvGrpSpPr>
          <p:grpSpPr bwMode="auto">
            <a:xfrm rot="-2727911">
              <a:off x="616" y="3240"/>
              <a:ext cx="1008" cy="432"/>
              <a:chOff x="962" y="2832"/>
              <a:chExt cx="1744" cy="528"/>
            </a:xfrm>
          </p:grpSpPr>
          <p:sp>
            <p:nvSpPr>
              <p:cNvPr id="34851" name="AutoShape 11"/>
              <p:cNvSpPr/>
              <p:nvPr/>
            </p:nvSpPr>
            <p:spPr bwMode="auto">
              <a:xfrm>
                <a:off x="2610" y="2912"/>
                <a:ext cx="96" cy="150"/>
              </a:xfrm>
              <a:prstGeom prst="rightBracket">
                <a:avLst>
                  <a:gd name="adj" fmla="val 78125"/>
                </a:avLst>
              </a:prstGeom>
              <a:solidFill>
                <a:schemeClr val="hlink"/>
              </a:solidFill>
              <a:ln w="38100">
                <a:solidFill>
                  <a:schemeClr val="tx1"/>
                </a:solidFill>
                <a:round/>
                <a:headEnd type="none" w="sm" len="sm"/>
                <a:tailEnd type="none" w="lg" len="lg"/>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52" name="AutoShape 12"/>
              <p:cNvSpPr>
                <a:spLocks noChangeArrowheads="1"/>
              </p:cNvSpPr>
              <p:nvPr/>
            </p:nvSpPr>
            <p:spPr bwMode="auto">
              <a:xfrm>
                <a:off x="962" y="2832"/>
                <a:ext cx="1648" cy="528"/>
              </a:xfrm>
              <a:prstGeom prst="roundRect">
                <a:avLst>
                  <a:gd name="adj" fmla="val 16667"/>
                </a:avLst>
              </a:prstGeom>
              <a:noFill/>
              <a:ln w="3810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vert="eaVert"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zh-CN" altLang="en-US" sz="1800">
                  <a:ea typeface="宋体" panose="02010600030101010101" pitchFamily="2" charset="-122"/>
                </a:endParaRPr>
              </a:p>
            </p:txBody>
          </p:sp>
          <p:sp>
            <p:nvSpPr>
              <p:cNvPr id="34853" name="Rectangle 13"/>
              <p:cNvSpPr>
                <a:spLocks noChangeArrowheads="1"/>
              </p:cNvSpPr>
              <p:nvPr/>
            </p:nvSpPr>
            <p:spPr bwMode="auto">
              <a:xfrm>
                <a:off x="2275" y="2905"/>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54" name="Rectangle 14"/>
              <p:cNvSpPr>
                <a:spLocks noChangeArrowheads="1"/>
              </p:cNvSpPr>
              <p:nvPr/>
            </p:nvSpPr>
            <p:spPr bwMode="auto">
              <a:xfrm>
                <a:off x="2275" y="3064"/>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55" name="Rectangle 15"/>
              <p:cNvSpPr>
                <a:spLocks noChangeArrowheads="1"/>
              </p:cNvSpPr>
              <p:nvPr/>
            </p:nvSpPr>
            <p:spPr bwMode="auto">
              <a:xfrm>
                <a:off x="2275" y="3227"/>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56" name="Rectangle 16"/>
              <p:cNvSpPr>
                <a:spLocks noChangeArrowheads="1"/>
              </p:cNvSpPr>
              <p:nvPr/>
            </p:nvSpPr>
            <p:spPr bwMode="auto">
              <a:xfrm>
                <a:off x="2034" y="2903"/>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57" name="Rectangle 17"/>
              <p:cNvSpPr>
                <a:spLocks noChangeArrowheads="1"/>
              </p:cNvSpPr>
              <p:nvPr/>
            </p:nvSpPr>
            <p:spPr bwMode="auto">
              <a:xfrm>
                <a:off x="2034" y="3062"/>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58" name="Rectangle 18"/>
              <p:cNvSpPr>
                <a:spLocks noChangeArrowheads="1"/>
              </p:cNvSpPr>
              <p:nvPr/>
            </p:nvSpPr>
            <p:spPr bwMode="auto">
              <a:xfrm>
                <a:off x="2034" y="3225"/>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59" name="Rectangle 19"/>
              <p:cNvSpPr>
                <a:spLocks noChangeArrowheads="1"/>
              </p:cNvSpPr>
              <p:nvPr/>
            </p:nvSpPr>
            <p:spPr bwMode="auto">
              <a:xfrm>
                <a:off x="1794" y="2905"/>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60" name="Rectangle 20"/>
              <p:cNvSpPr>
                <a:spLocks noChangeArrowheads="1"/>
              </p:cNvSpPr>
              <p:nvPr/>
            </p:nvSpPr>
            <p:spPr bwMode="auto">
              <a:xfrm>
                <a:off x="1794" y="3064"/>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61" name="Rectangle 21"/>
              <p:cNvSpPr>
                <a:spLocks noChangeArrowheads="1"/>
              </p:cNvSpPr>
              <p:nvPr/>
            </p:nvSpPr>
            <p:spPr bwMode="auto">
              <a:xfrm>
                <a:off x="1794" y="3227"/>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62" name="Rectangle 22"/>
              <p:cNvSpPr>
                <a:spLocks noChangeArrowheads="1"/>
              </p:cNvSpPr>
              <p:nvPr/>
            </p:nvSpPr>
            <p:spPr bwMode="auto">
              <a:xfrm>
                <a:off x="1554" y="2903"/>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63" name="Rectangle 23"/>
              <p:cNvSpPr>
                <a:spLocks noChangeArrowheads="1"/>
              </p:cNvSpPr>
              <p:nvPr/>
            </p:nvSpPr>
            <p:spPr bwMode="auto">
              <a:xfrm>
                <a:off x="1554" y="3062"/>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64" name="Rectangle 24"/>
              <p:cNvSpPr>
                <a:spLocks noChangeArrowheads="1"/>
              </p:cNvSpPr>
              <p:nvPr/>
            </p:nvSpPr>
            <p:spPr bwMode="auto">
              <a:xfrm>
                <a:off x="1554" y="3225"/>
                <a:ext cx="98" cy="75"/>
              </a:xfrm>
              <a:prstGeom prst="rect">
                <a:avLst/>
              </a:prstGeom>
              <a:solidFill>
                <a:schemeClr val="tx1"/>
              </a:solidFill>
              <a:ln w="12700">
                <a:solidFill>
                  <a:schemeClr val="tx1"/>
                </a:solidFill>
                <a:miter lim="800000"/>
                <a:headEnd type="none" w="sm" len="sm"/>
                <a:tailEnd type="none" w="lg" len="lg"/>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sp>
        <p:nvSpPr>
          <p:cNvPr id="34822" name="Rectangle 25"/>
          <p:cNvSpPr>
            <a:spLocks noChangeArrowheads="1"/>
          </p:cNvSpPr>
          <p:nvPr/>
        </p:nvSpPr>
        <p:spPr bwMode="auto">
          <a:xfrm>
            <a:off x="6003972" y="2712893"/>
            <a:ext cx="2501900" cy="1787525"/>
          </a:xfrm>
          <a:prstGeom prst="rect">
            <a:avLst/>
          </a:prstGeom>
          <a:noFill/>
          <a:ln w="38100">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23" name="AutoShape 26"/>
          <p:cNvSpPr>
            <a:spLocks noChangeArrowheads="1"/>
          </p:cNvSpPr>
          <p:nvPr/>
        </p:nvSpPr>
        <p:spPr bwMode="auto">
          <a:xfrm>
            <a:off x="6254797" y="2897043"/>
            <a:ext cx="2000250" cy="1419225"/>
          </a:xfrm>
          <a:prstGeom prst="roundRect">
            <a:avLst>
              <a:gd name="adj" fmla="val 16667"/>
            </a:avLst>
          </a:prstGeom>
          <a:noFill/>
          <a:ln w="38100">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24" name="Rectangle 27"/>
          <p:cNvSpPr>
            <a:spLocks noChangeArrowheads="1"/>
          </p:cNvSpPr>
          <p:nvPr/>
        </p:nvSpPr>
        <p:spPr bwMode="auto">
          <a:xfrm>
            <a:off x="7004097" y="4376593"/>
            <a:ext cx="501650" cy="61913"/>
          </a:xfrm>
          <a:prstGeom prst="rect">
            <a:avLst/>
          </a:prstGeom>
          <a:solidFill>
            <a:srgbClr val="EB7C11"/>
          </a:solidFill>
          <a:ln w="25400">
            <a:solidFill>
              <a:schemeClr val="hlink"/>
            </a:solidFill>
            <a:miter lim="800000"/>
            <a:headEnd type="none" w="sm" len="sm"/>
            <a:tailEnd type="none" w="lg" len="lg"/>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nvGrpSpPr>
          <p:cNvPr id="34825" name="Group 28"/>
          <p:cNvGrpSpPr/>
          <p:nvPr/>
        </p:nvGrpSpPr>
        <p:grpSpPr bwMode="auto">
          <a:xfrm>
            <a:off x="9411469" y="264484"/>
            <a:ext cx="1509712" cy="1033463"/>
            <a:chOff x="805" y="840"/>
            <a:chExt cx="4103" cy="2806"/>
          </a:xfrm>
        </p:grpSpPr>
        <p:grpSp>
          <p:nvGrpSpPr>
            <p:cNvPr id="34827" name="Group 29"/>
            <p:cNvGrpSpPr/>
            <p:nvPr/>
          </p:nvGrpSpPr>
          <p:grpSpPr bwMode="auto">
            <a:xfrm>
              <a:off x="814" y="1788"/>
              <a:ext cx="978" cy="1858"/>
              <a:chOff x="814" y="1788"/>
              <a:chExt cx="978" cy="1858"/>
            </a:xfrm>
          </p:grpSpPr>
          <p:sp>
            <p:nvSpPr>
              <p:cNvPr id="34843" name="Rectangle 30"/>
              <p:cNvSpPr>
                <a:spLocks noChangeArrowheads="1"/>
              </p:cNvSpPr>
              <p:nvPr/>
            </p:nvSpPr>
            <p:spPr bwMode="auto">
              <a:xfrm>
                <a:off x="815" y="1919"/>
                <a:ext cx="864" cy="1727"/>
              </a:xfrm>
              <a:prstGeom prst="rect">
                <a:avLst/>
              </a:prstGeom>
              <a:solidFill>
                <a:srgbClr val="CCFFCC"/>
              </a:solidFill>
              <a:ln w="9525">
                <a:solidFill>
                  <a:srgbClr val="0066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44" name="Freeform 31"/>
              <p:cNvSpPr/>
              <p:nvPr/>
            </p:nvSpPr>
            <p:spPr bwMode="auto">
              <a:xfrm>
                <a:off x="1678" y="1789"/>
                <a:ext cx="114" cy="1856"/>
              </a:xfrm>
              <a:custGeom>
                <a:avLst/>
                <a:gdLst>
                  <a:gd name="T0" fmla="*/ 37538011 w 54"/>
                  <a:gd name="T1" fmla="*/ 0 h 1863"/>
                  <a:gd name="T2" fmla="*/ 594438 w 54"/>
                  <a:gd name="T3" fmla="*/ 133 h 1863"/>
                  <a:gd name="T4" fmla="*/ 0 w 54"/>
                  <a:gd name="T5" fmla="*/ 1737 h 1863"/>
                  <a:gd name="T6" fmla="*/ 37538011 w 54"/>
                  <a:gd name="T7" fmla="*/ 1602 h 1863"/>
                  <a:gd name="T8" fmla="*/ 37538011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00CC66"/>
              </a:solidFill>
              <a:ln w="9525">
                <a:solidFill>
                  <a:srgbClr val="006600"/>
                </a:solidFill>
                <a:round/>
              </a:ln>
            </p:spPr>
            <p:txBody>
              <a:bodyPr lIns="107950" tIns="53975" rIns="107950" bIns="53975"/>
              <a:lstStyle/>
              <a:p>
                <a:endParaRPr lang="zh-CN" altLang="en-US"/>
              </a:p>
            </p:txBody>
          </p:sp>
          <p:sp>
            <p:nvSpPr>
              <p:cNvPr id="34845" name="Freeform 32"/>
              <p:cNvSpPr/>
              <p:nvPr/>
            </p:nvSpPr>
            <p:spPr bwMode="auto">
              <a:xfrm>
                <a:off x="814" y="1788"/>
                <a:ext cx="978" cy="132"/>
              </a:xfrm>
              <a:custGeom>
                <a:avLst/>
                <a:gdLst>
                  <a:gd name="T0" fmla="*/ 0 w 977"/>
                  <a:gd name="T1" fmla="*/ 131 h 132"/>
                  <a:gd name="T2" fmla="*/ 186 w 977"/>
                  <a:gd name="T3" fmla="*/ 2 h 132"/>
                  <a:gd name="T4" fmla="*/ 995 w 977"/>
                  <a:gd name="T5" fmla="*/ 0 h 132"/>
                  <a:gd name="T6" fmla="*/ 882 w 977"/>
                  <a:gd name="T7" fmla="*/ 132 h 132"/>
                  <a:gd name="T8" fmla="*/ 0 w 977"/>
                  <a:gd name="T9" fmla="*/ 131 h 132"/>
                  <a:gd name="T10" fmla="*/ 0 60000 65536"/>
                  <a:gd name="T11" fmla="*/ 0 60000 65536"/>
                  <a:gd name="T12" fmla="*/ 0 60000 65536"/>
                  <a:gd name="T13" fmla="*/ 0 60000 65536"/>
                  <a:gd name="T14" fmla="*/ 0 60000 65536"/>
                  <a:gd name="T15" fmla="*/ 0 w 977"/>
                  <a:gd name="T16" fmla="*/ 0 h 132"/>
                  <a:gd name="T17" fmla="*/ 977 w 977"/>
                  <a:gd name="T18" fmla="*/ 132 h 132"/>
                </a:gdLst>
                <a:ahLst/>
                <a:cxnLst>
                  <a:cxn ang="T10">
                    <a:pos x="T0" y="T1"/>
                  </a:cxn>
                  <a:cxn ang="T11">
                    <a:pos x="T2" y="T3"/>
                  </a:cxn>
                  <a:cxn ang="T12">
                    <a:pos x="T4" y="T5"/>
                  </a:cxn>
                  <a:cxn ang="T13">
                    <a:pos x="T6" y="T7"/>
                  </a:cxn>
                  <a:cxn ang="T14">
                    <a:pos x="T8" y="T9"/>
                  </a:cxn>
                </a:cxnLst>
                <a:rect l="T15" t="T16" r="T17" b="T18"/>
                <a:pathLst>
                  <a:path w="977" h="132">
                    <a:moveTo>
                      <a:pt x="0" y="131"/>
                    </a:moveTo>
                    <a:lnTo>
                      <a:pt x="186" y="2"/>
                    </a:lnTo>
                    <a:lnTo>
                      <a:pt x="977" y="0"/>
                    </a:lnTo>
                    <a:lnTo>
                      <a:pt x="864" y="132"/>
                    </a:lnTo>
                    <a:lnTo>
                      <a:pt x="0" y="131"/>
                    </a:lnTo>
                    <a:close/>
                  </a:path>
                </a:pathLst>
              </a:custGeom>
              <a:solidFill>
                <a:srgbClr val="339966"/>
              </a:solidFill>
              <a:ln w="9525">
                <a:solidFill>
                  <a:srgbClr val="006600"/>
                </a:solidFill>
                <a:round/>
              </a:ln>
            </p:spPr>
            <p:txBody>
              <a:bodyPr lIns="107950" tIns="53975" rIns="107950" bIns="53975"/>
              <a:lstStyle/>
              <a:p>
                <a:endParaRPr lang="zh-CN" altLang="en-US"/>
              </a:p>
            </p:txBody>
          </p:sp>
        </p:grpSp>
        <p:grpSp>
          <p:nvGrpSpPr>
            <p:cNvPr id="34828" name="Group 33"/>
            <p:cNvGrpSpPr/>
            <p:nvPr/>
          </p:nvGrpSpPr>
          <p:grpSpPr bwMode="auto">
            <a:xfrm>
              <a:off x="3925" y="1788"/>
              <a:ext cx="979" cy="1858"/>
              <a:chOff x="3925" y="1788"/>
              <a:chExt cx="979" cy="1858"/>
            </a:xfrm>
          </p:grpSpPr>
          <p:sp>
            <p:nvSpPr>
              <p:cNvPr id="34840" name="Rectangle 34"/>
              <p:cNvSpPr>
                <a:spLocks noChangeArrowheads="1"/>
              </p:cNvSpPr>
              <p:nvPr/>
            </p:nvSpPr>
            <p:spPr bwMode="auto">
              <a:xfrm flipH="1">
                <a:off x="4039" y="1919"/>
                <a:ext cx="864" cy="1727"/>
              </a:xfrm>
              <a:prstGeom prst="rect">
                <a:avLst/>
              </a:prstGeom>
              <a:solidFill>
                <a:srgbClr val="CCCCFF"/>
              </a:solidFill>
              <a:ln w="9525">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41" name="Freeform 35"/>
              <p:cNvSpPr/>
              <p:nvPr/>
            </p:nvSpPr>
            <p:spPr bwMode="auto">
              <a:xfrm flipH="1">
                <a:off x="3925" y="1788"/>
                <a:ext cx="979" cy="132"/>
              </a:xfrm>
              <a:custGeom>
                <a:avLst/>
                <a:gdLst>
                  <a:gd name="T0" fmla="*/ 0 w 977"/>
                  <a:gd name="T1" fmla="*/ 131 h 132"/>
                  <a:gd name="T2" fmla="*/ 186 w 977"/>
                  <a:gd name="T3" fmla="*/ 2 h 132"/>
                  <a:gd name="T4" fmla="*/ 1013 w 977"/>
                  <a:gd name="T5" fmla="*/ 0 h 132"/>
                  <a:gd name="T6" fmla="*/ 900 w 977"/>
                  <a:gd name="T7" fmla="*/ 132 h 132"/>
                  <a:gd name="T8" fmla="*/ 0 w 977"/>
                  <a:gd name="T9" fmla="*/ 131 h 132"/>
                  <a:gd name="T10" fmla="*/ 0 60000 65536"/>
                  <a:gd name="T11" fmla="*/ 0 60000 65536"/>
                  <a:gd name="T12" fmla="*/ 0 60000 65536"/>
                  <a:gd name="T13" fmla="*/ 0 60000 65536"/>
                  <a:gd name="T14" fmla="*/ 0 60000 65536"/>
                  <a:gd name="T15" fmla="*/ 0 w 977"/>
                  <a:gd name="T16" fmla="*/ 0 h 132"/>
                  <a:gd name="T17" fmla="*/ 977 w 977"/>
                  <a:gd name="T18" fmla="*/ 132 h 132"/>
                </a:gdLst>
                <a:ahLst/>
                <a:cxnLst>
                  <a:cxn ang="T10">
                    <a:pos x="T0" y="T1"/>
                  </a:cxn>
                  <a:cxn ang="T11">
                    <a:pos x="T2" y="T3"/>
                  </a:cxn>
                  <a:cxn ang="T12">
                    <a:pos x="T4" y="T5"/>
                  </a:cxn>
                  <a:cxn ang="T13">
                    <a:pos x="T6" y="T7"/>
                  </a:cxn>
                  <a:cxn ang="T14">
                    <a:pos x="T8" y="T9"/>
                  </a:cxn>
                </a:cxnLst>
                <a:rect l="T15" t="T16" r="T17" b="T18"/>
                <a:pathLst>
                  <a:path w="977" h="132">
                    <a:moveTo>
                      <a:pt x="0" y="131"/>
                    </a:moveTo>
                    <a:lnTo>
                      <a:pt x="186" y="2"/>
                    </a:lnTo>
                    <a:lnTo>
                      <a:pt x="977" y="0"/>
                    </a:lnTo>
                    <a:lnTo>
                      <a:pt x="864" y="132"/>
                    </a:lnTo>
                    <a:lnTo>
                      <a:pt x="0" y="131"/>
                    </a:lnTo>
                    <a:close/>
                  </a:path>
                </a:pathLst>
              </a:custGeom>
              <a:solidFill>
                <a:srgbClr val="9966FF"/>
              </a:solidFill>
              <a:ln w="9525">
                <a:solidFill>
                  <a:schemeClr val="bg2"/>
                </a:solidFill>
                <a:round/>
              </a:ln>
            </p:spPr>
            <p:txBody>
              <a:bodyPr lIns="107950" tIns="53975" rIns="107950" bIns="53975"/>
              <a:lstStyle/>
              <a:p>
                <a:endParaRPr lang="zh-CN" altLang="en-US"/>
              </a:p>
            </p:txBody>
          </p:sp>
          <p:sp>
            <p:nvSpPr>
              <p:cNvPr id="34842" name="Freeform 36"/>
              <p:cNvSpPr/>
              <p:nvPr/>
            </p:nvSpPr>
            <p:spPr bwMode="auto">
              <a:xfrm flipH="1">
                <a:off x="3926" y="1788"/>
                <a:ext cx="114" cy="1857"/>
              </a:xfrm>
              <a:custGeom>
                <a:avLst/>
                <a:gdLst>
                  <a:gd name="T0" fmla="*/ 37538011 w 54"/>
                  <a:gd name="T1" fmla="*/ 0 h 1863"/>
                  <a:gd name="T2" fmla="*/ 594438 w 54"/>
                  <a:gd name="T3" fmla="*/ 135 h 1863"/>
                  <a:gd name="T4" fmla="*/ 0 w 54"/>
                  <a:gd name="T5" fmla="*/ 1755 h 1863"/>
                  <a:gd name="T6" fmla="*/ 37538011 w 54"/>
                  <a:gd name="T7" fmla="*/ 1619 h 1863"/>
                  <a:gd name="T8" fmla="*/ 37538011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CCFF"/>
              </a:solidFill>
              <a:ln w="9525">
                <a:solidFill>
                  <a:schemeClr val="bg2"/>
                </a:solidFill>
                <a:round/>
              </a:ln>
            </p:spPr>
            <p:txBody>
              <a:bodyPr lIns="107950" tIns="53975" rIns="107950" bIns="53975"/>
              <a:lstStyle/>
              <a:p>
                <a:endParaRPr lang="zh-CN" altLang="en-US"/>
              </a:p>
            </p:txBody>
          </p:sp>
        </p:grpSp>
        <p:grpSp>
          <p:nvGrpSpPr>
            <p:cNvPr id="34829" name="Group 37"/>
            <p:cNvGrpSpPr/>
            <p:nvPr/>
          </p:nvGrpSpPr>
          <p:grpSpPr bwMode="auto">
            <a:xfrm>
              <a:off x="805" y="840"/>
              <a:ext cx="4103" cy="838"/>
              <a:chOff x="805" y="840"/>
              <a:chExt cx="4103" cy="838"/>
            </a:xfrm>
          </p:grpSpPr>
          <p:sp>
            <p:nvSpPr>
              <p:cNvPr id="34838" name="Rectangle 38"/>
              <p:cNvSpPr>
                <a:spLocks noChangeArrowheads="1"/>
              </p:cNvSpPr>
              <p:nvPr/>
            </p:nvSpPr>
            <p:spPr bwMode="auto">
              <a:xfrm flipH="1">
                <a:off x="809" y="911"/>
                <a:ext cx="4098" cy="767"/>
              </a:xfrm>
              <a:prstGeom prst="rect">
                <a:avLst/>
              </a:prstGeom>
              <a:solidFill>
                <a:srgbClr val="CCFFFF"/>
              </a:solidFill>
              <a:ln w="9525">
                <a:solidFill>
                  <a:srgbClr val="003399"/>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39" name="Freeform 39"/>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 name="T15" fmla="*/ 0 w 4103"/>
                  <a:gd name="T16" fmla="*/ 0 h 72"/>
                  <a:gd name="T17" fmla="*/ 4103 w 4103"/>
                  <a:gd name="T18" fmla="*/ 72 h 72"/>
                </a:gdLst>
                <a:ahLst/>
                <a:cxnLst>
                  <a:cxn ang="T10">
                    <a:pos x="T0" y="T1"/>
                  </a:cxn>
                  <a:cxn ang="T11">
                    <a:pos x="T2" y="T3"/>
                  </a:cxn>
                  <a:cxn ang="T12">
                    <a:pos x="T4" y="T5"/>
                  </a:cxn>
                  <a:cxn ang="T13">
                    <a:pos x="T6" y="T7"/>
                  </a:cxn>
                  <a:cxn ang="T14">
                    <a:pos x="T8" y="T9"/>
                  </a:cxn>
                </a:cxnLst>
                <a:rect l="T15" t="T16" r="T17" b="T18"/>
                <a:pathLst>
                  <a:path w="4103" h="72">
                    <a:moveTo>
                      <a:pt x="4103" y="72"/>
                    </a:moveTo>
                    <a:lnTo>
                      <a:pt x="3922" y="0"/>
                    </a:lnTo>
                    <a:lnTo>
                      <a:pt x="205" y="0"/>
                    </a:lnTo>
                    <a:lnTo>
                      <a:pt x="0" y="70"/>
                    </a:lnTo>
                    <a:lnTo>
                      <a:pt x="4103" y="72"/>
                    </a:lnTo>
                    <a:close/>
                  </a:path>
                </a:pathLst>
              </a:custGeom>
              <a:solidFill>
                <a:srgbClr val="0099FF"/>
              </a:solidFill>
              <a:ln w="9525">
                <a:solidFill>
                  <a:srgbClr val="003399"/>
                </a:solidFill>
                <a:round/>
              </a:ln>
            </p:spPr>
            <p:txBody>
              <a:bodyPr lIns="107950" tIns="53975" rIns="107950" bIns="53975"/>
              <a:lstStyle/>
              <a:p>
                <a:endParaRPr lang="zh-CN" altLang="en-US"/>
              </a:p>
            </p:txBody>
          </p:sp>
        </p:grpSp>
        <p:grpSp>
          <p:nvGrpSpPr>
            <p:cNvPr id="34830" name="Group 40"/>
            <p:cNvGrpSpPr/>
            <p:nvPr/>
          </p:nvGrpSpPr>
          <p:grpSpPr bwMode="auto">
            <a:xfrm>
              <a:off x="1899" y="1792"/>
              <a:ext cx="906" cy="1850"/>
              <a:chOff x="1910" y="1792"/>
              <a:chExt cx="906" cy="1850"/>
            </a:xfrm>
          </p:grpSpPr>
          <p:sp>
            <p:nvSpPr>
              <p:cNvPr id="34835" name="Rectangle 41"/>
              <p:cNvSpPr>
                <a:spLocks noChangeArrowheads="1"/>
              </p:cNvSpPr>
              <p:nvPr/>
            </p:nvSpPr>
            <p:spPr bwMode="auto">
              <a:xfrm>
                <a:off x="1911" y="1919"/>
                <a:ext cx="864" cy="1723"/>
              </a:xfrm>
              <a:prstGeom prst="rect">
                <a:avLst/>
              </a:prstGeom>
              <a:solidFill>
                <a:srgbClr val="FFCC99"/>
              </a:solidFill>
              <a:ln w="9525">
                <a:solidFill>
                  <a:srgbClr val="6633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36" name="Freeform 42"/>
              <p:cNvSpPr/>
              <p:nvPr/>
            </p:nvSpPr>
            <p:spPr bwMode="auto">
              <a:xfrm>
                <a:off x="1910" y="1792"/>
                <a:ext cx="906" cy="128"/>
              </a:xfrm>
              <a:custGeom>
                <a:avLst/>
                <a:gdLst>
                  <a:gd name="T0" fmla="*/ 0 w 906"/>
                  <a:gd name="T1" fmla="*/ 45 h 136"/>
                  <a:gd name="T2" fmla="*/ 80 w 906"/>
                  <a:gd name="T3" fmla="*/ 0 h 136"/>
                  <a:gd name="T4" fmla="*/ 906 w 906"/>
                  <a:gd name="T5" fmla="*/ 0 h 136"/>
                  <a:gd name="T6" fmla="*/ 864 w 906"/>
                  <a:gd name="T7" fmla="*/ 45 h 136"/>
                  <a:gd name="T8" fmla="*/ 0 w 906"/>
                  <a:gd name="T9" fmla="*/ 45 h 136"/>
                  <a:gd name="T10" fmla="*/ 0 60000 65536"/>
                  <a:gd name="T11" fmla="*/ 0 60000 65536"/>
                  <a:gd name="T12" fmla="*/ 0 60000 65536"/>
                  <a:gd name="T13" fmla="*/ 0 60000 65536"/>
                  <a:gd name="T14" fmla="*/ 0 60000 65536"/>
                  <a:gd name="T15" fmla="*/ 0 w 906"/>
                  <a:gd name="T16" fmla="*/ 0 h 136"/>
                  <a:gd name="T17" fmla="*/ 906 w 906"/>
                  <a:gd name="T18" fmla="*/ 136 h 136"/>
                </a:gdLst>
                <a:ahLst/>
                <a:cxnLst>
                  <a:cxn ang="T10">
                    <a:pos x="T0" y="T1"/>
                  </a:cxn>
                  <a:cxn ang="T11">
                    <a:pos x="T2" y="T3"/>
                  </a:cxn>
                  <a:cxn ang="T12">
                    <a:pos x="T4" y="T5"/>
                  </a:cxn>
                  <a:cxn ang="T13">
                    <a:pos x="T6" y="T7"/>
                  </a:cxn>
                  <a:cxn ang="T14">
                    <a:pos x="T8" y="T9"/>
                  </a:cxn>
                </a:cxnLst>
                <a:rect l="T15" t="T16" r="T17" b="T18"/>
                <a:pathLst>
                  <a:path w="906" h="136">
                    <a:moveTo>
                      <a:pt x="0" y="135"/>
                    </a:moveTo>
                    <a:lnTo>
                      <a:pt x="80" y="0"/>
                    </a:lnTo>
                    <a:lnTo>
                      <a:pt x="906" y="0"/>
                    </a:lnTo>
                    <a:lnTo>
                      <a:pt x="864" y="136"/>
                    </a:lnTo>
                    <a:lnTo>
                      <a:pt x="0" y="135"/>
                    </a:lnTo>
                    <a:close/>
                  </a:path>
                </a:pathLst>
              </a:custGeom>
              <a:solidFill>
                <a:srgbClr val="CC6600"/>
              </a:solidFill>
              <a:ln w="9525">
                <a:solidFill>
                  <a:srgbClr val="663300"/>
                </a:solidFill>
                <a:round/>
              </a:ln>
            </p:spPr>
            <p:txBody>
              <a:bodyPr lIns="107950" tIns="53975" rIns="107950" bIns="53975"/>
              <a:lstStyle/>
              <a:p>
                <a:endParaRPr lang="zh-CN" altLang="en-US"/>
              </a:p>
            </p:txBody>
          </p:sp>
          <p:sp>
            <p:nvSpPr>
              <p:cNvPr id="34837" name="Freeform 43"/>
              <p:cNvSpPr/>
              <p:nvPr/>
            </p:nvSpPr>
            <p:spPr bwMode="auto">
              <a:xfrm>
                <a:off x="2774" y="1792"/>
                <a:ext cx="42" cy="1849"/>
              </a:xfrm>
              <a:custGeom>
                <a:avLst/>
                <a:gdLst>
                  <a:gd name="T0" fmla="*/ 2 w 54"/>
                  <a:gd name="T1" fmla="*/ 0 h 1863"/>
                  <a:gd name="T2" fmla="*/ 1 w 54"/>
                  <a:gd name="T3" fmla="*/ 117 h 1863"/>
                  <a:gd name="T4" fmla="*/ 0 w 54"/>
                  <a:gd name="T5" fmla="*/ 1627 h 1863"/>
                  <a:gd name="T6" fmla="*/ 2 w 54"/>
                  <a:gd name="T7" fmla="*/ 1493 h 1863"/>
                  <a:gd name="T8" fmla="*/ 2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6600"/>
              </a:solidFill>
              <a:ln w="9525">
                <a:solidFill>
                  <a:srgbClr val="663300"/>
                </a:solidFill>
                <a:round/>
              </a:ln>
            </p:spPr>
            <p:txBody>
              <a:bodyPr lIns="107950" tIns="53975" rIns="107950" bIns="53975"/>
              <a:lstStyle/>
              <a:p>
                <a:endParaRPr lang="zh-CN" altLang="en-US"/>
              </a:p>
            </p:txBody>
          </p:sp>
        </p:grpSp>
        <p:grpSp>
          <p:nvGrpSpPr>
            <p:cNvPr id="34831" name="Group 44"/>
            <p:cNvGrpSpPr/>
            <p:nvPr/>
          </p:nvGrpSpPr>
          <p:grpSpPr bwMode="auto">
            <a:xfrm>
              <a:off x="2912" y="1792"/>
              <a:ext cx="906" cy="1854"/>
              <a:chOff x="2966" y="1792"/>
              <a:chExt cx="906" cy="1854"/>
            </a:xfrm>
          </p:grpSpPr>
          <p:sp>
            <p:nvSpPr>
              <p:cNvPr id="34832" name="Rectangle 45"/>
              <p:cNvSpPr>
                <a:spLocks noChangeArrowheads="1"/>
              </p:cNvSpPr>
              <p:nvPr/>
            </p:nvSpPr>
            <p:spPr bwMode="auto">
              <a:xfrm flipH="1">
                <a:off x="3007" y="1919"/>
                <a:ext cx="864" cy="1727"/>
              </a:xfrm>
              <a:prstGeom prst="rect">
                <a:avLst/>
              </a:prstGeom>
              <a:solidFill>
                <a:srgbClr val="FFFF99"/>
              </a:solidFill>
              <a:ln w="9525">
                <a:solidFill>
                  <a:srgbClr val="6633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4833" name="Freeform 46"/>
              <p:cNvSpPr/>
              <p:nvPr/>
            </p:nvSpPr>
            <p:spPr bwMode="auto">
              <a:xfrm flipH="1">
                <a:off x="2966" y="1792"/>
                <a:ext cx="906" cy="128"/>
              </a:xfrm>
              <a:custGeom>
                <a:avLst/>
                <a:gdLst>
                  <a:gd name="T0" fmla="*/ 0 w 906"/>
                  <a:gd name="T1" fmla="*/ 45 h 136"/>
                  <a:gd name="T2" fmla="*/ 80 w 906"/>
                  <a:gd name="T3" fmla="*/ 0 h 136"/>
                  <a:gd name="T4" fmla="*/ 906 w 906"/>
                  <a:gd name="T5" fmla="*/ 0 h 136"/>
                  <a:gd name="T6" fmla="*/ 864 w 906"/>
                  <a:gd name="T7" fmla="*/ 45 h 136"/>
                  <a:gd name="T8" fmla="*/ 0 w 906"/>
                  <a:gd name="T9" fmla="*/ 45 h 136"/>
                  <a:gd name="T10" fmla="*/ 0 60000 65536"/>
                  <a:gd name="T11" fmla="*/ 0 60000 65536"/>
                  <a:gd name="T12" fmla="*/ 0 60000 65536"/>
                  <a:gd name="T13" fmla="*/ 0 60000 65536"/>
                  <a:gd name="T14" fmla="*/ 0 60000 65536"/>
                  <a:gd name="T15" fmla="*/ 0 w 906"/>
                  <a:gd name="T16" fmla="*/ 0 h 136"/>
                  <a:gd name="T17" fmla="*/ 906 w 906"/>
                  <a:gd name="T18" fmla="*/ 136 h 136"/>
                </a:gdLst>
                <a:ahLst/>
                <a:cxnLst>
                  <a:cxn ang="T10">
                    <a:pos x="T0" y="T1"/>
                  </a:cxn>
                  <a:cxn ang="T11">
                    <a:pos x="T2" y="T3"/>
                  </a:cxn>
                  <a:cxn ang="T12">
                    <a:pos x="T4" y="T5"/>
                  </a:cxn>
                  <a:cxn ang="T13">
                    <a:pos x="T6" y="T7"/>
                  </a:cxn>
                  <a:cxn ang="T14">
                    <a:pos x="T8" y="T9"/>
                  </a:cxn>
                </a:cxnLst>
                <a:rect l="T15" t="T16" r="T17" b="T18"/>
                <a:pathLst>
                  <a:path w="906" h="136">
                    <a:moveTo>
                      <a:pt x="0" y="135"/>
                    </a:moveTo>
                    <a:lnTo>
                      <a:pt x="80" y="0"/>
                    </a:lnTo>
                    <a:lnTo>
                      <a:pt x="906" y="0"/>
                    </a:lnTo>
                    <a:lnTo>
                      <a:pt x="864" y="136"/>
                    </a:lnTo>
                    <a:lnTo>
                      <a:pt x="0" y="135"/>
                    </a:lnTo>
                    <a:close/>
                  </a:path>
                </a:pathLst>
              </a:custGeom>
              <a:solidFill>
                <a:srgbClr val="CC9900"/>
              </a:solidFill>
              <a:ln w="9525">
                <a:solidFill>
                  <a:srgbClr val="663300"/>
                </a:solidFill>
                <a:round/>
              </a:ln>
            </p:spPr>
            <p:txBody>
              <a:bodyPr lIns="107950" tIns="53975" rIns="107950" bIns="53975"/>
              <a:lstStyle/>
              <a:p>
                <a:endParaRPr lang="zh-CN" altLang="en-US"/>
              </a:p>
            </p:txBody>
          </p:sp>
          <p:sp>
            <p:nvSpPr>
              <p:cNvPr id="34834" name="Freeform 47"/>
              <p:cNvSpPr/>
              <p:nvPr/>
            </p:nvSpPr>
            <p:spPr bwMode="auto">
              <a:xfrm flipH="1">
                <a:off x="2966" y="1792"/>
                <a:ext cx="42" cy="1853"/>
              </a:xfrm>
              <a:custGeom>
                <a:avLst/>
                <a:gdLst>
                  <a:gd name="T0" fmla="*/ 2 w 54"/>
                  <a:gd name="T1" fmla="*/ 0 h 1863"/>
                  <a:gd name="T2" fmla="*/ 1 w 54"/>
                  <a:gd name="T3" fmla="*/ 117 h 1863"/>
                  <a:gd name="T4" fmla="*/ 0 w 54"/>
                  <a:gd name="T5" fmla="*/ 1691 h 1863"/>
                  <a:gd name="T6" fmla="*/ 2 w 54"/>
                  <a:gd name="T7" fmla="*/ 1551 h 1863"/>
                  <a:gd name="T8" fmla="*/ 2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CC00"/>
              </a:solidFill>
              <a:ln w="9525">
                <a:solidFill>
                  <a:srgbClr val="663300"/>
                </a:solidFill>
                <a:round/>
              </a:ln>
            </p:spPr>
            <p:txBody>
              <a:bodyPr lIns="107950" tIns="53975" rIns="107950" bIns="53975"/>
              <a:lstStyle/>
              <a:p>
                <a:endParaRPr lang="zh-CN" altLang="en-US"/>
              </a:p>
            </p:txBody>
          </p:sp>
        </p:grpSp>
      </p:grpSp>
      <p:sp>
        <p:nvSpPr>
          <p:cNvPr id="34826" name="Rectangle 48"/>
          <p:cNvSpPr>
            <a:spLocks noChangeArrowheads="1"/>
          </p:cNvSpPr>
          <p:nvPr/>
        </p:nvSpPr>
        <p:spPr bwMode="auto">
          <a:xfrm>
            <a:off x="9733731" y="526421"/>
            <a:ext cx="508000" cy="876300"/>
          </a:xfrm>
          <a:prstGeom prst="rect">
            <a:avLst/>
          </a:prstGeom>
          <a:noFill/>
          <a:ln w="76200">
            <a:solidFill>
              <a:schemeClr val="hlink"/>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mtClean="0"/>
              <a:t>Encapsulation Illustrated</a:t>
            </a:r>
            <a:endParaRPr lang="en-US" altLang="zh-CN" smtClean="0"/>
          </a:p>
        </p:txBody>
      </p:sp>
      <p:sp>
        <p:nvSpPr>
          <p:cNvPr id="36867" name="Rectangle 3"/>
          <p:cNvSpPr>
            <a:spLocks noGrp="1" noChangeArrowheads="1"/>
          </p:cNvSpPr>
          <p:nvPr>
            <p:ph type="body" idx="1"/>
          </p:nvPr>
        </p:nvSpPr>
        <p:spPr>
          <a:xfrm>
            <a:off x="612000" y="1353458"/>
            <a:ext cx="4657823" cy="5288241"/>
          </a:xfrm>
        </p:spPr>
        <p:txBody>
          <a:bodyPr/>
          <a:lstStyle/>
          <a:p>
            <a:r>
              <a:rPr lang="en-US" altLang="zh-CN" dirty="0" smtClean="0"/>
              <a:t>Professor Clark needs to be able to teach four classes in the next semester.</a:t>
            </a:r>
            <a:endParaRPr lang="en-US" altLang="zh-CN" dirty="0" smtClean="0"/>
          </a:p>
        </p:txBody>
      </p:sp>
      <p:pic>
        <p:nvPicPr>
          <p:cNvPr id="36868" name="Picture 4" descr="Te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62600" y="2619312"/>
            <a:ext cx="3957638"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 Box 5"/>
          <p:cNvSpPr txBox="1">
            <a:spLocks noChangeArrowheads="1"/>
          </p:cNvSpPr>
          <p:nvPr/>
        </p:nvSpPr>
        <p:spPr bwMode="auto">
          <a:xfrm rot="-2870279">
            <a:off x="5586488" y="3678998"/>
            <a:ext cx="2071688"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b="1" dirty="0" err="1">
                <a:ea typeface="宋体" panose="02010600030101010101" pitchFamily="2" charset="-122"/>
              </a:rPr>
              <a:t>SubmitFinalGrades</a:t>
            </a:r>
            <a:r>
              <a:rPr lang="en-US" altLang="zh-CN" sz="1400" b="1" dirty="0">
                <a:solidFill>
                  <a:schemeClr val="bg2"/>
                </a:solidFill>
                <a:ea typeface="宋体" panose="02010600030101010101" pitchFamily="2" charset="-122"/>
              </a:rPr>
              <a:t>()</a:t>
            </a:r>
            <a:endParaRPr lang="en-US" altLang="zh-CN" sz="1400" b="1" dirty="0">
              <a:solidFill>
                <a:schemeClr val="bg2"/>
              </a:solidFill>
              <a:ea typeface="宋体" panose="02010600030101010101" pitchFamily="2" charset="-122"/>
            </a:endParaRPr>
          </a:p>
        </p:txBody>
      </p:sp>
      <p:sp>
        <p:nvSpPr>
          <p:cNvPr id="36870" name="Text Box 6"/>
          <p:cNvSpPr txBox="1">
            <a:spLocks noChangeArrowheads="1"/>
          </p:cNvSpPr>
          <p:nvPr/>
        </p:nvSpPr>
        <p:spPr bwMode="auto">
          <a:xfrm rot="1981155">
            <a:off x="7322070" y="3396357"/>
            <a:ext cx="2381250"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b="1" dirty="0" err="1">
                <a:ea typeface="宋体" panose="02010600030101010101" pitchFamily="2" charset="-122"/>
              </a:rPr>
              <a:t>AcceptCourseOffering</a:t>
            </a:r>
            <a:r>
              <a:rPr lang="en-US" altLang="zh-CN" sz="1400" b="1" dirty="0">
                <a:ea typeface="宋体" panose="02010600030101010101" pitchFamily="2" charset="-122"/>
              </a:rPr>
              <a:t>()</a:t>
            </a:r>
            <a:endParaRPr lang="en-US" altLang="zh-CN" sz="1400" b="1" dirty="0">
              <a:ea typeface="宋体" panose="02010600030101010101" pitchFamily="2" charset="-122"/>
            </a:endParaRPr>
          </a:p>
        </p:txBody>
      </p:sp>
      <p:sp>
        <p:nvSpPr>
          <p:cNvPr id="36871" name="Text Box 7"/>
          <p:cNvSpPr txBox="1">
            <a:spLocks noChangeArrowheads="1"/>
          </p:cNvSpPr>
          <p:nvPr/>
        </p:nvSpPr>
        <p:spPr bwMode="auto">
          <a:xfrm>
            <a:off x="6895382" y="5974028"/>
            <a:ext cx="1704975"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b="1" dirty="0" err="1">
                <a:ea typeface="宋体" panose="02010600030101010101" pitchFamily="2" charset="-122"/>
              </a:rPr>
              <a:t>TakeSabbatical</a:t>
            </a:r>
            <a:r>
              <a:rPr lang="en-US" altLang="zh-CN" sz="1400" b="1" dirty="0">
                <a:solidFill>
                  <a:schemeClr val="bg2"/>
                </a:solidFill>
                <a:ea typeface="宋体" panose="02010600030101010101" pitchFamily="2" charset="-122"/>
              </a:rPr>
              <a:t>()</a:t>
            </a:r>
            <a:endParaRPr lang="en-US" altLang="zh-CN" b="1" dirty="0">
              <a:solidFill>
                <a:schemeClr val="bg2"/>
              </a:solidFill>
              <a:ea typeface="宋体" panose="02010600030101010101" pitchFamily="2" charset="-122"/>
            </a:endParaRPr>
          </a:p>
        </p:txBody>
      </p:sp>
      <p:sp>
        <p:nvSpPr>
          <p:cNvPr id="36872" name="Text Box 8"/>
          <p:cNvSpPr txBox="1">
            <a:spLocks noChangeArrowheads="1"/>
          </p:cNvSpPr>
          <p:nvPr/>
        </p:nvSpPr>
        <p:spPr bwMode="auto">
          <a:xfrm>
            <a:off x="6362378" y="2259664"/>
            <a:ext cx="2127185" cy="41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b="1" dirty="0">
                <a:ea typeface="宋体" panose="02010600030101010101" pitchFamily="2" charset="-122"/>
              </a:rPr>
              <a:t>Professor Clark</a:t>
            </a:r>
            <a:endParaRPr lang="en-US" altLang="zh-CN" sz="2000" b="1" dirty="0">
              <a:ea typeface="宋体" panose="02010600030101010101" pitchFamily="2" charset="-122"/>
            </a:endParaRPr>
          </a:p>
        </p:txBody>
      </p:sp>
      <p:sp>
        <p:nvSpPr>
          <p:cNvPr id="36873" name="Text Box 9"/>
          <p:cNvSpPr txBox="1">
            <a:spLocks noChangeArrowheads="1"/>
          </p:cNvSpPr>
          <p:nvPr/>
        </p:nvSpPr>
        <p:spPr bwMode="auto">
          <a:xfrm rot="3392276">
            <a:off x="5735714" y="5115686"/>
            <a:ext cx="1487487"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400" b="1" dirty="0" err="1">
                <a:ea typeface="宋体" panose="02010600030101010101" pitchFamily="2" charset="-122"/>
              </a:rPr>
              <a:t>SetMaxLoad</a:t>
            </a:r>
            <a:r>
              <a:rPr lang="en-US" altLang="zh-CN" sz="1400" b="1" dirty="0">
                <a:solidFill>
                  <a:schemeClr val="bg2"/>
                </a:solidFill>
                <a:ea typeface="宋体" panose="02010600030101010101" pitchFamily="2" charset="-122"/>
              </a:rPr>
              <a:t>()</a:t>
            </a:r>
            <a:endParaRPr lang="en-US" altLang="zh-CN" sz="1400" b="1" dirty="0">
              <a:solidFill>
                <a:schemeClr val="bg2"/>
              </a:solidFill>
              <a:ea typeface="宋体" panose="02010600030101010101" pitchFamily="2" charset="-122"/>
            </a:endParaRPr>
          </a:p>
        </p:txBody>
      </p:sp>
      <p:sp>
        <p:nvSpPr>
          <p:cNvPr id="36874" name="Text Box 10"/>
          <p:cNvSpPr txBox="1">
            <a:spLocks noChangeArrowheads="1"/>
          </p:cNvSpPr>
          <p:nvPr/>
        </p:nvSpPr>
        <p:spPr bwMode="auto">
          <a:xfrm>
            <a:off x="7133194" y="3883755"/>
            <a:ext cx="142875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nSpc>
                <a:spcPct val="135000"/>
              </a:lnSpc>
            </a:pPr>
            <a:r>
              <a:rPr lang="en-US" altLang="zh-CN" dirty="0">
                <a:ea typeface="宋体" panose="02010600030101010101" pitchFamily="2" charset="-122"/>
              </a:rPr>
              <a:t>Name: J Clark</a:t>
            </a:r>
            <a:endParaRPr lang="en-US" altLang="zh-CN" dirty="0">
              <a:ea typeface="宋体" panose="02010600030101010101" pitchFamily="2" charset="-122"/>
            </a:endParaRPr>
          </a:p>
          <a:p>
            <a:pPr>
              <a:lnSpc>
                <a:spcPct val="135000"/>
              </a:lnSpc>
            </a:pPr>
            <a:r>
              <a:rPr lang="en-US" altLang="zh-CN" dirty="0">
                <a:ea typeface="宋体" panose="02010600030101010101" pitchFamily="2" charset="-122"/>
              </a:rPr>
              <a:t>Employee ID: 567138</a:t>
            </a:r>
            <a:endParaRPr lang="en-US" altLang="zh-CN" dirty="0">
              <a:ea typeface="宋体" panose="02010600030101010101" pitchFamily="2" charset="-122"/>
            </a:endParaRPr>
          </a:p>
          <a:p>
            <a:pPr>
              <a:lnSpc>
                <a:spcPct val="135000"/>
              </a:lnSpc>
            </a:pPr>
            <a:r>
              <a:rPr lang="en-US" altLang="zh-CN" dirty="0" err="1">
                <a:ea typeface="宋体" panose="02010600030101010101" pitchFamily="2" charset="-122"/>
              </a:rPr>
              <a:t>HireDate</a:t>
            </a:r>
            <a:r>
              <a:rPr lang="en-US" altLang="zh-CN" dirty="0">
                <a:ea typeface="宋体" panose="02010600030101010101" pitchFamily="2" charset="-122"/>
              </a:rPr>
              <a:t>: 07/25/1991</a:t>
            </a:r>
            <a:endParaRPr lang="en-US" altLang="zh-CN" dirty="0">
              <a:ea typeface="宋体" panose="02010600030101010101" pitchFamily="2" charset="-122"/>
            </a:endParaRPr>
          </a:p>
          <a:p>
            <a:pPr>
              <a:lnSpc>
                <a:spcPct val="135000"/>
              </a:lnSpc>
            </a:pPr>
            <a:r>
              <a:rPr lang="en-US" altLang="zh-CN" dirty="0">
                <a:ea typeface="宋体" panose="02010600030101010101" pitchFamily="2" charset="-122"/>
              </a:rPr>
              <a:t>Status: Tenured</a:t>
            </a:r>
            <a:endParaRPr lang="en-US" altLang="zh-CN" dirty="0">
              <a:ea typeface="宋体" panose="02010600030101010101" pitchFamily="2" charset="-122"/>
            </a:endParaRPr>
          </a:p>
          <a:p>
            <a:pPr>
              <a:lnSpc>
                <a:spcPct val="135000"/>
              </a:lnSpc>
            </a:pPr>
            <a:r>
              <a:rPr lang="en-US" altLang="zh-CN" dirty="0">
                <a:ea typeface="宋体" panose="02010600030101010101" pitchFamily="2" charset="-122"/>
              </a:rPr>
              <a:t>Discipline: Finance</a:t>
            </a:r>
            <a:endParaRPr lang="en-US" altLang="zh-CN" dirty="0">
              <a:ea typeface="宋体" panose="02010600030101010101" pitchFamily="2" charset="-122"/>
            </a:endParaRPr>
          </a:p>
          <a:p>
            <a:pPr>
              <a:lnSpc>
                <a:spcPct val="135000"/>
              </a:lnSpc>
            </a:pPr>
            <a:r>
              <a:rPr lang="en-US" altLang="zh-CN" dirty="0">
                <a:ea typeface="宋体" panose="02010600030101010101" pitchFamily="2" charset="-122"/>
              </a:rPr>
              <a:t>MaxLoad:4</a:t>
            </a:r>
            <a:endParaRPr lang="en-US" altLang="zh-CN" dirty="0">
              <a:ea typeface="宋体" panose="02010600030101010101" pitchFamily="2" charset="-122"/>
            </a:endParaRPr>
          </a:p>
        </p:txBody>
      </p:sp>
      <p:sp>
        <p:nvSpPr>
          <p:cNvPr id="36875" name="Line 11"/>
          <p:cNvSpPr>
            <a:spLocks noChangeShapeType="1"/>
          </p:cNvSpPr>
          <p:nvPr/>
        </p:nvSpPr>
        <p:spPr bwMode="auto">
          <a:xfrm>
            <a:off x="3048000" y="4884738"/>
            <a:ext cx="2514600" cy="0"/>
          </a:xfrm>
          <a:prstGeom prst="line">
            <a:avLst/>
          </a:prstGeom>
          <a:noFill/>
          <a:ln w="184150">
            <a:solidFill>
              <a:srgbClr val="EB7C11"/>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36876" name="Text Box 12"/>
          <p:cNvSpPr txBox="1">
            <a:spLocks noChangeArrowheads="1"/>
          </p:cNvSpPr>
          <p:nvPr/>
        </p:nvSpPr>
        <p:spPr bwMode="auto">
          <a:xfrm>
            <a:off x="2971800" y="4319588"/>
            <a:ext cx="195103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a:ea typeface="宋体" panose="02010600030101010101" pitchFamily="2" charset="-122"/>
              </a:rPr>
              <a:t>SetMaxLoad(4)</a:t>
            </a:r>
            <a:endParaRPr lang="en-US" altLang="zh-CN" sz="2000">
              <a:ea typeface="宋体" panose="02010600030101010101" pitchFamily="2" charset="-122"/>
            </a:endParaRPr>
          </a:p>
        </p:txBody>
      </p:sp>
      <p:sp>
        <p:nvSpPr>
          <p:cNvPr id="36877" name="Line 13"/>
          <p:cNvSpPr>
            <a:spLocks noChangeShapeType="1"/>
          </p:cNvSpPr>
          <p:nvPr/>
        </p:nvSpPr>
        <p:spPr bwMode="auto">
          <a:xfrm flipV="1">
            <a:off x="6594992" y="5139816"/>
            <a:ext cx="381000" cy="304800"/>
          </a:xfrm>
          <a:prstGeom prst="line">
            <a:avLst/>
          </a:prstGeom>
          <a:noFill/>
          <a:ln w="47625">
            <a:solidFill>
              <a:srgbClr val="EB7C11"/>
            </a:solidFill>
            <a:round/>
            <a:tailEnd type="arrow"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mtClean="0"/>
              <a:t>波音</a:t>
            </a:r>
            <a:r>
              <a:rPr lang="en-US" altLang="zh-CN" smtClean="0"/>
              <a:t>747</a:t>
            </a:r>
            <a:endParaRPr lang="en-US" altLang="zh-CN" smtClean="0"/>
          </a:p>
        </p:txBody>
      </p:sp>
      <p:sp>
        <p:nvSpPr>
          <p:cNvPr id="67587" name="Rectangle 3"/>
          <p:cNvSpPr>
            <a:spLocks noGrp="1" noChangeArrowheads="1"/>
          </p:cNvSpPr>
          <p:nvPr>
            <p:ph type="body" idx="1"/>
          </p:nvPr>
        </p:nvSpPr>
        <p:spPr/>
        <p:txBody>
          <a:bodyPr/>
          <a:lstStyle/>
          <a:p>
            <a:r>
              <a:rPr lang="zh-CN" altLang="en-US" smtClean="0"/>
              <a:t>超过</a:t>
            </a:r>
            <a:r>
              <a:rPr lang="en-US" altLang="zh-CN" smtClean="0"/>
              <a:t>6</a:t>
            </a:r>
            <a:r>
              <a:rPr lang="zh-CN" altLang="en-US" smtClean="0"/>
              <a:t>百万个零件，仅机尾就有上百个零件</a:t>
            </a:r>
            <a:endParaRPr lang="zh-CN" altLang="en-US" smtClean="0"/>
          </a:p>
          <a:p>
            <a:r>
              <a:rPr lang="zh-CN" altLang="en-US" smtClean="0"/>
              <a:t>能承载上百个旅客</a:t>
            </a:r>
            <a:endParaRPr lang="zh-CN" altLang="en-US" smtClean="0"/>
          </a:p>
          <a:p>
            <a:r>
              <a:rPr lang="zh-CN" altLang="en-US" smtClean="0"/>
              <a:t>能不停地飞行上千公里</a:t>
            </a:r>
            <a:endParaRPr lang="zh-CN" altLang="en-US" smtClean="0"/>
          </a:p>
        </p:txBody>
      </p:sp>
      <p:graphicFrame>
        <p:nvGraphicFramePr>
          <p:cNvPr id="67588" name="Object 4"/>
          <p:cNvGraphicFramePr>
            <a:graphicFrameLocks noGrp="1" noChangeAspect="1"/>
          </p:cNvGraphicFramePr>
          <p:nvPr>
            <p:ph sz="half" idx="4294967295"/>
          </p:nvPr>
        </p:nvGraphicFramePr>
        <p:xfrm>
          <a:off x="4318000" y="3606800"/>
          <a:ext cx="3744913" cy="1981200"/>
        </p:xfrm>
        <a:graphic>
          <a:graphicData uri="http://schemas.openxmlformats.org/presentationml/2006/ole">
            <mc:AlternateContent xmlns:mc="http://schemas.openxmlformats.org/markup-compatibility/2006">
              <mc:Choice xmlns:v="urn:schemas-microsoft-com:vml" Requires="v">
                <p:oleObj spid="_x0000_s5169" name="位图图像" r:id="rId1" imgW="3457575" imgH="1828800" progId="Paint.Picture">
                  <p:embed/>
                </p:oleObj>
              </mc:Choice>
              <mc:Fallback>
                <p:oleObj name="位图图像" r:id="rId1" imgW="3457575" imgH="1828800" progId="Paint.Picture">
                  <p:embed/>
                  <p:pic>
                    <p:nvPicPr>
                      <p:cNvPr id="0" name="图片 516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0" y="3606800"/>
                        <a:ext cx="3744913" cy="19812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000099"/>
                                </a:gs>
                              </a:gsLst>
                              <a:lin ang="5400000" scaled="1"/>
                            </a:gradFill>
                          </a14:hiddenFill>
                        </a:ext>
                        <a:ext uri="{91240B29-F687-4F45-9708-019B960494DF}">
                          <a14:hiddenLine xmlns:a14="http://schemas.microsoft.com/office/drawing/2010/main" w="28575">
                            <a:solidFill>
                              <a:schemeClr val="accent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zh-CN" smtClean="0"/>
              <a:t>What Is Modularity?</a:t>
            </a:r>
            <a:endParaRPr lang="en-US" altLang="zh-CN" smtClean="0"/>
          </a:p>
        </p:txBody>
      </p:sp>
      <p:sp>
        <p:nvSpPr>
          <p:cNvPr id="38915" name="Rectangle 3"/>
          <p:cNvSpPr>
            <a:spLocks noGrp="1" noChangeArrowheads="1"/>
          </p:cNvSpPr>
          <p:nvPr>
            <p:ph type="body" idx="1"/>
          </p:nvPr>
        </p:nvSpPr>
        <p:spPr>
          <a:xfrm>
            <a:off x="678780" y="1262472"/>
            <a:ext cx="8711026" cy="5043487"/>
          </a:xfrm>
        </p:spPr>
        <p:txBody>
          <a:bodyPr/>
          <a:lstStyle/>
          <a:p>
            <a:pPr eaLnBrk="1" hangingPunct="1"/>
            <a:r>
              <a:rPr lang="en-US" altLang="zh-CN" dirty="0" smtClean="0">
                <a:ea typeface="宋体" panose="02010600030101010101" pitchFamily="2" charset="-122"/>
              </a:rPr>
              <a:t>Breaks up something complex into manageable pieces.</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Helps people understand complex systems.</a:t>
            </a:r>
            <a:endParaRPr lang="en-US" altLang="zh-CN" dirty="0" smtClean="0">
              <a:ea typeface="宋体" panose="02010600030101010101" pitchFamily="2" charset="-122"/>
            </a:endParaRPr>
          </a:p>
        </p:txBody>
      </p:sp>
      <p:grpSp>
        <p:nvGrpSpPr>
          <p:cNvPr id="38916" name="Group 4"/>
          <p:cNvGrpSpPr/>
          <p:nvPr/>
        </p:nvGrpSpPr>
        <p:grpSpPr bwMode="auto">
          <a:xfrm>
            <a:off x="9877067" y="373011"/>
            <a:ext cx="1509712" cy="1033463"/>
            <a:chOff x="805" y="840"/>
            <a:chExt cx="4103" cy="2806"/>
          </a:xfrm>
        </p:grpSpPr>
        <p:grpSp>
          <p:nvGrpSpPr>
            <p:cNvPr id="38919" name="Group 5"/>
            <p:cNvGrpSpPr/>
            <p:nvPr/>
          </p:nvGrpSpPr>
          <p:grpSpPr bwMode="auto">
            <a:xfrm>
              <a:off x="814" y="1788"/>
              <a:ext cx="978" cy="1858"/>
              <a:chOff x="814" y="1788"/>
              <a:chExt cx="978" cy="1858"/>
            </a:xfrm>
          </p:grpSpPr>
          <p:sp>
            <p:nvSpPr>
              <p:cNvPr id="38935" name="Rectangle 6"/>
              <p:cNvSpPr>
                <a:spLocks noChangeArrowheads="1"/>
              </p:cNvSpPr>
              <p:nvPr/>
            </p:nvSpPr>
            <p:spPr bwMode="auto">
              <a:xfrm>
                <a:off x="815" y="1919"/>
                <a:ext cx="864" cy="1727"/>
              </a:xfrm>
              <a:prstGeom prst="rect">
                <a:avLst/>
              </a:prstGeom>
              <a:solidFill>
                <a:srgbClr val="CCFFCC"/>
              </a:solidFill>
              <a:ln w="9525">
                <a:solidFill>
                  <a:srgbClr val="0066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36" name="Freeform 7"/>
              <p:cNvSpPr/>
              <p:nvPr/>
            </p:nvSpPr>
            <p:spPr bwMode="auto">
              <a:xfrm>
                <a:off x="1678" y="1789"/>
                <a:ext cx="114" cy="1856"/>
              </a:xfrm>
              <a:custGeom>
                <a:avLst/>
                <a:gdLst>
                  <a:gd name="T0" fmla="*/ 37538011 w 54"/>
                  <a:gd name="T1" fmla="*/ 0 h 1863"/>
                  <a:gd name="T2" fmla="*/ 594438 w 54"/>
                  <a:gd name="T3" fmla="*/ 133 h 1863"/>
                  <a:gd name="T4" fmla="*/ 0 w 54"/>
                  <a:gd name="T5" fmla="*/ 1737 h 1863"/>
                  <a:gd name="T6" fmla="*/ 37538011 w 54"/>
                  <a:gd name="T7" fmla="*/ 1602 h 1863"/>
                  <a:gd name="T8" fmla="*/ 37538011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00CC66"/>
              </a:solidFill>
              <a:ln w="9525">
                <a:solidFill>
                  <a:srgbClr val="006600"/>
                </a:solidFill>
                <a:round/>
              </a:ln>
            </p:spPr>
            <p:txBody>
              <a:bodyPr lIns="107950" tIns="53975" rIns="107950" bIns="53975"/>
              <a:lstStyle/>
              <a:p>
                <a:endParaRPr lang="zh-CN" altLang="en-US"/>
              </a:p>
            </p:txBody>
          </p:sp>
          <p:sp>
            <p:nvSpPr>
              <p:cNvPr id="38937" name="Freeform 8"/>
              <p:cNvSpPr/>
              <p:nvPr/>
            </p:nvSpPr>
            <p:spPr bwMode="auto">
              <a:xfrm>
                <a:off x="814" y="1788"/>
                <a:ext cx="978" cy="132"/>
              </a:xfrm>
              <a:custGeom>
                <a:avLst/>
                <a:gdLst>
                  <a:gd name="T0" fmla="*/ 0 w 977"/>
                  <a:gd name="T1" fmla="*/ 131 h 132"/>
                  <a:gd name="T2" fmla="*/ 186 w 977"/>
                  <a:gd name="T3" fmla="*/ 2 h 132"/>
                  <a:gd name="T4" fmla="*/ 995 w 977"/>
                  <a:gd name="T5" fmla="*/ 0 h 132"/>
                  <a:gd name="T6" fmla="*/ 882 w 977"/>
                  <a:gd name="T7" fmla="*/ 132 h 132"/>
                  <a:gd name="T8" fmla="*/ 0 w 977"/>
                  <a:gd name="T9" fmla="*/ 131 h 132"/>
                  <a:gd name="T10" fmla="*/ 0 60000 65536"/>
                  <a:gd name="T11" fmla="*/ 0 60000 65536"/>
                  <a:gd name="T12" fmla="*/ 0 60000 65536"/>
                  <a:gd name="T13" fmla="*/ 0 60000 65536"/>
                  <a:gd name="T14" fmla="*/ 0 60000 65536"/>
                  <a:gd name="T15" fmla="*/ 0 w 977"/>
                  <a:gd name="T16" fmla="*/ 0 h 132"/>
                  <a:gd name="T17" fmla="*/ 977 w 977"/>
                  <a:gd name="T18" fmla="*/ 132 h 132"/>
                </a:gdLst>
                <a:ahLst/>
                <a:cxnLst>
                  <a:cxn ang="T10">
                    <a:pos x="T0" y="T1"/>
                  </a:cxn>
                  <a:cxn ang="T11">
                    <a:pos x="T2" y="T3"/>
                  </a:cxn>
                  <a:cxn ang="T12">
                    <a:pos x="T4" y="T5"/>
                  </a:cxn>
                  <a:cxn ang="T13">
                    <a:pos x="T6" y="T7"/>
                  </a:cxn>
                  <a:cxn ang="T14">
                    <a:pos x="T8" y="T9"/>
                  </a:cxn>
                </a:cxnLst>
                <a:rect l="T15" t="T16" r="T17" b="T18"/>
                <a:pathLst>
                  <a:path w="977" h="132">
                    <a:moveTo>
                      <a:pt x="0" y="131"/>
                    </a:moveTo>
                    <a:lnTo>
                      <a:pt x="186" y="2"/>
                    </a:lnTo>
                    <a:lnTo>
                      <a:pt x="977" y="0"/>
                    </a:lnTo>
                    <a:lnTo>
                      <a:pt x="864" y="132"/>
                    </a:lnTo>
                    <a:lnTo>
                      <a:pt x="0" y="131"/>
                    </a:lnTo>
                    <a:close/>
                  </a:path>
                </a:pathLst>
              </a:custGeom>
              <a:solidFill>
                <a:srgbClr val="339966"/>
              </a:solidFill>
              <a:ln w="9525">
                <a:solidFill>
                  <a:srgbClr val="006600"/>
                </a:solidFill>
                <a:round/>
              </a:ln>
            </p:spPr>
            <p:txBody>
              <a:bodyPr lIns="107950" tIns="53975" rIns="107950" bIns="53975"/>
              <a:lstStyle/>
              <a:p>
                <a:endParaRPr lang="zh-CN" altLang="en-US"/>
              </a:p>
            </p:txBody>
          </p:sp>
        </p:grpSp>
        <p:grpSp>
          <p:nvGrpSpPr>
            <p:cNvPr id="38920" name="Group 9"/>
            <p:cNvGrpSpPr/>
            <p:nvPr/>
          </p:nvGrpSpPr>
          <p:grpSpPr bwMode="auto">
            <a:xfrm>
              <a:off x="3925" y="1788"/>
              <a:ext cx="979" cy="1858"/>
              <a:chOff x="3925" y="1788"/>
              <a:chExt cx="979" cy="1858"/>
            </a:xfrm>
          </p:grpSpPr>
          <p:sp>
            <p:nvSpPr>
              <p:cNvPr id="38932" name="Rectangle 10"/>
              <p:cNvSpPr>
                <a:spLocks noChangeArrowheads="1"/>
              </p:cNvSpPr>
              <p:nvPr/>
            </p:nvSpPr>
            <p:spPr bwMode="auto">
              <a:xfrm flipH="1">
                <a:off x="4039" y="1919"/>
                <a:ext cx="864" cy="1727"/>
              </a:xfrm>
              <a:prstGeom prst="rect">
                <a:avLst/>
              </a:prstGeom>
              <a:solidFill>
                <a:srgbClr val="CCCCFF"/>
              </a:solidFill>
              <a:ln w="9525">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33" name="Freeform 11"/>
              <p:cNvSpPr/>
              <p:nvPr/>
            </p:nvSpPr>
            <p:spPr bwMode="auto">
              <a:xfrm flipH="1">
                <a:off x="3925" y="1788"/>
                <a:ext cx="979" cy="132"/>
              </a:xfrm>
              <a:custGeom>
                <a:avLst/>
                <a:gdLst>
                  <a:gd name="T0" fmla="*/ 0 w 977"/>
                  <a:gd name="T1" fmla="*/ 131 h 132"/>
                  <a:gd name="T2" fmla="*/ 186 w 977"/>
                  <a:gd name="T3" fmla="*/ 2 h 132"/>
                  <a:gd name="T4" fmla="*/ 1013 w 977"/>
                  <a:gd name="T5" fmla="*/ 0 h 132"/>
                  <a:gd name="T6" fmla="*/ 900 w 977"/>
                  <a:gd name="T7" fmla="*/ 132 h 132"/>
                  <a:gd name="T8" fmla="*/ 0 w 977"/>
                  <a:gd name="T9" fmla="*/ 131 h 132"/>
                  <a:gd name="T10" fmla="*/ 0 60000 65536"/>
                  <a:gd name="T11" fmla="*/ 0 60000 65536"/>
                  <a:gd name="T12" fmla="*/ 0 60000 65536"/>
                  <a:gd name="T13" fmla="*/ 0 60000 65536"/>
                  <a:gd name="T14" fmla="*/ 0 60000 65536"/>
                  <a:gd name="T15" fmla="*/ 0 w 977"/>
                  <a:gd name="T16" fmla="*/ 0 h 132"/>
                  <a:gd name="T17" fmla="*/ 977 w 977"/>
                  <a:gd name="T18" fmla="*/ 132 h 132"/>
                </a:gdLst>
                <a:ahLst/>
                <a:cxnLst>
                  <a:cxn ang="T10">
                    <a:pos x="T0" y="T1"/>
                  </a:cxn>
                  <a:cxn ang="T11">
                    <a:pos x="T2" y="T3"/>
                  </a:cxn>
                  <a:cxn ang="T12">
                    <a:pos x="T4" y="T5"/>
                  </a:cxn>
                  <a:cxn ang="T13">
                    <a:pos x="T6" y="T7"/>
                  </a:cxn>
                  <a:cxn ang="T14">
                    <a:pos x="T8" y="T9"/>
                  </a:cxn>
                </a:cxnLst>
                <a:rect l="T15" t="T16" r="T17" b="T18"/>
                <a:pathLst>
                  <a:path w="977" h="132">
                    <a:moveTo>
                      <a:pt x="0" y="131"/>
                    </a:moveTo>
                    <a:lnTo>
                      <a:pt x="186" y="2"/>
                    </a:lnTo>
                    <a:lnTo>
                      <a:pt x="977" y="0"/>
                    </a:lnTo>
                    <a:lnTo>
                      <a:pt x="864" y="132"/>
                    </a:lnTo>
                    <a:lnTo>
                      <a:pt x="0" y="131"/>
                    </a:lnTo>
                    <a:close/>
                  </a:path>
                </a:pathLst>
              </a:custGeom>
              <a:solidFill>
                <a:srgbClr val="9966FF"/>
              </a:solidFill>
              <a:ln w="9525">
                <a:solidFill>
                  <a:schemeClr val="bg2"/>
                </a:solidFill>
                <a:round/>
              </a:ln>
            </p:spPr>
            <p:txBody>
              <a:bodyPr lIns="107950" tIns="53975" rIns="107950" bIns="53975"/>
              <a:lstStyle/>
              <a:p>
                <a:endParaRPr lang="zh-CN" altLang="en-US"/>
              </a:p>
            </p:txBody>
          </p:sp>
          <p:sp>
            <p:nvSpPr>
              <p:cNvPr id="38934" name="Freeform 12"/>
              <p:cNvSpPr/>
              <p:nvPr/>
            </p:nvSpPr>
            <p:spPr bwMode="auto">
              <a:xfrm flipH="1">
                <a:off x="3926" y="1788"/>
                <a:ext cx="114" cy="1857"/>
              </a:xfrm>
              <a:custGeom>
                <a:avLst/>
                <a:gdLst>
                  <a:gd name="T0" fmla="*/ 37538011 w 54"/>
                  <a:gd name="T1" fmla="*/ 0 h 1863"/>
                  <a:gd name="T2" fmla="*/ 594438 w 54"/>
                  <a:gd name="T3" fmla="*/ 135 h 1863"/>
                  <a:gd name="T4" fmla="*/ 0 w 54"/>
                  <a:gd name="T5" fmla="*/ 1755 h 1863"/>
                  <a:gd name="T6" fmla="*/ 37538011 w 54"/>
                  <a:gd name="T7" fmla="*/ 1619 h 1863"/>
                  <a:gd name="T8" fmla="*/ 37538011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CCFF"/>
              </a:solidFill>
              <a:ln w="9525">
                <a:solidFill>
                  <a:schemeClr val="bg2"/>
                </a:solidFill>
                <a:round/>
              </a:ln>
            </p:spPr>
            <p:txBody>
              <a:bodyPr lIns="107950" tIns="53975" rIns="107950" bIns="53975"/>
              <a:lstStyle/>
              <a:p>
                <a:endParaRPr lang="zh-CN" altLang="en-US"/>
              </a:p>
            </p:txBody>
          </p:sp>
        </p:grpSp>
        <p:grpSp>
          <p:nvGrpSpPr>
            <p:cNvPr id="38921" name="Group 13"/>
            <p:cNvGrpSpPr/>
            <p:nvPr/>
          </p:nvGrpSpPr>
          <p:grpSpPr bwMode="auto">
            <a:xfrm>
              <a:off x="805" y="840"/>
              <a:ext cx="4103" cy="838"/>
              <a:chOff x="805" y="840"/>
              <a:chExt cx="4103" cy="838"/>
            </a:xfrm>
          </p:grpSpPr>
          <p:sp>
            <p:nvSpPr>
              <p:cNvPr id="38930" name="Rectangle 14"/>
              <p:cNvSpPr>
                <a:spLocks noChangeArrowheads="1"/>
              </p:cNvSpPr>
              <p:nvPr/>
            </p:nvSpPr>
            <p:spPr bwMode="auto">
              <a:xfrm flipH="1">
                <a:off x="809" y="911"/>
                <a:ext cx="4098" cy="767"/>
              </a:xfrm>
              <a:prstGeom prst="rect">
                <a:avLst/>
              </a:prstGeom>
              <a:solidFill>
                <a:srgbClr val="CCFFFF"/>
              </a:solidFill>
              <a:ln w="9525">
                <a:solidFill>
                  <a:srgbClr val="003399"/>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31" name="Freeform 15"/>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 name="T15" fmla="*/ 0 w 4103"/>
                  <a:gd name="T16" fmla="*/ 0 h 72"/>
                  <a:gd name="T17" fmla="*/ 4103 w 4103"/>
                  <a:gd name="T18" fmla="*/ 72 h 72"/>
                </a:gdLst>
                <a:ahLst/>
                <a:cxnLst>
                  <a:cxn ang="T10">
                    <a:pos x="T0" y="T1"/>
                  </a:cxn>
                  <a:cxn ang="T11">
                    <a:pos x="T2" y="T3"/>
                  </a:cxn>
                  <a:cxn ang="T12">
                    <a:pos x="T4" y="T5"/>
                  </a:cxn>
                  <a:cxn ang="T13">
                    <a:pos x="T6" y="T7"/>
                  </a:cxn>
                  <a:cxn ang="T14">
                    <a:pos x="T8" y="T9"/>
                  </a:cxn>
                </a:cxnLst>
                <a:rect l="T15" t="T16" r="T17" b="T18"/>
                <a:pathLst>
                  <a:path w="4103" h="72">
                    <a:moveTo>
                      <a:pt x="4103" y="72"/>
                    </a:moveTo>
                    <a:lnTo>
                      <a:pt x="3922" y="0"/>
                    </a:lnTo>
                    <a:lnTo>
                      <a:pt x="205" y="0"/>
                    </a:lnTo>
                    <a:lnTo>
                      <a:pt x="0" y="70"/>
                    </a:lnTo>
                    <a:lnTo>
                      <a:pt x="4103" y="72"/>
                    </a:lnTo>
                    <a:close/>
                  </a:path>
                </a:pathLst>
              </a:custGeom>
              <a:solidFill>
                <a:srgbClr val="0099FF"/>
              </a:solidFill>
              <a:ln w="9525">
                <a:solidFill>
                  <a:srgbClr val="003399"/>
                </a:solidFill>
                <a:round/>
              </a:ln>
            </p:spPr>
            <p:txBody>
              <a:bodyPr lIns="107950" tIns="53975" rIns="107950" bIns="53975"/>
              <a:lstStyle/>
              <a:p>
                <a:endParaRPr lang="zh-CN" altLang="en-US"/>
              </a:p>
            </p:txBody>
          </p:sp>
        </p:grpSp>
        <p:grpSp>
          <p:nvGrpSpPr>
            <p:cNvPr id="38922" name="Group 16"/>
            <p:cNvGrpSpPr/>
            <p:nvPr/>
          </p:nvGrpSpPr>
          <p:grpSpPr bwMode="auto">
            <a:xfrm>
              <a:off x="1899" y="1792"/>
              <a:ext cx="906" cy="1850"/>
              <a:chOff x="1910" y="1792"/>
              <a:chExt cx="906" cy="1850"/>
            </a:xfrm>
          </p:grpSpPr>
          <p:sp>
            <p:nvSpPr>
              <p:cNvPr id="38927" name="Rectangle 17"/>
              <p:cNvSpPr>
                <a:spLocks noChangeArrowheads="1"/>
              </p:cNvSpPr>
              <p:nvPr/>
            </p:nvSpPr>
            <p:spPr bwMode="auto">
              <a:xfrm>
                <a:off x="1911" y="1919"/>
                <a:ext cx="864" cy="1723"/>
              </a:xfrm>
              <a:prstGeom prst="rect">
                <a:avLst/>
              </a:prstGeom>
              <a:solidFill>
                <a:srgbClr val="FFCC99"/>
              </a:solidFill>
              <a:ln w="9525">
                <a:solidFill>
                  <a:srgbClr val="6633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28" name="Freeform 18"/>
              <p:cNvSpPr/>
              <p:nvPr/>
            </p:nvSpPr>
            <p:spPr bwMode="auto">
              <a:xfrm>
                <a:off x="1910" y="1792"/>
                <a:ext cx="906" cy="128"/>
              </a:xfrm>
              <a:custGeom>
                <a:avLst/>
                <a:gdLst>
                  <a:gd name="T0" fmla="*/ 0 w 906"/>
                  <a:gd name="T1" fmla="*/ 45 h 136"/>
                  <a:gd name="T2" fmla="*/ 80 w 906"/>
                  <a:gd name="T3" fmla="*/ 0 h 136"/>
                  <a:gd name="T4" fmla="*/ 906 w 906"/>
                  <a:gd name="T5" fmla="*/ 0 h 136"/>
                  <a:gd name="T6" fmla="*/ 864 w 906"/>
                  <a:gd name="T7" fmla="*/ 45 h 136"/>
                  <a:gd name="T8" fmla="*/ 0 w 906"/>
                  <a:gd name="T9" fmla="*/ 45 h 136"/>
                  <a:gd name="T10" fmla="*/ 0 60000 65536"/>
                  <a:gd name="T11" fmla="*/ 0 60000 65536"/>
                  <a:gd name="T12" fmla="*/ 0 60000 65536"/>
                  <a:gd name="T13" fmla="*/ 0 60000 65536"/>
                  <a:gd name="T14" fmla="*/ 0 60000 65536"/>
                  <a:gd name="T15" fmla="*/ 0 w 906"/>
                  <a:gd name="T16" fmla="*/ 0 h 136"/>
                  <a:gd name="T17" fmla="*/ 906 w 906"/>
                  <a:gd name="T18" fmla="*/ 136 h 136"/>
                </a:gdLst>
                <a:ahLst/>
                <a:cxnLst>
                  <a:cxn ang="T10">
                    <a:pos x="T0" y="T1"/>
                  </a:cxn>
                  <a:cxn ang="T11">
                    <a:pos x="T2" y="T3"/>
                  </a:cxn>
                  <a:cxn ang="T12">
                    <a:pos x="T4" y="T5"/>
                  </a:cxn>
                  <a:cxn ang="T13">
                    <a:pos x="T6" y="T7"/>
                  </a:cxn>
                  <a:cxn ang="T14">
                    <a:pos x="T8" y="T9"/>
                  </a:cxn>
                </a:cxnLst>
                <a:rect l="T15" t="T16" r="T17" b="T18"/>
                <a:pathLst>
                  <a:path w="906" h="136">
                    <a:moveTo>
                      <a:pt x="0" y="135"/>
                    </a:moveTo>
                    <a:lnTo>
                      <a:pt x="80" y="0"/>
                    </a:lnTo>
                    <a:lnTo>
                      <a:pt x="906" y="0"/>
                    </a:lnTo>
                    <a:lnTo>
                      <a:pt x="864" y="136"/>
                    </a:lnTo>
                    <a:lnTo>
                      <a:pt x="0" y="135"/>
                    </a:lnTo>
                    <a:close/>
                  </a:path>
                </a:pathLst>
              </a:custGeom>
              <a:solidFill>
                <a:srgbClr val="CC6600"/>
              </a:solidFill>
              <a:ln w="9525">
                <a:solidFill>
                  <a:srgbClr val="663300"/>
                </a:solidFill>
                <a:round/>
              </a:ln>
            </p:spPr>
            <p:txBody>
              <a:bodyPr lIns="107950" tIns="53975" rIns="107950" bIns="53975"/>
              <a:lstStyle/>
              <a:p>
                <a:endParaRPr lang="zh-CN" altLang="en-US"/>
              </a:p>
            </p:txBody>
          </p:sp>
          <p:sp>
            <p:nvSpPr>
              <p:cNvPr id="38929" name="Freeform 19"/>
              <p:cNvSpPr/>
              <p:nvPr/>
            </p:nvSpPr>
            <p:spPr bwMode="auto">
              <a:xfrm>
                <a:off x="2774" y="1792"/>
                <a:ext cx="42" cy="1849"/>
              </a:xfrm>
              <a:custGeom>
                <a:avLst/>
                <a:gdLst>
                  <a:gd name="T0" fmla="*/ 2 w 54"/>
                  <a:gd name="T1" fmla="*/ 0 h 1863"/>
                  <a:gd name="T2" fmla="*/ 1 w 54"/>
                  <a:gd name="T3" fmla="*/ 117 h 1863"/>
                  <a:gd name="T4" fmla="*/ 0 w 54"/>
                  <a:gd name="T5" fmla="*/ 1627 h 1863"/>
                  <a:gd name="T6" fmla="*/ 2 w 54"/>
                  <a:gd name="T7" fmla="*/ 1493 h 1863"/>
                  <a:gd name="T8" fmla="*/ 2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6600"/>
              </a:solidFill>
              <a:ln w="9525">
                <a:solidFill>
                  <a:srgbClr val="663300"/>
                </a:solidFill>
                <a:round/>
              </a:ln>
            </p:spPr>
            <p:txBody>
              <a:bodyPr lIns="107950" tIns="53975" rIns="107950" bIns="53975"/>
              <a:lstStyle/>
              <a:p>
                <a:endParaRPr lang="zh-CN" altLang="en-US"/>
              </a:p>
            </p:txBody>
          </p:sp>
        </p:grpSp>
        <p:grpSp>
          <p:nvGrpSpPr>
            <p:cNvPr id="38923" name="Group 20"/>
            <p:cNvGrpSpPr/>
            <p:nvPr/>
          </p:nvGrpSpPr>
          <p:grpSpPr bwMode="auto">
            <a:xfrm>
              <a:off x="2912" y="1792"/>
              <a:ext cx="906" cy="1854"/>
              <a:chOff x="2966" y="1792"/>
              <a:chExt cx="906" cy="1854"/>
            </a:xfrm>
          </p:grpSpPr>
          <p:sp>
            <p:nvSpPr>
              <p:cNvPr id="38924" name="Rectangle 21"/>
              <p:cNvSpPr>
                <a:spLocks noChangeArrowheads="1"/>
              </p:cNvSpPr>
              <p:nvPr/>
            </p:nvSpPr>
            <p:spPr bwMode="auto">
              <a:xfrm flipH="1">
                <a:off x="3007" y="1919"/>
                <a:ext cx="864" cy="1727"/>
              </a:xfrm>
              <a:prstGeom prst="rect">
                <a:avLst/>
              </a:prstGeom>
              <a:solidFill>
                <a:srgbClr val="FFFF99"/>
              </a:solidFill>
              <a:ln w="9525">
                <a:solidFill>
                  <a:srgbClr val="6633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8925" name="Freeform 22"/>
              <p:cNvSpPr/>
              <p:nvPr/>
            </p:nvSpPr>
            <p:spPr bwMode="auto">
              <a:xfrm flipH="1">
                <a:off x="2966" y="1792"/>
                <a:ext cx="906" cy="128"/>
              </a:xfrm>
              <a:custGeom>
                <a:avLst/>
                <a:gdLst>
                  <a:gd name="T0" fmla="*/ 0 w 906"/>
                  <a:gd name="T1" fmla="*/ 45 h 136"/>
                  <a:gd name="T2" fmla="*/ 80 w 906"/>
                  <a:gd name="T3" fmla="*/ 0 h 136"/>
                  <a:gd name="T4" fmla="*/ 906 w 906"/>
                  <a:gd name="T5" fmla="*/ 0 h 136"/>
                  <a:gd name="T6" fmla="*/ 864 w 906"/>
                  <a:gd name="T7" fmla="*/ 45 h 136"/>
                  <a:gd name="T8" fmla="*/ 0 w 906"/>
                  <a:gd name="T9" fmla="*/ 45 h 136"/>
                  <a:gd name="T10" fmla="*/ 0 60000 65536"/>
                  <a:gd name="T11" fmla="*/ 0 60000 65536"/>
                  <a:gd name="T12" fmla="*/ 0 60000 65536"/>
                  <a:gd name="T13" fmla="*/ 0 60000 65536"/>
                  <a:gd name="T14" fmla="*/ 0 60000 65536"/>
                  <a:gd name="T15" fmla="*/ 0 w 906"/>
                  <a:gd name="T16" fmla="*/ 0 h 136"/>
                  <a:gd name="T17" fmla="*/ 906 w 906"/>
                  <a:gd name="T18" fmla="*/ 136 h 136"/>
                </a:gdLst>
                <a:ahLst/>
                <a:cxnLst>
                  <a:cxn ang="T10">
                    <a:pos x="T0" y="T1"/>
                  </a:cxn>
                  <a:cxn ang="T11">
                    <a:pos x="T2" y="T3"/>
                  </a:cxn>
                  <a:cxn ang="T12">
                    <a:pos x="T4" y="T5"/>
                  </a:cxn>
                  <a:cxn ang="T13">
                    <a:pos x="T6" y="T7"/>
                  </a:cxn>
                  <a:cxn ang="T14">
                    <a:pos x="T8" y="T9"/>
                  </a:cxn>
                </a:cxnLst>
                <a:rect l="T15" t="T16" r="T17" b="T18"/>
                <a:pathLst>
                  <a:path w="906" h="136">
                    <a:moveTo>
                      <a:pt x="0" y="135"/>
                    </a:moveTo>
                    <a:lnTo>
                      <a:pt x="80" y="0"/>
                    </a:lnTo>
                    <a:lnTo>
                      <a:pt x="906" y="0"/>
                    </a:lnTo>
                    <a:lnTo>
                      <a:pt x="864" y="136"/>
                    </a:lnTo>
                    <a:lnTo>
                      <a:pt x="0" y="135"/>
                    </a:lnTo>
                    <a:close/>
                  </a:path>
                </a:pathLst>
              </a:custGeom>
              <a:solidFill>
                <a:srgbClr val="CC9900"/>
              </a:solidFill>
              <a:ln w="9525">
                <a:solidFill>
                  <a:srgbClr val="663300"/>
                </a:solidFill>
                <a:round/>
              </a:ln>
            </p:spPr>
            <p:txBody>
              <a:bodyPr lIns="107950" tIns="53975" rIns="107950" bIns="53975"/>
              <a:lstStyle/>
              <a:p>
                <a:endParaRPr lang="zh-CN" altLang="en-US"/>
              </a:p>
            </p:txBody>
          </p:sp>
          <p:sp>
            <p:nvSpPr>
              <p:cNvPr id="38926" name="Freeform 23"/>
              <p:cNvSpPr/>
              <p:nvPr/>
            </p:nvSpPr>
            <p:spPr bwMode="auto">
              <a:xfrm flipH="1">
                <a:off x="2966" y="1792"/>
                <a:ext cx="42" cy="1853"/>
              </a:xfrm>
              <a:custGeom>
                <a:avLst/>
                <a:gdLst>
                  <a:gd name="T0" fmla="*/ 2 w 54"/>
                  <a:gd name="T1" fmla="*/ 0 h 1863"/>
                  <a:gd name="T2" fmla="*/ 1 w 54"/>
                  <a:gd name="T3" fmla="*/ 117 h 1863"/>
                  <a:gd name="T4" fmla="*/ 0 w 54"/>
                  <a:gd name="T5" fmla="*/ 1691 h 1863"/>
                  <a:gd name="T6" fmla="*/ 2 w 54"/>
                  <a:gd name="T7" fmla="*/ 1551 h 1863"/>
                  <a:gd name="T8" fmla="*/ 2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CC00"/>
              </a:solidFill>
              <a:ln w="9525">
                <a:solidFill>
                  <a:srgbClr val="663300"/>
                </a:solidFill>
                <a:round/>
              </a:ln>
            </p:spPr>
            <p:txBody>
              <a:bodyPr lIns="107950" tIns="53975" rIns="107950" bIns="53975"/>
              <a:lstStyle/>
              <a:p>
                <a:endParaRPr lang="zh-CN" altLang="en-US"/>
              </a:p>
            </p:txBody>
          </p:sp>
        </p:grpSp>
      </p:grpSp>
      <p:sp>
        <p:nvSpPr>
          <p:cNvPr id="38917" name="Rectangle 24"/>
          <p:cNvSpPr>
            <a:spLocks noChangeArrowheads="1"/>
          </p:cNvSpPr>
          <p:nvPr/>
        </p:nvSpPr>
        <p:spPr bwMode="auto">
          <a:xfrm>
            <a:off x="10567629" y="634948"/>
            <a:ext cx="508000" cy="876300"/>
          </a:xfrm>
          <a:prstGeom prst="rect">
            <a:avLst/>
          </a:prstGeom>
          <a:noFill/>
          <a:ln w="76200">
            <a:solidFill>
              <a:schemeClr val="hlink"/>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pic>
        <p:nvPicPr>
          <p:cNvPr id="38918" name="Picture 25" descr="Tes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69294" y="3187699"/>
            <a:ext cx="3427413"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mtClean="0"/>
              <a:t>Example: Modularity</a:t>
            </a:r>
            <a:endParaRPr lang="en-US" altLang="zh-CN" smtClean="0"/>
          </a:p>
        </p:txBody>
      </p:sp>
      <p:sp>
        <p:nvSpPr>
          <p:cNvPr id="40963" name="Rectangle 3"/>
          <p:cNvSpPr>
            <a:spLocks noGrp="1" noChangeArrowheads="1"/>
          </p:cNvSpPr>
          <p:nvPr>
            <p:ph type="body" idx="1"/>
          </p:nvPr>
        </p:nvSpPr>
        <p:spPr/>
        <p:txBody>
          <a:bodyPr/>
          <a:lstStyle/>
          <a:p>
            <a:r>
              <a:rPr lang="en-US" altLang="zh-CN" smtClean="0"/>
              <a:t>For example, break complex systems into smaller modules.</a:t>
            </a:r>
            <a:endParaRPr lang="en-US" altLang="zh-CN" smtClean="0"/>
          </a:p>
        </p:txBody>
      </p:sp>
      <p:sp>
        <p:nvSpPr>
          <p:cNvPr id="40964" name="Line 4"/>
          <p:cNvSpPr>
            <a:spLocks noChangeShapeType="1"/>
          </p:cNvSpPr>
          <p:nvPr/>
        </p:nvSpPr>
        <p:spPr bwMode="auto">
          <a:xfrm>
            <a:off x="5638800" y="4293828"/>
            <a:ext cx="927100" cy="0"/>
          </a:xfrm>
          <a:prstGeom prst="line">
            <a:avLst/>
          </a:prstGeom>
          <a:noFill/>
          <a:ln w="184150">
            <a:solidFill>
              <a:schemeClr val="hlink"/>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40965" name="Group 5"/>
          <p:cNvGrpSpPr/>
          <p:nvPr/>
        </p:nvGrpSpPr>
        <p:grpSpPr bwMode="auto">
          <a:xfrm>
            <a:off x="7385050" y="1944329"/>
            <a:ext cx="2624138" cy="1349375"/>
            <a:chOff x="3563" y="482"/>
            <a:chExt cx="1653" cy="850"/>
          </a:xfrm>
        </p:grpSpPr>
        <p:grpSp>
          <p:nvGrpSpPr>
            <p:cNvPr id="41001" name="Group 6"/>
            <p:cNvGrpSpPr/>
            <p:nvPr/>
          </p:nvGrpSpPr>
          <p:grpSpPr bwMode="auto">
            <a:xfrm>
              <a:off x="3563" y="482"/>
              <a:ext cx="806" cy="850"/>
              <a:chOff x="3626" y="482"/>
              <a:chExt cx="806" cy="850"/>
            </a:xfrm>
          </p:grpSpPr>
          <p:sp>
            <p:nvSpPr>
              <p:cNvPr id="41003" name="Freeform 7"/>
              <p:cNvSpPr/>
              <p:nvPr/>
            </p:nvSpPr>
            <p:spPr bwMode="auto">
              <a:xfrm rot="1752543">
                <a:off x="3634" y="506"/>
                <a:ext cx="798" cy="775"/>
              </a:xfrm>
              <a:custGeom>
                <a:avLst/>
                <a:gdLst>
                  <a:gd name="T0" fmla="*/ 25449674 w 432"/>
                  <a:gd name="T1" fmla="*/ 21317947 h 419"/>
                  <a:gd name="T2" fmla="*/ 24964778 w 432"/>
                  <a:gd name="T3" fmla="*/ 20028691 h 419"/>
                  <a:gd name="T4" fmla="*/ 24131114 w 432"/>
                  <a:gd name="T5" fmla="*/ 19654954 h 419"/>
                  <a:gd name="T6" fmla="*/ 22325367 w 432"/>
                  <a:gd name="T7" fmla="*/ 19858935 h 419"/>
                  <a:gd name="T8" fmla="*/ 20952258 w 432"/>
                  <a:gd name="T9" fmla="*/ 19787711 h 419"/>
                  <a:gd name="T10" fmla="*/ 19891567 w 432"/>
                  <a:gd name="T11" fmla="*/ 18580816 h 419"/>
                  <a:gd name="T12" fmla="*/ 19550775 w 432"/>
                  <a:gd name="T13" fmla="*/ 16703244 h 419"/>
                  <a:gd name="T14" fmla="*/ 20068717 w 432"/>
                  <a:gd name="T15" fmla="*/ 15282219 h 419"/>
                  <a:gd name="T16" fmla="*/ 21323376 w 432"/>
                  <a:gd name="T17" fmla="*/ 14053796 h 419"/>
                  <a:gd name="T18" fmla="*/ 22955375 w 432"/>
                  <a:gd name="T19" fmla="*/ 14137398 h 419"/>
                  <a:gd name="T20" fmla="*/ 24844631 w 432"/>
                  <a:gd name="T21" fmla="*/ 15166920 h 419"/>
                  <a:gd name="T22" fmla="*/ 26139295 w 432"/>
                  <a:gd name="T23" fmla="*/ 15199355 h 419"/>
                  <a:gd name="T24" fmla="*/ 27012187 w 432"/>
                  <a:gd name="T25" fmla="*/ 14295173 h 419"/>
                  <a:gd name="T26" fmla="*/ 26961108 w 432"/>
                  <a:gd name="T27" fmla="*/ 7316612 h 419"/>
                  <a:gd name="T28" fmla="*/ 20514821 w 432"/>
                  <a:gd name="T29" fmla="*/ 7927876 h 419"/>
                  <a:gd name="T30" fmla="*/ 19243988 w 432"/>
                  <a:gd name="T31" fmla="*/ 7186679 h 419"/>
                  <a:gd name="T32" fmla="*/ 18634842 w 432"/>
                  <a:gd name="T33" fmla="*/ 6115851 h 419"/>
                  <a:gd name="T34" fmla="*/ 19191381 w 432"/>
                  <a:gd name="T35" fmla="*/ 3846490 h 419"/>
                  <a:gd name="T36" fmla="*/ 18873576 w 432"/>
                  <a:gd name="T37" fmla="*/ 1877616 h 419"/>
                  <a:gd name="T38" fmla="*/ 17548031 w 432"/>
                  <a:gd name="T39" fmla="*/ 373445 h 419"/>
                  <a:gd name="T40" fmla="*/ 16057783 w 432"/>
                  <a:gd name="T41" fmla="*/ 0 h 419"/>
                  <a:gd name="T42" fmla="*/ 14552025 w 432"/>
                  <a:gd name="T43" fmla="*/ 240071 h 419"/>
                  <a:gd name="T44" fmla="*/ 13669319 w 432"/>
                  <a:gd name="T45" fmla="*/ 1147877 h 419"/>
                  <a:gd name="T46" fmla="*/ 13235501 w 432"/>
                  <a:gd name="T47" fmla="*/ 2698654 h 419"/>
                  <a:gd name="T48" fmla="*/ 13777243 w 432"/>
                  <a:gd name="T49" fmla="*/ 4618049 h 419"/>
                  <a:gd name="T50" fmla="*/ 14360411 w 432"/>
                  <a:gd name="T51" fmla="*/ 6341327 h 419"/>
                  <a:gd name="T52" fmla="*/ 14150596 w 432"/>
                  <a:gd name="T53" fmla="*/ 7263711 h 419"/>
                  <a:gd name="T54" fmla="*/ 13235501 w 432"/>
                  <a:gd name="T55" fmla="*/ 8014432 h 419"/>
                  <a:gd name="T56" fmla="*/ 5403156 w 432"/>
                  <a:gd name="T57" fmla="*/ 8217458 h 419"/>
                  <a:gd name="T58" fmla="*/ 5123607 w 432"/>
                  <a:gd name="T59" fmla="*/ 12085526 h 419"/>
                  <a:gd name="T60" fmla="*/ 4137499 w 432"/>
                  <a:gd name="T61" fmla="*/ 12458935 h 419"/>
                  <a:gd name="T62" fmla="*/ 2078772 w 432"/>
                  <a:gd name="T63" fmla="*/ 11931082 h 419"/>
                  <a:gd name="T64" fmla="*/ 1011744 w 432"/>
                  <a:gd name="T65" fmla="*/ 12538492 h 419"/>
                  <a:gd name="T66" fmla="*/ 236829 w 432"/>
                  <a:gd name="T67" fmla="*/ 13676275 h 419"/>
                  <a:gd name="T68" fmla="*/ 0 w 432"/>
                  <a:gd name="T69" fmla="*/ 15413977 h 419"/>
                  <a:gd name="T70" fmla="*/ 516360 w 432"/>
                  <a:gd name="T71" fmla="*/ 17005494 h 419"/>
                  <a:gd name="T72" fmla="*/ 1690391 w 432"/>
                  <a:gd name="T73" fmla="*/ 17780862 h 419"/>
                  <a:gd name="T74" fmla="*/ 2815717 w 432"/>
                  <a:gd name="T75" fmla="*/ 17735788 h 419"/>
                  <a:gd name="T76" fmla="*/ 3899046 w 432"/>
                  <a:gd name="T77" fmla="*/ 17290002 h 419"/>
                  <a:gd name="T78" fmla="*/ 4814123 w 432"/>
                  <a:gd name="T79" fmla="*/ 16549095 h 419"/>
                  <a:gd name="T80" fmla="*/ 5836803 w 432"/>
                  <a:gd name="T81" fmla="*/ 16501169 h 419"/>
                  <a:gd name="T82" fmla="*/ 6786864 w 432"/>
                  <a:gd name="T83" fmla="*/ 17735788 h 419"/>
                  <a:gd name="T84" fmla="*/ 7093248 w 432"/>
                  <a:gd name="T85" fmla="*/ 19499192 h 419"/>
                  <a:gd name="T86" fmla="*/ 26210181 w 432"/>
                  <a:gd name="T87" fmla="*/ 26896016 h 4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2"/>
                  <a:gd name="T133" fmla="*/ 0 h 419"/>
                  <a:gd name="T134" fmla="*/ 432 w 432"/>
                  <a:gd name="T135" fmla="*/ 419 h 4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2" h="419">
                    <a:moveTo>
                      <a:pt x="418" y="419"/>
                    </a:moveTo>
                    <a:lnTo>
                      <a:pt x="406" y="332"/>
                    </a:lnTo>
                    <a:lnTo>
                      <a:pt x="403" y="319"/>
                    </a:lnTo>
                    <a:lnTo>
                      <a:pt x="398" y="312"/>
                    </a:lnTo>
                    <a:lnTo>
                      <a:pt x="394" y="310"/>
                    </a:lnTo>
                    <a:lnTo>
                      <a:pt x="385" y="306"/>
                    </a:lnTo>
                    <a:lnTo>
                      <a:pt x="374" y="306"/>
                    </a:lnTo>
                    <a:lnTo>
                      <a:pt x="356" y="309"/>
                    </a:lnTo>
                    <a:lnTo>
                      <a:pt x="344" y="311"/>
                    </a:lnTo>
                    <a:lnTo>
                      <a:pt x="334" y="308"/>
                    </a:lnTo>
                    <a:lnTo>
                      <a:pt x="323" y="301"/>
                    </a:lnTo>
                    <a:lnTo>
                      <a:pt x="317" y="289"/>
                    </a:lnTo>
                    <a:lnTo>
                      <a:pt x="313" y="275"/>
                    </a:lnTo>
                    <a:lnTo>
                      <a:pt x="312" y="260"/>
                    </a:lnTo>
                    <a:lnTo>
                      <a:pt x="316" y="247"/>
                    </a:lnTo>
                    <a:lnTo>
                      <a:pt x="320" y="238"/>
                    </a:lnTo>
                    <a:lnTo>
                      <a:pt x="327" y="227"/>
                    </a:lnTo>
                    <a:lnTo>
                      <a:pt x="340" y="219"/>
                    </a:lnTo>
                    <a:lnTo>
                      <a:pt x="353" y="216"/>
                    </a:lnTo>
                    <a:lnTo>
                      <a:pt x="366" y="220"/>
                    </a:lnTo>
                    <a:lnTo>
                      <a:pt x="384" y="230"/>
                    </a:lnTo>
                    <a:lnTo>
                      <a:pt x="396" y="236"/>
                    </a:lnTo>
                    <a:lnTo>
                      <a:pt x="407" y="239"/>
                    </a:lnTo>
                    <a:lnTo>
                      <a:pt x="417" y="237"/>
                    </a:lnTo>
                    <a:lnTo>
                      <a:pt x="427" y="231"/>
                    </a:lnTo>
                    <a:lnTo>
                      <a:pt x="431" y="223"/>
                    </a:lnTo>
                    <a:lnTo>
                      <a:pt x="432" y="213"/>
                    </a:lnTo>
                    <a:lnTo>
                      <a:pt x="430" y="114"/>
                    </a:lnTo>
                    <a:lnTo>
                      <a:pt x="345" y="122"/>
                    </a:lnTo>
                    <a:lnTo>
                      <a:pt x="327" y="123"/>
                    </a:lnTo>
                    <a:lnTo>
                      <a:pt x="313" y="119"/>
                    </a:lnTo>
                    <a:lnTo>
                      <a:pt x="307" y="112"/>
                    </a:lnTo>
                    <a:lnTo>
                      <a:pt x="300" y="106"/>
                    </a:lnTo>
                    <a:lnTo>
                      <a:pt x="297" y="95"/>
                    </a:lnTo>
                    <a:lnTo>
                      <a:pt x="299" y="84"/>
                    </a:lnTo>
                    <a:lnTo>
                      <a:pt x="306" y="60"/>
                    </a:lnTo>
                    <a:lnTo>
                      <a:pt x="307" y="46"/>
                    </a:lnTo>
                    <a:lnTo>
                      <a:pt x="301" y="29"/>
                    </a:lnTo>
                    <a:lnTo>
                      <a:pt x="295" y="17"/>
                    </a:lnTo>
                    <a:lnTo>
                      <a:pt x="280" y="6"/>
                    </a:lnTo>
                    <a:lnTo>
                      <a:pt x="266" y="0"/>
                    </a:lnTo>
                    <a:lnTo>
                      <a:pt x="256" y="0"/>
                    </a:lnTo>
                    <a:lnTo>
                      <a:pt x="244" y="2"/>
                    </a:lnTo>
                    <a:lnTo>
                      <a:pt x="232" y="4"/>
                    </a:lnTo>
                    <a:lnTo>
                      <a:pt x="228" y="9"/>
                    </a:lnTo>
                    <a:lnTo>
                      <a:pt x="218" y="18"/>
                    </a:lnTo>
                    <a:lnTo>
                      <a:pt x="214" y="30"/>
                    </a:lnTo>
                    <a:lnTo>
                      <a:pt x="211" y="42"/>
                    </a:lnTo>
                    <a:lnTo>
                      <a:pt x="213" y="54"/>
                    </a:lnTo>
                    <a:lnTo>
                      <a:pt x="220" y="72"/>
                    </a:lnTo>
                    <a:lnTo>
                      <a:pt x="227" y="87"/>
                    </a:lnTo>
                    <a:lnTo>
                      <a:pt x="229" y="99"/>
                    </a:lnTo>
                    <a:lnTo>
                      <a:pt x="228" y="107"/>
                    </a:lnTo>
                    <a:lnTo>
                      <a:pt x="226" y="113"/>
                    </a:lnTo>
                    <a:lnTo>
                      <a:pt x="219" y="122"/>
                    </a:lnTo>
                    <a:lnTo>
                      <a:pt x="211" y="125"/>
                    </a:lnTo>
                    <a:lnTo>
                      <a:pt x="201" y="128"/>
                    </a:lnTo>
                    <a:lnTo>
                      <a:pt x="86" y="128"/>
                    </a:lnTo>
                    <a:lnTo>
                      <a:pt x="87" y="177"/>
                    </a:lnTo>
                    <a:lnTo>
                      <a:pt x="82" y="188"/>
                    </a:lnTo>
                    <a:lnTo>
                      <a:pt x="76" y="193"/>
                    </a:lnTo>
                    <a:lnTo>
                      <a:pt x="66" y="194"/>
                    </a:lnTo>
                    <a:lnTo>
                      <a:pt x="49" y="187"/>
                    </a:lnTo>
                    <a:lnTo>
                      <a:pt x="33" y="186"/>
                    </a:lnTo>
                    <a:lnTo>
                      <a:pt x="23" y="188"/>
                    </a:lnTo>
                    <a:lnTo>
                      <a:pt x="16" y="195"/>
                    </a:lnTo>
                    <a:lnTo>
                      <a:pt x="11" y="201"/>
                    </a:lnTo>
                    <a:lnTo>
                      <a:pt x="4" y="213"/>
                    </a:lnTo>
                    <a:lnTo>
                      <a:pt x="0" y="228"/>
                    </a:lnTo>
                    <a:lnTo>
                      <a:pt x="0" y="240"/>
                    </a:lnTo>
                    <a:lnTo>
                      <a:pt x="2" y="254"/>
                    </a:lnTo>
                    <a:lnTo>
                      <a:pt x="8" y="265"/>
                    </a:lnTo>
                    <a:lnTo>
                      <a:pt x="17" y="273"/>
                    </a:lnTo>
                    <a:lnTo>
                      <a:pt x="27" y="277"/>
                    </a:lnTo>
                    <a:lnTo>
                      <a:pt x="35" y="279"/>
                    </a:lnTo>
                    <a:lnTo>
                      <a:pt x="45" y="276"/>
                    </a:lnTo>
                    <a:lnTo>
                      <a:pt x="54" y="273"/>
                    </a:lnTo>
                    <a:lnTo>
                      <a:pt x="62" y="269"/>
                    </a:lnTo>
                    <a:lnTo>
                      <a:pt x="69" y="262"/>
                    </a:lnTo>
                    <a:lnTo>
                      <a:pt x="77" y="258"/>
                    </a:lnTo>
                    <a:lnTo>
                      <a:pt x="85" y="257"/>
                    </a:lnTo>
                    <a:lnTo>
                      <a:pt x="93" y="257"/>
                    </a:lnTo>
                    <a:lnTo>
                      <a:pt x="101" y="263"/>
                    </a:lnTo>
                    <a:lnTo>
                      <a:pt x="108" y="276"/>
                    </a:lnTo>
                    <a:lnTo>
                      <a:pt x="111" y="288"/>
                    </a:lnTo>
                    <a:lnTo>
                      <a:pt x="113" y="304"/>
                    </a:lnTo>
                    <a:lnTo>
                      <a:pt x="125" y="418"/>
                    </a:lnTo>
                    <a:lnTo>
                      <a:pt x="418" y="419"/>
                    </a:lnTo>
                    <a:close/>
                  </a:path>
                </a:pathLst>
              </a:custGeom>
              <a:solidFill>
                <a:schemeClr val="bg2"/>
              </a:solidFill>
              <a:ln w="9525">
                <a:solidFill>
                  <a:schemeClr val="hlink"/>
                </a:solidFill>
                <a:round/>
              </a:ln>
            </p:spPr>
            <p:txBody>
              <a:bodyPr/>
              <a:lstStyle/>
              <a:p>
                <a:endParaRPr lang="zh-CN" altLang="en-US"/>
              </a:p>
            </p:txBody>
          </p:sp>
          <p:sp>
            <p:nvSpPr>
              <p:cNvPr id="41004" name="Freeform 8"/>
              <p:cNvSpPr/>
              <p:nvPr/>
            </p:nvSpPr>
            <p:spPr bwMode="auto">
              <a:xfrm rot="1752543">
                <a:off x="3626" y="482"/>
                <a:ext cx="798" cy="775"/>
              </a:xfrm>
              <a:custGeom>
                <a:avLst/>
                <a:gdLst>
                  <a:gd name="T0" fmla="*/ 25449674 w 432"/>
                  <a:gd name="T1" fmla="*/ 21317947 h 419"/>
                  <a:gd name="T2" fmla="*/ 24964778 w 432"/>
                  <a:gd name="T3" fmla="*/ 20028691 h 419"/>
                  <a:gd name="T4" fmla="*/ 24131114 w 432"/>
                  <a:gd name="T5" fmla="*/ 19654954 h 419"/>
                  <a:gd name="T6" fmla="*/ 22325367 w 432"/>
                  <a:gd name="T7" fmla="*/ 19858935 h 419"/>
                  <a:gd name="T8" fmla="*/ 20952258 w 432"/>
                  <a:gd name="T9" fmla="*/ 19787711 h 419"/>
                  <a:gd name="T10" fmla="*/ 19891567 w 432"/>
                  <a:gd name="T11" fmla="*/ 18580816 h 419"/>
                  <a:gd name="T12" fmla="*/ 19550775 w 432"/>
                  <a:gd name="T13" fmla="*/ 16703244 h 419"/>
                  <a:gd name="T14" fmla="*/ 20068717 w 432"/>
                  <a:gd name="T15" fmla="*/ 15282219 h 419"/>
                  <a:gd name="T16" fmla="*/ 21323376 w 432"/>
                  <a:gd name="T17" fmla="*/ 14053796 h 419"/>
                  <a:gd name="T18" fmla="*/ 22955375 w 432"/>
                  <a:gd name="T19" fmla="*/ 14137398 h 419"/>
                  <a:gd name="T20" fmla="*/ 24844631 w 432"/>
                  <a:gd name="T21" fmla="*/ 15166920 h 419"/>
                  <a:gd name="T22" fmla="*/ 26139295 w 432"/>
                  <a:gd name="T23" fmla="*/ 15199355 h 419"/>
                  <a:gd name="T24" fmla="*/ 27012187 w 432"/>
                  <a:gd name="T25" fmla="*/ 14295173 h 419"/>
                  <a:gd name="T26" fmla="*/ 26961108 w 432"/>
                  <a:gd name="T27" fmla="*/ 7316612 h 419"/>
                  <a:gd name="T28" fmla="*/ 20514821 w 432"/>
                  <a:gd name="T29" fmla="*/ 7927876 h 419"/>
                  <a:gd name="T30" fmla="*/ 19243988 w 432"/>
                  <a:gd name="T31" fmla="*/ 7186679 h 419"/>
                  <a:gd name="T32" fmla="*/ 18634842 w 432"/>
                  <a:gd name="T33" fmla="*/ 6115851 h 419"/>
                  <a:gd name="T34" fmla="*/ 19191381 w 432"/>
                  <a:gd name="T35" fmla="*/ 3846490 h 419"/>
                  <a:gd name="T36" fmla="*/ 18873576 w 432"/>
                  <a:gd name="T37" fmla="*/ 1877616 h 419"/>
                  <a:gd name="T38" fmla="*/ 17548031 w 432"/>
                  <a:gd name="T39" fmla="*/ 373445 h 419"/>
                  <a:gd name="T40" fmla="*/ 16057783 w 432"/>
                  <a:gd name="T41" fmla="*/ 0 h 419"/>
                  <a:gd name="T42" fmla="*/ 14552025 w 432"/>
                  <a:gd name="T43" fmla="*/ 240071 h 419"/>
                  <a:gd name="T44" fmla="*/ 13669319 w 432"/>
                  <a:gd name="T45" fmla="*/ 1147877 h 419"/>
                  <a:gd name="T46" fmla="*/ 13235501 w 432"/>
                  <a:gd name="T47" fmla="*/ 2698654 h 419"/>
                  <a:gd name="T48" fmla="*/ 13777243 w 432"/>
                  <a:gd name="T49" fmla="*/ 4618049 h 419"/>
                  <a:gd name="T50" fmla="*/ 14360411 w 432"/>
                  <a:gd name="T51" fmla="*/ 6341327 h 419"/>
                  <a:gd name="T52" fmla="*/ 14150596 w 432"/>
                  <a:gd name="T53" fmla="*/ 7263711 h 419"/>
                  <a:gd name="T54" fmla="*/ 13235501 w 432"/>
                  <a:gd name="T55" fmla="*/ 8014432 h 419"/>
                  <a:gd name="T56" fmla="*/ 5403156 w 432"/>
                  <a:gd name="T57" fmla="*/ 8217458 h 419"/>
                  <a:gd name="T58" fmla="*/ 5123607 w 432"/>
                  <a:gd name="T59" fmla="*/ 12085526 h 419"/>
                  <a:gd name="T60" fmla="*/ 4137499 w 432"/>
                  <a:gd name="T61" fmla="*/ 12458935 h 419"/>
                  <a:gd name="T62" fmla="*/ 2078772 w 432"/>
                  <a:gd name="T63" fmla="*/ 11931082 h 419"/>
                  <a:gd name="T64" fmla="*/ 1011744 w 432"/>
                  <a:gd name="T65" fmla="*/ 12538492 h 419"/>
                  <a:gd name="T66" fmla="*/ 236829 w 432"/>
                  <a:gd name="T67" fmla="*/ 13676275 h 419"/>
                  <a:gd name="T68" fmla="*/ 0 w 432"/>
                  <a:gd name="T69" fmla="*/ 15413977 h 419"/>
                  <a:gd name="T70" fmla="*/ 516360 w 432"/>
                  <a:gd name="T71" fmla="*/ 17005494 h 419"/>
                  <a:gd name="T72" fmla="*/ 1690391 w 432"/>
                  <a:gd name="T73" fmla="*/ 17780862 h 419"/>
                  <a:gd name="T74" fmla="*/ 2815717 w 432"/>
                  <a:gd name="T75" fmla="*/ 17735788 h 419"/>
                  <a:gd name="T76" fmla="*/ 3899046 w 432"/>
                  <a:gd name="T77" fmla="*/ 17290002 h 419"/>
                  <a:gd name="T78" fmla="*/ 4814123 w 432"/>
                  <a:gd name="T79" fmla="*/ 16549095 h 419"/>
                  <a:gd name="T80" fmla="*/ 5836803 w 432"/>
                  <a:gd name="T81" fmla="*/ 16501169 h 419"/>
                  <a:gd name="T82" fmla="*/ 6786864 w 432"/>
                  <a:gd name="T83" fmla="*/ 17735788 h 419"/>
                  <a:gd name="T84" fmla="*/ 7093248 w 432"/>
                  <a:gd name="T85" fmla="*/ 19499192 h 419"/>
                  <a:gd name="T86" fmla="*/ 26210181 w 432"/>
                  <a:gd name="T87" fmla="*/ 26896016 h 4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32"/>
                  <a:gd name="T133" fmla="*/ 0 h 419"/>
                  <a:gd name="T134" fmla="*/ 432 w 432"/>
                  <a:gd name="T135" fmla="*/ 419 h 41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32" h="419">
                    <a:moveTo>
                      <a:pt x="418" y="419"/>
                    </a:moveTo>
                    <a:lnTo>
                      <a:pt x="406" y="332"/>
                    </a:lnTo>
                    <a:lnTo>
                      <a:pt x="403" y="319"/>
                    </a:lnTo>
                    <a:lnTo>
                      <a:pt x="398" y="312"/>
                    </a:lnTo>
                    <a:lnTo>
                      <a:pt x="394" y="310"/>
                    </a:lnTo>
                    <a:lnTo>
                      <a:pt x="385" y="306"/>
                    </a:lnTo>
                    <a:lnTo>
                      <a:pt x="374" y="306"/>
                    </a:lnTo>
                    <a:lnTo>
                      <a:pt x="356" y="309"/>
                    </a:lnTo>
                    <a:lnTo>
                      <a:pt x="344" y="311"/>
                    </a:lnTo>
                    <a:lnTo>
                      <a:pt x="334" y="308"/>
                    </a:lnTo>
                    <a:lnTo>
                      <a:pt x="323" y="301"/>
                    </a:lnTo>
                    <a:lnTo>
                      <a:pt x="317" y="289"/>
                    </a:lnTo>
                    <a:lnTo>
                      <a:pt x="313" y="275"/>
                    </a:lnTo>
                    <a:lnTo>
                      <a:pt x="312" y="260"/>
                    </a:lnTo>
                    <a:lnTo>
                      <a:pt x="316" y="247"/>
                    </a:lnTo>
                    <a:lnTo>
                      <a:pt x="320" y="238"/>
                    </a:lnTo>
                    <a:lnTo>
                      <a:pt x="327" y="227"/>
                    </a:lnTo>
                    <a:lnTo>
                      <a:pt x="340" y="219"/>
                    </a:lnTo>
                    <a:lnTo>
                      <a:pt x="353" y="216"/>
                    </a:lnTo>
                    <a:lnTo>
                      <a:pt x="366" y="220"/>
                    </a:lnTo>
                    <a:lnTo>
                      <a:pt x="384" y="230"/>
                    </a:lnTo>
                    <a:lnTo>
                      <a:pt x="396" y="236"/>
                    </a:lnTo>
                    <a:lnTo>
                      <a:pt x="407" y="239"/>
                    </a:lnTo>
                    <a:lnTo>
                      <a:pt x="417" y="237"/>
                    </a:lnTo>
                    <a:lnTo>
                      <a:pt x="427" y="231"/>
                    </a:lnTo>
                    <a:lnTo>
                      <a:pt x="431" y="223"/>
                    </a:lnTo>
                    <a:lnTo>
                      <a:pt x="432" y="213"/>
                    </a:lnTo>
                    <a:lnTo>
                      <a:pt x="430" y="114"/>
                    </a:lnTo>
                    <a:lnTo>
                      <a:pt x="345" y="122"/>
                    </a:lnTo>
                    <a:lnTo>
                      <a:pt x="327" y="123"/>
                    </a:lnTo>
                    <a:lnTo>
                      <a:pt x="313" y="119"/>
                    </a:lnTo>
                    <a:lnTo>
                      <a:pt x="307" y="112"/>
                    </a:lnTo>
                    <a:lnTo>
                      <a:pt x="300" y="106"/>
                    </a:lnTo>
                    <a:lnTo>
                      <a:pt x="297" y="95"/>
                    </a:lnTo>
                    <a:lnTo>
                      <a:pt x="299" y="84"/>
                    </a:lnTo>
                    <a:lnTo>
                      <a:pt x="306" y="60"/>
                    </a:lnTo>
                    <a:lnTo>
                      <a:pt x="307" y="46"/>
                    </a:lnTo>
                    <a:lnTo>
                      <a:pt x="301" y="29"/>
                    </a:lnTo>
                    <a:lnTo>
                      <a:pt x="295" y="17"/>
                    </a:lnTo>
                    <a:lnTo>
                      <a:pt x="280" y="6"/>
                    </a:lnTo>
                    <a:lnTo>
                      <a:pt x="266" y="0"/>
                    </a:lnTo>
                    <a:lnTo>
                      <a:pt x="256" y="0"/>
                    </a:lnTo>
                    <a:lnTo>
                      <a:pt x="244" y="2"/>
                    </a:lnTo>
                    <a:lnTo>
                      <a:pt x="232" y="4"/>
                    </a:lnTo>
                    <a:lnTo>
                      <a:pt x="228" y="9"/>
                    </a:lnTo>
                    <a:lnTo>
                      <a:pt x="218" y="18"/>
                    </a:lnTo>
                    <a:lnTo>
                      <a:pt x="214" y="30"/>
                    </a:lnTo>
                    <a:lnTo>
                      <a:pt x="211" y="42"/>
                    </a:lnTo>
                    <a:lnTo>
                      <a:pt x="213" y="54"/>
                    </a:lnTo>
                    <a:lnTo>
                      <a:pt x="220" y="72"/>
                    </a:lnTo>
                    <a:lnTo>
                      <a:pt x="227" y="87"/>
                    </a:lnTo>
                    <a:lnTo>
                      <a:pt x="229" y="99"/>
                    </a:lnTo>
                    <a:lnTo>
                      <a:pt x="228" y="107"/>
                    </a:lnTo>
                    <a:lnTo>
                      <a:pt x="226" y="113"/>
                    </a:lnTo>
                    <a:lnTo>
                      <a:pt x="219" y="122"/>
                    </a:lnTo>
                    <a:lnTo>
                      <a:pt x="211" y="125"/>
                    </a:lnTo>
                    <a:lnTo>
                      <a:pt x="201" y="128"/>
                    </a:lnTo>
                    <a:lnTo>
                      <a:pt x="86" y="128"/>
                    </a:lnTo>
                    <a:lnTo>
                      <a:pt x="87" y="177"/>
                    </a:lnTo>
                    <a:lnTo>
                      <a:pt x="82" y="188"/>
                    </a:lnTo>
                    <a:lnTo>
                      <a:pt x="76" y="193"/>
                    </a:lnTo>
                    <a:lnTo>
                      <a:pt x="66" y="194"/>
                    </a:lnTo>
                    <a:lnTo>
                      <a:pt x="49" y="187"/>
                    </a:lnTo>
                    <a:lnTo>
                      <a:pt x="33" y="186"/>
                    </a:lnTo>
                    <a:lnTo>
                      <a:pt x="23" y="188"/>
                    </a:lnTo>
                    <a:lnTo>
                      <a:pt x="16" y="195"/>
                    </a:lnTo>
                    <a:lnTo>
                      <a:pt x="11" y="201"/>
                    </a:lnTo>
                    <a:lnTo>
                      <a:pt x="4" y="213"/>
                    </a:lnTo>
                    <a:lnTo>
                      <a:pt x="0" y="228"/>
                    </a:lnTo>
                    <a:lnTo>
                      <a:pt x="0" y="240"/>
                    </a:lnTo>
                    <a:lnTo>
                      <a:pt x="2" y="254"/>
                    </a:lnTo>
                    <a:lnTo>
                      <a:pt x="8" y="265"/>
                    </a:lnTo>
                    <a:lnTo>
                      <a:pt x="17" y="273"/>
                    </a:lnTo>
                    <a:lnTo>
                      <a:pt x="27" y="277"/>
                    </a:lnTo>
                    <a:lnTo>
                      <a:pt x="35" y="279"/>
                    </a:lnTo>
                    <a:lnTo>
                      <a:pt x="45" y="276"/>
                    </a:lnTo>
                    <a:lnTo>
                      <a:pt x="54" y="273"/>
                    </a:lnTo>
                    <a:lnTo>
                      <a:pt x="62" y="269"/>
                    </a:lnTo>
                    <a:lnTo>
                      <a:pt x="69" y="262"/>
                    </a:lnTo>
                    <a:lnTo>
                      <a:pt x="77" y="258"/>
                    </a:lnTo>
                    <a:lnTo>
                      <a:pt x="85" y="257"/>
                    </a:lnTo>
                    <a:lnTo>
                      <a:pt x="93" y="257"/>
                    </a:lnTo>
                    <a:lnTo>
                      <a:pt x="101" y="263"/>
                    </a:lnTo>
                    <a:lnTo>
                      <a:pt x="108" y="276"/>
                    </a:lnTo>
                    <a:lnTo>
                      <a:pt x="111" y="288"/>
                    </a:lnTo>
                    <a:lnTo>
                      <a:pt x="113" y="304"/>
                    </a:lnTo>
                    <a:lnTo>
                      <a:pt x="125" y="418"/>
                    </a:lnTo>
                    <a:lnTo>
                      <a:pt x="418" y="419"/>
                    </a:lnTo>
                    <a:close/>
                  </a:path>
                </a:pathLst>
              </a:custGeom>
              <a:solidFill>
                <a:srgbClr val="CCFFFF"/>
              </a:solidFill>
              <a:ln w="9525">
                <a:solidFill>
                  <a:srgbClr val="FF0000"/>
                </a:solidFill>
                <a:round/>
              </a:ln>
            </p:spPr>
            <p:txBody>
              <a:bodyPr/>
              <a:lstStyle/>
              <a:p>
                <a:endParaRPr lang="zh-CN" altLang="en-US"/>
              </a:p>
            </p:txBody>
          </p:sp>
          <p:pic>
            <p:nvPicPr>
              <p:cNvPr id="41005"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681" y="776"/>
                <a:ext cx="358"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1002" name="Text Box 10"/>
            <p:cNvSpPr txBox="1">
              <a:spLocks noChangeArrowheads="1"/>
            </p:cNvSpPr>
            <p:nvPr/>
          </p:nvSpPr>
          <p:spPr bwMode="auto">
            <a:xfrm>
              <a:off x="4484" y="712"/>
              <a:ext cx="732"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Billing </a:t>
              </a:r>
              <a:endParaRPr lang="en-US" altLang="zh-CN" sz="1800" b="1">
                <a:ea typeface="宋体" panose="02010600030101010101" pitchFamily="2" charset="-122"/>
              </a:endParaRPr>
            </a:p>
            <a:p>
              <a:r>
                <a:rPr lang="en-US" altLang="zh-CN" sz="1800" b="1">
                  <a:ea typeface="宋体" panose="02010600030101010101" pitchFamily="2" charset="-122"/>
                </a:rPr>
                <a:t>System</a:t>
              </a:r>
              <a:endParaRPr lang="en-US" altLang="zh-CN" sz="1800" b="1">
                <a:ea typeface="宋体" panose="02010600030101010101" pitchFamily="2" charset="-122"/>
              </a:endParaRPr>
            </a:p>
          </p:txBody>
        </p:sp>
      </p:grpSp>
      <p:grpSp>
        <p:nvGrpSpPr>
          <p:cNvPr id="40966" name="Group 11"/>
          <p:cNvGrpSpPr/>
          <p:nvPr/>
        </p:nvGrpSpPr>
        <p:grpSpPr bwMode="auto">
          <a:xfrm>
            <a:off x="2482850" y="2882542"/>
            <a:ext cx="2470150" cy="2820987"/>
            <a:chOff x="412" y="1151"/>
            <a:chExt cx="1556" cy="1777"/>
          </a:xfrm>
        </p:grpSpPr>
        <p:sp>
          <p:nvSpPr>
            <p:cNvPr id="40991" name="Text Box 12"/>
            <p:cNvSpPr txBox="1">
              <a:spLocks noChangeArrowheads="1"/>
            </p:cNvSpPr>
            <p:nvPr/>
          </p:nvSpPr>
          <p:spPr bwMode="auto">
            <a:xfrm>
              <a:off x="412" y="2514"/>
              <a:ext cx="1556"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ea typeface="宋体" panose="02010600030101010101" pitchFamily="2" charset="-122"/>
                </a:rPr>
                <a:t>Course Registration System</a:t>
              </a:r>
              <a:endParaRPr lang="en-US" altLang="zh-CN" sz="1800" b="1">
                <a:ea typeface="宋体" panose="02010600030101010101" pitchFamily="2" charset="-122"/>
              </a:endParaRPr>
            </a:p>
          </p:txBody>
        </p:sp>
        <p:grpSp>
          <p:nvGrpSpPr>
            <p:cNvPr id="40992" name="Group 13"/>
            <p:cNvGrpSpPr/>
            <p:nvPr/>
          </p:nvGrpSpPr>
          <p:grpSpPr bwMode="auto">
            <a:xfrm>
              <a:off x="624" y="1151"/>
              <a:ext cx="1084" cy="1167"/>
              <a:chOff x="520" y="1247"/>
              <a:chExt cx="1084" cy="1167"/>
            </a:xfrm>
          </p:grpSpPr>
          <p:grpSp>
            <p:nvGrpSpPr>
              <p:cNvPr id="40993" name="Group 14"/>
              <p:cNvGrpSpPr/>
              <p:nvPr/>
            </p:nvGrpSpPr>
            <p:grpSpPr bwMode="auto">
              <a:xfrm rot="1484200">
                <a:off x="528" y="1271"/>
                <a:ext cx="1076" cy="1143"/>
                <a:chOff x="456" y="1247"/>
                <a:chExt cx="1076" cy="1143"/>
              </a:xfrm>
            </p:grpSpPr>
            <p:sp>
              <p:nvSpPr>
                <p:cNvPr id="40998" name="Freeform 15"/>
                <p:cNvSpPr/>
                <p:nvPr/>
              </p:nvSpPr>
              <p:spPr bwMode="auto">
                <a:xfrm>
                  <a:off x="456" y="1759"/>
                  <a:ext cx="648" cy="629"/>
                </a:xfrm>
                <a:custGeom>
                  <a:avLst/>
                  <a:gdLst>
                    <a:gd name="T0" fmla="*/ 609 w 648"/>
                    <a:gd name="T1" fmla="*/ 498 h 629"/>
                    <a:gd name="T2" fmla="*/ 597 w 648"/>
                    <a:gd name="T3" fmla="*/ 468 h 629"/>
                    <a:gd name="T4" fmla="*/ 578 w 648"/>
                    <a:gd name="T5" fmla="*/ 459 h 629"/>
                    <a:gd name="T6" fmla="*/ 534 w 648"/>
                    <a:gd name="T7" fmla="*/ 464 h 629"/>
                    <a:gd name="T8" fmla="*/ 501 w 648"/>
                    <a:gd name="T9" fmla="*/ 462 h 629"/>
                    <a:gd name="T10" fmla="*/ 476 w 648"/>
                    <a:gd name="T11" fmla="*/ 434 h 629"/>
                    <a:gd name="T12" fmla="*/ 468 w 648"/>
                    <a:gd name="T13" fmla="*/ 390 h 629"/>
                    <a:gd name="T14" fmla="*/ 480 w 648"/>
                    <a:gd name="T15" fmla="*/ 357 h 629"/>
                    <a:gd name="T16" fmla="*/ 510 w 648"/>
                    <a:gd name="T17" fmla="*/ 329 h 629"/>
                    <a:gd name="T18" fmla="*/ 549 w 648"/>
                    <a:gd name="T19" fmla="*/ 330 h 629"/>
                    <a:gd name="T20" fmla="*/ 594 w 648"/>
                    <a:gd name="T21" fmla="*/ 354 h 629"/>
                    <a:gd name="T22" fmla="*/ 626 w 648"/>
                    <a:gd name="T23" fmla="*/ 356 h 629"/>
                    <a:gd name="T24" fmla="*/ 647 w 648"/>
                    <a:gd name="T25" fmla="*/ 335 h 629"/>
                    <a:gd name="T26" fmla="*/ 648 w 648"/>
                    <a:gd name="T27" fmla="*/ 202 h 629"/>
                    <a:gd name="T28" fmla="*/ 491 w 648"/>
                    <a:gd name="T29" fmla="*/ 196 h 629"/>
                    <a:gd name="T30" fmla="*/ 455 w 648"/>
                    <a:gd name="T31" fmla="*/ 175 h 629"/>
                    <a:gd name="T32" fmla="*/ 445 w 648"/>
                    <a:gd name="T33" fmla="*/ 143 h 629"/>
                    <a:gd name="T34" fmla="*/ 458 w 648"/>
                    <a:gd name="T35" fmla="*/ 90 h 629"/>
                    <a:gd name="T36" fmla="*/ 451 w 648"/>
                    <a:gd name="T37" fmla="*/ 44 h 629"/>
                    <a:gd name="T38" fmla="*/ 419 w 648"/>
                    <a:gd name="T39" fmla="*/ 9 h 629"/>
                    <a:gd name="T40" fmla="*/ 383 w 648"/>
                    <a:gd name="T41" fmla="*/ 0 h 629"/>
                    <a:gd name="T42" fmla="*/ 347 w 648"/>
                    <a:gd name="T43" fmla="*/ 6 h 629"/>
                    <a:gd name="T44" fmla="*/ 326 w 648"/>
                    <a:gd name="T45" fmla="*/ 27 h 629"/>
                    <a:gd name="T46" fmla="*/ 316 w 648"/>
                    <a:gd name="T47" fmla="*/ 64 h 629"/>
                    <a:gd name="T48" fmla="*/ 329 w 648"/>
                    <a:gd name="T49" fmla="*/ 108 h 629"/>
                    <a:gd name="T50" fmla="*/ 343 w 648"/>
                    <a:gd name="T51" fmla="*/ 149 h 629"/>
                    <a:gd name="T52" fmla="*/ 338 w 648"/>
                    <a:gd name="T53" fmla="*/ 170 h 629"/>
                    <a:gd name="T54" fmla="*/ 316 w 648"/>
                    <a:gd name="T55" fmla="*/ 189 h 629"/>
                    <a:gd name="T56" fmla="*/ 128 w 648"/>
                    <a:gd name="T57" fmla="*/ 193 h 629"/>
                    <a:gd name="T58" fmla="*/ 122 w 648"/>
                    <a:gd name="T59" fmla="*/ 283 h 629"/>
                    <a:gd name="T60" fmla="*/ 98 w 648"/>
                    <a:gd name="T61" fmla="*/ 292 h 629"/>
                    <a:gd name="T62" fmla="*/ 49 w 648"/>
                    <a:gd name="T63" fmla="*/ 280 h 629"/>
                    <a:gd name="T64" fmla="*/ 23 w 648"/>
                    <a:gd name="T65" fmla="*/ 294 h 629"/>
                    <a:gd name="T66" fmla="*/ 6 w 648"/>
                    <a:gd name="T67" fmla="*/ 321 h 629"/>
                    <a:gd name="T68" fmla="*/ 0 w 648"/>
                    <a:gd name="T69" fmla="*/ 361 h 629"/>
                    <a:gd name="T70" fmla="*/ 12 w 648"/>
                    <a:gd name="T71" fmla="*/ 399 h 629"/>
                    <a:gd name="T72" fmla="*/ 41 w 648"/>
                    <a:gd name="T73" fmla="*/ 417 h 629"/>
                    <a:gd name="T74" fmla="*/ 68 w 648"/>
                    <a:gd name="T75" fmla="*/ 415 h 629"/>
                    <a:gd name="T76" fmla="*/ 93 w 648"/>
                    <a:gd name="T77" fmla="*/ 405 h 629"/>
                    <a:gd name="T78" fmla="*/ 116 w 648"/>
                    <a:gd name="T79" fmla="*/ 388 h 629"/>
                    <a:gd name="T80" fmla="*/ 140 w 648"/>
                    <a:gd name="T81" fmla="*/ 387 h 629"/>
                    <a:gd name="T82" fmla="*/ 162 w 648"/>
                    <a:gd name="T83" fmla="*/ 415 h 629"/>
                    <a:gd name="T84" fmla="*/ 170 w 648"/>
                    <a:gd name="T85" fmla="*/ 457 h 629"/>
                    <a:gd name="T86" fmla="*/ 627 w 648"/>
                    <a:gd name="T87" fmla="*/ 629 h 6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8"/>
                    <a:gd name="T133" fmla="*/ 0 h 629"/>
                    <a:gd name="T134" fmla="*/ 648 w 648"/>
                    <a:gd name="T135" fmla="*/ 629 h 62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8" h="629">
                      <a:moveTo>
                        <a:pt x="627" y="629"/>
                      </a:moveTo>
                      <a:lnTo>
                        <a:pt x="609" y="498"/>
                      </a:lnTo>
                      <a:lnTo>
                        <a:pt x="605" y="479"/>
                      </a:lnTo>
                      <a:lnTo>
                        <a:pt x="597" y="468"/>
                      </a:lnTo>
                      <a:lnTo>
                        <a:pt x="591" y="465"/>
                      </a:lnTo>
                      <a:lnTo>
                        <a:pt x="578" y="459"/>
                      </a:lnTo>
                      <a:lnTo>
                        <a:pt x="561" y="459"/>
                      </a:lnTo>
                      <a:lnTo>
                        <a:pt x="534" y="464"/>
                      </a:lnTo>
                      <a:lnTo>
                        <a:pt x="516" y="467"/>
                      </a:lnTo>
                      <a:lnTo>
                        <a:pt x="501" y="462"/>
                      </a:lnTo>
                      <a:lnTo>
                        <a:pt x="485" y="452"/>
                      </a:lnTo>
                      <a:lnTo>
                        <a:pt x="476" y="434"/>
                      </a:lnTo>
                      <a:lnTo>
                        <a:pt x="470" y="413"/>
                      </a:lnTo>
                      <a:lnTo>
                        <a:pt x="468" y="390"/>
                      </a:lnTo>
                      <a:lnTo>
                        <a:pt x="474" y="371"/>
                      </a:lnTo>
                      <a:lnTo>
                        <a:pt x="480" y="357"/>
                      </a:lnTo>
                      <a:lnTo>
                        <a:pt x="491" y="341"/>
                      </a:lnTo>
                      <a:lnTo>
                        <a:pt x="510" y="329"/>
                      </a:lnTo>
                      <a:lnTo>
                        <a:pt x="530" y="324"/>
                      </a:lnTo>
                      <a:lnTo>
                        <a:pt x="549" y="330"/>
                      </a:lnTo>
                      <a:lnTo>
                        <a:pt x="576" y="345"/>
                      </a:lnTo>
                      <a:lnTo>
                        <a:pt x="594" y="354"/>
                      </a:lnTo>
                      <a:lnTo>
                        <a:pt x="611" y="359"/>
                      </a:lnTo>
                      <a:lnTo>
                        <a:pt x="626" y="356"/>
                      </a:lnTo>
                      <a:lnTo>
                        <a:pt x="641" y="347"/>
                      </a:lnTo>
                      <a:lnTo>
                        <a:pt x="647" y="335"/>
                      </a:lnTo>
                      <a:lnTo>
                        <a:pt x="648" y="320"/>
                      </a:lnTo>
                      <a:lnTo>
                        <a:pt x="648" y="202"/>
                      </a:lnTo>
                      <a:lnTo>
                        <a:pt x="530" y="200"/>
                      </a:lnTo>
                      <a:lnTo>
                        <a:pt x="491" y="196"/>
                      </a:lnTo>
                      <a:lnTo>
                        <a:pt x="470" y="187"/>
                      </a:lnTo>
                      <a:lnTo>
                        <a:pt x="455" y="175"/>
                      </a:lnTo>
                      <a:lnTo>
                        <a:pt x="449" y="159"/>
                      </a:lnTo>
                      <a:lnTo>
                        <a:pt x="445" y="143"/>
                      </a:lnTo>
                      <a:lnTo>
                        <a:pt x="448" y="126"/>
                      </a:lnTo>
                      <a:lnTo>
                        <a:pt x="458" y="90"/>
                      </a:lnTo>
                      <a:lnTo>
                        <a:pt x="460" y="69"/>
                      </a:lnTo>
                      <a:lnTo>
                        <a:pt x="451" y="44"/>
                      </a:lnTo>
                      <a:lnTo>
                        <a:pt x="442" y="26"/>
                      </a:lnTo>
                      <a:lnTo>
                        <a:pt x="419" y="9"/>
                      </a:lnTo>
                      <a:lnTo>
                        <a:pt x="398" y="0"/>
                      </a:lnTo>
                      <a:lnTo>
                        <a:pt x="383" y="0"/>
                      </a:lnTo>
                      <a:lnTo>
                        <a:pt x="365" y="3"/>
                      </a:lnTo>
                      <a:lnTo>
                        <a:pt x="347" y="6"/>
                      </a:lnTo>
                      <a:lnTo>
                        <a:pt x="341" y="14"/>
                      </a:lnTo>
                      <a:lnTo>
                        <a:pt x="326" y="27"/>
                      </a:lnTo>
                      <a:lnTo>
                        <a:pt x="320" y="46"/>
                      </a:lnTo>
                      <a:lnTo>
                        <a:pt x="316" y="64"/>
                      </a:lnTo>
                      <a:lnTo>
                        <a:pt x="319" y="82"/>
                      </a:lnTo>
                      <a:lnTo>
                        <a:pt x="329" y="108"/>
                      </a:lnTo>
                      <a:lnTo>
                        <a:pt x="340" y="131"/>
                      </a:lnTo>
                      <a:lnTo>
                        <a:pt x="343" y="149"/>
                      </a:lnTo>
                      <a:lnTo>
                        <a:pt x="341" y="161"/>
                      </a:lnTo>
                      <a:lnTo>
                        <a:pt x="338" y="170"/>
                      </a:lnTo>
                      <a:lnTo>
                        <a:pt x="328" y="183"/>
                      </a:lnTo>
                      <a:lnTo>
                        <a:pt x="316" y="189"/>
                      </a:lnTo>
                      <a:lnTo>
                        <a:pt x="301" y="193"/>
                      </a:lnTo>
                      <a:lnTo>
                        <a:pt x="128" y="193"/>
                      </a:lnTo>
                      <a:lnTo>
                        <a:pt x="130" y="267"/>
                      </a:lnTo>
                      <a:lnTo>
                        <a:pt x="122" y="283"/>
                      </a:lnTo>
                      <a:lnTo>
                        <a:pt x="113" y="291"/>
                      </a:lnTo>
                      <a:lnTo>
                        <a:pt x="98" y="292"/>
                      </a:lnTo>
                      <a:lnTo>
                        <a:pt x="73" y="282"/>
                      </a:lnTo>
                      <a:lnTo>
                        <a:pt x="49" y="280"/>
                      </a:lnTo>
                      <a:lnTo>
                        <a:pt x="34" y="283"/>
                      </a:lnTo>
                      <a:lnTo>
                        <a:pt x="23" y="294"/>
                      </a:lnTo>
                      <a:lnTo>
                        <a:pt x="16" y="303"/>
                      </a:lnTo>
                      <a:lnTo>
                        <a:pt x="6" y="321"/>
                      </a:lnTo>
                      <a:lnTo>
                        <a:pt x="0" y="343"/>
                      </a:lnTo>
                      <a:lnTo>
                        <a:pt x="0" y="361"/>
                      </a:lnTo>
                      <a:lnTo>
                        <a:pt x="3" y="382"/>
                      </a:lnTo>
                      <a:lnTo>
                        <a:pt x="12" y="399"/>
                      </a:lnTo>
                      <a:lnTo>
                        <a:pt x="26" y="411"/>
                      </a:lnTo>
                      <a:lnTo>
                        <a:pt x="41" y="417"/>
                      </a:lnTo>
                      <a:lnTo>
                        <a:pt x="53" y="420"/>
                      </a:lnTo>
                      <a:lnTo>
                        <a:pt x="68" y="415"/>
                      </a:lnTo>
                      <a:lnTo>
                        <a:pt x="81" y="411"/>
                      </a:lnTo>
                      <a:lnTo>
                        <a:pt x="93" y="405"/>
                      </a:lnTo>
                      <a:lnTo>
                        <a:pt x="104" y="394"/>
                      </a:lnTo>
                      <a:lnTo>
                        <a:pt x="116" y="388"/>
                      </a:lnTo>
                      <a:lnTo>
                        <a:pt x="128" y="387"/>
                      </a:lnTo>
                      <a:lnTo>
                        <a:pt x="140" y="387"/>
                      </a:lnTo>
                      <a:lnTo>
                        <a:pt x="152" y="396"/>
                      </a:lnTo>
                      <a:lnTo>
                        <a:pt x="162" y="415"/>
                      </a:lnTo>
                      <a:lnTo>
                        <a:pt x="167" y="433"/>
                      </a:lnTo>
                      <a:lnTo>
                        <a:pt x="170" y="457"/>
                      </a:lnTo>
                      <a:lnTo>
                        <a:pt x="188" y="628"/>
                      </a:lnTo>
                      <a:lnTo>
                        <a:pt x="627" y="629"/>
                      </a:lnTo>
                      <a:close/>
                    </a:path>
                  </a:pathLst>
                </a:custGeom>
                <a:solidFill>
                  <a:srgbClr val="CCFFFF"/>
                </a:solidFill>
                <a:ln w="9525">
                  <a:solidFill>
                    <a:schemeClr val="hlink"/>
                  </a:solidFill>
                  <a:round/>
                </a:ln>
              </p:spPr>
              <p:txBody>
                <a:bodyPr/>
                <a:lstStyle/>
                <a:p>
                  <a:endParaRPr lang="zh-CN" altLang="en-US"/>
                </a:p>
              </p:txBody>
            </p:sp>
            <p:sp>
              <p:nvSpPr>
                <p:cNvPr id="40999" name="Freeform 16"/>
                <p:cNvSpPr/>
                <p:nvPr/>
              </p:nvSpPr>
              <p:spPr bwMode="auto">
                <a:xfrm>
                  <a:off x="1051" y="1247"/>
                  <a:ext cx="481" cy="714"/>
                </a:xfrm>
                <a:custGeom>
                  <a:avLst/>
                  <a:gdLst>
                    <a:gd name="T0" fmla="*/ 368 w 481"/>
                    <a:gd name="T1" fmla="*/ 182 h 714"/>
                    <a:gd name="T2" fmla="*/ 332 w 481"/>
                    <a:gd name="T3" fmla="*/ 165 h 714"/>
                    <a:gd name="T4" fmla="*/ 327 w 481"/>
                    <a:gd name="T5" fmla="*/ 133 h 714"/>
                    <a:gd name="T6" fmla="*/ 345 w 481"/>
                    <a:gd name="T7" fmla="*/ 89 h 714"/>
                    <a:gd name="T8" fmla="*/ 346 w 481"/>
                    <a:gd name="T9" fmla="*/ 42 h 714"/>
                    <a:gd name="T10" fmla="*/ 328 w 481"/>
                    <a:gd name="T11" fmla="*/ 18 h 714"/>
                    <a:gd name="T12" fmla="*/ 306 w 481"/>
                    <a:gd name="T13" fmla="*/ 1 h 714"/>
                    <a:gd name="T14" fmla="*/ 257 w 481"/>
                    <a:gd name="T15" fmla="*/ 0 h 714"/>
                    <a:gd name="T16" fmla="*/ 216 w 481"/>
                    <a:gd name="T17" fmla="*/ 11 h 714"/>
                    <a:gd name="T18" fmla="*/ 186 w 481"/>
                    <a:gd name="T19" fmla="*/ 47 h 714"/>
                    <a:gd name="T20" fmla="*/ 193 w 481"/>
                    <a:gd name="T21" fmla="*/ 99 h 714"/>
                    <a:gd name="T22" fmla="*/ 214 w 481"/>
                    <a:gd name="T23" fmla="*/ 142 h 714"/>
                    <a:gd name="T24" fmla="*/ 204 w 481"/>
                    <a:gd name="T25" fmla="*/ 176 h 714"/>
                    <a:gd name="T26" fmla="*/ 176 w 481"/>
                    <a:gd name="T27" fmla="*/ 188 h 714"/>
                    <a:gd name="T28" fmla="*/ 2 w 481"/>
                    <a:gd name="T29" fmla="*/ 372 h 714"/>
                    <a:gd name="T30" fmla="*/ 17 w 481"/>
                    <a:gd name="T31" fmla="*/ 384 h 714"/>
                    <a:gd name="T32" fmla="*/ 36 w 481"/>
                    <a:gd name="T33" fmla="*/ 380 h 714"/>
                    <a:gd name="T34" fmla="*/ 88 w 481"/>
                    <a:gd name="T35" fmla="*/ 350 h 714"/>
                    <a:gd name="T36" fmla="*/ 131 w 481"/>
                    <a:gd name="T37" fmla="*/ 339 h 714"/>
                    <a:gd name="T38" fmla="*/ 164 w 481"/>
                    <a:gd name="T39" fmla="*/ 350 h 714"/>
                    <a:gd name="T40" fmla="*/ 182 w 481"/>
                    <a:gd name="T41" fmla="*/ 381 h 714"/>
                    <a:gd name="T42" fmla="*/ 185 w 481"/>
                    <a:gd name="T43" fmla="*/ 433 h 714"/>
                    <a:gd name="T44" fmla="*/ 171 w 481"/>
                    <a:gd name="T45" fmla="*/ 464 h 714"/>
                    <a:gd name="T46" fmla="*/ 147 w 481"/>
                    <a:gd name="T47" fmla="*/ 486 h 714"/>
                    <a:gd name="T48" fmla="*/ 110 w 481"/>
                    <a:gd name="T49" fmla="*/ 486 h 714"/>
                    <a:gd name="T50" fmla="*/ 76 w 481"/>
                    <a:gd name="T51" fmla="*/ 478 h 714"/>
                    <a:gd name="T52" fmla="*/ 50 w 481"/>
                    <a:gd name="T53" fmla="*/ 489 h 714"/>
                    <a:gd name="T54" fmla="*/ 46 w 481"/>
                    <a:gd name="T55" fmla="*/ 512 h 714"/>
                    <a:gd name="T56" fmla="*/ 205 w 481"/>
                    <a:gd name="T57" fmla="*/ 714 h 714"/>
                    <a:gd name="T58" fmla="*/ 233 w 481"/>
                    <a:gd name="T59" fmla="*/ 700 h 714"/>
                    <a:gd name="T60" fmla="*/ 239 w 481"/>
                    <a:gd name="T61" fmla="*/ 678 h 714"/>
                    <a:gd name="T62" fmla="*/ 223 w 481"/>
                    <a:gd name="T63" fmla="*/ 649 h 714"/>
                    <a:gd name="T64" fmla="*/ 207 w 481"/>
                    <a:gd name="T65" fmla="*/ 617 h 714"/>
                    <a:gd name="T66" fmla="*/ 213 w 481"/>
                    <a:gd name="T67" fmla="*/ 577 h 714"/>
                    <a:gd name="T68" fmla="*/ 238 w 481"/>
                    <a:gd name="T69" fmla="*/ 556 h 714"/>
                    <a:gd name="T70" fmla="*/ 286 w 481"/>
                    <a:gd name="T71" fmla="*/ 542 h 714"/>
                    <a:gd name="T72" fmla="*/ 327 w 481"/>
                    <a:gd name="T73" fmla="*/ 551 h 714"/>
                    <a:gd name="T74" fmla="*/ 354 w 481"/>
                    <a:gd name="T75" fmla="*/ 574 h 714"/>
                    <a:gd name="T76" fmla="*/ 358 w 481"/>
                    <a:gd name="T77" fmla="*/ 613 h 714"/>
                    <a:gd name="T78" fmla="*/ 336 w 481"/>
                    <a:gd name="T79" fmla="*/ 655 h 714"/>
                    <a:gd name="T80" fmla="*/ 337 w 481"/>
                    <a:gd name="T81" fmla="*/ 678 h 714"/>
                    <a:gd name="T82" fmla="*/ 350 w 481"/>
                    <a:gd name="T83" fmla="*/ 698 h 714"/>
                    <a:gd name="T84" fmla="*/ 479 w 481"/>
                    <a:gd name="T85" fmla="*/ 707 h 7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81"/>
                    <a:gd name="T130" fmla="*/ 0 h 714"/>
                    <a:gd name="T131" fmla="*/ 481 w 481"/>
                    <a:gd name="T132" fmla="*/ 714 h 7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81" h="714">
                      <a:moveTo>
                        <a:pt x="481" y="187"/>
                      </a:moveTo>
                      <a:lnTo>
                        <a:pt x="368" y="182"/>
                      </a:lnTo>
                      <a:lnTo>
                        <a:pt x="345" y="174"/>
                      </a:lnTo>
                      <a:lnTo>
                        <a:pt x="332" y="165"/>
                      </a:lnTo>
                      <a:lnTo>
                        <a:pt x="327" y="149"/>
                      </a:lnTo>
                      <a:lnTo>
                        <a:pt x="327" y="133"/>
                      </a:lnTo>
                      <a:lnTo>
                        <a:pt x="332" y="113"/>
                      </a:lnTo>
                      <a:lnTo>
                        <a:pt x="345" y="89"/>
                      </a:lnTo>
                      <a:lnTo>
                        <a:pt x="348" y="65"/>
                      </a:lnTo>
                      <a:lnTo>
                        <a:pt x="346" y="42"/>
                      </a:lnTo>
                      <a:lnTo>
                        <a:pt x="340" y="28"/>
                      </a:lnTo>
                      <a:lnTo>
                        <a:pt x="328" y="18"/>
                      </a:lnTo>
                      <a:lnTo>
                        <a:pt x="319" y="8"/>
                      </a:lnTo>
                      <a:lnTo>
                        <a:pt x="306" y="1"/>
                      </a:lnTo>
                      <a:lnTo>
                        <a:pt x="280" y="1"/>
                      </a:lnTo>
                      <a:lnTo>
                        <a:pt x="257" y="0"/>
                      </a:lnTo>
                      <a:lnTo>
                        <a:pt x="239" y="1"/>
                      </a:lnTo>
                      <a:lnTo>
                        <a:pt x="216" y="11"/>
                      </a:lnTo>
                      <a:lnTo>
                        <a:pt x="193" y="27"/>
                      </a:lnTo>
                      <a:lnTo>
                        <a:pt x="186" y="47"/>
                      </a:lnTo>
                      <a:lnTo>
                        <a:pt x="182" y="68"/>
                      </a:lnTo>
                      <a:lnTo>
                        <a:pt x="193" y="99"/>
                      </a:lnTo>
                      <a:lnTo>
                        <a:pt x="207" y="126"/>
                      </a:lnTo>
                      <a:lnTo>
                        <a:pt x="214" y="142"/>
                      </a:lnTo>
                      <a:lnTo>
                        <a:pt x="211" y="160"/>
                      </a:lnTo>
                      <a:lnTo>
                        <a:pt x="204" y="176"/>
                      </a:lnTo>
                      <a:lnTo>
                        <a:pt x="193" y="181"/>
                      </a:lnTo>
                      <a:lnTo>
                        <a:pt x="176" y="188"/>
                      </a:lnTo>
                      <a:lnTo>
                        <a:pt x="0" y="189"/>
                      </a:lnTo>
                      <a:lnTo>
                        <a:pt x="2" y="372"/>
                      </a:lnTo>
                      <a:lnTo>
                        <a:pt x="7" y="380"/>
                      </a:lnTo>
                      <a:lnTo>
                        <a:pt x="17" y="384"/>
                      </a:lnTo>
                      <a:lnTo>
                        <a:pt x="30" y="383"/>
                      </a:lnTo>
                      <a:lnTo>
                        <a:pt x="36" y="380"/>
                      </a:lnTo>
                      <a:lnTo>
                        <a:pt x="54" y="369"/>
                      </a:lnTo>
                      <a:lnTo>
                        <a:pt x="88" y="350"/>
                      </a:lnTo>
                      <a:lnTo>
                        <a:pt x="111" y="343"/>
                      </a:lnTo>
                      <a:lnTo>
                        <a:pt x="131" y="339"/>
                      </a:lnTo>
                      <a:lnTo>
                        <a:pt x="150" y="341"/>
                      </a:lnTo>
                      <a:lnTo>
                        <a:pt x="164" y="350"/>
                      </a:lnTo>
                      <a:lnTo>
                        <a:pt x="174" y="363"/>
                      </a:lnTo>
                      <a:lnTo>
                        <a:pt x="182" y="381"/>
                      </a:lnTo>
                      <a:lnTo>
                        <a:pt x="186" y="406"/>
                      </a:lnTo>
                      <a:lnTo>
                        <a:pt x="185" y="433"/>
                      </a:lnTo>
                      <a:lnTo>
                        <a:pt x="178" y="455"/>
                      </a:lnTo>
                      <a:lnTo>
                        <a:pt x="171" y="464"/>
                      </a:lnTo>
                      <a:lnTo>
                        <a:pt x="163" y="476"/>
                      </a:lnTo>
                      <a:lnTo>
                        <a:pt x="147" y="486"/>
                      </a:lnTo>
                      <a:lnTo>
                        <a:pt x="130" y="487"/>
                      </a:lnTo>
                      <a:lnTo>
                        <a:pt x="110" y="486"/>
                      </a:lnTo>
                      <a:lnTo>
                        <a:pt x="90" y="480"/>
                      </a:lnTo>
                      <a:lnTo>
                        <a:pt x="76" y="478"/>
                      </a:lnTo>
                      <a:lnTo>
                        <a:pt x="63" y="482"/>
                      </a:lnTo>
                      <a:lnTo>
                        <a:pt x="50" y="489"/>
                      </a:lnTo>
                      <a:lnTo>
                        <a:pt x="48" y="499"/>
                      </a:lnTo>
                      <a:lnTo>
                        <a:pt x="46" y="512"/>
                      </a:lnTo>
                      <a:lnTo>
                        <a:pt x="52" y="714"/>
                      </a:lnTo>
                      <a:lnTo>
                        <a:pt x="205" y="714"/>
                      </a:lnTo>
                      <a:lnTo>
                        <a:pt x="228" y="712"/>
                      </a:lnTo>
                      <a:lnTo>
                        <a:pt x="233" y="700"/>
                      </a:lnTo>
                      <a:lnTo>
                        <a:pt x="237" y="692"/>
                      </a:lnTo>
                      <a:lnTo>
                        <a:pt x="239" y="678"/>
                      </a:lnTo>
                      <a:lnTo>
                        <a:pt x="233" y="664"/>
                      </a:lnTo>
                      <a:lnTo>
                        <a:pt x="223" y="649"/>
                      </a:lnTo>
                      <a:lnTo>
                        <a:pt x="216" y="638"/>
                      </a:lnTo>
                      <a:lnTo>
                        <a:pt x="207" y="617"/>
                      </a:lnTo>
                      <a:lnTo>
                        <a:pt x="209" y="597"/>
                      </a:lnTo>
                      <a:lnTo>
                        <a:pt x="213" y="577"/>
                      </a:lnTo>
                      <a:lnTo>
                        <a:pt x="221" y="565"/>
                      </a:lnTo>
                      <a:lnTo>
                        <a:pt x="238" y="556"/>
                      </a:lnTo>
                      <a:lnTo>
                        <a:pt x="259" y="548"/>
                      </a:lnTo>
                      <a:lnTo>
                        <a:pt x="286" y="542"/>
                      </a:lnTo>
                      <a:lnTo>
                        <a:pt x="304" y="545"/>
                      </a:lnTo>
                      <a:lnTo>
                        <a:pt x="327" y="551"/>
                      </a:lnTo>
                      <a:lnTo>
                        <a:pt x="343" y="558"/>
                      </a:lnTo>
                      <a:lnTo>
                        <a:pt x="354" y="574"/>
                      </a:lnTo>
                      <a:lnTo>
                        <a:pt x="360" y="595"/>
                      </a:lnTo>
                      <a:lnTo>
                        <a:pt x="358" y="613"/>
                      </a:lnTo>
                      <a:lnTo>
                        <a:pt x="349" y="632"/>
                      </a:lnTo>
                      <a:lnTo>
                        <a:pt x="336" y="655"/>
                      </a:lnTo>
                      <a:lnTo>
                        <a:pt x="335" y="672"/>
                      </a:lnTo>
                      <a:lnTo>
                        <a:pt x="337" y="678"/>
                      </a:lnTo>
                      <a:lnTo>
                        <a:pt x="343" y="692"/>
                      </a:lnTo>
                      <a:lnTo>
                        <a:pt x="350" y="698"/>
                      </a:lnTo>
                      <a:lnTo>
                        <a:pt x="373" y="704"/>
                      </a:lnTo>
                      <a:lnTo>
                        <a:pt x="479" y="707"/>
                      </a:lnTo>
                      <a:lnTo>
                        <a:pt x="481" y="187"/>
                      </a:lnTo>
                      <a:close/>
                    </a:path>
                  </a:pathLst>
                </a:custGeom>
                <a:solidFill>
                  <a:schemeClr val="bg2"/>
                </a:solidFill>
                <a:ln w="9525">
                  <a:solidFill>
                    <a:schemeClr val="hlink"/>
                  </a:solidFill>
                  <a:round/>
                </a:ln>
              </p:spPr>
              <p:txBody>
                <a:bodyPr/>
                <a:lstStyle/>
                <a:p>
                  <a:endParaRPr lang="zh-CN" altLang="en-US"/>
                </a:p>
              </p:txBody>
            </p:sp>
            <p:sp>
              <p:nvSpPr>
                <p:cNvPr id="41000" name="Freeform 17"/>
                <p:cNvSpPr/>
                <p:nvPr/>
              </p:nvSpPr>
              <p:spPr bwMode="auto">
                <a:xfrm>
                  <a:off x="925" y="1790"/>
                  <a:ext cx="607" cy="600"/>
                </a:xfrm>
                <a:custGeom>
                  <a:avLst/>
                  <a:gdLst>
                    <a:gd name="T0" fmla="*/ 178 w 607"/>
                    <a:gd name="T1" fmla="*/ 171 h 600"/>
                    <a:gd name="T2" fmla="*/ 344 w 607"/>
                    <a:gd name="T3" fmla="*/ 171 h 600"/>
                    <a:gd name="T4" fmla="*/ 356 w 607"/>
                    <a:gd name="T5" fmla="*/ 164 h 600"/>
                    <a:gd name="T6" fmla="*/ 364 w 607"/>
                    <a:gd name="T7" fmla="*/ 149 h 600"/>
                    <a:gd name="T8" fmla="*/ 363 w 607"/>
                    <a:gd name="T9" fmla="*/ 132 h 600"/>
                    <a:gd name="T10" fmla="*/ 355 w 607"/>
                    <a:gd name="T11" fmla="*/ 114 h 600"/>
                    <a:gd name="T12" fmla="*/ 341 w 607"/>
                    <a:gd name="T13" fmla="*/ 99 h 600"/>
                    <a:gd name="T14" fmla="*/ 333 w 607"/>
                    <a:gd name="T15" fmla="*/ 77 h 600"/>
                    <a:gd name="T16" fmla="*/ 336 w 607"/>
                    <a:gd name="T17" fmla="*/ 54 h 600"/>
                    <a:gd name="T18" fmla="*/ 340 w 607"/>
                    <a:gd name="T19" fmla="*/ 36 h 600"/>
                    <a:gd name="T20" fmla="*/ 346 w 607"/>
                    <a:gd name="T21" fmla="*/ 27 h 600"/>
                    <a:gd name="T22" fmla="*/ 356 w 607"/>
                    <a:gd name="T23" fmla="*/ 16 h 600"/>
                    <a:gd name="T24" fmla="*/ 375 w 607"/>
                    <a:gd name="T25" fmla="*/ 9 h 600"/>
                    <a:gd name="T26" fmla="*/ 395 w 607"/>
                    <a:gd name="T27" fmla="*/ 3 h 600"/>
                    <a:gd name="T28" fmla="*/ 417 w 607"/>
                    <a:gd name="T29" fmla="*/ 1 h 600"/>
                    <a:gd name="T30" fmla="*/ 432 w 607"/>
                    <a:gd name="T31" fmla="*/ 0 h 600"/>
                    <a:gd name="T32" fmla="*/ 453 w 607"/>
                    <a:gd name="T33" fmla="*/ 6 h 600"/>
                    <a:gd name="T34" fmla="*/ 468 w 607"/>
                    <a:gd name="T35" fmla="*/ 14 h 600"/>
                    <a:gd name="T36" fmla="*/ 477 w 607"/>
                    <a:gd name="T37" fmla="*/ 24 h 600"/>
                    <a:gd name="T38" fmla="*/ 486 w 607"/>
                    <a:gd name="T39" fmla="*/ 43 h 600"/>
                    <a:gd name="T40" fmla="*/ 486 w 607"/>
                    <a:gd name="T41" fmla="*/ 62 h 600"/>
                    <a:gd name="T42" fmla="*/ 485 w 607"/>
                    <a:gd name="T43" fmla="*/ 75 h 600"/>
                    <a:gd name="T44" fmla="*/ 478 w 607"/>
                    <a:gd name="T45" fmla="*/ 95 h 600"/>
                    <a:gd name="T46" fmla="*/ 468 w 607"/>
                    <a:gd name="T47" fmla="*/ 111 h 600"/>
                    <a:gd name="T48" fmla="*/ 462 w 607"/>
                    <a:gd name="T49" fmla="*/ 123 h 600"/>
                    <a:gd name="T50" fmla="*/ 465 w 607"/>
                    <a:gd name="T51" fmla="*/ 135 h 600"/>
                    <a:gd name="T52" fmla="*/ 470 w 607"/>
                    <a:gd name="T53" fmla="*/ 149 h 600"/>
                    <a:gd name="T54" fmla="*/ 483 w 607"/>
                    <a:gd name="T55" fmla="*/ 157 h 600"/>
                    <a:gd name="T56" fmla="*/ 511 w 607"/>
                    <a:gd name="T57" fmla="*/ 160 h 600"/>
                    <a:gd name="T58" fmla="*/ 566 w 607"/>
                    <a:gd name="T59" fmla="*/ 162 h 600"/>
                    <a:gd name="T60" fmla="*/ 605 w 607"/>
                    <a:gd name="T61" fmla="*/ 163 h 600"/>
                    <a:gd name="T62" fmla="*/ 607 w 607"/>
                    <a:gd name="T63" fmla="*/ 600 h 600"/>
                    <a:gd name="T64" fmla="*/ 153 w 607"/>
                    <a:gd name="T65" fmla="*/ 599 h 600"/>
                    <a:gd name="T66" fmla="*/ 143 w 607"/>
                    <a:gd name="T67" fmla="*/ 498 h 600"/>
                    <a:gd name="T68" fmla="*/ 136 w 607"/>
                    <a:gd name="T69" fmla="*/ 459 h 600"/>
                    <a:gd name="T70" fmla="*/ 130 w 607"/>
                    <a:gd name="T71" fmla="*/ 441 h 600"/>
                    <a:gd name="T72" fmla="*/ 111 w 607"/>
                    <a:gd name="T73" fmla="*/ 433 h 600"/>
                    <a:gd name="T74" fmla="*/ 92 w 607"/>
                    <a:gd name="T75" fmla="*/ 429 h 600"/>
                    <a:gd name="T76" fmla="*/ 70 w 607"/>
                    <a:gd name="T77" fmla="*/ 432 h 600"/>
                    <a:gd name="T78" fmla="*/ 45 w 607"/>
                    <a:gd name="T79" fmla="*/ 432 h 600"/>
                    <a:gd name="T80" fmla="*/ 26 w 607"/>
                    <a:gd name="T81" fmla="*/ 429 h 600"/>
                    <a:gd name="T82" fmla="*/ 12 w 607"/>
                    <a:gd name="T83" fmla="*/ 417 h 600"/>
                    <a:gd name="T84" fmla="*/ 0 w 607"/>
                    <a:gd name="T85" fmla="*/ 390 h 600"/>
                    <a:gd name="T86" fmla="*/ 0 w 607"/>
                    <a:gd name="T87" fmla="*/ 364 h 600"/>
                    <a:gd name="T88" fmla="*/ 2 w 607"/>
                    <a:gd name="T89" fmla="*/ 341 h 600"/>
                    <a:gd name="T90" fmla="*/ 8 w 607"/>
                    <a:gd name="T91" fmla="*/ 321 h 600"/>
                    <a:gd name="T92" fmla="*/ 20 w 607"/>
                    <a:gd name="T93" fmla="*/ 305 h 600"/>
                    <a:gd name="T94" fmla="*/ 49 w 607"/>
                    <a:gd name="T95" fmla="*/ 295 h 600"/>
                    <a:gd name="T96" fmla="*/ 69 w 607"/>
                    <a:gd name="T97" fmla="*/ 294 h 600"/>
                    <a:gd name="T98" fmla="*/ 88 w 607"/>
                    <a:gd name="T99" fmla="*/ 301 h 600"/>
                    <a:gd name="T100" fmla="*/ 112 w 607"/>
                    <a:gd name="T101" fmla="*/ 319 h 600"/>
                    <a:gd name="T102" fmla="*/ 131 w 607"/>
                    <a:gd name="T103" fmla="*/ 327 h 600"/>
                    <a:gd name="T104" fmla="*/ 142 w 607"/>
                    <a:gd name="T105" fmla="*/ 331 h 600"/>
                    <a:gd name="T106" fmla="*/ 158 w 607"/>
                    <a:gd name="T107" fmla="*/ 326 h 600"/>
                    <a:gd name="T108" fmla="*/ 171 w 607"/>
                    <a:gd name="T109" fmla="*/ 314 h 600"/>
                    <a:gd name="T110" fmla="*/ 179 w 607"/>
                    <a:gd name="T111" fmla="*/ 300 h 600"/>
                    <a:gd name="T112" fmla="*/ 178 w 607"/>
                    <a:gd name="T113" fmla="*/ 171 h 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07"/>
                    <a:gd name="T172" fmla="*/ 0 h 600"/>
                    <a:gd name="T173" fmla="*/ 607 w 607"/>
                    <a:gd name="T174" fmla="*/ 600 h 60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07" h="600">
                      <a:moveTo>
                        <a:pt x="178" y="171"/>
                      </a:moveTo>
                      <a:lnTo>
                        <a:pt x="344" y="171"/>
                      </a:lnTo>
                      <a:lnTo>
                        <a:pt x="356" y="164"/>
                      </a:lnTo>
                      <a:lnTo>
                        <a:pt x="364" y="149"/>
                      </a:lnTo>
                      <a:lnTo>
                        <a:pt x="363" y="132"/>
                      </a:lnTo>
                      <a:lnTo>
                        <a:pt x="355" y="114"/>
                      </a:lnTo>
                      <a:lnTo>
                        <a:pt x="341" y="99"/>
                      </a:lnTo>
                      <a:lnTo>
                        <a:pt x="333" y="77"/>
                      </a:lnTo>
                      <a:lnTo>
                        <a:pt x="336" y="54"/>
                      </a:lnTo>
                      <a:lnTo>
                        <a:pt x="340" y="36"/>
                      </a:lnTo>
                      <a:lnTo>
                        <a:pt x="346" y="27"/>
                      </a:lnTo>
                      <a:lnTo>
                        <a:pt x="356" y="16"/>
                      </a:lnTo>
                      <a:lnTo>
                        <a:pt x="375" y="9"/>
                      </a:lnTo>
                      <a:lnTo>
                        <a:pt x="395" y="3"/>
                      </a:lnTo>
                      <a:lnTo>
                        <a:pt x="417" y="1"/>
                      </a:lnTo>
                      <a:lnTo>
                        <a:pt x="432" y="0"/>
                      </a:lnTo>
                      <a:lnTo>
                        <a:pt x="453" y="6"/>
                      </a:lnTo>
                      <a:lnTo>
                        <a:pt x="468" y="14"/>
                      </a:lnTo>
                      <a:lnTo>
                        <a:pt x="477" y="24"/>
                      </a:lnTo>
                      <a:lnTo>
                        <a:pt x="486" y="43"/>
                      </a:lnTo>
                      <a:lnTo>
                        <a:pt x="486" y="62"/>
                      </a:lnTo>
                      <a:lnTo>
                        <a:pt x="485" y="75"/>
                      </a:lnTo>
                      <a:lnTo>
                        <a:pt x="478" y="95"/>
                      </a:lnTo>
                      <a:lnTo>
                        <a:pt x="468" y="111"/>
                      </a:lnTo>
                      <a:lnTo>
                        <a:pt x="462" y="123"/>
                      </a:lnTo>
                      <a:lnTo>
                        <a:pt x="465" y="135"/>
                      </a:lnTo>
                      <a:lnTo>
                        <a:pt x="470" y="149"/>
                      </a:lnTo>
                      <a:lnTo>
                        <a:pt x="483" y="157"/>
                      </a:lnTo>
                      <a:lnTo>
                        <a:pt x="511" y="160"/>
                      </a:lnTo>
                      <a:lnTo>
                        <a:pt x="566" y="162"/>
                      </a:lnTo>
                      <a:lnTo>
                        <a:pt x="605" y="163"/>
                      </a:lnTo>
                      <a:lnTo>
                        <a:pt x="607" y="600"/>
                      </a:lnTo>
                      <a:lnTo>
                        <a:pt x="153" y="599"/>
                      </a:lnTo>
                      <a:lnTo>
                        <a:pt x="143" y="498"/>
                      </a:lnTo>
                      <a:lnTo>
                        <a:pt x="136" y="459"/>
                      </a:lnTo>
                      <a:lnTo>
                        <a:pt x="130" y="441"/>
                      </a:lnTo>
                      <a:lnTo>
                        <a:pt x="111" y="433"/>
                      </a:lnTo>
                      <a:lnTo>
                        <a:pt x="92" y="429"/>
                      </a:lnTo>
                      <a:lnTo>
                        <a:pt x="70" y="432"/>
                      </a:lnTo>
                      <a:lnTo>
                        <a:pt x="45" y="432"/>
                      </a:lnTo>
                      <a:lnTo>
                        <a:pt x="26" y="429"/>
                      </a:lnTo>
                      <a:lnTo>
                        <a:pt x="12" y="417"/>
                      </a:lnTo>
                      <a:lnTo>
                        <a:pt x="0" y="390"/>
                      </a:lnTo>
                      <a:lnTo>
                        <a:pt x="0" y="364"/>
                      </a:lnTo>
                      <a:lnTo>
                        <a:pt x="2" y="341"/>
                      </a:lnTo>
                      <a:lnTo>
                        <a:pt x="8" y="321"/>
                      </a:lnTo>
                      <a:lnTo>
                        <a:pt x="20" y="305"/>
                      </a:lnTo>
                      <a:lnTo>
                        <a:pt x="49" y="295"/>
                      </a:lnTo>
                      <a:lnTo>
                        <a:pt x="69" y="294"/>
                      </a:lnTo>
                      <a:lnTo>
                        <a:pt x="88" y="301"/>
                      </a:lnTo>
                      <a:lnTo>
                        <a:pt x="112" y="319"/>
                      </a:lnTo>
                      <a:lnTo>
                        <a:pt x="131" y="327"/>
                      </a:lnTo>
                      <a:lnTo>
                        <a:pt x="142" y="331"/>
                      </a:lnTo>
                      <a:lnTo>
                        <a:pt x="158" y="326"/>
                      </a:lnTo>
                      <a:lnTo>
                        <a:pt x="171" y="314"/>
                      </a:lnTo>
                      <a:lnTo>
                        <a:pt x="179" y="300"/>
                      </a:lnTo>
                      <a:lnTo>
                        <a:pt x="178" y="171"/>
                      </a:lnTo>
                      <a:close/>
                    </a:path>
                  </a:pathLst>
                </a:custGeom>
                <a:solidFill>
                  <a:schemeClr val="bg2"/>
                </a:solidFill>
                <a:ln w="9525">
                  <a:solidFill>
                    <a:schemeClr val="hlink"/>
                  </a:solidFill>
                  <a:round/>
                </a:ln>
              </p:spPr>
              <p:txBody>
                <a:bodyPr/>
                <a:lstStyle/>
                <a:p>
                  <a:endParaRPr lang="zh-CN" altLang="en-US"/>
                </a:p>
              </p:txBody>
            </p:sp>
          </p:grpSp>
          <p:grpSp>
            <p:nvGrpSpPr>
              <p:cNvPr id="40994" name="Group 18"/>
              <p:cNvGrpSpPr/>
              <p:nvPr/>
            </p:nvGrpSpPr>
            <p:grpSpPr bwMode="auto">
              <a:xfrm rot="1484200">
                <a:off x="520" y="1247"/>
                <a:ext cx="1076" cy="1143"/>
                <a:chOff x="456" y="1247"/>
                <a:chExt cx="1076" cy="1143"/>
              </a:xfrm>
            </p:grpSpPr>
            <p:sp>
              <p:nvSpPr>
                <p:cNvPr id="40995" name="Freeform 19"/>
                <p:cNvSpPr/>
                <p:nvPr/>
              </p:nvSpPr>
              <p:spPr bwMode="auto">
                <a:xfrm>
                  <a:off x="456" y="1759"/>
                  <a:ext cx="648" cy="629"/>
                </a:xfrm>
                <a:custGeom>
                  <a:avLst/>
                  <a:gdLst>
                    <a:gd name="T0" fmla="*/ 609 w 648"/>
                    <a:gd name="T1" fmla="*/ 498 h 629"/>
                    <a:gd name="T2" fmla="*/ 597 w 648"/>
                    <a:gd name="T3" fmla="*/ 468 h 629"/>
                    <a:gd name="T4" fmla="*/ 578 w 648"/>
                    <a:gd name="T5" fmla="*/ 459 h 629"/>
                    <a:gd name="T6" fmla="*/ 534 w 648"/>
                    <a:gd name="T7" fmla="*/ 464 h 629"/>
                    <a:gd name="T8" fmla="*/ 501 w 648"/>
                    <a:gd name="T9" fmla="*/ 462 h 629"/>
                    <a:gd name="T10" fmla="*/ 476 w 648"/>
                    <a:gd name="T11" fmla="*/ 434 h 629"/>
                    <a:gd name="T12" fmla="*/ 468 w 648"/>
                    <a:gd name="T13" fmla="*/ 390 h 629"/>
                    <a:gd name="T14" fmla="*/ 480 w 648"/>
                    <a:gd name="T15" fmla="*/ 357 h 629"/>
                    <a:gd name="T16" fmla="*/ 510 w 648"/>
                    <a:gd name="T17" fmla="*/ 329 h 629"/>
                    <a:gd name="T18" fmla="*/ 549 w 648"/>
                    <a:gd name="T19" fmla="*/ 330 h 629"/>
                    <a:gd name="T20" fmla="*/ 594 w 648"/>
                    <a:gd name="T21" fmla="*/ 354 h 629"/>
                    <a:gd name="T22" fmla="*/ 626 w 648"/>
                    <a:gd name="T23" fmla="*/ 356 h 629"/>
                    <a:gd name="T24" fmla="*/ 647 w 648"/>
                    <a:gd name="T25" fmla="*/ 335 h 629"/>
                    <a:gd name="T26" fmla="*/ 648 w 648"/>
                    <a:gd name="T27" fmla="*/ 202 h 629"/>
                    <a:gd name="T28" fmla="*/ 491 w 648"/>
                    <a:gd name="T29" fmla="*/ 196 h 629"/>
                    <a:gd name="T30" fmla="*/ 455 w 648"/>
                    <a:gd name="T31" fmla="*/ 175 h 629"/>
                    <a:gd name="T32" fmla="*/ 445 w 648"/>
                    <a:gd name="T33" fmla="*/ 143 h 629"/>
                    <a:gd name="T34" fmla="*/ 458 w 648"/>
                    <a:gd name="T35" fmla="*/ 90 h 629"/>
                    <a:gd name="T36" fmla="*/ 451 w 648"/>
                    <a:gd name="T37" fmla="*/ 44 h 629"/>
                    <a:gd name="T38" fmla="*/ 419 w 648"/>
                    <a:gd name="T39" fmla="*/ 9 h 629"/>
                    <a:gd name="T40" fmla="*/ 383 w 648"/>
                    <a:gd name="T41" fmla="*/ 0 h 629"/>
                    <a:gd name="T42" fmla="*/ 347 w 648"/>
                    <a:gd name="T43" fmla="*/ 6 h 629"/>
                    <a:gd name="T44" fmla="*/ 326 w 648"/>
                    <a:gd name="T45" fmla="*/ 27 h 629"/>
                    <a:gd name="T46" fmla="*/ 316 w 648"/>
                    <a:gd name="T47" fmla="*/ 64 h 629"/>
                    <a:gd name="T48" fmla="*/ 329 w 648"/>
                    <a:gd name="T49" fmla="*/ 108 h 629"/>
                    <a:gd name="T50" fmla="*/ 343 w 648"/>
                    <a:gd name="T51" fmla="*/ 149 h 629"/>
                    <a:gd name="T52" fmla="*/ 338 w 648"/>
                    <a:gd name="T53" fmla="*/ 170 h 629"/>
                    <a:gd name="T54" fmla="*/ 316 w 648"/>
                    <a:gd name="T55" fmla="*/ 189 h 629"/>
                    <a:gd name="T56" fmla="*/ 128 w 648"/>
                    <a:gd name="T57" fmla="*/ 193 h 629"/>
                    <a:gd name="T58" fmla="*/ 122 w 648"/>
                    <a:gd name="T59" fmla="*/ 283 h 629"/>
                    <a:gd name="T60" fmla="*/ 98 w 648"/>
                    <a:gd name="T61" fmla="*/ 292 h 629"/>
                    <a:gd name="T62" fmla="*/ 49 w 648"/>
                    <a:gd name="T63" fmla="*/ 280 h 629"/>
                    <a:gd name="T64" fmla="*/ 23 w 648"/>
                    <a:gd name="T65" fmla="*/ 294 h 629"/>
                    <a:gd name="T66" fmla="*/ 6 w 648"/>
                    <a:gd name="T67" fmla="*/ 321 h 629"/>
                    <a:gd name="T68" fmla="*/ 0 w 648"/>
                    <a:gd name="T69" fmla="*/ 361 h 629"/>
                    <a:gd name="T70" fmla="*/ 12 w 648"/>
                    <a:gd name="T71" fmla="*/ 399 h 629"/>
                    <a:gd name="T72" fmla="*/ 41 w 648"/>
                    <a:gd name="T73" fmla="*/ 417 h 629"/>
                    <a:gd name="T74" fmla="*/ 68 w 648"/>
                    <a:gd name="T75" fmla="*/ 415 h 629"/>
                    <a:gd name="T76" fmla="*/ 93 w 648"/>
                    <a:gd name="T77" fmla="*/ 405 h 629"/>
                    <a:gd name="T78" fmla="*/ 116 w 648"/>
                    <a:gd name="T79" fmla="*/ 388 h 629"/>
                    <a:gd name="T80" fmla="*/ 140 w 648"/>
                    <a:gd name="T81" fmla="*/ 387 h 629"/>
                    <a:gd name="T82" fmla="*/ 162 w 648"/>
                    <a:gd name="T83" fmla="*/ 415 h 629"/>
                    <a:gd name="T84" fmla="*/ 170 w 648"/>
                    <a:gd name="T85" fmla="*/ 457 h 629"/>
                    <a:gd name="T86" fmla="*/ 627 w 648"/>
                    <a:gd name="T87" fmla="*/ 629 h 6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48"/>
                    <a:gd name="T133" fmla="*/ 0 h 629"/>
                    <a:gd name="T134" fmla="*/ 648 w 648"/>
                    <a:gd name="T135" fmla="*/ 629 h 62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48" h="629">
                      <a:moveTo>
                        <a:pt x="627" y="629"/>
                      </a:moveTo>
                      <a:lnTo>
                        <a:pt x="609" y="498"/>
                      </a:lnTo>
                      <a:lnTo>
                        <a:pt x="605" y="479"/>
                      </a:lnTo>
                      <a:lnTo>
                        <a:pt x="597" y="468"/>
                      </a:lnTo>
                      <a:lnTo>
                        <a:pt x="591" y="465"/>
                      </a:lnTo>
                      <a:lnTo>
                        <a:pt x="578" y="459"/>
                      </a:lnTo>
                      <a:lnTo>
                        <a:pt x="561" y="459"/>
                      </a:lnTo>
                      <a:lnTo>
                        <a:pt x="534" y="464"/>
                      </a:lnTo>
                      <a:lnTo>
                        <a:pt x="516" y="467"/>
                      </a:lnTo>
                      <a:lnTo>
                        <a:pt x="501" y="462"/>
                      </a:lnTo>
                      <a:lnTo>
                        <a:pt x="485" y="452"/>
                      </a:lnTo>
                      <a:lnTo>
                        <a:pt x="476" y="434"/>
                      </a:lnTo>
                      <a:lnTo>
                        <a:pt x="470" y="413"/>
                      </a:lnTo>
                      <a:lnTo>
                        <a:pt x="468" y="390"/>
                      </a:lnTo>
                      <a:lnTo>
                        <a:pt x="474" y="371"/>
                      </a:lnTo>
                      <a:lnTo>
                        <a:pt x="480" y="357"/>
                      </a:lnTo>
                      <a:lnTo>
                        <a:pt x="491" y="341"/>
                      </a:lnTo>
                      <a:lnTo>
                        <a:pt x="510" y="329"/>
                      </a:lnTo>
                      <a:lnTo>
                        <a:pt x="530" y="324"/>
                      </a:lnTo>
                      <a:lnTo>
                        <a:pt x="549" y="330"/>
                      </a:lnTo>
                      <a:lnTo>
                        <a:pt x="576" y="345"/>
                      </a:lnTo>
                      <a:lnTo>
                        <a:pt x="594" y="354"/>
                      </a:lnTo>
                      <a:lnTo>
                        <a:pt x="611" y="359"/>
                      </a:lnTo>
                      <a:lnTo>
                        <a:pt x="626" y="356"/>
                      </a:lnTo>
                      <a:lnTo>
                        <a:pt x="641" y="347"/>
                      </a:lnTo>
                      <a:lnTo>
                        <a:pt x="647" y="335"/>
                      </a:lnTo>
                      <a:lnTo>
                        <a:pt x="648" y="320"/>
                      </a:lnTo>
                      <a:lnTo>
                        <a:pt x="648" y="202"/>
                      </a:lnTo>
                      <a:lnTo>
                        <a:pt x="530" y="200"/>
                      </a:lnTo>
                      <a:lnTo>
                        <a:pt x="491" y="196"/>
                      </a:lnTo>
                      <a:lnTo>
                        <a:pt x="470" y="187"/>
                      </a:lnTo>
                      <a:lnTo>
                        <a:pt x="455" y="175"/>
                      </a:lnTo>
                      <a:lnTo>
                        <a:pt x="449" y="159"/>
                      </a:lnTo>
                      <a:lnTo>
                        <a:pt x="445" y="143"/>
                      </a:lnTo>
                      <a:lnTo>
                        <a:pt x="448" y="126"/>
                      </a:lnTo>
                      <a:lnTo>
                        <a:pt x="458" y="90"/>
                      </a:lnTo>
                      <a:lnTo>
                        <a:pt x="460" y="69"/>
                      </a:lnTo>
                      <a:lnTo>
                        <a:pt x="451" y="44"/>
                      </a:lnTo>
                      <a:lnTo>
                        <a:pt x="442" y="26"/>
                      </a:lnTo>
                      <a:lnTo>
                        <a:pt x="419" y="9"/>
                      </a:lnTo>
                      <a:lnTo>
                        <a:pt x="398" y="0"/>
                      </a:lnTo>
                      <a:lnTo>
                        <a:pt x="383" y="0"/>
                      </a:lnTo>
                      <a:lnTo>
                        <a:pt x="365" y="3"/>
                      </a:lnTo>
                      <a:lnTo>
                        <a:pt x="347" y="6"/>
                      </a:lnTo>
                      <a:lnTo>
                        <a:pt x="341" y="14"/>
                      </a:lnTo>
                      <a:lnTo>
                        <a:pt x="326" y="27"/>
                      </a:lnTo>
                      <a:lnTo>
                        <a:pt x="320" y="46"/>
                      </a:lnTo>
                      <a:lnTo>
                        <a:pt x="316" y="64"/>
                      </a:lnTo>
                      <a:lnTo>
                        <a:pt x="319" y="82"/>
                      </a:lnTo>
                      <a:lnTo>
                        <a:pt x="329" y="108"/>
                      </a:lnTo>
                      <a:lnTo>
                        <a:pt x="340" y="131"/>
                      </a:lnTo>
                      <a:lnTo>
                        <a:pt x="343" y="149"/>
                      </a:lnTo>
                      <a:lnTo>
                        <a:pt x="341" y="161"/>
                      </a:lnTo>
                      <a:lnTo>
                        <a:pt x="338" y="170"/>
                      </a:lnTo>
                      <a:lnTo>
                        <a:pt x="328" y="183"/>
                      </a:lnTo>
                      <a:lnTo>
                        <a:pt x="316" y="189"/>
                      </a:lnTo>
                      <a:lnTo>
                        <a:pt x="301" y="193"/>
                      </a:lnTo>
                      <a:lnTo>
                        <a:pt x="128" y="193"/>
                      </a:lnTo>
                      <a:lnTo>
                        <a:pt x="130" y="267"/>
                      </a:lnTo>
                      <a:lnTo>
                        <a:pt x="122" y="283"/>
                      </a:lnTo>
                      <a:lnTo>
                        <a:pt x="113" y="291"/>
                      </a:lnTo>
                      <a:lnTo>
                        <a:pt x="98" y="292"/>
                      </a:lnTo>
                      <a:lnTo>
                        <a:pt x="73" y="282"/>
                      </a:lnTo>
                      <a:lnTo>
                        <a:pt x="49" y="280"/>
                      </a:lnTo>
                      <a:lnTo>
                        <a:pt x="34" y="283"/>
                      </a:lnTo>
                      <a:lnTo>
                        <a:pt x="23" y="294"/>
                      </a:lnTo>
                      <a:lnTo>
                        <a:pt x="16" y="303"/>
                      </a:lnTo>
                      <a:lnTo>
                        <a:pt x="6" y="321"/>
                      </a:lnTo>
                      <a:lnTo>
                        <a:pt x="0" y="343"/>
                      </a:lnTo>
                      <a:lnTo>
                        <a:pt x="0" y="361"/>
                      </a:lnTo>
                      <a:lnTo>
                        <a:pt x="3" y="382"/>
                      </a:lnTo>
                      <a:lnTo>
                        <a:pt x="12" y="399"/>
                      </a:lnTo>
                      <a:lnTo>
                        <a:pt x="26" y="411"/>
                      </a:lnTo>
                      <a:lnTo>
                        <a:pt x="41" y="417"/>
                      </a:lnTo>
                      <a:lnTo>
                        <a:pt x="53" y="420"/>
                      </a:lnTo>
                      <a:lnTo>
                        <a:pt x="68" y="415"/>
                      </a:lnTo>
                      <a:lnTo>
                        <a:pt x="81" y="411"/>
                      </a:lnTo>
                      <a:lnTo>
                        <a:pt x="93" y="405"/>
                      </a:lnTo>
                      <a:lnTo>
                        <a:pt x="104" y="394"/>
                      </a:lnTo>
                      <a:lnTo>
                        <a:pt x="116" y="388"/>
                      </a:lnTo>
                      <a:lnTo>
                        <a:pt x="128" y="387"/>
                      </a:lnTo>
                      <a:lnTo>
                        <a:pt x="140" y="387"/>
                      </a:lnTo>
                      <a:lnTo>
                        <a:pt x="152" y="396"/>
                      </a:lnTo>
                      <a:lnTo>
                        <a:pt x="162" y="415"/>
                      </a:lnTo>
                      <a:lnTo>
                        <a:pt x="167" y="433"/>
                      </a:lnTo>
                      <a:lnTo>
                        <a:pt x="170" y="457"/>
                      </a:lnTo>
                      <a:lnTo>
                        <a:pt x="188" y="628"/>
                      </a:lnTo>
                      <a:lnTo>
                        <a:pt x="627" y="629"/>
                      </a:lnTo>
                      <a:close/>
                    </a:path>
                  </a:pathLst>
                </a:custGeom>
                <a:noFill/>
                <a:ln w="9525">
                  <a:solidFill>
                    <a:srgbClr val="FF0000"/>
                  </a:solidFill>
                  <a:round/>
                </a:ln>
              </p:spPr>
              <p:txBody>
                <a:bodyPr/>
                <a:lstStyle/>
                <a:p>
                  <a:endParaRPr lang="zh-CN" altLang="en-US"/>
                </a:p>
              </p:txBody>
            </p:sp>
            <p:sp>
              <p:nvSpPr>
                <p:cNvPr id="40996" name="Freeform 20"/>
                <p:cNvSpPr/>
                <p:nvPr/>
              </p:nvSpPr>
              <p:spPr bwMode="auto">
                <a:xfrm>
                  <a:off x="1051" y="1247"/>
                  <a:ext cx="481" cy="714"/>
                </a:xfrm>
                <a:custGeom>
                  <a:avLst/>
                  <a:gdLst>
                    <a:gd name="T0" fmla="*/ 368 w 481"/>
                    <a:gd name="T1" fmla="*/ 182 h 714"/>
                    <a:gd name="T2" fmla="*/ 332 w 481"/>
                    <a:gd name="T3" fmla="*/ 165 h 714"/>
                    <a:gd name="T4" fmla="*/ 327 w 481"/>
                    <a:gd name="T5" fmla="*/ 133 h 714"/>
                    <a:gd name="T6" fmla="*/ 345 w 481"/>
                    <a:gd name="T7" fmla="*/ 89 h 714"/>
                    <a:gd name="T8" fmla="*/ 346 w 481"/>
                    <a:gd name="T9" fmla="*/ 42 h 714"/>
                    <a:gd name="T10" fmla="*/ 328 w 481"/>
                    <a:gd name="T11" fmla="*/ 18 h 714"/>
                    <a:gd name="T12" fmla="*/ 306 w 481"/>
                    <a:gd name="T13" fmla="*/ 1 h 714"/>
                    <a:gd name="T14" fmla="*/ 257 w 481"/>
                    <a:gd name="T15" fmla="*/ 0 h 714"/>
                    <a:gd name="T16" fmla="*/ 216 w 481"/>
                    <a:gd name="T17" fmla="*/ 11 h 714"/>
                    <a:gd name="T18" fmla="*/ 186 w 481"/>
                    <a:gd name="T19" fmla="*/ 47 h 714"/>
                    <a:gd name="T20" fmla="*/ 193 w 481"/>
                    <a:gd name="T21" fmla="*/ 99 h 714"/>
                    <a:gd name="T22" fmla="*/ 214 w 481"/>
                    <a:gd name="T23" fmla="*/ 142 h 714"/>
                    <a:gd name="T24" fmla="*/ 204 w 481"/>
                    <a:gd name="T25" fmla="*/ 176 h 714"/>
                    <a:gd name="T26" fmla="*/ 176 w 481"/>
                    <a:gd name="T27" fmla="*/ 188 h 714"/>
                    <a:gd name="T28" fmla="*/ 2 w 481"/>
                    <a:gd name="T29" fmla="*/ 372 h 714"/>
                    <a:gd name="T30" fmla="*/ 17 w 481"/>
                    <a:gd name="T31" fmla="*/ 384 h 714"/>
                    <a:gd name="T32" fmla="*/ 36 w 481"/>
                    <a:gd name="T33" fmla="*/ 380 h 714"/>
                    <a:gd name="T34" fmla="*/ 88 w 481"/>
                    <a:gd name="T35" fmla="*/ 350 h 714"/>
                    <a:gd name="T36" fmla="*/ 131 w 481"/>
                    <a:gd name="T37" fmla="*/ 339 h 714"/>
                    <a:gd name="T38" fmla="*/ 164 w 481"/>
                    <a:gd name="T39" fmla="*/ 350 h 714"/>
                    <a:gd name="T40" fmla="*/ 182 w 481"/>
                    <a:gd name="T41" fmla="*/ 381 h 714"/>
                    <a:gd name="T42" fmla="*/ 185 w 481"/>
                    <a:gd name="T43" fmla="*/ 433 h 714"/>
                    <a:gd name="T44" fmla="*/ 171 w 481"/>
                    <a:gd name="T45" fmla="*/ 464 h 714"/>
                    <a:gd name="T46" fmla="*/ 147 w 481"/>
                    <a:gd name="T47" fmla="*/ 486 h 714"/>
                    <a:gd name="T48" fmla="*/ 110 w 481"/>
                    <a:gd name="T49" fmla="*/ 486 h 714"/>
                    <a:gd name="T50" fmla="*/ 76 w 481"/>
                    <a:gd name="T51" fmla="*/ 478 h 714"/>
                    <a:gd name="T52" fmla="*/ 50 w 481"/>
                    <a:gd name="T53" fmla="*/ 489 h 714"/>
                    <a:gd name="T54" fmla="*/ 46 w 481"/>
                    <a:gd name="T55" fmla="*/ 512 h 714"/>
                    <a:gd name="T56" fmla="*/ 205 w 481"/>
                    <a:gd name="T57" fmla="*/ 714 h 714"/>
                    <a:gd name="T58" fmla="*/ 233 w 481"/>
                    <a:gd name="T59" fmla="*/ 700 h 714"/>
                    <a:gd name="T60" fmla="*/ 239 w 481"/>
                    <a:gd name="T61" fmla="*/ 678 h 714"/>
                    <a:gd name="T62" fmla="*/ 223 w 481"/>
                    <a:gd name="T63" fmla="*/ 649 h 714"/>
                    <a:gd name="T64" fmla="*/ 207 w 481"/>
                    <a:gd name="T65" fmla="*/ 617 h 714"/>
                    <a:gd name="T66" fmla="*/ 213 w 481"/>
                    <a:gd name="T67" fmla="*/ 577 h 714"/>
                    <a:gd name="T68" fmla="*/ 238 w 481"/>
                    <a:gd name="T69" fmla="*/ 556 h 714"/>
                    <a:gd name="T70" fmla="*/ 286 w 481"/>
                    <a:gd name="T71" fmla="*/ 542 h 714"/>
                    <a:gd name="T72" fmla="*/ 327 w 481"/>
                    <a:gd name="T73" fmla="*/ 551 h 714"/>
                    <a:gd name="T74" fmla="*/ 354 w 481"/>
                    <a:gd name="T75" fmla="*/ 574 h 714"/>
                    <a:gd name="T76" fmla="*/ 358 w 481"/>
                    <a:gd name="T77" fmla="*/ 613 h 714"/>
                    <a:gd name="T78" fmla="*/ 336 w 481"/>
                    <a:gd name="T79" fmla="*/ 655 h 714"/>
                    <a:gd name="T80" fmla="*/ 337 w 481"/>
                    <a:gd name="T81" fmla="*/ 678 h 714"/>
                    <a:gd name="T82" fmla="*/ 350 w 481"/>
                    <a:gd name="T83" fmla="*/ 698 h 714"/>
                    <a:gd name="T84" fmla="*/ 479 w 481"/>
                    <a:gd name="T85" fmla="*/ 707 h 71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81"/>
                    <a:gd name="T130" fmla="*/ 0 h 714"/>
                    <a:gd name="T131" fmla="*/ 481 w 481"/>
                    <a:gd name="T132" fmla="*/ 714 h 71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81" h="714">
                      <a:moveTo>
                        <a:pt x="481" y="187"/>
                      </a:moveTo>
                      <a:lnTo>
                        <a:pt x="368" y="182"/>
                      </a:lnTo>
                      <a:lnTo>
                        <a:pt x="345" y="174"/>
                      </a:lnTo>
                      <a:lnTo>
                        <a:pt x="332" y="165"/>
                      </a:lnTo>
                      <a:lnTo>
                        <a:pt x="327" y="149"/>
                      </a:lnTo>
                      <a:lnTo>
                        <a:pt x="327" y="133"/>
                      </a:lnTo>
                      <a:lnTo>
                        <a:pt x="332" y="113"/>
                      </a:lnTo>
                      <a:lnTo>
                        <a:pt x="345" y="89"/>
                      </a:lnTo>
                      <a:lnTo>
                        <a:pt x="348" y="65"/>
                      </a:lnTo>
                      <a:lnTo>
                        <a:pt x="346" y="42"/>
                      </a:lnTo>
                      <a:lnTo>
                        <a:pt x="340" y="28"/>
                      </a:lnTo>
                      <a:lnTo>
                        <a:pt x="328" y="18"/>
                      </a:lnTo>
                      <a:lnTo>
                        <a:pt x="319" y="8"/>
                      </a:lnTo>
                      <a:lnTo>
                        <a:pt x="306" y="1"/>
                      </a:lnTo>
                      <a:lnTo>
                        <a:pt x="280" y="1"/>
                      </a:lnTo>
                      <a:lnTo>
                        <a:pt x="257" y="0"/>
                      </a:lnTo>
                      <a:lnTo>
                        <a:pt x="239" y="1"/>
                      </a:lnTo>
                      <a:lnTo>
                        <a:pt x="216" y="11"/>
                      </a:lnTo>
                      <a:lnTo>
                        <a:pt x="193" y="27"/>
                      </a:lnTo>
                      <a:lnTo>
                        <a:pt x="186" y="47"/>
                      </a:lnTo>
                      <a:lnTo>
                        <a:pt x="182" y="68"/>
                      </a:lnTo>
                      <a:lnTo>
                        <a:pt x="193" y="99"/>
                      </a:lnTo>
                      <a:lnTo>
                        <a:pt x="207" y="126"/>
                      </a:lnTo>
                      <a:lnTo>
                        <a:pt x="214" y="142"/>
                      </a:lnTo>
                      <a:lnTo>
                        <a:pt x="211" y="160"/>
                      </a:lnTo>
                      <a:lnTo>
                        <a:pt x="204" y="176"/>
                      </a:lnTo>
                      <a:lnTo>
                        <a:pt x="193" y="181"/>
                      </a:lnTo>
                      <a:lnTo>
                        <a:pt x="176" y="188"/>
                      </a:lnTo>
                      <a:lnTo>
                        <a:pt x="0" y="189"/>
                      </a:lnTo>
                      <a:lnTo>
                        <a:pt x="2" y="372"/>
                      </a:lnTo>
                      <a:lnTo>
                        <a:pt x="7" y="380"/>
                      </a:lnTo>
                      <a:lnTo>
                        <a:pt x="17" y="384"/>
                      </a:lnTo>
                      <a:lnTo>
                        <a:pt x="30" y="383"/>
                      </a:lnTo>
                      <a:lnTo>
                        <a:pt x="36" y="380"/>
                      </a:lnTo>
                      <a:lnTo>
                        <a:pt x="54" y="369"/>
                      </a:lnTo>
                      <a:lnTo>
                        <a:pt x="88" y="350"/>
                      </a:lnTo>
                      <a:lnTo>
                        <a:pt x="111" y="343"/>
                      </a:lnTo>
                      <a:lnTo>
                        <a:pt x="131" y="339"/>
                      </a:lnTo>
                      <a:lnTo>
                        <a:pt x="150" y="341"/>
                      </a:lnTo>
                      <a:lnTo>
                        <a:pt x="164" y="350"/>
                      </a:lnTo>
                      <a:lnTo>
                        <a:pt x="174" y="363"/>
                      </a:lnTo>
                      <a:lnTo>
                        <a:pt x="182" y="381"/>
                      </a:lnTo>
                      <a:lnTo>
                        <a:pt x="186" y="406"/>
                      </a:lnTo>
                      <a:lnTo>
                        <a:pt x="185" y="433"/>
                      </a:lnTo>
                      <a:lnTo>
                        <a:pt x="178" y="455"/>
                      </a:lnTo>
                      <a:lnTo>
                        <a:pt x="171" y="464"/>
                      </a:lnTo>
                      <a:lnTo>
                        <a:pt x="163" y="476"/>
                      </a:lnTo>
                      <a:lnTo>
                        <a:pt x="147" y="486"/>
                      </a:lnTo>
                      <a:lnTo>
                        <a:pt x="130" y="487"/>
                      </a:lnTo>
                      <a:lnTo>
                        <a:pt x="110" y="486"/>
                      </a:lnTo>
                      <a:lnTo>
                        <a:pt x="90" y="480"/>
                      </a:lnTo>
                      <a:lnTo>
                        <a:pt x="76" y="478"/>
                      </a:lnTo>
                      <a:lnTo>
                        <a:pt x="63" y="482"/>
                      </a:lnTo>
                      <a:lnTo>
                        <a:pt x="50" y="489"/>
                      </a:lnTo>
                      <a:lnTo>
                        <a:pt x="48" y="499"/>
                      </a:lnTo>
                      <a:lnTo>
                        <a:pt x="46" y="512"/>
                      </a:lnTo>
                      <a:lnTo>
                        <a:pt x="52" y="714"/>
                      </a:lnTo>
                      <a:lnTo>
                        <a:pt x="205" y="714"/>
                      </a:lnTo>
                      <a:lnTo>
                        <a:pt x="228" y="712"/>
                      </a:lnTo>
                      <a:lnTo>
                        <a:pt x="233" y="700"/>
                      </a:lnTo>
                      <a:lnTo>
                        <a:pt x="237" y="692"/>
                      </a:lnTo>
                      <a:lnTo>
                        <a:pt x="239" y="678"/>
                      </a:lnTo>
                      <a:lnTo>
                        <a:pt x="233" y="664"/>
                      </a:lnTo>
                      <a:lnTo>
                        <a:pt x="223" y="649"/>
                      </a:lnTo>
                      <a:lnTo>
                        <a:pt x="216" y="638"/>
                      </a:lnTo>
                      <a:lnTo>
                        <a:pt x="207" y="617"/>
                      </a:lnTo>
                      <a:lnTo>
                        <a:pt x="209" y="597"/>
                      </a:lnTo>
                      <a:lnTo>
                        <a:pt x="213" y="577"/>
                      </a:lnTo>
                      <a:lnTo>
                        <a:pt x="221" y="565"/>
                      </a:lnTo>
                      <a:lnTo>
                        <a:pt x="238" y="556"/>
                      </a:lnTo>
                      <a:lnTo>
                        <a:pt x="259" y="548"/>
                      </a:lnTo>
                      <a:lnTo>
                        <a:pt x="286" y="542"/>
                      </a:lnTo>
                      <a:lnTo>
                        <a:pt x="304" y="545"/>
                      </a:lnTo>
                      <a:lnTo>
                        <a:pt x="327" y="551"/>
                      </a:lnTo>
                      <a:lnTo>
                        <a:pt x="343" y="558"/>
                      </a:lnTo>
                      <a:lnTo>
                        <a:pt x="354" y="574"/>
                      </a:lnTo>
                      <a:lnTo>
                        <a:pt x="360" y="595"/>
                      </a:lnTo>
                      <a:lnTo>
                        <a:pt x="358" y="613"/>
                      </a:lnTo>
                      <a:lnTo>
                        <a:pt x="349" y="632"/>
                      </a:lnTo>
                      <a:lnTo>
                        <a:pt x="336" y="655"/>
                      </a:lnTo>
                      <a:lnTo>
                        <a:pt x="335" y="672"/>
                      </a:lnTo>
                      <a:lnTo>
                        <a:pt x="337" y="678"/>
                      </a:lnTo>
                      <a:lnTo>
                        <a:pt x="343" y="692"/>
                      </a:lnTo>
                      <a:lnTo>
                        <a:pt x="350" y="698"/>
                      </a:lnTo>
                      <a:lnTo>
                        <a:pt x="373" y="704"/>
                      </a:lnTo>
                      <a:lnTo>
                        <a:pt x="479" y="707"/>
                      </a:lnTo>
                      <a:lnTo>
                        <a:pt x="481" y="187"/>
                      </a:lnTo>
                      <a:close/>
                    </a:path>
                  </a:pathLst>
                </a:custGeom>
                <a:noFill/>
                <a:ln w="9525">
                  <a:solidFill>
                    <a:srgbClr val="FF0000"/>
                  </a:solidFill>
                  <a:round/>
                </a:ln>
              </p:spPr>
              <p:txBody>
                <a:bodyPr/>
                <a:lstStyle/>
                <a:p>
                  <a:endParaRPr lang="zh-CN" altLang="en-US"/>
                </a:p>
              </p:txBody>
            </p:sp>
            <p:sp>
              <p:nvSpPr>
                <p:cNvPr id="40997" name="Freeform 21"/>
                <p:cNvSpPr/>
                <p:nvPr/>
              </p:nvSpPr>
              <p:spPr bwMode="auto">
                <a:xfrm>
                  <a:off x="925" y="1790"/>
                  <a:ext cx="607" cy="600"/>
                </a:xfrm>
                <a:custGeom>
                  <a:avLst/>
                  <a:gdLst>
                    <a:gd name="T0" fmla="*/ 178 w 607"/>
                    <a:gd name="T1" fmla="*/ 171 h 600"/>
                    <a:gd name="T2" fmla="*/ 344 w 607"/>
                    <a:gd name="T3" fmla="*/ 171 h 600"/>
                    <a:gd name="T4" fmla="*/ 356 w 607"/>
                    <a:gd name="T5" fmla="*/ 164 h 600"/>
                    <a:gd name="T6" fmla="*/ 364 w 607"/>
                    <a:gd name="T7" fmla="*/ 149 h 600"/>
                    <a:gd name="T8" fmla="*/ 363 w 607"/>
                    <a:gd name="T9" fmla="*/ 132 h 600"/>
                    <a:gd name="T10" fmla="*/ 355 w 607"/>
                    <a:gd name="T11" fmla="*/ 114 h 600"/>
                    <a:gd name="T12" fmla="*/ 341 w 607"/>
                    <a:gd name="T13" fmla="*/ 99 h 600"/>
                    <a:gd name="T14" fmla="*/ 333 w 607"/>
                    <a:gd name="T15" fmla="*/ 77 h 600"/>
                    <a:gd name="T16" fmla="*/ 336 w 607"/>
                    <a:gd name="T17" fmla="*/ 54 h 600"/>
                    <a:gd name="T18" fmla="*/ 340 w 607"/>
                    <a:gd name="T19" fmla="*/ 36 h 600"/>
                    <a:gd name="T20" fmla="*/ 346 w 607"/>
                    <a:gd name="T21" fmla="*/ 27 h 600"/>
                    <a:gd name="T22" fmla="*/ 356 w 607"/>
                    <a:gd name="T23" fmla="*/ 16 h 600"/>
                    <a:gd name="T24" fmla="*/ 375 w 607"/>
                    <a:gd name="T25" fmla="*/ 9 h 600"/>
                    <a:gd name="T26" fmla="*/ 395 w 607"/>
                    <a:gd name="T27" fmla="*/ 3 h 600"/>
                    <a:gd name="T28" fmla="*/ 417 w 607"/>
                    <a:gd name="T29" fmla="*/ 1 h 600"/>
                    <a:gd name="T30" fmla="*/ 432 w 607"/>
                    <a:gd name="T31" fmla="*/ 0 h 600"/>
                    <a:gd name="T32" fmla="*/ 453 w 607"/>
                    <a:gd name="T33" fmla="*/ 6 h 600"/>
                    <a:gd name="T34" fmla="*/ 468 w 607"/>
                    <a:gd name="T35" fmla="*/ 14 h 600"/>
                    <a:gd name="T36" fmla="*/ 477 w 607"/>
                    <a:gd name="T37" fmla="*/ 24 h 600"/>
                    <a:gd name="T38" fmla="*/ 486 w 607"/>
                    <a:gd name="T39" fmla="*/ 43 h 600"/>
                    <a:gd name="T40" fmla="*/ 486 w 607"/>
                    <a:gd name="T41" fmla="*/ 62 h 600"/>
                    <a:gd name="T42" fmla="*/ 485 w 607"/>
                    <a:gd name="T43" fmla="*/ 75 h 600"/>
                    <a:gd name="T44" fmla="*/ 478 w 607"/>
                    <a:gd name="T45" fmla="*/ 95 h 600"/>
                    <a:gd name="T46" fmla="*/ 468 w 607"/>
                    <a:gd name="T47" fmla="*/ 111 h 600"/>
                    <a:gd name="T48" fmla="*/ 462 w 607"/>
                    <a:gd name="T49" fmla="*/ 123 h 600"/>
                    <a:gd name="T50" fmla="*/ 465 w 607"/>
                    <a:gd name="T51" fmla="*/ 135 h 600"/>
                    <a:gd name="T52" fmla="*/ 470 w 607"/>
                    <a:gd name="T53" fmla="*/ 149 h 600"/>
                    <a:gd name="T54" fmla="*/ 483 w 607"/>
                    <a:gd name="T55" fmla="*/ 157 h 600"/>
                    <a:gd name="T56" fmla="*/ 511 w 607"/>
                    <a:gd name="T57" fmla="*/ 160 h 600"/>
                    <a:gd name="T58" fmla="*/ 566 w 607"/>
                    <a:gd name="T59" fmla="*/ 162 h 600"/>
                    <a:gd name="T60" fmla="*/ 605 w 607"/>
                    <a:gd name="T61" fmla="*/ 163 h 600"/>
                    <a:gd name="T62" fmla="*/ 607 w 607"/>
                    <a:gd name="T63" fmla="*/ 600 h 600"/>
                    <a:gd name="T64" fmla="*/ 153 w 607"/>
                    <a:gd name="T65" fmla="*/ 599 h 600"/>
                    <a:gd name="T66" fmla="*/ 143 w 607"/>
                    <a:gd name="T67" fmla="*/ 498 h 600"/>
                    <a:gd name="T68" fmla="*/ 136 w 607"/>
                    <a:gd name="T69" fmla="*/ 459 h 600"/>
                    <a:gd name="T70" fmla="*/ 130 w 607"/>
                    <a:gd name="T71" fmla="*/ 441 h 600"/>
                    <a:gd name="T72" fmla="*/ 111 w 607"/>
                    <a:gd name="T73" fmla="*/ 433 h 600"/>
                    <a:gd name="T74" fmla="*/ 92 w 607"/>
                    <a:gd name="T75" fmla="*/ 429 h 600"/>
                    <a:gd name="T76" fmla="*/ 70 w 607"/>
                    <a:gd name="T77" fmla="*/ 432 h 600"/>
                    <a:gd name="T78" fmla="*/ 45 w 607"/>
                    <a:gd name="T79" fmla="*/ 432 h 600"/>
                    <a:gd name="T80" fmla="*/ 26 w 607"/>
                    <a:gd name="T81" fmla="*/ 429 h 600"/>
                    <a:gd name="T82" fmla="*/ 12 w 607"/>
                    <a:gd name="T83" fmla="*/ 417 h 600"/>
                    <a:gd name="T84" fmla="*/ 0 w 607"/>
                    <a:gd name="T85" fmla="*/ 390 h 600"/>
                    <a:gd name="T86" fmla="*/ 0 w 607"/>
                    <a:gd name="T87" fmla="*/ 364 h 600"/>
                    <a:gd name="T88" fmla="*/ 2 w 607"/>
                    <a:gd name="T89" fmla="*/ 341 h 600"/>
                    <a:gd name="T90" fmla="*/ 8 w 607"/>
                    <a:gd name="T91" fmla="*/ 321 h 600"/>
                    <a:gd name="T92" fmla="*/ 20 w 607"/>
                    <a:gd name="T93" fmla="*/ 305 h 600"/>
                    <a:gd name="T94" fmla="*/ 49 w 607"/>
                    <a:gd name="T95" fmla="*/ 295 h 600"/>
                    <a:gd name="T96" fmla="*/ 69 w 607"/>
                    <a:gd name="T97" fmla="*/ 294 h 600"/>
                    <a:gd name="T98" fmla="*/ 88 w 607"/>
                    <a:gd name="T99" fmla="*/ 301 h 600"/>
                    <a:gd name="T100" fmla="*/ 112 w 607"/>
                    <a:gd name="T101" fmla="*/ 319 h 600"/>
                    <a:gd name="T102" fmla="*/ 131 w 607"/>
                    <a:gd name="T103" fmla="*/ 327 h 600"/>
                    <a:gd name="T104" fmla="*/ 142 w 607"/>
                    <a:gd name="T105" fmla="*/ 331 h 600"/>
                    <a:gd name="T106" fmla="*/ 158 w 607"/>
                    <a:gd name="T107" fmla="*/ 326 h 600"/>
                    <a:gd name="T108" fmla="*/ 171 w 607"/>
                    <a:gd name="T109" fmla="*/ 314 h 600"/>
                    <a:gd name="T110" fmla="*/ 179 w 607"/>
                    <a:gd name="T111" fmla="*/ 300 h 600"/>
                    <a:gd name="T112" fmla="*/ 178 w 607"/>
                    <a:gd name="T113" fmla="*/ 171 h 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07"/>
                    <a:gd name="T172" fmla="*/ 0 h 600"/>
                    <a:gd name="T173" fmla="*/ 607 w 607"/>
                    <a:gd name="T174" fmla="*/ 600 h 60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07" h="600">
                      <a:moveTo>
                        <a:pt x="178" y="171"/>
                      </a:moveTo>
                      <a:lnTo>
                        <a:pt x="344" y="171"/>
                      </a:lnTo>
                      <a:lnTo>
                        <a:pt x="356" y="164"/>
                      </a:lnTo>
                      <a:lnTo>
                        <a:pt x="364" y="149"/>
                      </a:lnTo>
                      <a:lnTo>
                        <a:pt x="363" y="132"/>
                      </a:lnTo>
                      <a:lnTo>
                        <a:pt x="355" y="114"/>
                      </a:lnTo>
                      <a:lnTo>
                        <a:pt x="341" y="99"/>
                      </a:lnTo>
                      <a:lnTo>
                        <a:pt x="333" y="77"/>
                      </a:lnTo>
                      <a:lnTo>
                        <a:pt x="336" y="54"/>
                      </a:lnTo>
                      <a:lnTo>
                        <a:pt x="340" y="36"/>
                      </a:lnTo>
                      <a:lnTo>
                        <a:pt x="346" y="27"/>
                      </a:lnTo>
                      <a:lnTo>
                        <a:pt x="356" y="16"/>
                      </a:lnTo>
                      <a:lnTo>
                        <a:pt x="375" y="9"/>
                      </a:lnTo>
                      <a:lnTo>
                        <a:pt x="395" y="3"/>
                      </a:lnTo>
                      <a:lnTo>
                        <a:pt x="417" y="1"/>
                      </a:lnTo>
                      <a:lnTo>
                        <a:pt x="432" y="0"/>
                      </a:lnTo>
                      <a:lnTo>
                        <a:pt x="453" y="6"/>
                      </a:lnTo>
                      <a:lnTo>
                        <a:pt x="468" y="14"/>
                      </a:lnTo>
                      <a:lnTo>
                        <a:pt x="477" y="24"/>
                      </a:lnTo>
                      <a:lnTo>
                        <a:pt x="486" y="43"/>
                      </a:lnTo>
                      <a:lnTo>
                        <a:pt x="486" y="62"/>
                      </a:lnTo>
                      <a:lnTo>
                        <a:pt x="485" y="75"/>
                      </a:lnTo>
                      <a:lnTo>
                        <a:pt x="478" y="95"/>
                      </a:lnTo>
                      <a:lnTo>
                        <a:pt x="468" y="111"/>
                      </a:lnTo>
                      <a:lnTo>
                        <a:pt x="462" y="123"/>
                      </a:lnTo>
                      <a:lnTo>
                        <a:pt x="465" y="135"/>
                      </a:lnTo>
                      <a:lnTo>
                        <a:pt x="470" y="149"/>
                      </a:lnTo>
                      <a:lnTo>
                        <a:pt x="483" y="157"/>
                      </a:lnTo>
                      <a:lnTo>
                        <a:pt x="511" y="160"/>
                      </a:lnTo>
                      <a:lnTo>
                        <a:pt x="566" y="162"/>
                      </a:lnTo>
                      <a:lnTo>
                        <a:pt x="605" y="163"/>
                      </a:lnTo>
                      <a:lnTo>
                        <a:pt x="607" y="600"/>
                      </a:lnTo>
                      <a:lnTo>
                        <a:pt x="153" y="599"/>
                      </a:lnTo>
                      <a:lnTo>
                        <a:pt x="143" y="498"/>
                      </a:lnTo>
                      <a:lnTo>
                        <a:pt x="136" y="459"/>
                      </a:lnTo>
                      <a:lnTo>
                        <a:pt x="130" y="441"/>
                      </a:lnTo>
                      <a:lnTo>
                        <a:pt x="111" y="433"/>
                      </a:lnTo>
                      <a:lnTo>
                        <a:pt x="92" y="429"/>
                      </a:lnTo>
                      <a:lnTo>
                        <a:pt x="70" y="432"/>
                      </a:lnTo>
                      <a:lnTo>
                        <a:pt x="45" y="432"/>
                      </a:lnTo>
                      <a:lnTo>
                        <a:pt x="26" y="429"/>
                      </a:lnTo>
                      <a:lnTo>
                        <a:pt x="12" y="417"/>
                      </a:lnTo>
                      <a:lnTo>
                        <a:pt x="0" y="390"/>
                      </a:lnTo>
                      <a:lnTo>
                        <a:pt x="0" y="364"/>
                      </a:lnTo>
                      <a:lnTo>
                        <a:pt x="2" y="341"/>
                      </a:lnTo>
                      <a:lnTo>
                        <a:pt x="8" y="321"/>
                      </a:lnTo>
                      <a:lnTo>
                        <a:pt x="20" y="305"/>
                      </a:lnTo>
                      <a:lnTo>
                        <a:pt x="49" y="295"/>
                      </a:lnTo>
                      <a:lnTo>
                        <a:pt x="69" y="294"/>
                      </a:lnTo>
                      <a:lnTo>
                        <a:pt x="88" y="301"/>
                      </a:lnTo>
                      <a:lnTo>
                        <a:pt x="112" y="319"/>
                      </a:lnTo>
                      <a:lnTo>
                        <a:pt x="131" y="327"/>
                      </a:lnTo>
                      <a:lnTo>
                        <a:pt x="142" y="331"/>
                      </a:lnTo>
                      <a:lnTo>
                        <a:pt x="158" y="326"/>
                      </a:lnTo>
                      <a:lnTo>
                        <a:pt x="171" y="314"/>
                      </a:lnTo>
                      <a:lnTo>
                        <a:pt x="179" y="300"/>
                      </a:lnTo>
                      <a:lnTo>
                        <a:pt x="178" y="171"/>
                      </a:lnTo>
                      <a:close/>
                    </a:path>
                  </a:pathLst>
                </a:custGeom>
                <a:solidFill>
                  <a:schemeClr val="bg1"/>
                </a:solidFill>
                <a:ln w="9525">
                  <a:solidFill>
                    <a:srgbClr val="FF0000"/>
                  </a:solidFill>
                  <a:round/>
                </a:ln>
              </p:spPr>
              <p:txBody>
                <a:bodyPr/>
                <a:lstStyle/>
                <a:p>
                  <a:endParaRPr lang="zh-CN" altLang="en-US"/>
                </a:p>
              </p:txBody>
            </p:sp>
          </p:grpSp>
        </p:grpSp>
      </p:grpSp>
      <p:grpSp>
        <p:nvGrpSpPr>
          <p:cNvPr id="40967" name="Group 22"/>
          <p:cNvGrpSpPr/>
          <p:nvPr/>
        </p:nvGrpSpPr>
        <p:grpSpPr bwMode="auto">
          <a:xfrm>
            <a:off x="7344057" y="3580542"/>
            <a:ext cx="2967038" cy="1428750"/>
            <a:chOff x="3519" y="1566"/>
            <a:chExt cx="1869" cy="900"/>
          </a:xfrm>
        </p:grpSpPr>
        <p:sp>
          <p:nvSpPr>
            <p:cNvPr id="40974" name="Text Box 23"/>
            <p:cNvSpPr txBox="1">
              <a:spLocks noChangeArrowheads="1"/>
            </p:cNvSpPr>
            <p:nvPr/>
          </p:nvSpPr>
          <p:spPr bwMode="auto">
            <a:xfrm>
              <a:off x="4484" y="1728"/>
              <a:ext cx="904"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Course </a:t>
              </a:r>
              <a:endParaRPr lang="en-US" altLang="zh-CN" sz="1800" b="1">
                <a:ea typeface="宋体" panose="02010600030101010101" pitchFamily="2" charset="-122"/>
              </a:endParaRPr>
            </a:p>
            <a:p>
              <a:r>
                <a:rPr lang="en-US" altLang="zh-CN" sz="1800" b="1">
                  <a:ea typeface="宋体" panose="02010600030101010101" pitchFamily="2" charset="-122"/>
                </a:rPr>
                <a:t>Catalog </a:t>
              </a:r>
              <a:endParaRPr lang="en-US" altLang="zh-CN" sz="1800" b="1">
                <a:ea typeface="宋体" panose="02010600030101010101" pitchFamily="2" charset="-122"/>
              </a:endParaRPr>
            </a:p>
            <a:p>
              <a:r>
                <a:rPr lang="en-US" altLang="zh-CN" sz="1800" b="1">
                  <a:ea typeface="宋体" panose="02010600030101010101" pitchFamily="2" charset="-122"/>
                </a:rPr>
                <a:t>System</a:t>
              </a:r>
              <a:endParaRPr lang="en-US" altLang="zh-CN" sz="1800" b="1">
                <a:ea typeface="宋体" panose="02010600030101010101" pitchFamily="2" charset="-122"/>
              </a:endParaRPr>
            </a:p>
          </p:txBody>
        </p:sp>
        <p:grpSp>
          <p:nvGrpSpPr>
            <p:cNvPr id="40975" name="Group 24"/>
            <p:cNvGrpSpPr/>
            <p:nvPr/>
          </p:nvGrpSpPr>
          <p:grpSpPr bwMode="auto">
            <a:xfrm>
              <a:off x="3519" y="1566"/>
              <a:ext cx="895" cy="900"/>
              <a:chOff x="3667" y="1550"/>
              <a:chExt cx="895" cy="900"/>
            </a:xfrm>
          </p:grpSpPr>
          <p:sp>
            <p:nvSpPr>
              <p:cNvPr id="40976" name="Freeform 25"/>
              <p:cNvSpPr/>
              <p:nvPr/>
            </p:nvSpPr>
            <p:spPr bwMode="auto">
              <a:xfrm rot="343427">
                <a:off x="3675" y="1574"/>
                <a:ext cx="717" cy="876"/>
              </a:xfrm>
              <a:custGeom>
                <a:avLst/>
                <a:gdLst>
                  <a:gd name="T0" fmla="*/ 9956956 w 405"/>
                  <a:gd name="T1" fmla="*/ 4211143 h 495"/>
                  <a:gd name="T2" fmla="*/ 9463435 w 405"/>
                  <a:gd name="T3" fmla="*/ 3620414 h 495"/>
                  <a:gd name="T4" fmla="*/ 9587435 w 405"/>
                  <a:gd name="T5" fmla="*/ 3017496 h 495"/>
                  <a:gd name="T6" fmla="*/ 10273362 w 405"/>
                  <a:gd name="T7" fmla="*/ 2379584 h 495"/>
                  <a:gd name="T8" fmla="*/ 10682847 w 405"/>
                  <a:gd name="T9" fmla="*/ 1575131 h 495"/>
                  <a:gd name="T10" fmla="*/ 10528869 w 405"/>
                  <a:gd name="T11" fmla="*/ 983196 h 495"/>
                  <a:gd name="T12" fmla="*/ 10273362 w 405"/>
                  <a:gd name="T13" fmla="*/ 529325 h 495"/>
                  <a:gd name="T14" fmla="*/ 9394761 w 405"/>
                  <a:gd name="T15" fmla="*/ 108838 h 495"/>
                  <a:gd name="T16" fmla="*/ 8556657 w 405"/>
                  <a:gd name="T17" fmla="*/ 0 h 495"/>
                  <a:gd name="T18" fmla="*/ 7728655 w 405"/>
                  <a:gd name="T19" fmla="*/ 407936 h 495"/>
                  <a:gd name="T20" fmla="*/ 7432588 w 405"/>
                  <a:gd name="T21" fmla="*/ 1386212 h 495"/>
                  <a:gd name="T22" fmla="*/ 7504719 w 405"/>
                  <a:gd name="T23" fmla="*/ 2295812 h 495"/>
                  <a:gd name="T24" fmla="*/ 7038373 w 405"/>
                  <a:gd name="T25" fmla="*/ 2833280 h 495"/>
                  <a:gd name="T26" fmla="*/ 6443883 w 405"/>
                  <a:gd name="T27" fmla="*/ 2833280 h 495"/>
                  <a:gd name="T28" fmla="*/ 1844558 w 405"/>
                  <a:gd name="T29" fmla="*/ 4749320 h 495"/>
                  <a:gd name="T30" fmla="*/ 2008469 w 405"/>
                  <a:gd name="T31" fmla="*/ 5083194 h 495"/>
                  <a:gd name="T32" fmla="*/ 2394452 w 405"/>
                  <a:gd name="T33" fmla="*/ 5156635 h 495"/>
                  <a:gd name="T34" fmla="*/ 3555734 w 405"/>
                  <a:gd name="T35" fmla="*/ 5014047 h 495"/>
                  <a:gd name="T36" fmla="*/ 4432301 w 405"/>
                  <a:gd name="T37" fmla="*/ 5156635 h 495"/>
                  <a:gd name="T38" fmla="*/ 4929067 w 405"/>
                  <a:gd name="T39" fmla="*/ 5601261 h 495"/>
                  <a:gd name="T40" fmla="*/ 5025931 w 405"/>
                  <a:gd name="T41" fmla="*/ 6291609 h 495"/>
                  <a:gd name="T42" fmla="*/ 4663584 w 405"/>
                  <a:gd name="T43" fmla="*/ 7237712 h 495"/>
                  <a:gd name="T44" fmla="*/ 4171642 w 405"/>
                  <a:gd name="T45" fmla="*/ 7682920 h 495"/>
                  <a:gd name="T46" fmla="*/ 3555734 w 405"/>
                  <a:gd name="T47" fmla="*/ 7875150 h 495"/>
                  <a:gd name="T48" fmla="*/ 2887972 w 405"/>
                  <a:gd name="T49" fmla="*/ 7597957 h 495"/>
                  <a:gd name="T50" fmla="*/ 2335504 w 405"/>
                  <a:gd name="T51" fmla="*/ 7190088 h 495"/>
                  <a:gd name="T52" fmla="*/ 1777186 w 405"/>
                  <a:gd name="T53" fmla="*/ 7190088 h 495"/>
                  <a:gd name="T54" fmla="*/ 1520566 w 405"/>
                  <a:gd name="T55" fmla="*/ 7574089 h 495"/>
                  <a:gd name="T56" fmla="*/ 3035907 w 405"/>
                  <a:gd name="T57" fmla="*/ 12431898 h 495"/>
                  <a:gd name="T58" fmla="*/ 3446557 w 405"/>
                  <a:gd name="T59" fmla="*/ 12346565 h 495"/>
                  <a:gd name="T60" fmla="*/ 3707324 w 405"/>
                  <a:gd name="T61" fmla="*/ 12001685 h 495"/>
                  <a:gd name="T62" fmla="*/ 3639850 w 405"/>
                  <a:gd name="T63" fmla="*/ 11365603 h 495"/>
                  <a:gd name="T64" fmla="*/ 3624794 w 405"/>
                  <a:gd name="T65" fmla="*/ 10662806 h 495"/>
                  <a:gd name="T66" fmla="*/ 4022852 w 405"/>
                  <a:gd name="T67" fmla="*/ 10002255 h 495"/>
                  <a:gd name="T68" fmla="*/ 4663584 w 405"/>
                  <a:gd name="T69" fmla="*/ 9825738 h 495"/>
                  <a:gd name="T70" fmla="*/ 5633327 w 405"/>
                  <a:gd name="T71" fmla="*/ 9940846 h 495"/>
                  <a:gd name="T72" fmla="*/ 6294966 w 405"/>
                  <a:gd name="T73" fmla="*/ 10400946 h 495"/>
                  <a:gd name="T74" fmla="*/ 6630765 w 405"/>
                  <a:gd name="T75" fmla="*/ 11041014 h 495"/>
                  <a:gd name="T76" fmla="*/ 6397272 w 405"/>
                  <a:gd name="T77" fmla="*/ 11761289 h 495"/>
                  <a:gd name="T78" fmla="*/ 5653279 w 405"/>
                  <a:gd name="T79" fmla="*/ 12346565 h 495"/>
                  <a:gd name="T80" fmla="*/ 5496290 w 405"/>
                  <a:gd name="T81" fmla="*/ 12761016 h 495"/>
                  <a:gd name="T82" fmla="*/ 5570076 w 405"/>
                  <a:gd name="T83" fmla="*/ 13215203 h 495"/>
                  <a:gd name="T84" fmla="*/ 7846814 w 405"/>
                  <a:gd name="T85" fmla="*/ 14344514 h 4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05"/>
                  <a:gd name="T130" fmla="*/ 0 h 495"/>
                  <a:gd name="T131" fmla="*/ 405 w 405"/>
                  <a:gd name="T132" fmla="*/ 495 h 49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05" h="495">
                    <a:moveTo>
                      <a:pt x="405" y="176"/>
                    </a:moveTo>
                    <a:lnTo>
                      <a:pt x="341" y="145"/>
                    </a:lnTo>
                    <a:lnTo>
                      <a:pt x="329" y="134"/>
                    </a:lnTo>
                    <a:lnTo>
                      <a:pt x="324" y="125"/>
                    </a:lnTo>
                    <a:lnTo>
                      <a:pt x="325" y="114"/>
                    </a:lnTo>
                    <a:lnTo>
                      <a:pt x="329" y="104"/>
                    </a:lnTo>
                    <a:lnTo>
                      <a:pt x="338" y="93"/>
                    </a:lnTo>
                    <a:lnTo>
                      <a:pt x="352" y="82"/>
                    </a:lnTo>
                    <a:lnTo>
                      <a:pt x="361" y="68"/>
                    </a:lnTo>
                    <a:lnTo>
                      <a:pt x="366" y="54"/>
                    </a:lnTo>
                    <a:lnTo>
                      <a:pt x="366" y="43"/>
                    </a:lnTo>
                    <a:lnTo>
                      <a:pt x="361" y="34"/>
                    </a:lnTo>
                    <a:lnTo>
                      <a:pt x="358" y="26"/>
                    </a:lnTo>
                    <a:lnTo>
                      <a:pt x="352" y="18"/>
                    </a:lnTo>
                    <a:lnTo>
                      <a:pt x="336" y="11"/>
                    </a:lnTo>
                    <a:lnTo>
                      <a:pt x="322" y="4"/>
                    </a:lnTo>
                    <a:lnTo>
                      <a:pt x="310" y="0"/>
                    </a:lnTo>
                    <a:lnTo>
                      <a:pt x="293" y="0"/>
                    </a:lnTo>
                    <a:lnTo>
                      <a:pt x="275" y="4"/>
                    </a:lnTo>
                    <a:lnTo>
                      <a:pt x="265" y="14"/>
                    </a:lnTo>
                    <a:lnTo>
                      <a:pt x="257" y="26"/>
                    </a:lnTo>
                    <a:lnTo>
                      <a:pt x="255" y="48"/>
                    </a:lnTo>
                    <a:lnTo>
                      <a:pt x="257" y="68"/>
                    </a:lnTo>
                    <a:lnTo>
                      <a:pt x="257" y="79"/>
                    </a:lnTo>
                    <a:lnTo>
                      <a:pt x="250" y="90"/>
                    </a:lnTo>
                    <a:lnTo>
                      <a:pt x="241" y="98"/>
                    </a:lnTo>
                    <a:lnTo>
                      <a:pt x="233" y="98"/>
                    </a:lnTo>
                    <a:lnTo>
                      <a:pt x="221" y="98"/>
                    </a:lnTo>
                    <a:lnTo>
                      <a:pt x="111" y="51"/>
                    </a:lnTo>
                    <a:lnTo>
                      <a:pt x="63" y="164"/>
                    </a:lnTo>
                    <a:lnTo>
                      <a:pt x="64" y="170"/>
                    </a:lnTo>
                    <a:lnTo>
                      <a:pt x="69" y="175"/>
                    </a:lnTo>
                    <a:lnTo>
                      <a:pt x="77" y="178"/>
                    </a:lnTo>
                    <a:lnTo>
                      <a:pt x="82" y="178"/>
                    </a:lnTo>
                    <a:lnTo>
                      <a:pt x="96" y="176"/>
                    </a:lnTo>
                    <a:lnTo>
                      <a:pt x="122" y="173"/>
                    </a:lnTo>
                    <a:lnTo>
                      <a:pt x="138" y="175"/>
                    </a:lnTo>
                    <a:lnTo>
                      <a:pt x="152" y="178"/>
                    </a:lnTo>
                    <a:lnTo>
                      <a:pt x="163" y="184"/>
                    </a:lnTo>
                    <a:lnTo>
                      <a:pt x="169" y="193"/>
                    </a:lnTo>
                    <a:lnTo>
                      <a:pt x="172" y="204"/>
                    </a:lnTo>
                    <a:lnTo>
                      <a:pt x="172" y="217"/>
                    </a:lnTo>
                    <a:lnTo>
                      <a:pt x="168" y="233"/>
                    </a:lnTo>
                    <a:lnTo>
                      <a:pt x="160" y="250"/>
                    </a:lnTo>
                    <a:lnTo>
                      <a:pt x="150" y="261"/>
                    </a:lnTo>
                    <a:lnTo>
                      <a:pt x="143" y="265"/>
                    </a:lnTo>
                    <a:lnTo>
                      <a:pt x="135" y="270"/>
                    </a:lnTo>
                    <a:lnTo>
                      <a:pt x="122" y="272"/>
                    </a:lnTo>
                    <a:lnTo>
                      <a:pt x="111" y="268"/>
                    </a:lnTo>
                    <a:lnTo>
                      <a:pt x="99" y="262"/>
                    </a:lnTo>
                    <a:lnTo>
                      <a:pt x="88" y="253"/>
                    </a:lnTo>
                    <a:lnTo>
                      <a:pt x="80" y="248"/>
                    </a:lnTo>
                    <a:lnTo>
                      <a:pt x="71" y="247"/>
                    </a:lnTo>
                    <a:lnTo>
                      <a:pt x="61" y="248"/>
                    </a:lnTo>
                    <a:lnTo>
                      <a:pt x="57" y="253"/>
                    </a:lnTo>
                    <a:lnTo>
                      <a:pt x="52" y="261"/>
                    </a:lnTo>
                    <a:lnTo>
                      <a:pt x="0" y="389"/>
                    </a:lnTo>
                    <a:lnTo>
                      <a:pt x="104" y="429"/>
                    </a:lnTo>
                    <a:lnTo>
                      <a:pt x="111" y="431"/>
                    </a:lnTo>
                    <a:lnTo>
                      <a:pt x="118" y="426"/>
                    </a:lnTo>
                    <a:lnTo>
                      <a:pt x="122" y="422"/>
                    </a:lnTo>
                    <a:lnTo>
                      <a:pt x="127" y="414"/>
                    </a:lnTo>
                    <a:lnTo>
                      <a:pt x="127" y="404"/>
                    </a:lnTo>
                    <a:lnTo>
                      <a:pt x="125" y="392"/>
                    </a:lnTo>
                    <a:lnTo>
                      <a:pt x="124" y="383"/>
                    </a:lnTo>
                    <a:lnTo>
                      <a:pt x="124" y="368"/>
                    </a:lnTo>
                    <a:lnTo>
                      <a:pt x="129" y="356"/>
                    </a:lnTo>
                    <a:lnTo>
                      <a:pt x="138" y="345"/>
                    </a:lnTo>
                    <a:lnTo>
                      <a:pt x="147" y="340"/>
                    </a:lnTo>
                    <a:lnTo>
                      <a:pt x="160" y="339"/>
                    </a:lnTo>
                    <a:lnTo>
                      <a:pt x="175" y="340"/>
                    </a:lnTo>
                    <a:lnTo>
                      <a:pt x="193" y="343"/>
                    </a:lnTo>
                    <a:lnTo>
                      <a:pt x="204" y="350"/>
                    </a:lnTo>
                    <a:lnTo>
                      <a:pt x="216" y="359"/>
                    </a:lnTo>
                    <a:lnTo>
                      <a:pt x="224" y="368"/>
                    </a:lnTo>
                    <a:lnTo>
                      <a:pt x="227" y="381"/>
                    </a:lnTo>
                    <a:lnTo>
                      <a:pt x="225" y="395"/>
                    </a:lnTo>
                    <a:lnTo>
                      <a:pt x="219" y="406"/>
                    </a:lnTo>
                    <a:lnTo>
                      <a:pt x="208" y="415"/>
                    </a:lnTo>
                    <a:lnTo>
                      <a:pt x="194" y="426"/>
                    </a:lnTo>
                    <a:lnTo>
                      <a:pt x="188" y="436"/>
                    </a:lnTo>
                    <a:lnTo>
                      <a:pt x="188" y="440"/>
                    </a:lnTo>
                    <a:lnTo>
                      <a:pt x="188" y="450"/>
                    </a:lnTo>
                    <a:lnTo>
                      <a:pt x="191" y="456"/>
                    </a:lnTo>
                    <a:lnTo>
                      <a:pt x="204" y="465"/>
                    </a:lnTo>
                    <a:lnTo>
                      <a:pt x="269" y="495"/>
                    </a:lnTo>
                    <a:lnTo>
                      <a:pt x="405" y="176"/>
                    </a:lnTo>
                    <a:close/>
                  </a:path>
                </a:pathLst>
              </a:custGeom>
              <a:solidFill>
                <a:schemeClr val="bg2"/>
              </a:solidFill>
              <a:ln w="9525">
                <a:solidFill>
                  <a:srgbClr val="FF0000"/>
                </a:solidFill>
                <a:round/>
              </a:ln>
            </p:spPr>
            <p:txBody>
              <a:bodyPr/>
              <a:lstStyle/>
              <a:p>
                <a:endParaRPr lang="zh-CN" altLang="en-US"/>
              </a:p>
            </p:txBody>
          </p:sp>
          <p:sp>
            <p:nvSpPr>
              <p:cNvPr id="40977" name="Freeform 26"/>
              <p:cNvSpPr/>
              <p:nvPr/>
            </p:nvSpPr>
            <p:spPr bwMode="auto">
              <a:xfrm rot="343427">
                <a:off x="3667" y="1550"/>
                <a:ext cx="717" cy="876"/>
              </a:xfrm>
              <a:custGeom>
                <a:avLst/>
                <a:gdLst>
                  <a:gd name="T0" fmla="*/ 9956956 w 405"/>
                  <a:gd name="T1" fmla="*/ 4211143 h 495"/>
                  <a:gd name="T2" fmla="*/ 9463435 w 405"/>
                  <a:gd name="T3" fmla="*/ 3620414 h 495"/>
                  <a:gd name="T4" fmla="*/ 9587435 w 405"/>
                  <a:gd name="T5" fmla="*/ 3017496 h 495"/>
                  <a:gd name="T6" fmla="*/ 10273362 w 405"/>
                  <a:gd name="T7" fmla="*/ 2379584 h 495"/>
                  <a:gd name="T8" fmla="*/ 10682847 w 405"/>
                  <a:gd name="T9" fmla="*/ 1575131 h 495"/>
                  <a:gd name="T10" fmla="*/ 10528869 w 405"/>
                  <a:gd name="T11" fmla="*/ 983196 h 495"/>
                  <a:gd name="T12" fmla="*/ 10273362 w 405"/>
                  <a:gd name="T13" fmla="*/ 529325 h 495"/>
                  <a:gd name="T14" fmla="*/ 9394761 w 405"/>
                  <a:gd name="T15" fmla="*/ 108838 h 495"/>
                  <a:gd name="T16" fmla="*/ 8556657 w 405"/>
                  <a:gd name="T17" fmla="*/ 0 h 495"/>
                  <a:gd name="T18" fmla="*/ 7728655 w 405"/>
                  <a:gd name="T19" fmla="*/ 407936 h 495"/>
                  <a:gd name="T20" fmla="*/ 7432588 w 405"/>
                  <a:gd name="T21" fmla="*/ 1386212 h 495"/>
                  <a:gd name="T22" fmla="*/ 7504719 w 405"/>
                  <a:gd name="T23" fmla="*/ 2295812 h 495"/>
                  <a:gd name="T24" fmla="*/ 7038373 w 405"/>
                  <a:gd name="T25" fmla="*/ 2833280 h 495"/>
                  <a:gd name="T26" fmla="*/ 6443883 w 405"/>
                  <a:gd name="T27" fmla="*/ 2833280 h 495"/>
                  <a:gd name="T28" fmla="*/ 1844558 w 405"/>
                  <a:gd name="T29" fmla="*/ 4749320 h 495"/>
                  <a:gd name="T30" fmla="*/ 2008469 w 405"/>
                  <a:gd name="T31" fmla="*/ 5083194 h 495"/>
                  <a:gd name="T32" fmla="*/ 2394452 w 405"/>
                  <a:gd name="T33" fmla="*/ 5156635 h 495"/>
                  <a:gd name="T34" fmla="*/ 3555734 w 405"/>
                  <a:gd name="T35" fmla="*/ 5014047 h 495"/>
                  <a:gd name="T36" fmla="*/ 4432301 w 405"/>
                  <a:gd name="T37" fmla="*/ 5156635 h 495"/>
                  <a:gd name="T38" fmla="*/ 4929067 w 405"/>
                  <a:gd name="T39" fmla="*/ 5601261 h 495"/>
                  <a:gd name="T40" fmla="*/ 5025931 w 405"/>
                  <a:gd name="T41" fmla="*/ 6291609 h 495"/>
                  <a:gd name="T42" fmla="*/ 4663584 w 405"/>
                  <a:gd name="T43" fmla="*/ 7237712 h 495"/>
                  <a:gd name="T44" fmla="*/ 4171642 w 405"/>
                  <a:gd name="T45" fmla="*/ 7682920 h 495"/>
                  <a:gd name="T46" fmla="*/ 3555734 w 405"/>
                  <a:gd name="T47" fmla="*/ 7875150 h 495"/>
                  <a:gd name="T48" fmla="*/ 2887972 w 405"/>
                  <a:gd name="T49" fmla="*/ 7597957 h 495"/>
                  <a:gd name="T50" fmla="*/ 2335504 w 405"/>
                  <a:gd name="T51" fmla="*/ 7190088 h 495"/>
                  <a:gd name="T52" fmla="*/ 1777186 w 405"/>
                  <a:gd name="T53" fmla="*/ 7190088 h 495"/>
                  <a:gd name="T54" fmla="*/ 1520566 w 405"/>
                  <a:gd name="T55" fmla="*/ 7574089 h 495"/>
                  <a:gd name="T56" fmla="*/ 3035907 w 405"/>
                  <a:gd name="T57" fmla="*/ 12431898 h 495"/>
                  <a:gd name="T58" fmla="*/ 3446557 w 405"/>
                  <a:gd name="T59" fmla="*/ 12346565 h 495"/>
                  <a:gd name="T60" fmla="*/ 3707324 w 405"/>
                  <a:gd name="T61" fmla="*/ 12001685 h 495"/>
                  <a:gd name="T62" fmla="*/ 3639850 w 405"/>
                  <a:gd name="T63" fmla="*/ 11365603 h 495"/>
                  <a:gd name="T64" fmla="*/ 3624794 w 405"/>
                  <a:gd name="T65" fmla="*/ 10662806 h 495"/>
                  <a:gd name="T66" fmla="*/ 4022852 w 405"/>
                  <a:gd name="T67" fmla="*/ 10002255 h 495"/>
                  <a:gd name="T68" fmla="*/ 4663584 w 405"/>
                  <a:gd name="T69" fmla="*/ 9825738 h 495"/>
                  <a:gd name="T70" fmla="*/ 5633327 w 405"/>
                  <a:gd name="T71" fmla="*/ 9940846 h 495"/>
                  <a:gd name="T72" fmla="*/ 6294966 w 405"/>
                  <a:gd name="T73" fmla="*/ 10400946 h 495"/>
                  <a:gd name="T74" fmla="*/ 6630765 w 405"/>
                  <a:gd name="T75" fmla="*/ 11041014 h 495"/>
                  <a:gd name="T76" fmla="*/ 6397272 w 405"/>
                  <a:gd name="T77" fmla="*/ 11761289 h 495"/>
                  <a:gd name="T78" fmla="*/ 5653279 w 405"/>
                  <a:gd name="T79" fmla="*/ 12346565 h 495"/>
                  <a:gd name="T80" fmla="*/ 5496290 w 405"/>
                  <a:gd name="T81" fmla="*/ 12761016 h 495"/>
                  <a:gd name="T82" fmla="*/ 5570076 w 405"/>
                  <a:gd name="T83" fmla="*/ 13215203 h 495"/>
                  <a:gd name="T84" fmla="*/ 7846814 w 405"/>
                  <a:gd name="T85" fmla="*/ 14344514 h 49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05"/>
                  <a:gd name="T130" fmla="*/ 0 h 495"/>
                  <a:gd name="T131" fmla="*/ 405 w 405"/>
                  <a:gd name="T132" fmla="*/ 495 h 49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05" h="495">
                    <a:moveTo>
                      <a:pt x="405" y="176"/>
                    </a:moveTo>
                    <a:lnTo>
                      <a:pt x="341" y="145"/>
                    </a:lnTo>
                    <a:lnTo>
                      <a:pt x="329" y="134"/>
                    </a:lnTo>
                    <a:lnTo>
                      <a:pt x="324" y="125"/>
                    </a:lnTo>
                    <a:lnTo>
                      <a:pt x="325" y="114"/>
                    </a:lnTo>
                    <a:lnTo>
                      <a:pt x="329" y="104"/>
                    </a:lnTo>
                    <a:lnTo>
                      <a:pt x="338" y="93"/>
                    </a:lnTo>
                    <a:lnTo>
                      <a:pt x="352" y="82"/>
                    </a:lnTo>
                    <a:lnTo>
                      <a:pt x="361" y="68"/>
                    </a:lnTo>
                    <a:lnTo>
                      <a:pt x="366" y="54"/>
                    </a:lnTo>
                    <a:lnTo>
                      <a:pt x="366" y="43"/>
                    </a:lnTo>
                    <a:lnTo>
                      <a:pt x="361" y="34"/>
                    </a:lnTo>
                    <a:lnTo>
                      <a:pt x="358" y="26"/>
                    </a:lnTo>
                    <a:lnTo>
                      <a:pt x="352" y="18"/>
                    </a:lnTo>
                    <a:lnTo>
                      <a:pt x="336" y="11"/>
                    </a:lnTo>
                    <a:lnTo>
                      <a:pt x="322" y="4"/>
                    </a:lnTo>
                    <a:lnTo>
                      <a:pt x="310" y="0"/>
                    </a:lnTo>
                    <a:lnTo>
                      <a:pt x="293" y="0"/>
                    </a:lnTo>
                    <a:lnTo>
                      <a:pt x="275" y="4"/>
                    </a:lnTo>
                    <a:lnTo>
                      <a:pt x="265" y="14"/>
                    </a:lnTo>
                    <a:lnTo>
                      <a:pt x="257" y="26"/>
                    </a:lnTo>
                    <a:lnTo>
                      <a:pt x="255" y="48"/>
                    </a:lnTo>
                    <a:lnTo>
                      <a:pt x="257" y="68"/>
                    </a:lnTo>
                    <a:lnTo>
                      <a:pt x="257" y="79"/>
                    </a:lnTo>
                    <a:lnTo>
                      <a:pt x="250" y="90"/>
                    </a:lnTo>
                    <a:lnTo>
                      <a:pt x="241" y="98"/>
                    </a:lnTo>
                    <a:lnTo>
                      <a:pt x="233" y="98"/>
                    </a:lnTo>
                    <a:lnTo>
                      <a:pt x="221" y="98"/>
                    </a:lnTo>
                    <a:lnTo>
                      <a:pt x="111" y="51"/>
                    </a:lnTo>
                    <a:lnTo>
                      <a:pt x="63" y="164"/>
                    </a:lnTo>
                    <a:lnTo>
                      <a:pt x="64" y="170"/>
                    </a:lnTo>
                    <a:lnTo>
                      <a:pt x="69" y="175"/>
                    </a:lnTo>
                    <a:lnTo>
                      <a:pt x="77" y="178"/>
                    </a:lnTo>
                    <a:lnTo>
                      <a:pt x="82" y="178"/>
                    </a:lnTo>
                    <a:lnTo>
                      <a:pt x="96" y="176"/>
                    </a:lnTo>
                    <a:lnTo>
                      <a:pt x="122" y="173"/>
                    </a:lnTo>
                    <a:lnTo>
                      <a:pt x="138" y="175"/>
                    </a:lnTo>
                    <a:lnTo>
                      <a:pt x="152" y="178"/>
                    </a:lnTo>
                    <a:lnTo>
                      <a:pt x="163" y="184"/>
                    </a:lnTo>
                    <a:lnTo>
                      <a:pt x="169" y="193"/>
                    </a:lnTo>
                    <a:lnTo>
                      <a:pt x="172" y="204"/>
                    </a:lnTo>
                    <a:lnTo>
                      <a:pt x="172" y="217"/>
                    </a:lnTo>
                    <a:lnTo>
                      <a:pt x="168" y="233"/>
                    </a:lnTo>
                    <a:lnTo>
                      <a:pt x="160" y="250"/>
                    </a:lnTo>
                    <a:lnTo>
                      <a:pt x="150" y="261"/>
                    </a:lnTo>
                    <a:lnTo>
                      <a:pt x="143" y="265"/>
                    </a:lnTo>
                    <a:lnTo>
                      <a:pt x="135" y="270"/>
                    </a:lnTo>
                    <a:lnTo>
                      <a:pt x="122" y="272"/>
                    </a:lnTo>
                    <a:lnTo>
                      <a:pt x="111" y="268"/>
                    </a:lnTo>
                    <a:lnTo>
                      <a:pt x="99" y="262"/>
                    </a:lnTo>
                    <a:lnTo>
                      <a:pt x="88" y="253"/>
                    </a:lnTo>
                    <a:lnTo>
                      <a:pt x="80" y="248"/>
                    </a:lnTo>
                    <a:lnTo>
                      <a:pt x="71" y="247"/>
                    </a:lnTo>
                    <a:lnTo>
                      <a:pt x="61" y="248"/>
                    </a:lnTo>
                    <a:lnTo>
                      <a:pt x="57" y="253"/>
                    </a:lnTo>
                    <a:lnTo>
                      <a:pt x="52" y="261"/>
                    </a:lnTo>
                    <a:lnTo>
                      <a:pt x="0" y="389"/>
                    </a:lnTo>
                    <a:lnTo>
                      <a:pt x="104" y="429"/>
                    </a:lnTo>
                    <a:lnTo>
                      <a:pt x="111" y="431"/>
                    </a:lnTo>
                    <a:lnTo>
                      <a:pt x="118" y="426"/>
                    </a:lnTo>
                    <a:lnTo>
                      <a:pt x="122" y="422"/>
                    </a:lnTo>
                    <a:lnTo>
                      <a:pt x="127" y="414"/>
                    </a:lnTo>
                    <a:lnTo>
                      <a:pt x="127" y="404"/>
                    </a:lnTo>
                    <a:lnTo>
                      <a:pt x="125" y="392"/>
                    </a:lnTo>
                    <a:lnTo>
                      <a:pt x="124" y="383"/>
                    </a:lnTo>
                    <a:lnTo>
                      <a:pt x="124" y="368"/>
                    </a:lnTo>
                    <a:lnTo>
                      <a:pt x="129" y="356"/>
                    </a:lnTo>
                    <a:lnTo>
                      <a:pt x="138" y="345"/>
                    </a:lnTo>
                    <a:lnTo>
                      <a:pt x="147" y="340"/>
                    </a:lnTo>
                    <a:lnTo>
                      <a:pt x="160" y="339"/>
                    </a:lnTo>
                    <a:lnTo>
                      <a:pt x="175" y="340"/>
                    </a:lnTo>
                    <a:lnTo>
                      <a:pt x="193" y="343"/>
                    </a:lnTo>
                    <a:lnTo>
                      <a:pt x="204" y="350"/>
                    </a:lnTo>
                    <a:lnTo>
                      <a:pt x="216" y="359"/>
                    </a:lnTo>
                    <a:lnTo>
                      <a:pt x="224" y="368"/>
                    </a:lnTo>
                    <a:lnTo>
                      <a:pt x="227" y="381"/>
                    </a:lnTo>
                    <a:lnTo>
                      <a:pt x="225" y="395"/>
                    </a:lnTo>
                    <a:lnTo>
                      <a:pt x="219" y="406"/>
                    </a:lnTo>
                    <a:lnTo>
                      <a:pt x="208" y="415"/>
                    </a:lnTo>
                    <a:lnTo>
                      <a:pt x="194" y="426"/>
                    </a:lnTo>
                    <a:lnTo>
                      <a:pt x="188" y="436"/>
                    </a:lnTo>
                    <a:lnTo>
                      <a:pt x="188" y="440"/>
                    </a:lnTo>
                    <a:lnTo>
                      <a:pt x="188" y="450"/>
                    </a:lnTo>
                    <a:lnTo>
                      <a:pt x="191" y="456"/>
                    </a:lnTo>
                    <a:lnTo>
                      <a:pt x="204" y="465"/>
                    </a:lnTo>
                    <a:lnTo>
                      <a:pt x="269" y="495"/>
                    </a:lnTo>
                    <a:lnTo>
                      <a:pt x="405" y="176"/>
                    </a:lnTo>
                    <a:close/>
                  </a:path>
                </a:pathLst>
              </a:custGeom>
              <a:noFill/>
              <a:ln w="9525">
                <a:solidFill>
                  <a:schemeClr val="hlink"/>
                </a:solidFill>
                <a:round/>
              </a:ln>
            </p:spPr>
            <p:txBody>
              <a:bodyPr/>
              <a:lstStyle/>
              <a:p>
                <a:endParaRPr lang="zh-CN" altLang="en-US"/>
              </a:p>
            </p:txBody>
          </p:sp>
          <p:grpSp>
            <p:nvGrpSpPr>
              <p:cNvPr id="40978" name="Group 27"/>
              <p:cNvGrpSpPr/>
              <p:nvPr/>
            </p:nvGrpSpPr>
            <p:grpSpPr bwMode="auto">
              <a:xfrm>
                <a:off x="3991" y="1914"/>
                <a:ext cx="571" cy="410"/>
                <a:chOff x="3335" y="1596"/>
                <a:chExt cx="955" cy="687"/>
              </a:xfrm>
            </p:grpSpPr>
            <p:sp>
              <p:nvSpPr>
                <p:cNvPr id="40979" name="Freeform 28"/>
                <p:cNvSpPr/>
                <p:nvPr/>
              </p:nvSpPr>
              <p:spPr bwMode="auto">
                <a:xfrm>
                  <a:off x="3362" y="1690"/>
                  <a:ext cx="899" cy="589"/>
                </a:xfrm>
                <a:custGeom>
                  <a:avLst/>
                  <a:gdLst>
                    <a:gd name="T0" fmla="*/ 0 w 1799"/>
                    <a:gd name="T1" fmla="*/ 1 h 1178"/>
                    <a:gd name="T2" fmla="*/ 0 w 1799"/>
                    <a:gd name="T3" fmla="*/ 1 h 1178"/>
                    <a:gd name="T4" fmla="*/ 0 w 1799"/>
                    <a:gd name="T5" fmla="*/ 0 h 1178"/>
                    <a:gd name="T6" fmla="*/ 0 w 1799"/>
                    <a:gd name="T7" fmla="*/ 1 h 1178"/>
                    <a:gd name="T8" fmla="*/ 0 w 1799"/>
                    <a:gd name="T9" fmla="*/ 1 h 1178"/>
                    <a:gd name="T10" fmla="*/ 0 w 1799"/>
                    <a:gd name="T11" fmla="*/ 1 h 1178"/>
                    <a:gd name="T12" fmla="*/ 0 w 1799"/>
                    <a:gd name="T13" fmla="*/ 1 h 1178"/>
                    <a:gd name="T14" fmla="*/ 0 w 1799"/>
                    <a:gd name="T15" fmla="*/ 1 h 1178"/>
                    <a:gd name="T16" fmla="*/ 0 w 1799"/>
                    <a:gd name="T17" fmla="*/ 1 h 1178"/>
                    <a:gd name="T18" fmla="*/ 0 w 1799"/>
                    <a:gd name="T19" fmla="*/ 1 h 1178"/>
                    <a:gd name="T20" fmla="*/ 0 w 1799"/>
                    <a:gd name="T21" fmla="*/ 1 h 1178"/>
                    <a:gd name="T22" fmla="*/ 0 w 1799"/>
                    <a:gd name="T23" fmla="*/ 1 h 1178"/>
                    <a:gd name="T24" fmla="*/ 0 w 1799"/>
                    <a:gd name="T25" fmla="*/ 1 h 1178"/>
                    <a:gd name="T26" fmla="*/ 0 w 1799"/>
                    <a:gd name="T27" fmla="*/ 1 h 1178"/>
                    <a:gd name="T28" fmla="*/ 0 w 1799"/>
                    <a:gd name="T29" fmla="*/ 1 h 1178"/>
                    <a:gd name="T30" fmla="*/ 0 w 1799"/>
                    <a:gd name="T31" fmla="*/ 1 h 1178"/>
                    <a:gd name="T32" fmla="*/ 0 w 1799"/>
                    <a:gd name="T33" fmla="*/ 1 h 1178"/>
                    <a:gd name="T34" fmla="*/ 0 w 1799"/>
                    <a:gd name="T35" fmla="*/ 1 h 1178"/>
                    <a:gd name="T36" fmla="*/ 0 w 1799"/>
                    <a:gd name="T37" fmla="*/ 1 h 1178"/>
                    <a:gd name="T38" fmla="*/ 0 w 1799"/>
                    <a:gd name="T39" fmla="*/ 1 h 1178"/>
                    <a:gd name="T40" fmla="*/ 0 w 1799"/>
                    <a:gd name="T41" fmla="*/ 0 h 1178"/>
                    <a:gd name="T42" fmla="*/ 0 w 1799"/>
                    <a:gd name="T43" fmla="*/ 1 h 1178"/>
                    <a:gd name="T44" fmla="*/ 0 w 1799"/>
                    <a:gd name="T45" fmla="*/ 1 h 1178"/>
                    <a:gd name="T46" fmla="*/ 0 w 1799"/>
                    <a:gd name="T47" fmla="*/ 0 h 1178"/>
                    <a:gd name="T48" fmla="*/ 0 w 1799"/>
                    <a:gd name="T49" fmla="*/ 0 h 1178"/>
                    <a:gd name="T50" fmla="*/ 0 w 1799"/>
                    <a:gd name="T51" fmla="*/ 1 h 1178"/>
                    <a:gd name="T52" fmla="*/ 0 w 1799"/>
                    <a:gd name="T53" fmla="*/ 1 h 1178"/>
                    <a:gd name="T54" fmla="*/ 0 w 1799"/>
                    <a:gd name="T55" fmla="*/ 1 h 1178"/>
                    <a:gd name="T56" fmla="*/ 0 w 1799"/>
                    <a:gd name="T57" fmla="*/ 1 h 1178"/>
                    <a:gd name="T58" fmla="*/ 0 w 1799"/>
                    <a:gd name="T59" fmla="*/ 1 h 1178"/>
                    <a:gd name="T60" fmla="*/ 0 w 1799"/>
                    <a:gd name="T61" fmla="*/ 1 h 1178"/>
                    <a:gd name="T62" fmla="*/ 0 w 1799"/>
                    <a:gd name="T63" fmla="*/ 1 h 1178"/>
                    <a:gd name="T64" fmla="*/ 0 w 1799"/>
                    <a:gd name="T65" fmla="*/ 1 h 1178"/>
                    <a:gd name="T66" fmla="*/ 0 w 1799"/>
                    <a:gd name="T67" fmla="*/ 1 h 1178"/>
                    <a:gd name="T68" fmla="*/ 0 w 1799"/>
                    <a:gd name="T69" fmla="*/ 1 h 1178"/>
                    <a:gd name="T70" fmla="*/ 0 w 1799"/>
                    <a:gd name="T71" fmla="*/ 1 h 1178"/>
                    <a:gd name="T72" fmla="*/ 0 w 1799"/>
                    <a:gd name="T73" fmla="*/ 1 h 1178"/>
                    <a:gd name="T74" fmla="*/ 0 w 1799"/>
                    <a:gd name="T75" fmla="*/ 1 h 1178"/>
                    <a:gd name="T76" fmla="*/ 0 w 1799"/>
                    <a:gd name="T77" fmla="*/ 1 h 1178"/>
                    <a:gd name="T78" fmla="*/ 0 w 1799"/>
                    <a:gd name="T79" fmla="*/ 1 h 1178"/>
                    <a:gd name="T80" fmla="*/ 0 w 1799"/>
                    <a:gd name="T81" fmla="*/ 1 h 1178"/>
                    <a:gd name="T82" fmla="*/ 0 w 1799"/>
                    <a:gd name="T83" fmla="*/ 1 h 1178"/>
                    <a:gd name="T84" fmla="*/ 0 w 1799"/>
                    <a:gd name="T85" fmla="*/ 1 h 1178"/>
                    <a:gd name="T86" fmla="*/ 0 w 1799"/>
                    <a:gd name="T87" fmla="*/ 1 h 1178"/>
                    <a:gd name="T88" fmla="*/ 0 w 1799"/>
                    <a:gd name="T89" fmla="*/ 1 h 1178"/>
                    <a:gd name="T90" fmla="*/ 0 w 1799"/>
                    <a:gd name="T91" fmla="*/ 1 h 1178"/>
                    <a:gd name="T92" fmla="*/ 0 w 1799"/>
                    <a:gd name="T93" fmla="*/ 1 h 1178"/>
                    <a:gd name="T94" fmla="*/ 0 w 1799"/>
                    <a:gd name="T95" fmla="*/ 1 h 1178"/>
                    <a:gd name="T96" fmla="*/ 0 w 1799"/>
                    <a:gd name="T97" fmla="*/ 1 h 1178"/>
                    <a:gd name="T98" fmla="*/ 0 w 1799"/>
                    <a:gd name="T99" fmla="*/ 1 h 1178"/>
                    <a:gd name="T100" fmla="*/ 0 w 1799"/>
                    <a:gd name="T101" fmla="*/ 1 h 1178"/>
                    <a:gd name="T102" fmla="*/ 0 w 1799"/>
                    <a:gd name="T103" fmla="*/ 1 h 1178"/>
                    <a:gd name="T104" fmla="*/ 0 w 1799"/>
                    <a:gd name="T105" fmla="*/ 0 h 1178"/>
                    <a:gd name="T106" fmla="*/ 0 w 1799"/>
                    <a:gd name="T107" fmla="*/ 1 h 1178"/>
                    <a:gd name="T108" fmla="*/ 0 w 1799"/>
                    <a:gd name="T109" fmla="*/ 1 h 11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799"/>
                    <a:gd name="T166" fmla="*/ 0 h 1178"/>
                    <a:gd name="T167" fmla="*/ 1799 w 1799"/>
                    <a:gd name="T168" fmla="*/ 1178 h 11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799" h="1178">
                      <a:moveTo>
                        <a:pt x="658" y="2"/>
                      </a:moveTo>
                      <a:lnTo>
                        <a:pt x="665" y="2"/>
                      </a:lnTo>
                      <a:lnTo>
                        <a:pt x="688" y="0"/>
                      </a:lnTo>
                      <a:lnTo>
                        <a:pt x="709" y="2"/>
                      </a:lnTo>
                      <a:lnTo>
                        <a:pt x="732" y="2"/>
                      </a:lnTo>
                      <a:lnTo>
                        <a:pt x="755" y="7"/>
                      </a:lnTo>
                      <a:lnTo>
                        <a:pt x="776" y="10"/>
                      </a:lnTo>
                      <a:lnTo>
                        <a:pt x="799" y="15"/>
                      </a:lnTo>
                      <a:lnTo>
                        <a:pt x="822" y="21"/>
                      </a:lnTo>
                      <a:lnTo>
                        <a:pt x="840" y="26"/>
                      </a:lnTo>
                      <a:lnTo>
                        <a:pt x="864" y="36"/>
                      </a:lnTo>
                      <a:lnTo>
                        <a:pt x="882" y="46"/>
                      </a:lnTo>
                      <a:lnTo>
                        <a:pt x="902" y="36"/>
                      </a:lnTo>
                      <a:lnTo>
                        <a:pt x="921" y="26"/>
                      </a:lnTo>
                      <a:lnTo>
                        <a:pt x="944" y="21"/>
                      </a:lnTo>
                      <a:lnTo>
                        <a:pt x="966" y="15"/>
                      </a:lnTo>
                      <a:lnTo>
                        <a:pt x="987" y="10"/>
                      </a:lnTo>
                      <a:lnTo>
                        <a:pt x="1010" y="7"/>
                      </a:lnTo>
                      <a:lnTo>
                        <a:pt x="1033" y="2"/>
                      </a:lnTo>
                      <a:lnTo>
                        <a:pt x="1054" y="2"/>
                      </a:lnTo>
                      <a:lnTo>
                        <a:pt x="1077" y="0"/>
                      </a:lnTo>
                      <a:lnTo>
                        <a:pt x="1100" y="2"/>
                      </a:lnTo>
                      <a:lnTo>
                        <a:pt x="1106" y="2"/>
                      </a:lnTo>
                      <a:lnTo>
                        <a:pt x="1106" y="0"/>
                      </a:lnTo>
                      <a:lnTo>
                        <a:pt x="1799" y="0"/>
                      </a:lnTo>
                      <a:lnTo>
                        <a:pt x="1799" y="615"/>
                      </a:lnTo>
                      <a:lnTo>
                        <a:pt x="1784" y="830"/>
                      </a:lnTo>
                      <a:lnTo>
                        <a:pt x="1756" y="1102"/>
                      </a:lnTo>
                      <a:lnTo>
                        <a:pt x="1686" y="1107"/>
                      </a:lnTo>
                      <a:lnTo>
                        <a:pt x="1608" y="1114"/>
                      </a:lnTo>
                      <a:lnTo>
                        <a:pt x="1529" y="1119"/>
                      </a:lnTo>
                      <a:lnTo>
                        <a:pt x="1452" y="1120"/>
                      </a:lnTo>
                      <a:lnTo>
                        <a:pt x="1296" y="1120"/>
                      </a:lnTo>
                      <a:lnTo>
                        <a:pt x="1219" y="1117"/>
                      </a:lnTo>
                      <a:lnTo>
                        <a:pt x="1171" y="1117"/>
                      </a:lnTo>
                      <a:lnTo>
                        <a:pt x="1126" y="1120"/>
                      </a:lnTo>
                      <a:lnTo>
                        <a:pt x="1082" y="1127"/>
                      </a:lnTo>
                      <a:lnTo>
                        <a:pt x="1036" y="1134"/>
                      </a:lnTo>
                      <a:lnTo>
                        <a:pt x="990" y="1143"/>
                      </a:lnTo>
                      <a:lnTo>
                        <a:pt x="948" y="1155"/>
                      </a:lnTo>
                      <a:lnTo>
                        <a:pt x="902" y="1168"/>
                      </a:lnTo>
                      <a:lnTo>
                        <a:pt x="882" y="1178"/>
                      </a:lnTo>
                      <a:lnTo>
                        <a:pt x="864" y="1168"/>
                      </a:lnTo>
                      <a:lnTo>
                        <a:pt x="846" y="1160"/>
                      </a:lnTo>
                      <a:lnTo>
                        <a:pt x="827" y="1152"/>
                      </a:lnTo>
                      <a:lnTo>
                        <a:pt x="809" y="1145"/>
                      </a:lnTo>
                      <a:lnTo>
                        <a:pt x="791" y="1140"/>
                      </a:lnTo>
                      <a:lnTo>
                        <a:pt x="771" y="1132"/>
                      </a:lnTo>
                      <a:lnTo>
                        <a:pt x="752" y="1130"/>
                      </a:lnTo>
                      <a:lnTo>
                        <a:pt x="732" y="1127"/>
                      </a:lnTo>
                      <a:lnTo>
                        <a:pt x="712" y="1122"/>
                      </a:lnTo>
                      <a:lnTo>
                        <a:pt x="0" y="1122"/>
                      </a:lnTo>
                      <a:lnTo>
                        <a:pt x="0" y="0"/>
                      </a:lnTo>
                      <a:lnTo>
                        <a:pt x="663" y="2"/>
                      </a:lnTo>
                      <a:lnTo>
                        <a:pt x="658" y="2"/>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980" name="Freeform 29"/>
                <p:cNvSpPr/>
                <p:nvPr/>
              </p:nvSpPr>
              <p:spPr bwMode="auto">
                <a:xfrm>
                  <a:off x="3362" y="1690"/>
                  <a:ext cx="899" cy="589"/>
                </a:xfrm>
                <a:custGeom>
                  <a:avLst/>
                  <a:gdLst>
                    <a:gd name="T0" fmla="*/ 0 w 1799"/>
                    <a:gd name="T1" fmla="*/ 1 h 1178"/>
                    <a:gd name="T2" fmla="*/ 0 w 1799"/>
                    <a:gd name="T3" fmla="*/ 1 h 1178"/>
                    <a:gd name="T4" fmla="*/ 0 w 1799"/>
                    <a:gd name="T5" fmla="*/ 0 h 1178"/>
                    <a:gd name="T6" fmla="*/ 0 w 1799"/>
                    <a:gd name="T7" fmla="*/ 1 h 1178"/>
                    <a:gd name="T8" fmla="*/ 0 w 1799"/>
                    <a:gd name="T9" fmla="*/ 1 h 1178"/>
                    <a:gd name="T10" fmla="*/ 0 w 1799"/>
                    <a:gd name="T11" fmla="*/ 1 h 1178"/>
                    <a:gd name="T12" fmla="*/ 0 w 1799"/>
                    <a:gd name="T13" fmla="*/ 1 h 1178"/>
                    <a:gd name="T14" fmla="*/ 0 w 1799"/>
                    <a:gd name="T15" fmla="*/ 1 h 1178"/>
                    <a:gd name="T16" fmla="*/ 0 w 1799"/>
                    <a:gd name="T17" fmla="*/ 1 h 1178"/>
                    <a:gd name="T18" fmla="*/ 0 w 1799"/>
                    <a:gd name="T19" fmla="*/ 1 h 1178"/>
                    <a:gd name="T20" fmla="*/ 0 w 1799"/>
                    <a:gd name="T21" fmla="*/ 1 h 1178"/>
                    <a:gd name="T22" fmla="*/ 0 w 1799"/>
                    <a:gd name="T23" fmla="*/ 1 h 1178"/>
                    <a:gd name="T24" fmla="*/ 0 w 1799"/>
                    <a:gd name="T25" fmla="*/ 1 h 1178"/>
                    <a:gd name="T26" fmla="*/ 0 w 1799"/>
                    <a:gd name="T27" fmla="*/ 1 h 1178"/>
                    <a:gd name="T28" fmla="*/ 0 w 1799"/>
                    <a:gd name="T29" fmla="*/ 1 h 1178"/>
                    <a:gd name="T30" fmla="*/ 0 w 1799"/>
                    <a:gd name="T31" fmla="*/ 1 h 1178"/>
                    <a:gd name="T32" fmla="*/ 0 w 1799"/>
                    <a:gd name="T33" fmla="*/ 1 h 1178"/>
                    <a:gd name="T34" fmla="*/ 0 w 1799"/>
                    <a:gd name="T35" fmla="*/ 1 h 1178"/>
                    <a:gd name="T36" fmla="*/ 0 w 1799"/>
                    <a:gd name="T37" fmla="*/ 1 h 1178"/>
                    <a:gd name="T38" fmla="*/ 0 w 1799"/>
                    <a:gd name="T39" fmla="*/ 1 h 1178"/>
                    <a:gd name="T40" fmla="*/ 0 w 1799"/>
                    <a:gd name="T41" fmla="*/ 0 h 1178"/>
                    <a:gd name="T42" fmla="*/ 0 w 1799"/>
                    <a:gd name="T43" fmla="*/ 1 h 1178"/>
                    <a:gd name="T44" fmla="*/ 0 w 1799"/>
                    <a:gd name="T45" fmla="*/ 1 h 1178"/>
                    <a:gd name="T46" fmla="*/ 0 w 1799"/>
                    <a:gd name="T47" fmla="*/ 0 h 1178"/>
                    <a:gd name="T48" fmla="*/ 0 w 1799"/>
                    <a:gd name="T49" fmla="*/ 0 h 1178"/>
                    <a:gd name="T50" fmla="*/ 0 w 1799"/>
                    <a:gd name="T51" fmla="*/ 1 h 1178"/>
                    <a:gd name="T52" fmla="*/ 0 w 1799"/>
                    <a:gd name="T53" fmla="*/ 1 h 1178"/>
                    <a:gd name="T54" fmla="*/ 0 w 1799"/>
                    <a:gd name="T55" fmla="*/ 1 h 1178"/>
                    <a:gd name="T56" fmla="*/ 0 w 1799"/>
                    <a:gd name="T57" fmla="*/ 1 h 1178"/>
                    <a:gd name="T58" fmla="*/ 0 w 1799"/>
                    <a:gd name="T59" fmla="*/ 1 h 1178"/>
                    <a:gd name="T60" fmla="*/ 0 w 1799"/>
                    <a:gd name="T61" fmla="*/ 1 h 1178"/>
                    <a:gd name="T62" fmla="*/ 0 w 1799"/>
                    <a:gd name="T63" fmla="*/ 1 h 1178"/>
                    <a:gd name="T64" fmla="*/ 0 w 1799"/>
                    <a:gd name="T65" fmla="*/ 1 h 1178"/>
                    <a:gd name="T66" fmla="*/ 0 w 1799"/>
                    <a:gd name="T67" fmla="*/ 1 h 1178"/>
                    <a:gd name="T68" fmla="*/ 0 w 1799"/>
                    <a:gd name="T69" fmla="*/ 1 h 1178"/>
                    <a:gd name="T70" fmla="*/ 0 w 1799"/>
                    <a:gd name="T71" fmla="*/ 1 h 1178"/>
                    <a:gd name="T72" fmla="*/ 0 w 1799"/>
                    <a:gd name="T73" fmla="*/ 1 h 1178"/>
                    <a:gd name="T74" fmla="*/ 0 w 1799"/>
                    <a:gd name="T75" fmla="*/ 1 h 1178"/>
                    <a:gd name="T76" fmla="*/ 0 w 1799"/>
                    <a:gd name="T77" fmla="*/ 1 h 1178"/>
                    <a:gd name="T78" fmla="*/ 0 w 1799"/>
                    <a:gd name="T79" fmla="*/ 1 h 1178"/>
                    <a:gd name="T80" fmla="*/ 0 w 1799"/>
                    <a:gd name="T81" fmla="*/ 1 h 1178"/>
                    <a:gd name="T82" fmla="*/ 0 w 1799"/>
                    <a:gd name="T83" fmla="*/ 1 h 1178"/>
                    <a:gd name="T84" fmla="*/ 0 w 1799"/>
                    <a:gd name="T85" fmla="*/ 1 h 1178"/>
                    <a:gd name="T86" fmla="*/ 0 w 1799"/>
                    <a:gd name="T87" fmla="*/ 1 h 1178"/>
                    <a:gd name="T88" fmla="*/ 0 w 1799"/>
                    <a:gd name="T89" fmla="*/ 1 h 1178"/>
                    <a:gd name="T90" fmla="*/ 0 w 1799"/>
                    <a:gd name="T91" fmla="*/ 1 h 1178"/>
                    <a:gd name="T92" fmla="*/ 0 w 1799"/>
                    <a:gd name="T93" fmla="*/ 1 h 1178"/>
                    <a:gd name="T94" fmla="*/ 0 w 1799"/>
                    <a:gd name="T95" fmla="*/ 1 h 1178"/>
                    <a:gd name="T96" fmla="*/ 0 w 1799"/>
                    <a:gd name="T97" fmla="*/ 1 h 1178"/>
                    <a:gd name="T98" fmla="*/ 0 w 1799"/>
                    <a:gd name="T99" fmla="*/ 1 h 1178"/>
                    <a:gd name="T100" fmla="*/ 0 w 1799"/>
                    <a:gd name="T101" fmla="*/ 1 h 1178"/>
                    <a:gd name="T102" fmla="*/ 0 w 1799"/>
                    <a:gd name="T103" fmla="*/ 1 h 1178"/>
                    <a:gd name="T104" fmla="*/ 0 w 1799"/>
                    <a:gd name="T105" fmla="*/ 0 h 1178"/>
                    <a:gd name="T106" fmla="*/ 0 w 1799"/>
                    <a:gd name="T107" fmla="*/ 1 h 1178"/>
                    <a:gd name="T108" fmla="*/ 0 w 1799"/>
                    <a:gd name="T109" fmla="*/ 1 h 117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799"/>
                    <a:gd name="T166" fmla="*/ 0 h 1178"/>
                    <a:gd name="T167" fmla="*/ 1799 w 1799"/>
                    <a:gd name="T168" fmla="*/ 1178 h 117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799" h="1178">
                      <a:moveTo>
                        <a:pt x="658" y="2"/>
                      </a:moveTo>
                      <a:lnTo>
                        <a:pt x="665" y="2"/>
                      </a:lnTo>
                      <a:lnTo>
                        <a:pt x="688" y="0"/>
                      </a:lnTo>
                      <a:lnTo>
                        <a:pt x="709" y="2"/>
                      </a:lnTo>
                      <a:lnTo>
                        <a:pt x="732" y="2"/>
                      </a:lnTo>
                      <a:lnTo>
                        <a:pt x="755" y="7"/>
                      </a:lnTo>
                      <a:lnTo>
                        <a:pt x="776" y="10"/>
                      </a:lnTo>
                      <a:lnTo>
                        <a:pt x="799" y="15"/>
                      </a:lnTo>
                      <a:lnTo>
                        <a:pt x="822" y="21"/>
                      </a:lnTo>
                      <a:lnTo>
                        <a:pt x="840" y="26"/>
                      </a:lnTo>
                      <a:lnTo>
                        <a:pt x="864" y="36"/>
                      </a:lnTo>
                      <a:lnTo>
                        <a:pt x="882" y="46"/>
                      </a:lnTo>
                      <a:lnTo>
                        <a:pt x="902" y="36"/>
                      </a:lnTo>
                      <a:lnTo>
                        <a:pt x="921" y="26"/>
                      </a:lnTo>
                      <a:lnTo>
                        <a:pt x="944" y="21"/>
                      </a:lnTo>
                      <a:lnTo>
                        <a:pt x="966" y="15"/>
                      </a:lnTo>
                      <a:lnTo>
                        <a:pt x="987" y="10"/>
                      </a:lnTo>
                      <a:lnTo>
                        <a:pt x="1010" y="7"/>
                      </a:lnTo>
                      <a:lnTo>
                        <a:pt x="1033" y="2"/>
                      </a:lnTo>
                      <a:lnTo>
                        <a:pt x="1054" y="2"/>
                      </a:lnTo>
                      <a:lnTo>
                        <a:pt x="1077" y="0"/>
                      </a:lnTo>
                      <a:lnTo>
                        <a:pt x="1100" y="2"/>
                      </a:lnTo>
                      <a:lnTo>
                        <a:pt x="1106" y="2"/>
                      </a:lnTo>
                      <a:lnTo>
                        <a:pt x="1106" y="0"/>
                      </a:lnTo>
                      <a:lnTo>
                        <a:pt x="1799" y="0"/>
                      </a:lnTo>
                      <a:lnTo>
                        <a:pt x="1799" y="615"/>
                      </a:lnTo>
                      <a:lnTo>
                        <a:pt x="1784" y="830"/>
                      </a:lnTo>
                      <a:lnTo>
                        <a:pt x="1756" y="1102"/>
                      </a:lnTo>
                      <a:lnTo>
                        <a:pt x="1686" y="1107"/>
                      </a:lnTo>
                      <a:lnTo>
                        <a:pt x="1608" y="1114"/>
                      </a:lnTo>
                      <a:lnTo>
                        <a:pt x="1529" y="1119"/>
                      </a:lnTo>
                      <a:lnTo>
                        <a:pt x="1452" y="1120"/>
                      </a:lnTo>
                      <a:lnTo>
                        <a:pt x="1296" y="1120"/>
                      </a:lnTo>
                      <a:lnTo>
                        <a:pt x="1219" y="1117"/>
                      </a:lnTo>
                      <a:lnTo>
                        <a:pt x="1171" y="1117"/>
                      </a:lnTo>
                      <a:lnTo>
                        <a:pt x="1126" y="1120"/>
                      </a:lnTo>
                      <a:lnTo>
                        <a:pt x="1082" y="1127"/>
                      </a:lnTo>
                      <a:lnTo>
                        <a:pt x="1036" y="1134"/>
                      </a:lnTo>
                      <a:lnTo>
                        <a:pt x="990" y="1143"/>
                      </a:lnTo>
                      <a:lnTo>
                        <a:pt x="948" y="1155"/>
                      </a:lnTo>
                      <a:lnTo>
                        <a:pt x="902" y="1168"/>
                      </a:lnTo>
                      <a:lnTo>
                        <a:pt x="882" y="1178"/>
                      </a:lnTo>
                      <a:lnTo>
                        <a:pt x="864" y="1168"/>
                      </a:lnTo>
                      <a:lnTo>
                        <a:pt x="846" y="1160"/>
                      </a:lnTo>
                      <a:lnTo>
                        <a:pt x="827" y="1152"/>
                      </a:lnTo>
                      <a:lnTo>
                        <a:pt x="809" y="1145"/>
                      </a:lnTo>
                      <a:lnTo>
                        <a:pt x="791" y="1140"/>
                      </a:lnTo>
                      <a:lnTo>
                        <a:pt x="771" y="1132"/>
                      </a:lnTo>
                      <a:lnTo>
                        <a:pt x="752" y="1130"/>
                      </a:lnTo>
                      <a:lnTo>
                        <a:pt x="732" y="1127"/>
                      </a:lnTo>
                      <a:lnTo>
                        <a:pt x="712" y="1122"/>
                      </a:lnTo>
                      <a:lnTo>
                        <a:pt x="0" y="1122"/>
                      </a:lnTo>
                      <a:lnTo>
                        <a:pt x="0" y="0"/>
                      </a:lnTo>
                      <a:lnTo>
                        <a:pt x="663" y="2"/>
                      </a:lnTo>
                      <a:lnTo>
                        <a:pt x="658" y="2"/>
                      </a:lnTo>
                    </a:path>
                  </a:pathLst>
                </a:custGeom>
                <a:noFill/>
                <a:ln w="1588">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1" name="Freeform 30"/>
                <p:cNvSpPr/>
                <p:nvPr/>
              </p:nvSpPr>
              <p:spPr bwMode="auto">
                <a:xfrm>
                  <a:off x="3351" y="1702"/>
                  <a:ext cx="452" cy="577"/>
                </a:xfrm>
                <a:custGeom>
                  <a:avLst/>
                  <a:gdLst>
                    <a:gd name="T0" fmla="*/ 0 w 905"/>
                    <a:gd name="T1" fmla="*/ 1 h 1153"/>
                    <a:gd name="T2" fmla="*/ 0 w 905"/>
                    <a:gd name="T3" fmla="*/ 1 h 1153"/>
                    <a:gd name="T4" fmla="*/ 0 w 905"/>
                    <a:gd name="T5" fmla="*/ 1 h 1153"/>
                    <a:gd name="T6" fmla="*/ 0 w 905"/>
                    <a:gd name="T7" fmla="*/ 1 h 1153"/>
                    <a:gd name="T8" fmla="*/ 0 w 905"/>
                    <a:gd name="T9" fmla="*/ 1 h 1153"/>
                    <a:gd name="T10" fmla="*/ 0 w 905"/>
                    <a:gd name="T11" fmla="*/ 1 h 1153"/>
                    <a:gd name="T12" fmla="*/ 0 w 905"/>
                    <a:gd name="T13" fmla="*/ 1 h 1153"/>
                    <a:gd name="T14" fmla="*/ 0 w 905"/>
                    <a:gd name="T15" fmla="*/ 1 h 1153"/>
                    <a:gd name="T16" fmla="*/ 0 w 905"/>
                    <a:gd name="T17" fmla="*/ 1 h 1153"/>
                    <a:gd name="T18" fmla="*/ 0 w 905"/>
                    <a:gd name="T19" fmla="*/ 1 h 1153"/>
                    <a:gd name="T20" fmla="*/ 0 w 905"/>
                    <a:gd name="T21" fmla="*/ 1 h 1153"/>
                    <a:gd name="T22" fmla="*/ 0 w 905"/>
                    <a:gd name="T23" fmla="*/ 1 h 1153"/>
                    <a:gd name="T24" fmla="*/ 0 w 905"/>
                    <a:gd name="T25" fmla="*/ 1 h 1153"/>
                    <a:gd name="T26" fmla="*/ 0 w 905"/>
                    <a:gd name="T27" fmla="*/ 1 h 1153"/>
                    <a:gd name="T28" fmla="*/ 0 w 905"/>
                    <a:gd name="T29" fmla="*/ 1 h 1153"/>
                    <a:gd name="T30" fmla="*/ 0 w 905"/>
                    <a:gd name="T31" fmla="*/ 1 h 1153"/>
                    <a:gd name="T32" fmla="*/ 0 w 905"/>
                    <a:gd name="T33" fmla="*/ 1 h 1153"/>
                    <a:gd name="T34" fmla="*/ 0 w 905"/>
                    <a:gd name="T35" fmla="*/ 0 h 1153"/>
                    <a:gd name="T36" fmla="*/ 0 w 905"/>
                    <a:gd name="T37" fmla="*/ 0 h 1153"/>
                    <a:gd name="T38" fmla="*/ 0 w 905"/>
                    <a:gd name="T39" fmla="*/ 1 h 11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05"/>
                    <a:gd name="T61" fmla="*/ 0 h 1153"/>
                    <a:gd name="T62" fmla="*/ 905 w 905"/>
                    <a:gd name="T63" fmla="*/ 1153 h 11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05" h="1153">
                      <a:moveTo>
                        <a:pt x="23" y="1097"/>
                      </a:moveTo>
                      <a:lnTo>
                        <a:pt x="716" y="1097"/>
                      </a:lnTo>
                      <a:lnTo>
                        <a:pt x="735" y="1100"/>
                      </a:lnTo>
                      <a:lnTo>
                        <a:pt x="755" y="1102"/>
                      </a:lnTo>
                      <a:lnTo>
                        <a:pt x="775" y="1105"/>
                      </a:lnTo>
                      <a:lnTo>
                        <a:pt x="792" y="1107"/>
                      </a:lnTo>
                      <a:lnTo>
                        <a:pt x="814" y="1115"/>
                      </a:lnTo>
                      <a:lnTo>
                        <a:pt x="832" y="1120"/>
                      </a:lnTo>
                      <a:lnTo>
                        <a:pt x="850" y="1127"/>
                      </a:lnTo>
                      <a:lnTo>
                        <a:pt x="869" y="1135"/>
                      </a:lnTo>
                      <a:lnTo>
                        <a:pt x="887" y="1143"/>
                      </a:lnTo>
                      <a:lnTo>
                        <a:pt x="905" y="1153"/>
                      </a:lnTo>
                      <a:lnTo>
                        <a:pt x="899" y="1153"/>
                      </a:lnTo>
                      <a:lnTo>
                        <a:pt x="792" y="1140"/>
                      </a:lnTo>
                      <a:lnTo>
                        <a:pt x="665" y="1130"/>
                      </a:lnTo>
                      <a:lnTo>
                        <a:pt x="536" y="1125"/>
                      </a:lnTo>
                      <a:lnTo>
                        <a:pt x="0" y="1125"/>
                      </a:lnTo>
                      <a:lnTo>
                        <a:pt x="0" y="0"/>
                      </a:lnTo>
                      <a:lnTo>
                        <a:pt x="23" y="0"/>
                      </a:lnTo>
                      <a:lnTo>
                        <a:pt x="23" y="1097"/>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982" name="Freeform 31"/>
                <p:cNvSpPr/>
                <p:nvPr/>
              </p:nvSpPr>
              <p:spPr bwMode="auto">
                <a:xfrm>
                  <a:off x="3351" y="1702"/>
                  <a:ext cx="452" cy="577"/>
                </a:xfrm>
                <a:custGeom>
                  <a:avLst/>
                  <a:gdLst>
                    <a:gd name="T0" fmla="*/ 0 w 905"/>
                    <a:gd name="T1" fmla="*/ 1 h 1153"/>
                    <a:gd name="T2" fmla="*/ 0 w 905"/>
                    <a:gd name="T3" fmla="*/ 1 h 1153"/>
                    <a:gd name="T4" fmla="*/ 0 w 905"/>
                    <a:gd name="T5" fmla="*/ 1 h 1153"/>
                    <a:gd name="T6" fmla="*/ 0 w 905"/>
                    <a:gd name="T7" fmla="*/ 1 h 1153"/>
                    <a:gd name="T8" fmla="*/ 0 w 905"/>
                    <a:gd name="T9" fmla="*/ 1 h 1153"/>
                    <a:gd name="T10" fmla="*/ 0 w 905"/>
                    <a:gd name="T11" fmla="*/ 1 h 1153"/>
                    <a:gd name="T12" fmla="*/ 0 w 905"/>
                    <a:gd name="T13" fmla="*/ 1 h 1153"/>
                    <a:gd name="T14" fmla="*/ 0 w 905"/>
                    <a:gd name="T15" fmla="*/ 1 h 1153"/>
                    <a:gd name="T16" fmla="*/ 0 w 905"/>
                    <a:gd name="T17" fmla="*/ 1 h 1153"/>
                    <a:gd name="T18" fmla="*/ 0 w 905"/>
                    <a:gd name="T19" fmla="*/ 1 h 1153"/>
                    <a:gd name="T20" fmla="*/ 0 w 905"/>
                    <a:gd name="T21" fmla="*/ 1 h 1153"/>
                    <a:gd name="T22" fmla="*/ 0 w 905"/>
                    <a:gd name="T23" fmla="*/ 1 h 1153"/>
                    <a:gd name="T24" fmla="*/ 0 w 905"/>
                    <a:gd name="T25" fmla="*/ 1 h 1153"/>
                    <a:gd name="T26" fmla="*/ 0 w 905"/>
                    <a:gd name="T27" fmla="*/ 1 h 1153"/>
                    <a:gd name="T28" fmla="*/ 0 w 905"/>
                    <a:gd name="T29" fmla="*/ 1 h 1153"/>
                    <a:gd name="T30" fmla="*/ 0 w 905"/>
                    <a:gd name="T31" fmla="*/ 1 h 1153"/>
                    <a:gd name="T32" fmla="*/ 0 w 905"/>
                    <a:gd name="T33" fmla="*/ 1 h 1153"/>
                    <a:gd name="T34" fmla="*/ 0 w 905"/>
                    <a:gd name="T35" fmla="*/ 0 h 1153"/>
                    <a:gd name="T36" fmla="*/ 0 w 905"/>
                    <a:gd name="T37" fmla="*/ 0 h 1153"/>
                    <a:gd name="T38" fmla="*/ 0 w 905"/>
                    <a:gd name="T39" fmla="*/ 1 h 11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05"/>
                    <a:gd name="T61" fmla="*/ 0 h 1153"/>
                    <a:gd name="T62" fmla="*/ 905 w 905"/>
                    <a:gd name="T63" fmla="*/ 1153 h 11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05" h="1153">
                      <a:moveTo>
                        <a:pt x="23" y="1097"/>
                      </a:moveTo>
                      <a:lnTo>
                        <a:pt x="716" y="1097"/>
                      </a:lnTo>
                      <a:lnTo>
                        <a:pt x="735" y="1100"/>
                      </a:lnTo>
                      <a:lnTo>
                        <a:pt x="755" y="1102"/>
                      </a:lnTo>
                      <a:lnTo>
                        <a:pt x="775" y="1105"/>
                      </a:lnTo>
                      <a:lnTo>
                        <a:pt x="792" y="1107"/>
                      </a:lnTo>
                      <a:lnTo>
                        <a:pt x="814" y="1115"/>
                      </a:lnTo>
                      <a:lnTo>
                        <a:pt x="832" y="1120"/>
                      </a:lnTo>
                      <a:lnTo>
                        <a:pt x="850" y="1127"/>
                      </a:lnTo>
                      <a:lnTo>
                        <a:pt x="869" y="1135"/>
                      </a:lnTo>
                      <a:lnTo>
                        <a:pt x="887" y="1143"/>
                      </a:lnTo>
                      <a:lnTo>
                        <a:pt x="905" y="1153"/>
                      </a:lnTo>
                      <a:lnTo>
                        <a:pt x="899" y="1153"/>
                      </a:lnTo>
                      <a:lnTo>
                        <a:pt x="792" y="1140"/>
                      </a:lnTo>
                      <a:lnTo>
                        <a:pt x="665" y="1130"/>
                      </a:lnTo>
                      <a:lnTo>
                        <a:pt x="536" y="1125"/>
                      </a:lnTo>
                      <a:lnTo>
                        <a:pt x="0" y="1125"/>
                      </a:lnTo>
                      <a:lnTo>
                        <a:pt x="0" y="0"/>
                      </a:lnTo>
                      <a:lnTo>
                        <a:pt x="23" y="0"/>
                      </a:lnTo>
                      <a:lnTo>
                        <a:pt x="23" y="1097"/>
                      </a:lnTo>
                    </a:path>
                  </a:pathLst>
                </a:custGeom>
                <a:noFill/>
                <a:ln w="6350">
                  <a:solidFill>
                    <a:srgbClr val="5F5F5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3" name="Freeform 32"/>
                <p:cNvSpPr/>
                <p:nvPr/>
              </p:nvSpPr>
              <p:spPr bwMode="auto">
                <a:xfrm>
                  <a:off x="3803" y="1700"/>
                  <a:ext cx="472" cy="579"/>
                </a:xfrm>
                <a:custGeom>
                  <a:avLst/>
                  <a:gdLst>
                    <a:gd name="T0" fmla="*/ 0 w 945"/>
                    <a:gd name="T1" fmla="*/ 1 h 1158"/>
                    <a:gd name="T2" fmla="*/ 0 w 945"/>
                    <a:gd name="T3" fmla="*/ 1 h 1158"/>
                    <a:gd name="T4" fmla="*/ 0 w 945"/>
                    <a:gd name="T5" fmla="*/ 1 h 1158"/>
                    <a:gd name="T6" fmla="*/ 0 w 945"/>
                    <a:gd name="T7" fmla="*/ 1 h 1158"/>
                    <a:gd name="T8" fmla="*/ 0 w 945"/>
                    <a:gd name="T9" fmla="*/ 1 h 1158"/>
                    <a:gd name="T10" fmla="*/ 0 w 945"/>
                    <a:gd name="T11" fmla="*/ 1 h 1158"/>
                    <a:gd name="T12" fmla="*/ 0 w 945"/>
                    <a:gd name="T13" fmla="*/ 1 h 1158"/>
                    <a:gd name="T14" fmla="*/ 0 w 945"/>
                    <a:gd name="T15" fmla="*/ 1 h 1158"/>
                    <a:gd name="T16" fmla="*/ 0 w 945"/>
                    <a:gd name="T17" fmla="*/ 1 h 1158"/>
                    <a:gd name="T18" fmla="*/ 0 w 945"/>
                    <a:gd name="T19" fmla="*/ 1 h 1158"/>
                    <a:gd name="T20" fmla="*/ 0 w 945"/>
                    <a:gd name="T21" fmla="*/ 1 h 1158"/>
                    <a:gd name="T22" fmla="*/ 0 w 945"/>
                    <a:gd name="T23" fmla="*/ 1 h 1158"/>
                    <a:gd name="T24" fmla="*/ 0 w 945"/>
                    <a:gd name="T25" fmla="*/ 1 h 1158"/>
                    <a:gd name="T26" fmla="*/ 0 w 945"/>
                    <a:gd name="T27" fmla="*/ 1 h 1158"/>
                    <a:gd name="T28" fmla="*/ 0 w 945"/>
                    <a:gd name="T29" fmla="*/ 1 h 1158"/>
                    <a:gd name="T30" fmla="*/ 0 w 945"/>
                    <a:gd name="T31" fmla="*/ 1 h 1158"/>
                    <a:gd name="T32" fmla="*/ 0 w 945"/>
                    <a:gd name="T33" fmla="*/ 1 h 1158"/>
                    <a:gd name="T34" fmla="*/ 0 w 945"/>
                    <a:gd name="T35" fmla="*/ 1 h 1158"/>
                    <a:gd name="T36" fmla="*/ 0 w 945"/>
                    <a:gd name="T37" fmla="*/ 1 h 1158"/>
                    <a:gd name="T38" fmla="*/ 0 w 945"/>
                    <a:gd name="T39" fmla="*/ 1 h 1158"/>
                    <a:gd name="T40" fmla="*/ 0 w 945"/>
                    <a:gd name="T41" fmla="*/ 1 h 1158"/>
                    <a:gd name="T42" fmla="*/ 0 w 945"/>
                    <a:gd name="T43" fmla="*/ 1 h 1158"/>
                    <a:gd name="T44" fmla="*/ 0 w 945"/>
                    <a:gd name="T45" fmla="*/ 1 h 1158"/>
                    <a:gd name="T46" fmla="*/ 0 w 945"/>
                    <a:gd name="T47" fmla="*/ 1 h 1158"/>
                    <a:gd name="T48" fmla="*/ 0 w 945"/>
                    <a:gd name="T49" fmla="*/ 1 h 1158"/>
                    <a:gd name="T50" fmla="*/ 0 w 945"/>
                    <a:gd name="T51" fmla="*/ 1 h 1158"/>
                    <a:gd name="T52" fmla="*/ 0 w 945"/>
                    <a:gd name="T53" fmla="*/ 1 h 1158"/>
                    <a:gd name="T54" fmla="*/ 0 w 945"/>
                    <a:gd name="T55" fmla="*/ 1 h 1158"/>
                    <a:gd name="T56" fmla="*/ 0 w 945"/>
                    <a:gd name="T57" fmla="*/ 1 h 1158"/>
                    <a:gd name="T58" fmla="*/ 0 w 945"/>
                    <a:gd name="T59" fmla="*/ 1 h 1158"/>
                    <a:gd name="T60" fmla="*/ 0 w 945"/>
                    <a:gd name="T61" fmla="*/ 1 h 1158"/>
                    <a:gd name="T62" fmla="*/ 0 w 945"/>
                    <a:gd name="T63" fmla="*/ 0 h 1158"/>
                    <a:gd name="T64" fmla="*/ 0 w 945"/>
                    <a:gd name="T65" fmla="*/ 1 h 1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5"/>
                    <a:gd name="T100" fmla="*/ 0 h 1158"/>
                    <a:gd name="T101" fmla="*/ 945 w 945"/>
                    <a:gd name="T102" fmla="*/ 1158 h 1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5" h="1158">
                      <a:moveTo>
                        <a:pt x="917" y="595"/>
                      </a:moveTo>
                      <a:lnTo>
                        <a:pt x="902" y="808"/>
                      </a:lnTo>
                      <a:lnTo>
                        <a:pt x="874" y="1082"/>
                      </a:lnTo>
                      <a:lnTo>
                        <a:pt x="804" y="1087"/>
                      </a:lnTo>
                      <a:lnTo>
                        <a:pt x="726" y="1095"/>
                      </a:lnTo>
                      <a:lnTo>
                        <a:pt x="647" y="1100"/>
                      </a:lnTo>
                      <a:lnTo>
                        <a:pt x="570" y="1102"/>
                      </a:lnTo>
                      <a:lnTo>
                        <a:pt x="494" y="1102"/>
                      </a:lnTo>
                      <a:lnTo>
                        <a:pt x="414" y="1100"/>
                      </a:lnTo>
                      <a:lnTo>
                        <a:pt x="337" y="1097"/>
                      </a:lnTo>
                      <a:lnTo>
                        <a:pt x="289" y="1097"/>
                      </a:lnTo>
                      <a:lnTo>
                        <a:pt x="244" y="1102"/>
                      </a:lnTo>
                      <a:lnTo>
                        <a:pt x="200" y="1107"/>
                      </a:lnTo>
                      <a:lnTo>
                        <a:pt x="154" y="1114"/>
                      </a:lnTo>
                      <a:lnTo>
                        <a:pt x="108" y="1123"/>
                      </a:lnTo>
                      <a:lnTo>
                        <a:pt x="64" y="1135"/>
                      </a:lnTo>
                      <a:lnTo>
                        <a:pt x="20" y="1148"/>
                      </a:lnTo>
                      <a:lnTo>
                        <a:pt x="0" y="1158"/>
                      </a:lnTo>
                      <a:lnTo>
                        <a:pt x="100" y="1143"/>
                      </a:lnTo>
                      <a:lnTo>
                        <a:pt x="229" y="1133"/>
                      </a:lnTo>
                      <a:lnTo>
                        <a:pt x="358" y="1130"/>
                      </a:lnTo>
                      <a:lnTo>
                        <a:pt x="435" y="1133"/>
                      </a:lnTo>
                      <a:lnTo>
                        <a:pt x="590" y="1133"/>
                      </a:lnTo>
                      <a:lnTo>
                        <a:pt x="670" y="1132"/>
                      </a:lnTo>
                      <a:lnTo>
                        <a:pt x="747" y="1125"/>
                      </a:lnTo>
                      <a:lnTo>
                        <a:pt x="827" y="1120"/>
                      </a:lnTo>
                      <a:lnTo>
                        <a:pt x="896" y="1112"/>
                      </a:lnTo>
                      <a:lnTo>
                        <a:pt x="904" y="1082"/>
                      </a:lnTo>
                      <a:lnTo>
                        <a:pt x="930" y="810"/>
                      </a:lnTo>
                      <a:lnTo>
                        <a:pt x="945" y="595"/>
                      </a:lnTo>
                      <a:lnTo>
                        <a:pt x="945" y="5"/>
                      </a:lnTo>
                      <a:lnTo>
                        <a:pt x="915" y="0"/>
                      </a:lnTo>
                      <a:lnTo>
                        <a:pt x="917" y="595"/>
                      </a:lnTo>
                      <a:close/>
                    </a:path>
                  </a:pathLst>
                </a:custGeom>
                <a:solidFill>
                  <a:srgbClr val="E0E0E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984" name="Freeform 33"/>
                <p:cNvSpPr/>
                <p:nvPr/>
              </p:nvSpPr>
              <p:spPr bwMode="auto">
                <a:xfrm>
                  <a:off x="3803" y="1700"/>
                  <a:ext cx="472" cy="579"/>
                </a:xfrm>
                <a:custGeom>
                  <a:avLst/>
                  <a:gdLst>
                    <a:gd name="T0" fmla="*/ 0 w 945"/>
                    <a:gd name="T1" fmla="*/ 1 h 1158"/>
                    <a:gd name="T2" fmla="*/ 0 w 945"/>
                    <a:gd name="T3" fmla="*/ 1 h 1158"/>
                    <a:gd name="T4" fmla="*/ 0 w 945"/>
                    <a:gd name="T5" fmla="*/ 1 h 1158"/>
                    <a:gd name="T6" fmla="*/ 0 w 945"/>
                    <a:gd name="T7" fmla="*/ 1 h 1158"/>
                    <a:gd name="T8" fmla="*/ 0 w 945"/>
                    <a:gd name="T9" fmla="*/ 1 h 1158"/>
                    <a:gd name="T10" fmla="*/ 0 w 945"/>
                    <a:gd name="T11" fmla="*/ 1 h 1158"/>
                    <a:gd name="T12" fmla="*/ 0 w 945"/>
                    <a:gd name="T13" fmla="*/ 1 h 1158"/>
                    <a:gd name="T14" fmla="*/ 0 w 945"/>
                    <a:gd name="T15" fmla="*/ 1 h 1158"/>
                    <a:gd name="T16" fmla="*/ 0 w 945"/>
                    <a:gd name="T17" fmla="*/ 1 h 1158"/>
                    <a:gd name="T18" fmla="*/ 0 w 945"/>
                    <a:gd name="T19" fmla="*/ 1 h 1158"/>
                    <a:gd name="T20" fmla="*/ 0 w 945"/>
                    <a:gd name="T21" fmla="*/ 1 h 1158"/>
                    <a:gd name="T22" fmla="*/ 0 w 945"/>
                    <a:gd name="T23" fmla="*/ 1 h 1158"/>
                    <a:gd name="T24" fmla="*/ 0 w 945"/>
                    <a:gd name="T25" fmla="*/ 1 h 1158"/>
                    <a:gd name="T26" fmla="*/ 0 w 945"/>
                    <a:gd name="T27" fmla="*/ 1 h 1158"/>
                    <a:gd name="T28" fmla="*/ 0 w 945"/>
                    <a:gd name="T29" fmla="*/ 1 h 1158"/>
                    <a:gd name="T30" fmla="*/ 0 w 945"/>
                    <a:gd name="T31" fmla="*/ 1 h 1158"/>
                    <a:gd name="T32" fmla="*/ 0 w 945"/>
                    <a:gd name="T33" fmla="*/ 1 h 1158"/>
                    <a:gd name="T34" fmla="*/ 0 w 945"/>
                    <a:gd name="T35" fmla="*/ 1 h 1158"/>
                    <a:gd name="T36" fmla="*/ 0 w 945"/>
                    <a:gd name="T37" fmla="*/ 1 h 1158"/>
                    <a:gd name="T38" fmla="*/ 0 w 945"/>
                    <a:gd name="T39" fmla="*/ 1 h 1158"/>
                    <a:gd name="T40" fmla="*/ 0 w 945"/>
                    <a:gd name="T41" fmla="*/ 1 h 1158"/>
                    <a:gd name="T42" fmla="*/ 0 w 945"/>
                    <a:gd name="T43" fmla="*/ 1 h 1158"/>
                    <a:gd name="T44" fmla="*/ 0 w 945"/>
                    <a:gd name="T45" fmla="*/ 1 h 1158"/>
                    <a:gd name="T46" fmla="*/ 0 w 945"/>
                    <a:gd name="T47" fmla="*/ 1 h 1158"/>
                    <a:gd name="T48" fmla="*/ 0 w 945"/>
                    <a:gd name="T49" fmla="*/ 1 h 1158"/>
                    <a:gd name="T50" fmla="*/ 0 w 945"/>
                    <a:gd name="T51" fmla="*/ 1 h 1158"/>
                    <a:gd name="T52" fmla="*/ 0 w 945"/>
                    <a:gd name="T53" fmla="*/ 1 h 1158"/>
                    <a:gd name="T54" fmla="*/ 0 w 945"/>
                    <a:gd name="T55" fmla="*/ 1 h 1158"/>
                    <a:gd name="T56" fmla="*/ 0 w 945"/>
                    <a:gd name="T57" fmla="*/ 1 h 1158"/>
                    <a:gd name="T58" fmla="*/ 0 w 945"/>
                    <a:gd name="T59" fmla="*/ 1 h 1158"/>
                    <a:gd name="T60" fmla="*/ 0 w 945"/>
                    <a:gd name="T61" fmla="*/ 1 h 1158"/>
                    <a:gd name="T62" fmla="*/ 0 w 945"/>
                    <a:gd name="T63" fmla="*/ 0 h 1158"/>
                    <a:gd name="T64" fmla="*/ 0 w 945"/>
                    <a:gd name="T65" fmla="*/ 1 h 115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45"/>
                    <a:gd name="T100" fmla="*/ 0 h 1158"/>
                    <a:gd name="T101" fmla="*/ 945 w 945"/>
                    <a:gd name="T102" fmla="*/ 1158 h 115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45" h="1158">
                      <a:moveTo>
                        <a:pt x="917" y="595"/>
                      </a:moveTo>
                      <a:lnTo>
                        <a:pt x="902" y="808"/>
                      </a:lnTo>
                      <a:lnTo>
                        <a:pt x="874" y="1082"/>
                      </a:lnTo>
                      <a:lnTo>
                        <a:pt x="804" y="1087"/>
                      </a:lnTo>
                      <a:lnTo>
                        <a:pt x="726" y="1095"/>
                      </a:lnTo>
                      <a:lnTo>
                        <a:pt x="647" y="1100"/>
                      </a:lnTo>
                      <a:lnTo>
                        <a:pt x="570" y="1102"/>
                      </a:lnTo>
                      <a:lnTo>
                        <a:pt x="494" y="1102"/>
                      </a:lnTo>
                      <a:lnTo>
                        <a:pt x="414" y="1100"/>
                      </a:lnTo>
                      <a:lnTo>
                        <a:pt x="337" y="1097"/>
                      </a:lnTo>
                      <a:lnTo>
                        <a:pt x="289" y="1097"/>
                      </a:lnTo>
                      <a:lnTo>
                        <a:pt x="244" y="1102"/>
                      </a:lnTo>
                      <a:lnTo>
                        <a:pt x="200" y="1107"/>
                      </a:lnTo>
                      <a:lnTo>
                        <a:pt x="154" y="1114"/>
                      </a:lnTo>
                      <a:lnTo>
                        <a:pt x="108" y="1123"/>
                      </a:lnTo>
                      <a:lnTo>
                        <a:pt x="64" y="1135"/>
                      </a:lnTo>
                      <a:lnTo>
                        <a:pt x="20" y="1148"/>
                      </a:lnTo>
                      <a:lnTo>
                        <a:pt x="0" y="1158"/>
                      </a:lnTo>
                      <a:lnTo>
                        <a:pt x="100" y="1143"/>
                      </a:lnTo>
                      <a:lnTo>
                        <a:pt x="229" y="1133"/>
                      </a:lnTo>
                      <a:lnTo>
                        <a:pt x="358" y="1130"/>
                      </a:lnTo>
                      <a:lnTo>
                        <a:pt x="435" y="1133"/>
                      </a:lnTo>
                      <a:lnTo>
                        <a:pt x="590" y="1133"/>
                      </a:lnTo>
                      <a:lnTo>
                        <a:pt x="670" y="1132"/>
                      </a:lnTo>
                      <a:lnTo>
                        <a:pt x="747" y="1125"/>
                      </a:lnTo>
                      <a:lnTo>
                        <a:pt x="827" y="1120"/>
                      </a:lnTo>
                      <a:lnTo>
                        <a:pt x="896" y="1112"/>
                      </a:lnTo>
                      <a:lnTo>
                        <a:pt x="904" y="1082"/>
                      </a:lnTo>
                      <a:lnTo>
                        <a:pt x="930" y="810"/>
                      </a:lnTo>
                      <a:lnTo>
                        <a:pt x="945" y="595"/>
                      </a:lnTo>
                      <a:lnTo>
                        <a:pt x="945" y="5"/>
                      </a:lnTo>
                      <a:lnTo>
                        <a:pt x="915" y="0"/>
                      </a:lnTo>
                      <a:lnTo>
                        <a:pt x="917" y="595"/>
                      </a:lnTo>
                    </a:path>
                  </a:pathLst>
                </a:custGeom>
                <a:noFill/>
                <a:ln w="6350">
                  <a:solidFill>
                    <a:srgbClr val="5F5F5F"/>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985" name="Freeform 34"/>
                <p:cNvSpPr/>
                <p:nvPr/>
              </p:nvSpPr>
              <p:spPr bwMode="auto">
                <a:xfrm>
                  <a:off x="3335" y="1717"/>
                  <a:ext cx="469" cy="566"/>
                </a:xfrm>
                <a:custGeom>
                  <a:avLst/>
                  <a:gdLst>
                    <a:gd name="T0" fmla="*/ 1 w 938"/>
                    <a:gd name="T1" fmla="*/ 0 h 1132"/>
                    <a:gd name="T2" fmla="*/ 0 w 938"/>
                    <a:gd name="T3" fmla="*/ 0 h 1132"/>
                    <a:gd name="T4" fmla="*/ 0 w 938"/>
                    <a:gd name="T5" fmla="*/ 1 h 1132"/>
                    <a:gd name="T6" fmla="*/ 1 w 938"/>
                    <a:gd name="T7" fmla="*/ 1 h 1132"/>
                    <a:gd name="T8" fmla="*/ 1 w 938"/>
                    <a:gd name="T9" fmla="*/ 1 h 1132"/>
                    <a:gd name="T10" fmla="*/ 1 w 938"/>
                    <a:gd name="T11" fmla="*/ 1 h 1132"/>
                    <a:gd name="T12" fmla="*/ 1 w 938"/>
                    <a:gd name="T13" fmla="*/ 1 h 1132"/>
                    <a:gd name="T14" fmla="*/ 1 w 938"/>
                    <a:gd name="T15" fmla="*/ 1 h 1132"/>
                    <a:gd name="T16" fmla="*/ 1 w 938"/>
                    <a:gd name="T17" fmla="*/ 1 h 1132"/>
                    <a:gd name="T18" fmla="*/ 1 w 938"/>
                    <a:gd name="T19" fmla="*/ 1 h 1132"/>
                    <a:gd name="T20" fmla="*/ 1 w 938"/>
                    <a:gd name="T21" fmla="*/ 0 h 1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8"/>
                    <a:gd name="T34" fmla="*/ 0 h 1132"/>
                    <a:gd name="T35" fmla="*/ 938 w 938"/>
                    <a:gd name="T36" fmla="*/ 1132 h 1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8" h="1132">
                      <a:moveTo>
                        <a:pt x="31" y="0"/>
                      </a:moveTo>
                      <a:lnTo>
                        <a:pt x="0" y="0"/>
                      </a:lnTo>
                      <a:lnTo>
                        <a:pt x="0" y="1132"/>
                      </a:lnTo>
                      <a:lnTo>
                        <a:pt x="938" y="1130"/>
                      </a:lnTo>
                      <a:lnTo>
                        <a:pt x="938" y="1124"/>
                      </a:lnTo>
                      <a:lnTo>
                        <a:pt x="926" y="1124"/>
                      </a:lnTo>
                      <a:lnTo>
                        <a:pt x="823" y="1111"/>
                      </a:lnTo>
                      <a:lnTo>
                        <a:pt x="696" y="1099"/>
                      </a:lnTo>
                      <a:lnTo>
                        <a:pt x="567" y="1098"/>
                      </a:lnTo>
                      <a:lnTo>
                        <a:pt x="31" y="1096"/>
                      </a:lnTo>
                      <a:lnTo>
                        <a:pt x="31" y="0"/>
                      </a:lnTo>
                      <a:close/>
                    </a:path>
                  </a:pathLst>
                </a:custGeom>
                <a:solidFill>
                  <a:srgbClr val="00CC66"/>
                </a:solidFill>
                <a:ln w="9525">
                  <a:solidFill>
                    <a:srgbClr val="5F5F5F"/>
                  </a:solidFill>
                  <a:round/>
                </a:ln>
              </p:spPr>
              <p:txBody>
                <a:bodyPr/>
                <a:lstStyle/>
                <a:p>
                  <a:endParaRPr lang="zh-CN" altLang="en-US"/>
                </a:p>
              </p:txBody>
            </p:sp>
            <p:sp>
              <p:nvSpPr>
                <p:cNvPr id="40986" name="Freeform 35"/>
                <p:cNvSpPr/>
                <p:nvPr/>
              </p:nvSpPr>
              <p:spPr bwMode="auto">
                <a:xfrm>
                  <a:off x="3804" y="1713"/>
                  <a:ext cx="486" cy="570"/>
                </a:xfrm>
                <a:custGeom>
                  <a:avLst/>
                  <a:gdLst>
                    <a:gd name="T0" fmla="*/ 1 w 972"/>
                    <a:gd name="T1" fmla="*/ 1 h 1140"/>
                    <a:gd name="T2" fmla="*/ 1 w 972"/>
                    <a:gd name="T3" fmla="*/ 1 h 1140"/>
                    <a:gd name="T4" fmla="*/ 1 w 972"/>
                    <a:gd name="T5" fmla="*/ 1 h 1140"/>
                    <a:gd name="T6" fmla="*/ 1 w 972"/>
                    <a:gd name="T7" fmla="*/ 1 h 1140"/>
                    <a:gd name="T8" fmla="*/ 1 w 972"/>
                    <a:gd name="T9" fmla="*/ 1 h 1140"/>
                    <a:gd name="T10" fmla="*/ 1 w 972"/>
                    <a:gd name="T11" fmla="*/ 1 h 1140"/>
                    <a:gd name="T12" fmla="*/ 1 w 972"/>
                    <a:gd name="T13" fmla="*/ 1 h 1140"/>
                    <a:gd name="T14" fmla="*/ 1 w 972"/>
                    <a:gd name="T15" fmla="*/ 1 h 1140"/>
                    <a:gd name="T16" fmla="*/ 1 w 972"/>
                    <a:gd name="T17" fmla="*/ 1 h 1140"/>
                    <a:gd name="T18" fmla="*/ 1 w 972"/>
                    <a:gd name="T19" fmla="*/ 1 h 1140"/>
                    <a:gd name="T20" fmla="*/ 1 w 972"/>
                    <a:gd name="T21" fmla="*/ 1 h 1140"/>
                    <a:gd name="T22" fmla="*/ 1 w 972"/>
                    <a:gd name="T23" fmla="*/ 1 h 1140"/>
                    <a:gd name="T24" fmla="*/ 0 w 972"/>
                    <a:gd name="T25" fmla="*/ 1 h 1140"/>
                    <a:gd name="T26" fmla="*/ 0 w 972"/>
                    <a:gd name="T27" fmla="*/ 1 h 1140"/>
                    <a:gd name="T28" fmla="*/ 1 w 972"/>
                    <a:gd name="T29" fmla="*/ 1 h 1140"/>
                    <a:gd name="T30" fmla="*/ 1 w 972"/>
                    <a:gd name="T31" fmla="*/ 0 h 1140"/>
                    <a:gd name="T32" fmla="*/ 1 w 972"/>
                    <a:gd name="T33" fmla="*/ 0 h 1140"/>
                    <a:gd name="T34" fmla="*/ 1 w 972"/>
                    <a:gd name="T35" fmla="*/ 1 h 11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72"/>
                    <a:gd name="T55" fmla="*/ 0 h 1140"/>
                    <a:gd name="T56" fmla="*/ 972 w 972"/>
                    <a:gd name="T57" fmla="*/ 1140 h 114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72" h="1140">
                      <a:moveTo>
                        <a:pt x="943" y="569"/>
                      </a:moveTo>
                      <a:lnTo>
                        <a:pt x="928" y="782"/>
                      </a:lnTo>
                      <a:lnTo>
                        <a:pt x="902" y="1056"/>
                      </a:lnTo>
                      <a:lnTo>
                        <a:pt x="894" y="1086"/>
                      </a:lnTo>
                      <a:lnTo>
                        <a:pt x="825" y="1094"/>
                      </a:lnTo>
                      <a:lnTo>
                        <a:pt x="745" y="1099"/>
                      </a:lnTo>
                      <a:lnTo>
                        <a:pt x="668" y="1104"/>
                      </a:lnTo>
                      <a:lnTo>
                        <a:pt x="588" y="1107"/>
                      </a:lnTo>
                      <a:lnTo>
                        <a:pt x="433" y="1107"/>
                      </a:lnTo>
                      <a:lnTo>
                        <a:pt x="356" y="1104"/>
                      </a:lnTo>
                      <a:lnTo>
                        <a:pt x="227" y="1107"/>
                      </a:lnTo>
                      <a:lnTo>
                        <a:pt x="98" y="1119"/>
                      </a:lnTo>
                      <a:lnTo>
                        <a:pt x="0" y="1132"/>
                      </a:lnTo>
                      <a:lnTo>
                        <a:pt x="0" y="1138"/>
                      </a:lnTo>
                      <a:lnTo>
                        <a:pt x="972" y="1140"/>
                      </a:lnTo>
                      <a:lnTo>
                        <a:pt x="972" y="0"/>
                      </a:lnTo>
                      <a:lnTo>
                        <a:pt x="943" y="0"/>
                      </a:lnTo>
                      <a:lnTo>
                        <a:pt x="943" y="569"/>
                      </a:lnTo>
                      <a:close/>
                    </a:path>
                  </a:pathLst>
                </a:custGeom>
                <a:solidFill>
                  <a:srgbClr val="00CC66"/>
                </a:solidFill>
                <a:ln w="9525">
                  <a:solidFill>
                    <a:srgbClr val="5F5F5F"/>
                  </a:solidFill>
                  <a:round/>
                </a:ln>
              </p:spPr>
              <p:txBody>
                <a:bodyPr/>
                <a:lstStyle/>
                <a:p>
                  <a:endParaRPr lang="zh-CN" altLang="en-US"/>
                </a:p>
              </p:txBody>
            </p:sp>
            <p:sp>
              <p:nvSpPr>
                <p:cNvPr id="40987" name="Line 36"/>
                <p:cNvSpPr>
                  <a:spLocks noChangeShapeType="1"/>
                </p:cNvSpPr>
                <p:nvPr/>
              </p:nvSpPr>
              <p:spPr bwMode="auto">
                <a:xfrm>
                  <a:off x="3803" y="1713"/>
                  <a:ext cx="1" cy="565"/>
                </a:xfrm>
                <a:prstGeom prst="line">
                  <a:avLst/>
                </a:prstGeom>
                <a:noFill/>
                <a:ln w="1588">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988" name="Freeform 37"/>
                <p:cNvSpPr/>
                <p:nvPr/>
              </p:nvSpPr>
              <p:spPr bwMode="auto">
                <a:xfrm>
                  <a:off x="3800" y="1630"/>
                  <a:ext cx="428" cy="642"/>
                </a:xfrm>
                <a:custGeom>
                  <a:avLst/>
                  <a:gdLst>
                    <a:gd name="T0" fmla="*/ 4 w 428"/>
                    <a:gd name="T1" fmla="*/ 642 h 642"/>
                    <a:gd name="T2" fmla="*/ 4 w 428"/>
                    <a:gd name="T3" fmla="*/ 82 h 642"/>
                    <a:gd name="T4" fmla="*/ 148 w 428"/>
                    <a:gd name="T5" fmla="*/ 22 h 642"/>
                    <a:gd name="T6" fmla="*/ 428 w 428"/>
                    <a:gd name="T7" fmla="*/ 18 h 642"/>
                    <a:gd name="T8" fmla="*/ 428 w 428"/>
                    <a:gd name="T9" fmla="*/ 490 h 642"/>
                    <a:gd name="T10" fmla="*/ 428 w 428"/>
                    <a:gd name="T11" fmla="*/ 546 h 642"/>
                    <a:gd name="T12" fmla="*/ 156 w 428"/>
                    <a:gd name="T13" fmla="*/ 566 h 642"/>
                    <a:gd name="T14" fmla="*/ 4 w 428"/>
                    <a:gd name="T15" fmla="*/ 642 h 642"/>
                    <a:gd name="T16" fmla="*/ 0 60000 65536"/>
                    <a:gd name="T17" fmla="*/ 0 60000 65536"/>
                    <a:gd name="T18" fmla="*/ 0 60000 65536"/>
                    <a:gd name="T19" fmla="*/ 0 60000 65536"/>
                    <a:gd name="T20" fmla="*/ 0 60000 65536"/>
                    <a:gd name="T21" fmla="*/ 0 60000 65536"/>
                    <a:gd name="T22" fmla="*/ 0 60000 65536"/>
                    <a:gd name="T23" fmla="*/ 0 60000 65536"/>
                    <a:gd name="T24" fmla="*/ 0 w 428"/>
                    <a:gd name="T25" fmla="*/ 0 h 642"/>
                    <a:gd name="T26" fmla="*/ 428 w 428"/>
                    <a:gd name="T27" fmla="*/ 642 h 6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8" h="642">
                      <a:moveTo>
                        <a:pt x="4" y="642"/>
                      </a:moveTo>
                      <a:cubicBezTo>
                        <a:pt x="4" y="642"/>
                        <a:pt x="8" y="98"/>
                        <a:pt x="4" y="82"/>
                      </a:cubicBezTo>
                      <a:cubicBezTo>
                        <a:pt x="0" y="66"/>
                        <a:pt x="88" y="38"/>
                        <a:pt x="148" y="22"/>
                      </a:cubicBezTo>
                      <a:cubicBezTo>
                        <a:pt x="330" y="0"/>
                        <a:pt x="428" y="18"/>
                        <a:pt x="428" y="18"/>
                      </a:cubicBezTo>
                      <a:lnTo>
                        <a:pt x="428" y="490"/>
                      </a:lnTo>
                      <a:lnTo>
                        <a:pt x="428" y="546"/>
                      </a:lnTo>
                      <a:cubicBezTo>
                        <a:pt x="383" y="559"/>
                        <a:pt x="226" y="550"/>
                        <a:pt x="156" y="566"/>
                      </a:cubicBezTo>
                      <a:cubicBezTo>
                        <a:pt x="36" y="602"/>
                        <a:pt x="4" y="642"/>
                        <a:pt x="4" y="642"/>
                      </a:cubicBezTo>
                      <a:close/>
                    </a:path>
                  </a:pathLst>
                </a:custGeom>
                <a:solidFill>
                  <a:srgbClr val="EAEAEA"/>
                </a:solidFill>
                <a:ln w="9525">
                  <a:solidFill>
                    <a:srgbClr val="5F5F5F"/>
                  </a:solidFill>
                  <a:round/>
                </a:ln>
              </p:spPr>
              <p:txBody>
                <a:bodyPr lIns="107950" tIns="53975" rIns="107950" bIns="53975"/>
                <a:lstStyle/>
                <a:p>
                  <a:endParaRPr lang="zh-CN" altLang="en-US"/>
                </a:p>
              </p:txBody>
            </p:sp>
            <p:sp>
              <p:nvSpPr>
                <p:cNvPr id="40989" name="Freeform 38"/>
                <p:cNvSpPr/>
                <p:nvPr/>
              </p:nvSpPr>
              <p:spPr bwMode="auto">
                <a:xfrm>
                  <a:off x="3388" y="1634"/>
                  <a:ext cx="418" cy="642"/>
                </a:xfrm>
                <a:custGeom>
                  <a:avLst/>
                  <a:gdLst>
                    <a:gd name="T0" fmla="*/ 416 w 418"/>
                    <a:gd name="T1" fmla="*/ 642 h 642"/>
                    <a:gd name="T2" fmla="*/ 416 w 418"/>
                    <a:gd name="T3" fmla="*/ 82 h 642"/>
                    <a:gd name="T4" fmla="*/ 275 w 418"/>
                    <a:gd name="T5" fmla="*/ 22 h 642"/>
                    <a:gd name="T6" fmla="*/ 0 w 418"/>
                    <a:gd name="T7" fmla="*/ 18 h 642"/>
                    <a:gd name="T8" fmla="*/ 0 w 418"/>
                    <a:gd name="T9" fmla="*/ 490 h 642"/>
                    <a:gd name="T10" fmla="*/ 0 w 418"/>
                    <a:gd name="T11" fmla="*/ 546 h 642"/>
                    <a:gd name="T12" fmla="*/ 267 w 418"/>
                    <a:gd name="T13" fmla="*/ 566 h 642"/>
                    <a:gd name="T14" fmla="*/ 416 w 418"/>
                    <a:gd name="T15" fmla="*/ 642 h 642"/>
                    <a:gd name="T16" fmla="*/ 0 60000 65536"/>
                    <a:gd name="T17" fmla="*/ 0 60000 65536"/>
                    <a:gd name="T18" fmla="*/ 0 60000 65536"/>
                    <a:gd name="T19" fmla="*/ 0 60000 65536"/>
                    <a:gd name="T20" fmla="*/ 0 60000 65536"/>
                    <a:gd name="T21" fmla="*/ 0 60000 65536"/>
                    <a:gd name="T22" fmla="*/ 0 60000 65536"/>
                    <a:gd name="T23" fmla="*/ 0 60000 65536"/>
                    <a:gd name="T24" fmla="*/ 0 w 418"/>
                    <a:gd name="T25" fmla="*/ 0 h 642"/>
                    <a:gd name="T26" fmla="*/ 418 w 418"/>
                    <a:gd name="T27" fmla="*/ 642 h 6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18" h="642">
                      <a:moveTo>
                        <a:pt x="416" y="642"/>
                      </a:moveTo>
                      <a:cubicBezTo>
                        <a:pt x="416" y="642"/>
                        <a:pt x="414" y="98"/>
                        <a:pt x="416" y="82"/>
                      </a:cubicBezTo>
                      <a:cubicBezTo>
                        <a:pt x="418" y="66"/>
                        <a:pt x="334" y="38"/>
                        <a:pt x="275" y="22"/>
                      </a:cubicBezTo>
                      <a:cubicBezTo>
                        <a:pt x="96" y="0"/>
                        <a:pt x="0" y="18"/>
                        <a:pt x="0" y="18"/>
                      </a:cubicBezTo>
                      <a:lnTo>
                        <a:pt x="0" y="490"/>
                      </a:lnTo>
                      <a:lnTo>
                        <a:pt x="0" y="546"/>
                      </a:lnTo>
                      <a:cubicBezTo>
                        <a:pt x="44" y="559"/>
                        <a:pt x="198" y="550"/>
                        <a:pt x="267" y="566"/>
                      </a:cubicBezTo>
                      <a:cubicBezTo>
                        <a:pt x="385" y="602"/>
                        <a:pt x="416" y="642"/>
                        <a:pt x="416" y="642"/>
                      </a:cubicBezTo>
                      <a:close/>
                    </a:path>
                  </a:pathLst>
                </a:custGeom>
                <a:solidFill>
                  <a:srgbClr val="EAEAEA"/>
                </a:solidFill>
                <a:ln w="9525">
                  <a:solidFill>
                    <a:srgbClr val="5F5F5F"/>
                  </a:solidFill>
                  <a:round/>
                </a:ln>
              </p:spPr>
              <p:txBody>
                <a:bodyPr lIns="107950" tIns="53975" rIns="107950" bIns="53975"/>
                <a:lstStyle/>
                <a:p>
                  <a:endParaRPr lang="zh-CN" altLang="en-US"/>
                </a:p>
              </p:txBody>
            </p:sp>
            <p:sp>
              <p:nvSpPr>
                <p:cNvPr id="40990" name="Freeform 39"/>
                <p:cNvSpPr/>
                <p:nvPr/>
              </p:nvSpPr>
              <p:spPr bwMode="auto">
                <a:xfrm>
                  <a:off x="3802" y="1596"/>
                  <a:ext cx="352" cy="676"/>
                </a:xfrm>
                <a:custGeom>
                  <a:avLst/>
                  <a:gdLst>
                    <a:gd name="T0" fmla="*/ 2 w 352"/>
                    <a:gd name="T1" fmla="*/ 676 h 676"/>
                    <a:gd name="T2" fmla="*/ 2 w 352"/>
                    <a:gd name="T3" fmla="*/ 116 h 676"/>
                    <a:gd name="T4" fmla="*/ 122 w 352"/>
                    <a:gd name="T5" fmla="*/ 28 h 676"/>
                    <a:gd name="T6" fmla="*/ 350 w 352"/>
                    <a:gd name="T7" fmla="*/ 24 h 676"/>
                    <a:gd name="T8" fmla="*/ 350 w 352"/>
                    <a:gd name="T9" fmla="*/ 384 h 676"/>
                    <a:gd name="T10" fmla="*/ 352 w 352"/>
                    <a:gd name="T11" fmla="*/ 530 h 676"/>
                    <a:gd name="T12" fmla="*/ 162 w 352"/>
                    <a:gd name="T13" fmla="*/ 540 h 676"/>
                    <a:gd name="T14" fmla="*/ 2 w 352"/>
                    <a:gd name="T15" fmla="*/ 676 h 676"/>
                    <a:gd name="T16" fmla="*/ 0 60000 65536"/>
                    <a:gd name="T17" fmla="*/ 0 60000 65536"/>
                    <a:gd name="T18" fmla="*/ 0 60000 65536"/>
                    <a:gd name="T19" fmla="*/ 0 60000 65536"/>
                    <a:gd name="T20" fmla="*/ 0 60000 65536"/>
                    <a:gd name="T21" fmla="*/ 0 60000 65536"/>
                    <a:gd name="T22" fmla="*/ 0 60000 65536"/>
                    <a:gd name="T23" fmla="*/ 0 60000 65536"/>
                    <a:gd name="T24" fmla="*/ 0 w 352"/>
                    <a:gd name="T25" fmla="*/ 0 h 676"/>
                    <a:gd name="T26" fmla="*/ 352 w 352"/>
                    <a:gd name="T27" fmla="*/ 676 h 67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2" h="676">
                      <a:moveTo>
                        <a:pt x="2" y="676"/>
                      </a:moveTo>
                      <a:cubicBezTo>
                        <a:pt x="2" y="676"/>
                        <a:pt x="0" y="152"/>
                        <a:pt x="2" y="116"/>
                      </a:cubicBezTo>
                      <a:cubicBezTo>
                        <a:pt x="4" y="90"/>
                        <a:pt x="73" y="44"/>
                        <a:pt x="122" y="28"/>
                      </a:cubicBezTo>
                      <a:cubicBezTo>
                        <a:pt x="180" y="13"/>
                        <a:pt x="244" y="0"/>
                        <a:pt x="350" y="24"/>
                      </a:cubicBezTo>
                      <a:cubicBezTo>
                        <a:pt x="348" y="86"/>
                        <a:pt x="350" y="299"/>
                        <a:pt x="350" y="384"/>
                      </a:cubicBezTo>
                      <a:cubicBezTo>
                        <a:pt x="350" y="468"/>
                        <a:pt x="352" y="448"/>
                        <a:pt x="352" y="530"/>
                      </a:cubicBezTo>
                      <a:cubicBezTo>
                        <a:pt x="260" y="520"/>
                        <a:pt x="220" y="516"/>
                        <a:pt x="162" y="540"/>
                      </a:cubicBezTo>
                      <a:cubicBezTo>
                        <a:pt x="64" y="576"/>
                        <a:pt x="35" y="648"/>
                        <a:pt x="2" y="676"/>
                      </a:cubicBezTo>
                      <a:close/>
                    </a:path>
                  </a:pathLst>
                </a:custGeom>
                <a:noFill/>
                <a:ln w="9525">
                  <a:solidFill>
                    <a:srgbClr val="5F5F5F"/>
                  </a:solidFill>
                  <a:round/>
                </a:ln>
              </p:spPr>
              <p:txBody>
                <a:bodyPr lIns="107950" tIns="53975" rIns="107950" bIns="53975"/>
                <a:lstStyle/>
                <a:p>
                  <a:endParaRPr lang="zh-CN" altLang="en-US"/>
                </a:p>
              </p:txBody>
            </p:sp>
          </p:grpSp>
        </p:grpSp>
      </p:grpSp>
      <p:grpSp>
        <p:nvGrpSpPr>
          <p:cNvPr id="40968" name="Group 40"/>
          <p:cNvGrpSpPr/>
          <p:nvPr/>
        </p:nvGrpSpPr>
        <p:grpSpPr bwMode="auto">
          <a:xfrm>
            <a:off x="7408864" y="5144729"/>
            <a:ext cx="3127375" cy="1370013"/>
            <a:chOff x="3578" y="2882"/>
            <a:chExt cx="1970" cy="863"/>
          </a:xfrm>
        </p:grpSpPr>
        <p:sp>
          <p:nvSpPr>
            <p:cNvPr id="40969" name="Text Box 41"/>
            <p:cNvSpPr txBox="1">
              <a:spLocks noChangeArrowheads="1"/>
            </p:cNvSpPr>
            <p:nvPr/>
          </p:nvSpPr>
          <p:spPr bwMode="auto">
            <a:xfrm>
              <a:off x="4484" y="3016"/>
              <a:ext cx="1064"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Student </a:t>
              </a:r>
              <a:endParaRPr lang="en-US" altLang="zh-CN" sz="1800" b="1">
                <a:ea typeface="宋体" panose="02010600030101010101" pitchFamily="2" charset="-122"/>
              </a:endParaRPr>
            </a:p>
            <a:p>
              <a:r>
                <a:rPr lang="en-US" altLang="zh-CN" sz="1800" b="1">
                  <a:ea typeface="宋体" panose="02010600030101010101" pitchFamily="2" charset="-122"/>
                </a:rPr>
                <a:t>Management </a:t>
              </a:r>
              <a:endParaRPr lang="en-US" altLang="zh-CN" sz="1800" b="1">
                <a:ea typeface="宋体" panose="02010600030101010101" pitchFamily="2" charset="-122"/>
              </a:endParaRPr>
            </a:p>
            <a:p>
              <a:r>
                <a:rPr lang="en-US" altLang="zh-CN" sz="1800" b="1">
                  <a:ea typeface="宋体" panose="02010600030101010101" pitchFamily="2" charset="-122"/>
                </a:rPr>
                <a:t>System</a:t>
              </a:r>
              <a:endParaRPr lang="en-US" altLang="zh-CN" sz="1800" b="1">
                <a:ea typeface="宋体" panose="02010600030101010101" pitchFamily="2" charset="-122"/>
              </a:endParaRPr>
            </a:p>
          </p:txBody>
        </p:sp>
        <p:grpSp>
          <p:nvGrpSpPr>
            <p:cNvPr id="40970" name="Group 42"/>
            <p:cNvGrpSpPr/>
            <p:nvPr/>
          </p:nvGrpSpPr>
          <p:grpSpPr bwMode="auto">
            <a:xfrm>
              <a:off x="3578" y="2882"/>
              <a:ext cx="775" cy="863"/>
              <a:chOff x="3642" y="2882"/>
              <a:chExt cx="775" cy="863"/>
            </a:xfrm>
          </p:grpSpPr>
          <p:sp>
            <p:nvSpPr>
              <p:cNvPr id="40971" name="Freeform 43"/>
              <p:cNvSpPr/>
              <p:nvPr/>
            </p:nvSpPr>
            <p:spPr bwMode="auto">
              <a:xfrm rot="674990">
                <a:off x="3650" y="2906"/>
                <a:ext cx="767" cy="753"/>
              </a:xfrm>
              <a:custGeom>
                <a:avLst/>
                <a:gdLst>
                  <a:gd name="T0" fmla="*/ 5241764 w 430"/>
                  <a:gd name="T1" fmla="*/ 2089561 h 422"/>
                  <a:gd name="T2" fmla="*/ 8861458 w 430"/>
                  <a:gd name="T3" fmla="*/ 3201376 h 422"/>
                  <a:gd name="T4" fmla="*/ 9082798 w 430"/>
                  <a:gd name="T5" fmla="*/ 3168035 h 422"/>
                  <a:gd name="T6" fmla="*/ 9349844 w 430"/>
                  <a:gd name="T7" fmla="*/ 2883810 h 422"/>
                  <a:gd name="T8" fmla="*/ 9458341 w 430"/>
                  <a:gd name="T9" fmla="*/ 2520998 h 422"/>
                  <a:gd name="T10" fmla="*/ 9420280 w 430"/>
                  <a:gd name="T11" fmla="*/ 2089561 h 422"/>
                  <a:gd name="T12" fmla="*/ 9323741 w 430"/>
                  <a:gd name="T13" fmla="*/ 1616159 h 422"/>
                  <a:gd name="T14" fmla="*/ 9201485 w 430"/>
                  <a:gd name="T15" fmla="*/ 1147235 h 422"/>
                  <a:gd name="T16" fmla="*/ 9420280 w 430"/>
                  <a:gd name="T17" fmla="*/ 673034 h 422"/>
                  <a:gd name="T18" fmla="*/ 9630650 w 430"/>
                  <a:gd name="T19" fmla="*/ 308314 h 422"/>
                  <a:gd name="T20" fmla="*/ 9819619 w 430"/>
                  <a:gd name="T21" fmla="*/ 172787 h 422"/>
                  <a:gd name="T22" fmla="*/ 10278981 w 430"/>
                  <a:gd name="T23" fmla="*/ 38765 h 422"/>
                  <a:gd name="T24" fmla="*/ 10560987 w 430"/>
                  <a:gd name="T25" fmla="*/ 0 h 422"/>
                  <a:gd name="T26" fmla="*/ 11037301 w 430"/>
                  <a:gd name="T27" fmla="*/ 0 h 422"/>
                  <a:gd name="T28" fmla="*/ 11498097 w 430"/>
                  <a:gd name="T29" fmla="*/ 96834 h 422"/>
                  <a:gd name="T30" fmla="*/ 11821434 w 430"/>
                  <a:gd name="T31" fmla="*/ 211384 h 422"/>
                  <a:gd name="T32" fmla="*/ 12234210 w 430"/>
                  <a:gd name="T33" fmla="*/ 474178 h 422"/>
                  <a:gd name="T34" fmla="*/ 12499114 w 430"/>
                  <a:gd name="T35" fmla="*/ 739735 h 422"/>
                  <a:gd name="T36" fmla="*/ 12591338 w 430"/>
                  <a:gd name="T37" fmla="*/ 1011618 h 422"/>
                  <a:gd name="T38" fmla="*/ 12663985 w 430"/>
                  <a:gd name="T39" fmla="*/ 1493005 h 422"/>
                  <a:gd name="T40" fmla="*/ 12529041 w 430"/>
                  <a:gd name="T41" fmla="*/ 1881747 h 422"/>
                  <a:gd name="T42" fmla="*/ 12432487 w 430"/>
                  <a:gd name="T43" fmla="*/ 2142901 h 422"/>
                  <a:gd name="T44" fmla="*/ 12116386 w 430"/>
                  <a:gd name="T45" fmla="*/ 2520998 h 422"/>
                  <a:gd name="T46" fmla="*/ 11821434 w 430"/>
                  <a:gd name="T47" fmla="*/ 2786744 h 422"/>
                  <a:gd name="T48" fmla="*/ 11590658 w 430"/>
                  <a:gd name="T49" fmla="*/ 3031177 h 422"/>
                  <a:gd name="T50" fmla="*/ 11590658 w 430"/>
                  <a:gd name="T51" fmla="*/ 3297665 h 422"/>
                  <a:gd name="T52" fmla="*/ 11590658 w 430"/>
                  <a:gd name="T53" fmla="*/ 3635634 h 422"/>
                  <a:gd name="T54" fmla="*/ 11821434 w 430"/>
                  <a:gd name="T55" fmla="*/ 3894327 h 422"/>
                  <a:gd name="T56" fmla="*/ 12402579 w 430"/>
                  <a:gd name="T57" fmla="*/ 4130703 h 422"/>
                  <a:gd name="T58" fmla="*/ 13521785 w 430"/>
                  <a:gd name="T59" fmla="*/ 4580915 h 422"/>
                  <a:gd name="T60" fmla="*/ 14364048 w 430"/>
                  <a:gd name="T61" fmla="*/ 4943463 h 422"/>
                  <a:gd name="T62" fmla="*/ 11391124 w 430"/>
                  <a:gd name="T63" fmla="*/ 14193650 h 422"/>
                  <a:gd name="T64" fmla="*/ 1794710 w 430"/>
                  <a:gd name="T65" fmla="*/ 11025651 h 422"/>
                  <a:gd name="T66" fmla="*/ 2266324 w 430"/>
                  <a:gd name="T67" fmla="*/ 8820919 h 422"/>
                  <a:gd name="T68" fmla="*/ 2396160 w 430"/>
                  <a:gd name="T69" fmla="*/ 7930653 h 422"/>
                  <a:gd name="T70" fmla="*/ 2382612 w 430"/>
                  <a:gd name="T71" fmla="*/ 7499050 h 422"/>
                  <a:gd name="T72" fmla="*/ 2037173 w 430"/>
                  <a:gd name="T73" fmla="*/ 7205418 h 422"/>
                  <a:gd name="T74" fmla="*/ 1671982 w 430"/>
                  <a:gd name="T75" fmla="*/ 6989610 h 422"/>
                  <a:gd name="T76" fmla="*/ 1165942 w 430"/>
                  <a:gd name="T77" fmla="*/ 6896602 h 422"/>
                  <a:gd name="T78" fmla="*/ 640286 w 430"/>
                  <a:gd name="T79" fmla="*/ 6729008 h 422"/>
                  <a:gd name="T80" fmla="*/ 264699 w 430"/>
                  <a:gd name="T81" fmla="*/ 6517782 h 422"/>
                  <a:gd name="T82" fmla="*/ 68545 w 430"/>
                  <a:gd name="T83" fmla="*/ 6179050 h 422"/>
                  <a:gd name="T84" fmla="*/ 0 w 430"/>
                  <a:gd name="T85" fmla="*/ 5522584 h 422"/>
                  <a:gd name="T86" fmla="*/ 172192 w 430"/>
                  <a:gd name="T87" fmla="*/ 4943463 h 422"/>
                  <a:gd name="T88" fmla="*/ 375664 w 430"/>
                  <a:gd name="T89" fmla="*/ 4469415 h 422"/>
                  <a:gd name="T90" fmla="*/ 640286 w 430"/>
                  <a:gd name="T91" fmla="*/ 4106908 h 422"/>
                  <a:gd name="T92" fmla="*/ 1006161 w 430"/>
                  <a:gd name="T93" fmla="*/ 3823707 h 422"/>
                  <a:gd name="T94" fmla="*/ 1671982 w 430"/>
                  <a:gd name="T95" fmla="*/ 3823707 h 422"/>
                  <a:gd name="T96" fmla="*/ 2101621 w 430"/>
                  <a:gd name="T97" fmla="*/ 3940974 h 422"/>
                  <a:gd name="T98" fmla="*/ 2464489 w 430"/>
                  <a:gd name="T99" fmla="*/ 4238412 h 422"/>
                  <a:gd name="T100" fmla="*/ 2845604 w 430"/>
                  <a:gd name="T101" fmla="*/ 4763205 h 422"/>
                  <a:gd name="T102" fmla="*/ 3201262 w 430"/>
                  <a:gd name="T103" fmla="*/ 5065570 h 422"/>
                  <a:gd name="T104" fmla="*/ 3416320 w 430"/>
                  <a:gd name="T105" fmla="*/ 5238300 h 422"/>
                  <a:gd name="T106" fmla="*/ 3777841 w 430"/>
                  <a:gd name="T107" fmla="*/ 5238300 h 422"/>
                  <a:gd name="T108" fmla="*/ 4139028 w 430"/>
                  <a:gd name="T109" fmla="*/ 5065570 h 422"/>
                  <a:gd name="T110" fmla="*/ 4395961 w 430"/>
                  <a:gd name="T111" fmla="*/ 4846640 h 422"/>
                  <a:gd name="T112" fmla="*/ 5241764 w 430"/>
                  <a:gd name="T113" fmla="*/ 2089561 h 42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30"/>
                  <a:gd name="T172" fmla="*/ 0 h 422"/>
                  <a:gd name="T173" fmla="*/ 430 w 430"/>
                  <a:gd name="T174" fmla="*/ 422 h 42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30" h="422">
                    <a:moveTo>
                      <a:pt x="157" y="62"/>
                    </a:moveTo>
                    <a:lnTo>
                      <a:pt x="265" y="95"/>
                    </a:lnTo>
                    <a:lnTo>
                      <a:pt x="272" y="94"/>
                    </a:lnTo>
                    <a:lnTo>
                      <a:pt x="280" y="86"/>
                    </a:lnTo>
                    <a:lnTo>
                      <a:pt x="283" y="75"/>
                    </a:lnTo>
                    <a:lnTo>
                      <a:pt x="282" y="62"/>
                    </a:lnTo>
                    <a:lnTo>
                      <a:pt x="279" y="48"/>
                    </a:lnTo>
                    <a:lnTo>
                      <a:pt x="275" y="34"/>
                    </a:lnTo>
                    <a:lnTo>
                      <a:pt x="282" y="20"/>
                    </a:lnTo>
                    <a:lnTo>
                      <a:pt x="288" y="9"/>
                    </a:lnTo>
                    <a:lnTo>
                      <a:pt x="294" y="5"/>
                    </a:lnTo>
                    <a:lnTo>
                      <a:pt x="308" y="1"/>
                    </a:lnTo>
                    <a:lnTo>
                      <a:pt x="316" y="0"/>
                    </a:lnTo>
                    <a:lnTo>
                      <a:pt x="330" y="0"/>
                    </a:lnTo>
                    <a:lnTo>
                      <a:pt x="344" y="3"/>
                    </a:lnTo>
                    <a:lnTo>
                      <a:pt x="354" y="6"/>
                    </a:lnTo>
                    <a:lnTo>
                      <a:pt x="366" y="14"/>
                    </a:lnTo>
                    <a:lnTo>
                      <a:pt x="374" y="22"/>
                    </a:lnTo>
                    <a:lnTo>
                      <a:pt x="377" y="30"/>
                    </a:lnTo>
                    <a:lnTo>
                      <a:pt x="379" y="44"/>
                    </a:lnTo>
                    <a:lnTo>
                      <a:pt x="375" y="56"/>
                    </a:lnTo>
                    <a:lnTo>
                      <a:pt x="372" y="64"/>
                    </a:lnTo>
                    <a:lnTo>
                      <a:pt x="363" y="75"/>
                    </a:lnTo>
                    <a:lnTo>
                      <a:pt x="354" y="83"/>
                    </a:lnTo>
                    <a:lnTo>
                      <a:pt x="347" y="90"/>
                    </a:lnTo>
                    <a:lnTo>
                      <a:pt x="347" y="98"/>
                    </a:lnTo>
                    <a:lnTo>
                      <a:pt x="347" y="108"/>
                    </a:lnTo>
                    <a:lnTo>
                      <a:pt x="354" y="116"/>
                    </a:lnTo>
                    <a:lnTo>
                      <a:pt x="371" y="123"/>
                    </a:lnTo>
                    <a:lnTo>
                      <a:pt x="405" y="136"/>
                    </a:lnTo>
                    <a:lnTo>
                      <a:pt x="430" y="147"/>
                    </a:lnTo>
                    <a:lnTo>
                      <a:pt x="341" y="422"/>
                    </a:lnTo>
                    <a:lnTo>
                      <a:pt x="54" y="328"/>
                    </a:lnTo>
                    <a:lnTo>
                      <a:pt x="68" y="262"/>
                    </a:lnTo>
                    <a:lnTo>
                      <a:pt x="72" y="236"/>
                    </a:lnTo>
                    <a:lnTo>
                      <a:pt x="71" y="223"/>
                    </a:lnTo>
                    <a:lnTo>
                      <a:pt x="61" y="214"/>
                    </a:lnTo>
                    <a:lnTo>
                      <a:pt x="50" y="208"/>
                    </a:lnTo>
                    <a:lnTo>
                      <a:pt x="35" y="205"/>
                    </a:lnTo>
                    <a:lnTo>
                      <a:pt x="19" y="200"/>
                    </a:lnTo>
                    <a:lnTo>
                      <a:pt x="8" y="194"/>
                    </a:lnTo>
                    <a:lnTo>
                      <a:pt x="2" y="184"/>
                    </a:lnTo>
                    <a:lnTo>
                      <a:pt x="0" y="164"/>
                    </a:lnTo>
                    <a:lnTo>
                      <a:pt x="5" y="147"/>
                    </a:lnTo>
                    <a:lnTo>
                      <a:pt x="11" y="133"/>
                    </a:lnTo>
                    <a:lnTo>
                      <a:pt x="19" y="122"/>
                    </a:lnTo>
                    <a:lnTo>
                      <a:pt x="30" y="114"/>
                    </a:lnTo>
                    <a:lnTo>
                      <a:pt x="50" y="114"/>
                    </a:lnTo>
                    <a:lnTo>
                      <a:pt x="63" y="117"/>
                    </a:lnTo>
                    <a:lnTo>
                      <a:pt x="74" y="126"/>
                    </a:lnTo>
                    <a:lnTo>
                      <a:pt x="85" y="142"/>
                    </a:lnTo>
                    <a:lnTo>
                      <a:pt x="96" y="151"/>
                    </a:lnTo>
                    <a:lnTo>
                      <a:pt x="102" y="156"/>
                    </a:lnTo>
                    <a:lnTo>
                      <a:pt x="113" y="156"/>
                    </a:lnTo>
                    <a:lnTo>
                      <a:pt x="124" y="151"/>
                    </a:lnTo>
                    <a:lnTo>
                      <a:pt x="132" y="144"/>
                    </a:lnTo>
                    <a:lnTo>
                      <a:pt x="157" y="62"/>
                    </a:lnTo>
                    <a:close/>
                  </a:path>
                </a:pathLst>
              </a:custGeom>
              <a:solidFill>
                <a:schemeClr val="bg2"/>
              </a:solidFill>
              <a:ln w="9525">
                <a:solidFill>
                  <a:schemeClr val="hlink"/>
                </a:solidFill>
                <a:round/>
              </a:ln>
            </p:spPr>
            <p:txBody>
              <a:bodyPr/>
              <a:lstStyle/>
              <a:p>
                <a:endParaRPr lang="zh-CN" altLang="en-US"/>
              </a:p>
            </p:txBody>
          </p:sp>
          <p:sp>
            <p:nvSpPr>
              <p:cNvPr id="40972" name="Freeform 44"/>
              <p:cNvSpPr/>
              <p:nvPr/>
            </p:nvSpPr>
            <p:spPr bwMode="auto">
              <a:xfrm rot="674990">
                <a:off x="3642" y="2882"/>
                <a:ext cx="767" cy="753"/>
              </a:xfrm>
              <a:custGeom>
                <a:avLst/>
                <a:gdLst>
                  <a:gd name="T0" fmla="*/ 5241764 w 430"/>
                  <a:gd name="T1" fmla="*/ 2089561 h 422"/>
                  <a:gd name="T2" fmla="*/ 8861458 w 430"/>
                  <a:gd name="T3" fmla="*/ 3201376 h 422"/>
                  <a:gd name="T4" fmla="*/ 9082798 w 430"/>
                  <a:gd name="T5" fmla="*/ 3168035 h 422"/>
                  <a:gd name="T6" fmla="*/ 9349844 w 430"/>
                  <a:gd name="T7" fmla="*/ 2883810 h 422"/>
                  <a:gd name="T8" fmla="*/ 9458341 w 430"/>
                  <a:gd name="T9" fmla="*/ 2520998 h 422"/>
                  <a:gd name="T10" fmla="*/ 9420280 w 430"/>
                  <a:gd name="T11" fmla="*/ 2089561 h 422"/>
                  <a:gd name="T12" fmla="*/ 9323741 w 430"/>
                  <a:gd name="T13" fmla="*/ 1616159 h 422"/>
                  <a:gd name="T14" fmla="*/ 9201485 w 430"/>
                  <a:gd name="T15" fmla="*/ 1147235 h 422"/>
                  <a:gd name="T16" fmla="*/ 9420280 w 430"/>
                  <a:gd name="T17" fmla="*/ 673034 h 422"/>
                  <a:gd name="T18" fmla="*/ 9630650 w 430"/>
                  <a:gd name="T19" fmla="*/ 308314 h 422"/>
                  <a:gd name="T20" fmla="*/ 9819619 w 430"/>
                  <a:gd name="T21" fmla="*/ 172787 h 422"/>
                  <a:gd name="T22" fmla="*/ 10278981 w 430"/>
                  <a:gd name="T23" fmla="*/ 38765 h 422"/>
                  <a:gd name="T24" fmla="*/ 10560987 w 430"/>
                  <a:gd name="T25" fmla="*/ 0 h 422"/>
                  <a:gd name="T26" fmla="*/ 11037301 w 430"/>
                  <a:gd name="T27" fmla="*/ 0 h 422"/>
                  <a:gd name="T28" fmla="*/ 11498097 w 430"/>
                  <a:gd name="T29" fmla="*/ 96834 h 422"/>
                  <a:gd name="T30" fmla="*/ 11821434 w 430"/>
                  <a:gd name="T31" fmla="*/ 211384 h 422"/>
                  <a:gd name="T32" fmla="*/ 12234210 w 430"/>
                  <a:gd name="T33" fmla="*/ 474178 h 422"/>
                  <a:gd name="T34" fmla="*/ 12499114 w 430"/>
                  <a:gd name="T35" fmla="*/ 739735 h 422"/>
                  <a:gd name="T36" fmla="*/ 12591338 w 430"/>
                  <a:gd name="T37" fmla="*/ 1011618 h 422"/>
                  <a:gd name="T38" fmla="*/ 12663985 w 430"/>
                  <a:gd name="T39" fmla="*/ 1493005 h 422"/>
                  <a:gd name="T40" fmla="*/ 12529041 w 430"/>
                  <a:gd name="T41" fmla="*/ 1881747 h 422"/>
                  <a:gd name="T42" fmla="*/ 12432487 w 430"/>
                  <a:gd name="T43" fmla="*/ 2142901 h 422"/>
                  <a:gd name="T44" fmla="*/ 12116386 w 430"/>
                  <a:gd name="T45" fmla="*/ 2520998 h 422"/>
                  <a:gd name="T46" fmla="*/ 11821434 w 430"/>
                  <a:gd name="T47" fmla="*/ 2786744 h 422"/>
                  <a:gd name="T48" fmla="*/ 11590658 w 430"/>
                  <a:gd name="T49" fmla="*/ 3031177 h 422"/>
                  <a:gd name="T50" fmla="*/ 11590658 w 430"/>
                  <a:gd name="T51" fmla="*/ 3297665 h 422"/>
                  <a:gd name="T52" fmla="*/ 11590658 w 430"/>
                  <a:gd name="T53" fmla="*/ 3635634 h 422"/>
                  <a:gd name="T54" fmla="*/ 11821434 w 430"/>
                  <a:gd name="T55" fmla="*/ 3894327 h 422"/>
                  <a:gd name="T56" fmla="*/ 12402579 w 430"/>
                  <a:gd name="T57" fmla="*/ 4130703 h 422"/>
                  <a:gd name="T58" fmla="*/ 13521785 w 430"/>
                  <a:gd name="T59" fmla="*/ 4580915 h 422"/>
                  <a:gd name="T60" fmla="*/ 14364048 w 430"/>
                  <a:gd name="T61" fmla="*/ 4943463 h 422"/>
                  <a:gd name="T62" fmla="*/ 11391124 w 430"/>
                  <a:gd name="T63" fmla="*/ 14193650 h 422"/>
                  <a:gd name="T64" fmla="*/ 1794710 w 430"/>
                  <a:gd name="T65" fmla="*/ 11025651 h 422"/>
                  <a:gd name="T66" fmla="*/ 2266324 w 430"/>
                  <a:gd name="T67" fmla="*/ 8820919 h 422"/>
                  <a:gd name="T68" fmla="*/ 2396160 w 430"/>
                  <a:gd name="T69" fmla="*/ 7930653 h 422"/>
                  <a:gd name="T70" fmla="*/ 2382612 w 430"/>
                  <a:gd name="T71" fmla="*/ 7499050 h 422"/>
                  <a:gd name="T72" fmla="*/ 2037173 w 430"/>
                  <a:gd name="T73" fmla="*/ 7205418 h 422"/>
                  <a:gd name="T74" fmla="*/ 1671982 w 430"/>
                  <a:gd name="T75" fmla="*/ 6989610 h 422"/>
                  <a:gd name="T76" fmla="*/ 1165942 w 430"/>
                  <a:gd name="T77" fmla="*/ 6896602 h 422"/>
                  <a:gd name="T78" fmla="*/ 640286 w 430"/>
                  <a:gd name="T79" fmla="*/ 6729008 h 422"/>
                  <a:gd name="T80" fmla="*/ 264699 w 430"/>
                  <a:gd name="T81" fmla="*/ 6517782 h 422"/>
                  <a:gd name="T82" fmla="*/ 68545 w 430"/>
                  <a:gd name="T83" fmla="*/ 6179050 h 422"/>
                  <a:gd name="T84" fmla="*/ 0 w 430"/>
                  <a:gd name="T85" fmla="*/ 5522584 h 422"/>
                  <a:gd name="T86" fmla="*/ 172192 w 430"/>
                  <a:gd name="T87" fmla="*/ 4943463 h 422"/>
                  <a:gd name="T88" fmla="*/ 375664 w 430"/>
                  <a:gd name="T89" fmla="*/ 4469415 h 422"/>
                  <a:gd name="T90" fmla="*/ 640286 w 430"/>
                  <a:gd name="T91" fmla="*/ 4106908 h 422"/>
                  <a:gd name="T92" fmla="*/ 1006161 w 430"/>
                  <a:gd name="T93" fmla="*/ 3823707 h 422"/>
                  <a:gd name="T94" fmla="*/ 1671982 w 430"/>
                  <a:gd name="T95" fmla="*/ 3823707 h 422"/>
                  <a:gd name="T96" fmla="*/ 2101621 w 430"/>
                  <a:gd name="T97" fmla="*/ 3940974 h 422"/>
                  <a:gd name="T98" fmla="*/ 2464489 w 430"/>
                  <a:gd name="T99" fmla="*/ 4238412 h 422"/>
                  <a:gd name="T100" fmla="*/ 2845604 w 430"/>
                  <a:gd name="T101" fmla="*/ 4763205 h 422"/>
                  <a:gd name="T102" fmla="*/ 3201262 w 430"/>
                  <a:gd name="T103" fmla="*/ 5065570 h 422"/>
                  <a:gd name="T104" fmla="*/ 3416320 w 430"/>
                  <a:gd name="T105" fmla="*/ 5238300 h 422"/>
                  <a:gd name="T106" fmla="*/ 3777841 w 430"/>
                  <a:gd name="T107" fmla="*/ 5238300 h 422"/>
                  <a:gd name="T108" fmla="*/ 4139028 w 430"/>
                  <a:gd name="T109" fmla="*/ 5065570 h 422"/>
                  <a:gd name="T110" fmla="*/ 4395961 w 430"/>
                  <a:gd name="T111" fmla="*/ 4846640 h 422"/>
                  <a:gd name="T112" fmla="*/ 5241764 w 430"/>
                  <a:gd name="T113" fmla="*/ 2089561 h 42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30"/>
                  <a:gd name="T172" fmla="*/ 0 h 422"/>
                  <a:gd name="T173" fmla="*/ 430 w 430"/>
                  <a:gd name="T174" fmla="*/ 422 h 42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30" h="422">
                    <a:moveTo>
                      <a:pt x="157" y="62"/>
                    </a:moveTo>
                    <a:lnTo>
                      <a:pt x="265" y="95"/>
                    </a:lnTo>
                    <a:lnTo>
                      <a:pt x="272" y="94"/>
                    </a:lnTo>
                    <a:lnTo>
                      <a:pt x="280" y="86"/>
                    </a:lnTo>
                    <a:lnTo>
                      <a:pt x="283" y="75"/>
                    </a:lnTo>
                    <a:lnTo>
                      <a:pt x="282" y="62"/>
                    </a:lnTo>
                    <a:lnTo>
                      <a:pt x="279" y="48"/>
                    </a:lnTo>
                    <a:lnTo>
                      <a:pt x="275" y="34"/>
                    </a:lnTo>
                    <a:lnTo>
                      <a:pt x="282" y="20"/>
                    </a:lnTo>
                    <a:lnTo>
                      <a:pt x="288" y="9"/>
                    </a:lnTo>
                    <a:lnTo>
                      <a:pt x="294" y="5"/>
                    </a:lnTo>
                    <a:lnTo>
                      <a:pt x="308" y="1"/>
                    </a:lnTo>
                    <a:lnTo>
                      <a:pt x="316" y="0"/>
                    </a:lnTo>
                    <a:lnTo>
                      <a:pt x="330" y="0"/>
                    </a:lnTo>
                    <a:lnTo>
                      <a:pt x="344" y="3"/>
                    </a:lnTo>
                    <a:lnTo>
                      <a:pt x="354" y="6"/>
                    </a:lnTo>
                    <a:lnTo>
                      <a:pt x="366" y="14"/>
                    </a:lnTo>
                    <a:lnTo>
                      <a:pt x="374" y="22"/>
                    </a:lnTo>
                    <a:lnTo>
                      <a:pt x="377" y="30"/>
                    </a:lnTo>
                    <a:lnTo>
                      <a:pt x="379" y="44"/>
                    </a:lnTo>
                    <a:lnTo>
                      <a:pt x="375" y="56"/>
                    </a:lnTo>
                    <a:lnTo>
                      <a:pt x="372" y="64"/>
                    </a:lnTo>
                    <a:lnTo>
                      <a:pt x="363" y="75"/>
                    </a:lnTo>
                    <a:lnTo>
                      <a:pt x="354" y="83"/>
                    </a:lnTo>
                    <a:lnTo>
                      <a:pt x="347" y="90"/>
                    </a:lnTo>
                    <a:lnTo>
                      <a:pt x="347" y="98"/>
                    </a:lnTo>
                    <a:lnTo>
                      <a:pt x="347" y="108"/>
                    </a:lnTo>
                    <a:lnTo>
                      <a:pt x="354" y="116"/>
                    </a:lnTo>
                    <a:lnTo>
                      <a:pt x="371" y="123"/>
                    </a:lnTo>
                    <a:lnTo>
                      <a:pt x="405" y="136"/>
                    </a:lnTo>
                    <a:lnTo>
                      <a:pt x="430" y="147"/>
                    </a:lnTo>
                    <a:lnTo>
                      <a:pt x="341" y="422"/>
                    </a:lnTo>
                    <a:lnTo>
                      <a:pt x="54" y="328"/>
                    </a:lnTo>
                    <a:lnTo>
                      <a:pt x="68" y="262"/>
                    </a:lnTo>
                    <a:lnTo>
                      <a:pt x="72" y="236"/>
                    </a:lnTo>
                    <a:lnTo>
                      <a:pt x="71" y="223"/>
                    </a:lnTo>
                    <a:lnTo>
                      <a:pt x="61" y="214"/>
                    </a:lnTo>
                    <a:lnTo>
                      <a:pt x="50" y="208"/>
                    </a:lnTo>
                    <a:lnTo>
                      <a:pt x="35" y="205"/>
                    </a:lnTo>
                    <a:lnTo>
                      <a:pt x="19" y="200"/>
                    </a:lnTo>
                    <a:lnTo>
                      <a:pt x="8" y="194"/>
                    </a:lnTo>
                    <a:lnTo>
                      <a:pt x="2" y="184"/>
                    </a:lnTo>
                    <a:lnTo>
                      <a:pt x="0" y="164"/>
                    </a:lnTo>
                    <a:lnTo>
                      <a:pt x="5" y="147"/>
                    </a:lnTo>
                    <a:lnTo>
                      <a:pt x="11" y="133"/>
                    </a:lnTo>
                    <a:lnTo>
                      <a:pt x="19" y="122"/>
                    </a:lnTo>
                    <a:lnTo>
                      <a:pt x="30" y="114"/>
                    </a:lnTo>
                    <a:lnTo>
                      <a:pt x="50" y="114"/>
                    </a:lnTo>
                    <a:lnTo>
                      <a:pt x="63" y="117"/>
                    </a:lnTo>
                    <a:lnTo>
                      <a:pt x="74" y="126"/>
                    </a:lnTo>
                    <a:lnTo>
                      <a:pt x="85" y="142"/>
                    </a:lnTo>
                    <a:lnTo>
                      <a:pt x="96" y="151"/>
                    </a:lnTo>
                    <a:lnTo>
                      <a:pt x="102" y="156"/>
                    </a:lnTo>
                    <a:lnTo>
                      <a:pt x="113" y="156"/>
                    </a:lnTo>
                    <a:lnTo>
                      <a:pt x="124" y="151"/>
                    </a:lnTo>
                    <a:lnTo>
                      <a:pt x="132" y="144"/>
                    </a:lnTo>
                    <a:lnTo>
                      <a:pt x="157" y="62"/>
                    </a:lnTo>
                    <a:close/>
                  </a:path>
                </a:pathLst>
              </a:custGeom>
              <a:solidFill>
                <a:schemeClr val="bg1"/>
              </a:solidFill>
              <a:ln w="9525">
                <a:solidFill>
                  <a:srgbClr val="FF0000"/>
                </a:solidFill>
                <a:round/>
              </a:ln>
            </p:spPr>
            <p:txBody>
              <a:bodyPr/>
              <a:lstStyle/>
              <a:p>
                <a:endParaRPr lang="zh-CN" altLang="en-US"/>
              </a:p>
            </p:txBody>
          </p:sp>
          <p:pic>
            <p:nvPicPr>
              <p:cNvPr id="40973" name="Picture 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72" y="3147"/>
                <a:ext cx="379" cy="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zh-CN" smtClean="0"/>
              <a:t>What Is Hierarchy?</a:t>
            </a:r>
            <a:endParaRPr lang="en-US" altLang="zh-CN" smtClean="0"/>
          </a:p>
        </p:txBody>
      </p:sp>
      <p:grpSp>
        <p:nvGrpSpPr>
          <p:cNvPr id="43011" name="Group 3"/>
          <p:cNvGrpSpPr/>
          <p:nvPr/>
        </p:nvGrpSpPr>
        <p:grpSpPr bwMode="auto">
          <a:xfrm>
            <a:off x="9717240" y="334962"/>
            <a:ext cx="1509712" cy="1033463"/>
            <a:chOff x="805" y="840"/>
            <a:chExt cx="4103" cy="2806"/>
          </a:xfrm>
        </p:grpSpPr>
        <p:grpSp>
          <p:nvGrpSpPr>
            <p:cNvPr id="43032" name="Group 4"/>
            <p:cNvGrpSpPr/>
            <p:nvPr/>
          </p:nvGrpSpPr>
          <p:grpSpPr bwMode="auto">
            <a:xfrm>
              <a:off x="814" y="1788"/>
              <a:ext cx="978" cy="1858"/>
              <a:chOff x="814" y="1788"/>
              <a:chExt cx="978" cy="1858"/>
            </a:xfrm>
          </p:grpSpPr>
          <p:sp>
            <p:nvSpPr>
              <p:cNvPr id="43048" name="Rectangle 5"/>
              <p:cNvSpPr>
                <a:spLocks noChangeArrowheads="1"/>
              </p:cNvSpPr>
              <p:nvPr/>
            </p:nvSpPr>
            <p:spPr bwMode="auto">
              <a:xfrm>
                <a:off x="815" y="1919"/>
                <a:ext cx="864" cy="1727"/>
              </a:xfrm>
              <a:prstGeom prst="rect">
                <a:avLst/>
              </a:prstGeom>
              <a:solidFill>
                <a:srgbClr val="CCFFCC"/>
              </a:solidFill>
              <a:ln w="9525">
                <a:solidFill>
                  <a:srgbClr val="0066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49" name="Freeform 6"/>
              <p:cNvSpPr/>
              <p:nvPr/>
            </p:nvSpPr>
            <p:spPr bwMode="auto">
              <a:xfrm>
                <a:off x="1678" y="1789"/>
                <a:ext cx="114" cy="1856"/>
              </a:xfrm>
              <a:custGeom>
                <a:avLst/>
                <a:gdLst>
                  <a:gd name="T0" fmla="*/ 37538011 w 54"/>
                  <a:gd name="T1" fmla="*/ 0 h 1863"/>
                  <a:gd name="T2" fmla="*/ 594438 w 54"/>
                  <a:gd name="T3" fmla="*/ 133 h 1863"/>
                  <a:gd name="T4" fmla="*/ 0 w 54"/>
                  <a:gd name="T5" fmla="*/ 1737 h 1863"/>
                  <a:gd name="T6" fmla="*/ 37538011 w 54"/>
                  <a:gd name="T7" fmla="*/ 1602 h 1863"/>
                  <a:gd name="T8" fmla="*/ 37538011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00CC66"/>
              </a:solidFill>
              <a:ln w="9525">
                <a:solidFill>
                  <a:srgbClr val="006600"/>
                </a:solidFill>
                <a:round/>
              </a:ln>
            </p:spPr>
            <p:txBody>
              <a:bodyPr lIns="107950" tIns="53975" rIns="107950" bIns="53975"/>
              <a:lstStyle/>
              <a:p>
                <a:endParaRPr lang="zh-CN" altLang="en-US"/>
              </a:p>
            </p:txBody>
          </p:sp>
          <p:sp>
            <p:nvSpPr>
              <p:cNvPr id="43050" name="Freeform 7"/>
              <p:cNvSpPr/>
              <p:nvPr/>
            </p:nvSpPr>
            <p:spPr bwMode="auto">
              <a:xfrm>
                <a:off x="814" y="1788"/>
                <a:ext cx="978" cy="132"/>
              </a:xfrm>
              <a:custGeom>
                <a:avLst/>
                <a:gdLst>
                  <a:gd name="T0" fmla="*/ 0 w 977"/>
                  <a:gd name="T1" fmla="*/ 131 h 132"/>
                  <a:gd name="T2" fmla="*/ 186 w 977"/>
                  <a:gd name="T3" fmla="*/ 2 h 132"/>
                  <a:gd name="T4" fmla="*/ 995 w 977"/>
                  <a:gd name="T5" fmla="*/ 0 h 132"/>
                  <a:gd name="T6" fmla="*/ 882 w 977"/>
                  <a:gd name="T7" fmla="*/ 132 h 132"/>
                  <a:gd name="T8" fmla="*/ 0 w 977"/>
                  <a:gd name="T9" fmla="*/ 131 h 132"/>
                  <a:gd name="T10" fmla="*/ 0 60000 65536"/>
                  <a:gd name="T11" fmla="*/ 0 60000 65536"/>
                  <a:gd name="T12" fmla="*/ 0 60000 65536"/>
                  <a:gd name="T13" fmla="*/ 0 60000 65536"/>
                  <a:gd name="T14" fmla="*/ 0 60000 65536"/>
                  <a:gd name="T15" fmla="*/ 0 w 977"/>
                  <a:gd name="T16" fmla="*/ 0 h 132"/>
                  <a:gd name="T17" fmla="*/ 977 w 977"/>
                  <a:gd name="T18" fmla="*/ 132 h 132"/>
                </a:gdLst>
                <a:ahLst/>
                <a:cxnLst>
                  <a:cxn ang="T10">
                    <a:pos x="T0" y="T1"/>
                  </a:cxn>
                  <a:cxn ang="T11">
                    <a:pos x="T2" y="T3"/>
                  </a:cxn>
                  <a:cxn ang="T12">
                    <a:pos x="T4" y="T5"/>
                  </a:cxn>
                  <a:cxn ang="T13">
                    <a:pos x="T6" y="T7"/>
                  </a:cxn>
                  <a:cxn ang="T14">
                    <a:pos x="T8" y="T9"/>
                  </a:cxn>
                </a:cxnLst>
                <a:rect l="T15" t="T16" r="T17" b="T18"/>
                <a:pathLst>
                  <a:path w="977" h="132">
                    <a:moveTo>
                      <a:pt x="0" y="131"/>
                    </a:moveTo>
                    <a:lnTo>
                      <a:pt x="186" y="2"/>
                    </a:lnTo>
                    <a:lnTo>
                      <a:pt x="977" y="0"/>
                    </a:lnTo>
                    <a:lnTo>
                      <a:pt x="864" y="132"/>
                    </a:lnTo>
                    <a:lnTo>
                      <a:pt x="0" y="131"/>
                    </a:lnTo>
                    <a:close/>
                  </a:path>
                </a:pathLst>
              </a:custGeom>
              <a:solidFill>
                <a:srgbClr val="339966"/>
              </a:solidFill>
              <a:ln w="9525">
                <a:solidFill>
                  <a:srgbClr val="006600"/>
                </a:solidFill>
                <a:round/>
              </a:ln>
            </p:spPr>
            <p:txBody>
              <a:bodyPr lIns="107950" tIns="53975" rIns="107950" bIns="53975"/>
              <a:lstStyle/>
              <a:p>
                <a:endParaRPr lang="zh-CN" altLang="en-US"/>
              </a:p>
            </p:txBody>
          </p:sp>
        </p:grpSp>
        <p:grpSp>
          <p:nvGrpSpPr>
            <p:cNvPr id="43033" name="Group 8"/>
            <p:cNvGrpSpPr/>
            <p:nvPr/>
          </p:nvGrpSpPr>
          <p:grpSpPr bwMode="auto">
            <a:xfrm>
              <a:off x="3925" y="1788"/>
              <a:ext cx="979" cy="1858"/>
              <a:chOff x="3925" y="1788"/>
              <a:chExt cx="979" cy="1858"/>
            </a:xfrm>
          </p:grpSpPr>
          <p:sp>
            <p:nvSpPr>
              <p:cNvPr id="43045" name="Rectangle 9"/>
              <p:cNvSpPr>
                <a:spLocks noChangeArrowheads="1"/>
              </p:cNvSpPr>
              <p:nvPr/>
            </p:nvSpPr>
            <p:spPr bwMode="auto">
              <a:xfrm flipH="1">
                <a:off x="4039" y="1919"/>
                <a:ext cx="864" cy="1727"/>
              </a:xfrm>
              <a:prstGeom prst="rect">
                <a:avLst/>
              </a:prstGeom>
              <a:solidFill>
                <a:srgbClr val="CCCCFF"/>
              </a:solidFill>
              <a:ln w="9525">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46" name="Freeform 10"/>
              <p:cNvSpPr/>
              <p:nvPr/>
            </p:nvSpPr>
            <p:spPr bwMode="auto">
              <a:xfrm flipH="1">
                <a:off x="3925" y="1788"/>
                <a:ext cx="979" cy="132"/>
              </a:xfrm>
              <a:custGeom>
                <a:avLst/>
                <a:gdLst>
                  <a:gd name="T0" fmla="*/ 0 w 977"/>
                  <a:gd name="T1" fmla="*/ 131 h 132"/>
                  <a:gd name="T2" fmla="*/ 186 w 977"/>
                  <a:gd name="T3" fmla="*/ 2 h 132"/>
                  <a:gd name="T4" fmla="*/ 1013 w 977"/>
                  <a:gd name="T5" fmla="*/ 0 h 132"/>
                  <a:gd name="T6" fmla="*/ 900 w 977"/>
                  <a:gd name="T7" fmla="*/ 132 h 132"/>
                  <a:gd name="T8" fmla="*/ 0 w 977"/>
                  <a:gd name="T9" fmla="*/ 131 h 132"/>
                  <a:gd name="T10" fmla="*/ 0 60000 65536"/>
                  <a:gd name="T11" fmla="*/ 0 60000 65536"/>
                  <a:gd name="T12" fmla="*/ 0 60000 65536"/>
                  <a:gd name="T13" fmla="*/ 0 60000 65536"/>
                  <a:gd name="T14" fmla="*/ 0 60000 65536"/>
                  <a:gd name="T15" fmla="*/ 0 w 977"/>
                  <a:gd name="T16" fmla="*/ 0 h 132"/>
                  <a:gd name="T17" fmla="*/ 977 w 977"/>
                  <a:gd name="T18" fmla="*/ 132 h 132"/>
                </a:gdLst>
                <a:ahLst/>
                <a:cxnLst>
                  <a:cxn ang="T10">
                    <a:pos x="T0" y="T1"/>
                  </a:cxn>
                  <a:cxn ang="T11">
                    <a:pos x="T2" y="T3"/>
                  </a:cxn>
                  <a:cxn ang="T12">
                    <a:pos x="T4" y="T5"/>
                  </a:cxn>
                  <a:cxn ang="T13">
                    <a:pos x="T6" y="T7"/>
                  </a:cxn>
                  <a:cxn ang="T14">
                    <a:pos x="T8" y="T9"/>
                  </a:cxn>
                </a:cxnLst>
                <a:rect l="T15" t="T16" r="T17" b="T18"/>
                <a:pathLst>
                  <a:path w="977" h="132">
                    <a:moveTo>
                      <a:pt x="0" y="131"/>
                    </a:moveTo>
                    <a:lnTo>
                      <a:pt x="186" y="2"/>
                    </a:lnTo>
                    <a:lnTo>
                      <a:pt x="977" y="0"/>
                    </a:lnTo>
                    <a:lnTo>
                      <a:pt x="864" y="132"/>
                    </a:lnTo>
                    <a:lnTo>
                      <a:pt x="0" y="131"/>
                    </a:lnTo>
                    <a:close/>
                  </a:path>
                </a:pathLst>
              </a:custGeom>
              <a:solidFill>
                <a:srgbClr val="9966FF"/>
              </a:solidFill>
              <a:ln w="9525">
                <a:solidFill>
                  <a:schemeClr val="bg2"/>
                </a:solidFill>
                <a:round/>
              </a:ln>
            </p:spPr>
            <p:txBody>
              <a:bodyPr lIns="107950" tIns="53975" rIns="107950" bIns="53975"/>
              <a:lstStyle/>
              <a:p>
                <a:endParaRPr lang="zh-CN" altLang="en-US"/>
              </a:p>
            </p:txBody>
          </p:sp>
          <p:sp>
            <p:nvSpPr>
              <p:cNvPr id="43047" name="Freeform 11"/>
              <p:cNvSpPr/>
              <p:nvPr/>
            </p:nvSpPr>
            <p:spPr bwMode="auto">
              <a:xfrm flipH="1">
                <a:off x="3926" y="1788"/>
                <a:ext cx="114" cy="1857"/>
              </a:xfrm>
              <a:custGeom>
                <a:avLst/>
                <a:gdLst>
                  <a:gd name="T0" fmla="*/ 37538011 w 54"/>
                  <a:gd name="T1" fmla="*/ 0 h 1863"/>
                  <a:gd name="T2" fmla="*/ 594438 w 54"/>
                  <a:gd name="T3" fmla="*/ 135 h 1863"/>
                  <a:gd name="T4" fmla="*/ 0 w 54"/>
                  <a:gd name="T5" fmla="*/ 1755 h 1863"/>
                  <a:gd name="T6" fmla="*/ 37538011 w 54"/>
                  <a:gd name="T7" fmla="*/ 1619 h 1863"/>
                  <a:gd name="T8" fmla="*/ 37538011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CCFF"/>
              </a:solidFill>
              <a:ln w="9525">
                <a:solidFill>
                  <a:schemeClr val="bg2"/>
                </a:solidFill>
                <a:round/>
              </a:ln>
            </p:spPr>
            <p:txBody>
              <a:bodyPr lIns="107950" tIns="53975" rIns="107950" bIns="53975"/>
              <a:lstStyle/>
              <a:p>
                <a:endParaRPr lang="zh-CN" altLang="en-US"/>
              </a:p>
            </p:txBody>
          </p:sp>
        </p:grpSp>
        <p:grpSp>
          <p:nvGrpSpPr>
            <p:cNvPr id="43034" name="Group 12"/>
            <p:cNvGrpSpPr/>
            <p:nvPr/>
          </p:nvGrpSpPr>
          <p:grpSpPr bwMode="auto">
            <a:xfrm>
              <a:off x="805" y="840"/>
              <a:ext cx="4103" cy="838"/>
              <a:chOff x="805" y="840"/>
              <a:chExt cx="4103" cy="838"/>
            </a:xfrm>
          </p:grpSpPr>
          <p:sp>
            <p:nvSpPr>
              <p:cNvPr id="43043" name="Rectangle 13"/>
              <p:cNvSpPr>
                <a:spLocks noChangeArrowheads="1"/>
              </p:cNvSpPr>
              <p:nvPr/>
            </p:nvSpPr>
            <p:spPr bwMode="auto">
              <a:xfrm flipH="1">
                <a:off x="809" y="911"/>
                <a:ext cx="4098" cy="767"/>
              </a:xfrm>
              <a:prstGeom prst="rect">
                <a:avLst/>
              </a:prstGeom>
              <a:solidFill>
                <a:srgbClr val="CCFFFF"/>
              </a:solidFill>
              <a:ln w="9525">
                <a:solidFill>
                  <a:srgbClr val="003399"/>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44" name="Freeform 14"/>
              <p:cNvSpPr/>
              <p:nvPr/>
            </p:nvSpPr>
            <p:spPr bwMode="auto">
              <a:xfrm>
                <a:off x="805" y="840"/>
                <a:ext cx="4103" cy="72"/>
              </a:xfrm>
              <a:custGeom>
                <a:avLst/>
                <a:gdLst>
                  <a:gd name="T0" fmla="*/ 4103 w 4103"/>
                  <a:gd name="T1" fmla="*/ 72 h 72"/>
                  <a:gd name="T2" fmla="*/ 3922 w 4103"/>
                  <a:gd name="T3" fmla="*/ 0 h 72"/>
                  <a:gd name="T4" fmla="*/ 205 w 4103"/>
                  <a:gd name="T5" fmla="*/ 0 h 72"/>
                  <a:gd name="T6" fmla="*/ 0 w 4103"/>
                  <a:gd name="T7" fmla="*/ 70 h 72"/>
                  <a:gd name="T8" fmla="*/ 4103 w 4103"/>
                  <a:gd name="T9" fmla="*/ 72 h 72"/>
                  <a:gd name="T10" fmla="*/ 0 60000 65536"/>
                  <a:gd name="T11" fmla="*/ 0 60000 65536"/>
                  <a:gd name="T12" fmla="*/ 0 60000 65536"/>
                  <a:gd name="T13" fmla="*/ 0 60000 65536"/>
                  <a:gd name="T14" fmla="*/ 0 60000 65536"/>
                  <a:gd name="T15" fmla="*/ 0 w 4103"/>
                  <a:gd name="T16" fmla="*/ 0 h 72"/>
                  <a:gd name="T17" fmla="*/ 4103 w 4103"/>
                  <a:gd name="T18" fmla="*/ 72 h 72"/>
                </a:gdLst>
                <a:ahLst/>
                <a:cxnLst>
                  <a:cxn ang="T10">
                    <a:pos x="T0" y="T1"/>
                  </a:cxn>
                  <a:cxn ang="T11">
                    <a:pos x="T2" y="T3"/>
                  </a:cxn>
                  <a:cxn ang="T12">
                    <a:pos x="T4" y="T5"/>
                  </a:cxn>
                  <a:cxn ang="T13">
                    <a:pos x="T6" y="T7"/>
                  </a:cxn>
                  <a:cxn ang="T14">
                    <a:pos x="T8" y="T9"/>
                  </a:cxn>
                </a:cxnLst>
                <a:rect l="T15" t="T16" r="T17" b="T18"/>
                <a:pathLst>
                  <a:path w="4103" h="72">
                    <a:moveTo>
                      <a:pt x="4103" y="72"/>
                    </a:moveTo>
                    <a:lnTo>
                      <a:pt x="3922" y="0"/>
                    </a:lnTo>
                    <a:lnTo>
                      <a:pt x="205" y="0"/>
                    </a:lnTo>
                    <a:lnTo>
                      <a:pt x="0" y="70"/>
                    </a:lnTo>
                    <a:lnTo>
                      <a:pt x="4103" y="72"/>
                    </a:lnTo>
                    <a:close/>
                  </a:path>
                </a:pathLst>
              </a:custGeom>
              <a:solidFill>
                <a:srgbClr val="0099FF"/>
              </a:solidFill>
              <a:ln w="9525">
                <a:solidFill>
                  <a:srgbClr val="003399"/>
                </a:solidFill>
                <a:round/>
              </a:ln>
            </p:spPr>
            <p:txBody>
              <a:bodyPr lIns="107950" tIns="53975" rIns="107950" bIns="53975"/>
              <a:lstStyle/>
              <a:p>
                <a:endParaRPr lang="zh-CN" altLang="en-US"/>
              </a:p>
            </p:txBody>
          </p:sp>
        </p:grpSp>
        <p:grpSp>
          <p:nvGrpSpPr>
            <p:cNvPr id="43035" name="Group 15"/>
            <p:cNvGrpSpPr/>
            <p:nvPr/>
          </p:nvGrpSpPr>
          <p:grpSpPr bwMode="auto">
            <a:xfrm>
              <a:off x="1899" y="1792"/>
              <a:ext cx="906" cy="1850"/>
              <a:chOff x="1910" y="1792"/>
              <a:chExt cx="906" cy="1850"/>
            </a:xfrm>
          </p:grpSpPr>
          <p:sp>
            <p:nvSpPr>
              <p:cNvPr id="43040" name="Rectangle 16"/>
              <p:cNvSpPr>
                <a:spLocks noChangeArrowheads="1"/>
              </p:cNvSpPr>
              <p:nvPr/>
            </p:nvSpPr>
            <p:spPr bwMode="auto">
              <a:xfrm>
                <a:off x="1911" y="1919"/>
                <a:ext cx="864" cy="1723"/>
              </a:xfrm>
              <a:prstGeom prst="rect">
                <a:avLst/>
              </a:prstGeom>
              <a:solidFill>
                <a:srgbClr val="FFCC99"/>
              </a:solidFill>
              <a:ln w="9525">
                <a:solidFill>
                  <a:srgbClr val="6633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41" name="Freeform 17"/>
              <p:cNvSpPr/>
              <p:nvPr/>
            </p:nvSpPr>
            <p:spPr bwMode="auto">
              <a:xfrm>
                <a:off x="1910" y="1792"/>
                <a:ext cx="906" cy="128"/>
              </a:xfrm>
              <a:custGeom>
                <a:avLst/>
                <a:gdLst>
                  <a:gd name="T0" fmla="*/ 0 w 906"/>
                  <a:gd name="T1" fmla="*/ 45 h 136"/>
                  <a:gd name="T2" fmla="*/ 80 w 906"/>
                  <a:gd name="T3" fmla="*/ 0 h 136"/>
                  <a:gd name="T4" fmla="*/ 906 w 906"/>
                  <a:gd name="T5" fmla="*/ 0 h 136"/>
                  <a:gd name="T6" fmla="*/ 864 w 906"/>
                  <a:gd name="T7" fmla="*/ 45 h 136"/>
                  <a:gd name="T8" fmla="*/ 0 w 906"/>
                  <a:gd name="T9" fmla="*/ 45 h 136"/>
                  <a:gd name="T10" fmla="*/ 0 60000 65536"/>
                  <a:gd name="T11" fmla="*/ 0 60000 65536"/>
                  <a:gd name="T12" fmla="*/ 0 60000 65536"/>
                  <a:gd name="T13" fmla="*/ 0 60000 65536"/>
                  <a:gd name="T14" fmla="*/ 0 60000 65536"/>
                  <a:gd name="T15" fmla="*/ 0 w 906"/>
                  <a:gd name="T16" fmla="*/ 0 h 136"/>
                  <a:gd name="T17" fmla="*/ 906 w 906"/>
                  <a:gd name="T18" fmla="*/ 136 h 136"/>
                </a:gdLst>
                <a:ahLst/>
                <a:cxnLst>
                  <a:cxn ang="T10">
                    <a:pos x="T0" y="T1"/>
                  </a:cxn>
                  <a:cxn ang="T11">
                    <a:pos x="T2" y="T3"/>
                  </a:cxn>
                  <a:cxn ang="T12">
                    <a:pos x="T4" y="T5"/>
                  </a:cxn>
                  <a:cxn ang="T13">
                    <a:pos x="T6" y="T7"/>
                  </a:cxn>
                  <a:cxn ang="T14">
                    <a:pos x="T8" y="T9"/>
                  </a:cxn>
                </a:cxnLst>
                <a:rect l="T15" t="T16" r="T17" b="T18"/>
                <a:pathLst>
                  <a:path w="906" h="136">
                    <a:moveTo>
                      <a:pt x="0" y="135"/>
                    </a:moveTo>
                    <a:lnTo>
                      <a:pt x="80" y="0"/>
                    </a:lnTo>
                    <a:lnTo>
                      <a:pt x="906" y="0"/>
                    </a:lnTo>
                    <a:lnTo>
                      <a:pt x="864" y="136"/>
                    </a:lnTo>
                    <a:lnTo>
                      <a:pt x="0" y="135"/>
                    </a:lnTo>
                    <a:close/>
                  </a:path>
                </a:pathLst>
              </a:custGeom>
              <a:solidFill>
                <a:srgbClr val="CC6600"/>
              </a:solidFill>
              <a:ln w="9525">
                <a:solidFill>
                  <a:srgbClr val="663300"/>
                </a:solidFill>
                <a:round/>
              </a:ln>
            </p:spPr>
            <p:txBody>
              <a:bodyPr lIns="107950" tIns="53975" rIns="107950" bIns="53975"/>
              <a:lstStyle/>
              <a:p>
                <a:endParaRPr lang="zh-CN" altLang="en-US"/>
              </a:p>
            </p:txBody>
          </p:sp>
          <p:sp>
            <p:nvSpPr>
              <p:cNvPr id="43042" name="Freeform 18"/>
              <p:cNvSpPr/>
              <p:nvPr/>
            </p:nvSpPr>
            <p:spPr bwMode="auto">
              <a:xfrm>
                <a:off x="2774" y="1792"/>
                <a:ext cx="42" cy="1849"/>
              </a:xfrm>
              <a:custGeom>
                <a:avLst/>
                <a:gdLst>
                  <a:gd name="T0" fmla="*/ 2 w 54"/>
                  <a:gd name="T1" fmla="*/ 0 h 1863"/>
                  <a:gd name="T2" fmla="*/ 1 w 54"/>
                  <a:gd name="T3" fmla="*/ 117 h 1863"/>
                  <a:gd name="T4" fmla="*/ 0 w 54"/>
                  <a:gd name="T5" fmla="*/ 1627 h 1863"/>
                  <a:gd name="T6" fmla="*/ 2 w 54"/>
                  <a:gd name="T7" fmla="*/ 1493 h 1863"/>
                  <a:gd name="T8" fmla="*/ 2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6600"/>
              </a:solidFill>
              <a:ln w="9525">
                <a:solidFill>
                  <a:srgbClr val="663300"/>
                </a:solidFill>
                <a:round/>
              </a:ln>
            </p:spPr>
            <p:txBody>
              <a:bodyPr lIns="107950" tIns="53975" rIns="107950" bIns="53975"/>
              <a:lstStyle/>
              <a:p>
                <a:endParaRPr lang="zh-CN" altLang="en-US"/>
              </a:p>
            </p:txBody>
          </p:sp>
        </p:grpSp>
        <p:grpSp>
          <p:nvGrpSpPr>
            <p:cNvPr id="43036" name="Group 19"/>
            <p:cNvGrpSpPr/>
            <p:nvPr/>
          </p:nvGrpSpPr>
          <p:grpSpPr bwMode="auto">
            <a:xfrm>
              <a:off x="2912" y="1792"/>
              <a:ext cx="906" cy="1854"/>
              <a:chOff x="2966" y="1792"/>
              <a:chExt cx="906" cy="1854"/>
            </a:xfrm>
          </p:grpSpPr>
          <p:sp>
            <p:nvSpPr>
              <p:cNvPr id="43037" name="Rectangle 20"/>
              <p:cNvSpPr>
                <a:spLocks noChangeArrowheads="1"/>
              </p:cNvSpPr>
              <p:nvPr/>
            </p:nvSpPr>
            <p:spPr bwMode="auto">
              <a:xfrm flipH="1">
                <a:off x="3007" y="1919"/>
                <a:ext cx="864" cy="1727"/>
              </a:xfrm>
              <a:prstGeom prst="rect">
                <a:avLst/>
              </a:prstGeom>
              <a:solidFill>
                <a:srgbClr val="FFFF99"/>
              </a:solidFill>
              <a:ln w="9525">
                <a:solidFill>
                  <a:srgbClr val="663300"/>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38" name="Freeform 21"/>
              <p:cNvSpPr/>
              <p:nvPr/>
            </p:nvSpPr>
            <p:spPr bwMode="auto">
              <a:xfrm flipH="1">
                <a:off x="2966" y="1792"/>
                <a:ext cx="906" cy="128"/>
              </a:xfrm>
              <a:custGeom>
                <a:avLst/>
                <a:gdLst>
                  <a:gd name="T0" fmla="*/ 0 w 906"/>
                  <a:gd name="T1" fmla="*/ 45 h 136"/>
                  <a:gd name="T2" fmla="*/ 80 w 906"/>
                  <a:gd name="T3" fmla="*/ 0 h 136"/>
                  <a:gd name="T4" fmla="*/ 906 w 906"/>
                  <a:gd name="T5" fmla="*/ 0 h 136"/>
                  <a:gd name="T6" fmla="*/ 864 w 906"/>
                  <a:gd name="T7" fmla="*/ 45 h 136"/>
                  <a:gd name="T8" fmla="*/ 0 w 906"/>
                  <a:gd name="T9" fmla="*/ 45 h 136"/>
                  <a:gd name="T10" fmla="*/ 0 60000 65536"/>
                  <a:gd name="T11" fmla="*/ 0 60000 65536"/>
                  <a:gd name="T12" fmla="*/ 0 60000 65536"/>
                  <a:gd name="T13" fmla="*/ 0 60000 65536"/>
                  <a:gd name="T14" fmla="*/ 0 60000 65536"/>
                  <a:gd name="T15" fmla="*/ 0 w 906"/>
                  <a:gd name="T16" fmla="*/ 0 h 136"/>
                  <a:gd name="T17" fmla="*/ 906 w 906"/>
                  <a:gd name="T18" fmla="*/ 136 h 136"/>
                </a:gdLst>
                <a:ahLst/>
                <a:cxnLst>
                  <a:cxn ang="T10">
                    <a:pos x="T0" y="T1"/>
                  </a:cxn>
                  <a:cxn ang="T11">
                    <a:pos x="T2" y="T3"/>
                  </a:cxn>
                  <a:cxn ang="T12">
                    <a:pos x="T4" y="T5"/>
                  </a:cxn>
                  <a:cxn ang="T13">
                    <a:pos x="T6" y="T7"/>
                  </a:cxn>
                  <a:cxn ang="T14">
                    <a:pos x="T8" y="T9"/>
                  </a:cxn>
                </a:cxnLst>
                <a:rect l="T15" t="T16" r="T17" b="T18"/>
                <a:pathLst>
                  <a:path w="906" h="136">
                    <a:moveTo>
                      <a:pt x="0" y="135"/>
                    </a:moveTo>
                    <a:lnTo>
                      <a:pt x="80" y="0"/>
                    </a:lnTo>
                    <a:lnTo>
                      <a:pt x="906" y="0"/>
                    </a:lnTo>
                    <a:lnTo>
                      <a:pt x="864" y="136"/>
                    </a:lnTo>
                    <a:lnTo>
                      <a:pt x="0" y="135"/>
                    </a:lnTo>
                    <a:close/>
                  </a:path>
                </a:pathLst>
              </a:custGeom>
              <a:solidFill>
                <a:srgbClr val="CC9900"/>
              </a:solidFill>
              <a:ln w="9525">
                <a:solidFill>
                  <a:srgbClr val="663300"/>
                </a:solidFill>
                <a:round/>
              </a:ln>
            </p:spPr>
            <p:txBody>
              <a:bodyPr lIns="107950" tIns="53975" rIns="107950" bIns="53975"/>
              <a:lstStyle/>
              <a:p>
                <a:endParaRPr lang="zh-CN" altLang="en-US"/>
              </a:p>
            </p:txBody>
          </p:sp>
          <p:sp>
            <p:nvSpPr>
              <p:cNvPr id="43039" name="Freeform 22"/>
              <p:cNvSpPr/>
              <p:nvPr/>
            </p:nvSpPr>
            <p:spPr bwMode="auto">
              <a:xfrm flipH="1">
                <a:off x="2966" y="1792"/>
                <a:ext cx="42" cy="1853"/>
              </a:xfrm>
              <a:custGeom>
                <a:avLst/>
                <a:gdLst>
                  <a:gd name="T0" fmla="*/ 2 w 54"/>
                  <a:gd name="T1" fmla="*/ 0 h 1863"/>
                  <a:gd name="T2" fmla="*/ 1 w 54"/>
                  <a:gd name="T3" fmla="*/ 117 h 1863"/>
                  <a:gd name="T4" fmla="*/ 0 w 54"/>
                  <a:gd name="T5" fmla="*/ 1691 h 1863"/>
                  <a:gd name="T6" fmla="*/ 2 w 54"/>
                  <a:gd name="T7" fmla="*/ 1551 h 1863"/>
                  <a:gd name="T8" fmla="*/ 2 w 54"/>
                  <a:gd name="T9" fmla="*/ 0 h 1863"/>
                  <a:gd name="T10" fmla="*/ 0 60000 65536"/>
                  <a:gd name="T11" fmla="*/ 0 60000 65536"/>
                  <a:gd name="T12" fmla="*/ 0 60000 65536"/>
                  <a:gd name="T13" fmla="*/ 0 60000 65536"/>
                  <a:gd name="T14" fmla="*/ 0 60000 65536"/>
                  <a:gd name="T15" fmla="*/ 0 w 54"/>
                  <a:gd name="T16" fmla="*/ 0 h 1863"/>
                  <a:gd name="T17" fmla="*/ 54 w 54"/>
                  <a:gd name="T18" fmla="*/ 1863 h 1863"/>
                </a:gdLst>
                <a:ahLst/>
                <a:cxnLst>
                  <a:cxn ang="T10">
                    <a:pos x="T0" y="T1"/>
                  </a:cxn>
                  <a:cxn ang="T11">
                    <a:pos x="T2" y="T3"/>
                  </a:cxn>
                  <a:cxn ang="T12">
                    <a:pos x="T4" y="T5"/>
                  </a:cxn>
                  <a:cxn ang="T13">
                    <a:pos x="T6" y="T7"/>
                  </a:cxn>
                  <a:cxn ang="T14">
                    <a:pos x="T8" y="T9"/>
                  </a:cxn>
                </a:cxnLst>
                <a:rect l="T15" t="T16" r="T17" b="T18"/>
                <a:pathLst>
                  <a:path w="54" h="1863">
                    <a:moveTo>
                      <a:pt x="54" y="0"/>
                    </a:moveTo>
                    <a:lnTo>
                      <a:pt x="1" y="135"/>
                    </a:lnTo>
                    <a:lnTo>
                      <a:pt x="0" y="1863"/>
                    </a:lnTo>
                    <a:lnTo>
                      <a:pt x="54" y="1710"/>
                    </a:lnTo>
                    <a:lnTo>
                      <a:pt x="54" y="0"/>
                    </a:lnTo>
                    <a:close/>
                  </a:path>
                </a:pathLst>
              </a:custGeom>
              <a:solidFill>
                <a:srgbClr val="CCCC00"/>
              </a:solidFill>
              <a:ln w="9525">
                <a:solidFill>
                  <a:srgbClr val="663300"/>
                </a:solidFill>
                <a:round/>
              </a:ln>
            </p:spPr>
            <p:txBody>
              <a:bodyPr lIns="107950" tIns="53975" rIns="107950" bIns="53975"/>
              <a:lstStyle/>
              <a:p>
                <a:endParaRPr lang="zh-CN" altLang="en-US"/>
              </a:p>
            </p:txBody>
          </p:sp>
        </p:grpSp>
      </p:grpSp>
      <p:sp>
        <p:nvSpPr>
          <p:cNvPr id="43012" name="Rectangle 23"/>
          <p:cNvSpPr>
            <a:spLocks noChangeArrowheads="1"/>
          </p:cNvSpPr>
          <p:nvPr/>
        </p:nvSpPr>
        <p:spPr bwMode="auto">
          <a:xfrm>
            <a:off x="10801502" y="596899"/>
            <a:ext cx="508000" cy="876300"/>
          </a:xfrm>
          <a:prstGeom prst="rect">
            <a:avLst/>
          </a:prstGeom>
          <a:noFill/>
          <a:ln w="76200">
            <a:solidFill>
              <a:schemeClr val="hlink"/>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13" name="Rectangle 24"/>
          <p:cNvSpPr>
            <a:spLocks noChangeArrowheads="1"/>
          </p:cNvSpPr>
          <p:nvPr/>
        </p:nvSpPr>
        <p:spPr bwMode="auto">
          <a:xfrm>
            <a:off x="1359195" y="5370836"/>
            <a:ext cx="147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dirty="0">
                <a:ea typeface="宋体" panose="02010600030101010101" pitchFamily="2" charset="-122"/>
              </a:rPr>
              <a:t>Decreasing </a:t>
            </a:r>
            <a:endParaRPr lang="en-US" altLang="zh-CN" sz="1800" b="1" dirty="0">
              <a:ea typeface="宋体" panose="02010600030101010101" pitchFamily="2" charset="-122"/>
            </a:endParaRPr>
          </a:p>
          <a:p>
            <a:pPr algn="ctr"/>
            <a:r>
              <a:rPr lang="en-US" altLang="zh-CN" sz="1800" b="1" dirty="0">
                <a:ea typeface="宋体" panose="02010600030101010101" pitchFamily="2" charset="-122"/>
              </a:rPr>
              <a:t>abstraction</a:t>
            </a:r>
            <a:endParaRPr lang="en-US" altLang="zh-CN" sz="1800" b="1" dirty="0">
              <a:ea typeface="宋体" panose="02010600030101010101" pitchFamily="2" charset="-122"/>
            </a:endParaRPr>
          </a:p>
        </p:txBody>
      </p:sp>
      <p:sp>
        <p:nvSpPr>
          <p:cNvPr id="43014" name="AutoShape 25"/>
          <p:cNvSpPr>
            <a:spLocks noChangeArrowheads="1"/>
          </p:cNvSpPr>
          <p:nvPr/>
        </p:nvSpPr>
        <p:spPr bwMode="auto">
          <a:xfrm>
            <a:off x="2605384" y="1770387"/>
            <a:ext cx="447675" cy="4040187"/>
          </a:xfrm>
          <a:prstGeom prst="upDownArrow">
            <a:avLst>
              <a:gd name="adj1" fmla="val 44796"/>
              <a:gd name="adj2" fmla="val 180329"/>
            </a:avLst>
          </a:prstGeom>
          <a:gradFill rotWithShape="0">
            <a:gsLst>
              <a:gs pos="1000">
                <a:srgbClr val="EB7C11"/>
              </a:gs>
              <a:gs pos="50000">
                <a:schemeClr val="accent4">
                  <a:lumMod val="75000"/>
                </a:schemeClr>
              </a:gs>
              <a:gs pos="100000">
                <a:srgbClr val="EB7C11"/>
              </a:gs>
            </a:gsLst>
            <a:lin ang="5400000" scaled="1"/>
          </a:gradFill>
          <a:ln>
            <a:noFill/>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3015" name="Rectangle 26"/>
          <p:cNvSpPr>
            <a:spLocks noChangeArrowheads="1"/>
          </p:cNvSpPr>
          <p:nvPr/>
        </p:nvSpPr>
        <p:spPr bwMode="auto">
          <a:xfrm>
            <a:off x="1390945" y="1586236"/>
            <a:ext cx="1416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dirty="0">
                <a:ea typeface="宋体" panose="02010600030101010101" pitchFamily="2" charset="-122"/>
              </a:rPr>
              <a:t>Increasing</a:t>
            </a:r>
            <a:endParaRPr lang="en-US" altLang="zh-CN" sz="1800" b="1" dirty="0">
              <a:ea typeface="宋体" panose="02010600030101010101" pitchFamily="2" charset="-122"/>
            </a:endParaRPr>
          </a:p>
          <a:p>
            <a:pPr algn="ctr"/>
            <a:r>
              <a:rPr lang="en-US" altLang="zh-CN" sz="1800" b="1" dirty="0">
                <a:ea typeface="宋体" panose="02010600030101010101" pitchFamily="2" charset="-122"/>
              </a:rPr>
              <a:t>abstraction</a:t>
            </a:r>
            <a:endParaRPr lang="en-US" altLang="zh-CN" sz="1800" b="1" dirty="0">
              <a:ea typeface="宋体" panose="02010600030101010101" pitchFamily="2" charset="-122"/>
            </a:endParaRPr>
          </a:p>
        </p:txBody>
      </p:sp>
      <p:sp>
        <p:nvSpPr>
          <p:cNvPr id="43016" name="Rectangle 27"/>
          <p:cNvSpPr>
            <a:spLocks noChangeArrowheads="1"/>
          </p:cNvSpPr>
          <p:nvPr/>
        </p:nvSpPr>
        <p:spPr bwMode="auto">
          <a:xfrm>
            <a:off x="6273800" y="1712555"/>
            <a:ext cx="622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Asset</a:t>
            </a:r>
            <a:endParaRPr lang="en-US" altLang="zh-CN" sz="1800" b="1">
              <a:ea typeface="宋体" panose="02010600030101010101" pitchFamily="2" charset="-122"/>
            </a:endParaRPr>
          </a:p>
        </p:txBody>
      </p:sp>
      <p:sp>
        <p:nvSpPr>
          <p:cNvPr id="43017" name="Rectangle 28"/>
          <p:cNvSpPr>
            <a:spLocks noChangeArrowheads="1"/>
          </p:cNvSpPr>
          <p:nvPr/>
        </p:nvSpPr>
        <p:spPr bwMode="auto">
          <a:xfrm>
            <a:off x="7778750" y="3477855"/>
            <a:ext cx="1168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RealEstate</a:t>
            </a:r>
            <a:endParaRPr lang="en-US" altLang="zh-CN" sz="1800" b="1">
              <a:ea typeface="宋体" panose="02010600030101010101" pitchFamily="2" charset="-122"/>
            </a:endParaRPr>
          </a:p>
        </p:txBody>
      </p:sp>
      <p:sp>
        <p:nvSpPr>
          <p:cNvPr id="43018" name="Rectangle 29"/>
          <p:cNvSpPr>
            <a:spLocks noChangeArrowheads="1"/>
          </p:cNvSpPr>
          <p:nvPr/>
        </p:nvSpPr>
        <p:spPr bwMode="auto">
          <a:xfrm>
            <a:off x="3681413" y="5289194"/>
            <a:ext cx="876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Savings</a:t>
            </a:r>
            <a:endParaRPr lang="en-US" altLang="zh-CN" sz="1800" b="1">
              <a:ea typeface="宋体" panose="02010600030101010101" pitchFamily="2" charset="-122"/>
            </a:endParaRPr>
          </a:p>
        </p:txBody>
      </p:sp>
      <p:sp>
        <p:nvSpPr>
          <p:cNvPr id="43019" name="Rectangle 30"/>
          <p:cNvSpPr>
            <a:spLocks noChangeArrowheads="1"/>
          </p:cNvSpPr>
          <p:nvPr/>
        </p:nvSpPr>
        <p:spPr bwMode="auto">
          <a:xfrm>
            <a:off x="4108450" y="3477855"/>
            <a:ext cx="1473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BankAccount</a:t>
            </a:r>
            <a:endParaRPr lang="en-US" altLang="zh-CN" sz="1800" b="1">
              <a:ea typeface="宋体" panose="02010600030101010101" pitchFamily="2" charset="-122"/>
            </a:endParaRPr>
          </a:p>
        </p:txBody>
      </p:sp>
      <p:sp>
        <p:nvSpPr>
          <p:cNvPr id="43020" name="Rectangle 31"/>
          <p:cNvSpPr>
            <a:spLocks noChangeArrowheads="1"/>
          </p:cNvSpPr>
          <p:nvPr/>
        </p:nvSpPr>
        <p:spPr bwMode="auto">
          <a:xfrm>
            <a:off x="4743450" y="5289194"/>
            <a:ext cx="10287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Checking</a:t>
            </a:r>
            <a:endParaRPr lang="en-US" altLang="zh-CN" sz="1800" b="1">
              <a:ea typeface="宋体" panose="02010600030101010101" pitchFamily="2" charset="-122"/>
            </a:endParaRPr>
          </a:p>
        </p:txBody>
      </p:sp>
      <p:sp>
        <p:nvSpPr>
          <p:cNvPr id="43021" name="Rectangle 32"/>
          <p:cNvSpPr>
            <a:spLocks noChangeArrowheads="1"/>
          </p:cNvSpPr>
          <p:nvPr/>
        </p:nvSpPr>
        <p:spPr bwMode="auto">
          <a:xfrm>
            <a:off x="6261100" y="5289194"/>
            <a:ext cx="622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Stock</a:t>
            </a:r>
            <a:endParaRPr lang="en-US" altLang="zh-CN" sz="1800" b="1">
              <a:ea typeface="宋体" panose="02010600030101010101" pitchFamily="2" charset="-122"/>
            </a:endParaRPr>
          </a:p>
        </p:txBody>
      </p:sp>
      <p:sp>
        <p:nvSpPr>
          <p:cNvPr id="43022" name="Rectangle 33"/>
          <p:cNvSpPr>
            <a:spLocks noChangeArrowheads="1"/>
          </p:cNvSpPr>
          <p:nvPr/>
        </p:nvSpPr>
        <p:spPr bwMode="auto">
          <a:xfrm>
            <a:off x="6134100" y="3477855"/>
            <a:ext cx="901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Security</a:t>
            </a:r>
            <a:endParaRPr lang="en-US" altLang="zh-CN" sz="1800" b="1">
              <a:ea typeface="宋体" panose="02010600030101010101" pitchFamily="2" charset="-122"/>
            </a:endParaRPr>
          </a:p>
        </p:txBody>
      </p:sp>
      <p:sp>
        <p:nvSpPr>
          <p:cNvPr id="43023" name="Rectangle 34"/>
          <p:cNvSpPr>
            <a:spLocks noChangeArrowheads="1"/>
          </p:cNvSpPr>
          <p:nvPr/>
        </p:nvSpPr>
        <p:spPr bwMode="auto">
          <a:xfrm>
            <a:off x="7340600" y="5289194"/>
            <a:ext cx="584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DotDot"/>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ea typeface="宋体" panose="02010600030101010101" pitchFamily="2" charset="-122"/>
              </a:rPr>
              <a:t>Bond</a:t>
            </a:r>
            <a:endParaRPr lang="en-US" altLang="zh-CN" sz="1800" b="1">
              <a:ea typeface="宋体" panose="02010600030101010101" pitchFamily="2" charset="-122"/>
            </a:endParaRPr>
          </a:p>
        </p:txBody>
      </p:sp>
      <p:sp>
        <p:nvSpPr>
          <p:cNvPr id="43024" name="AutoShape 35"/>
          <p:cNvSpPr>
            <a:spLocks noChangeArrowheads="1"/>
          </p:cNvSpPr>
          <p:nvPr/>
        </p:nvSpPr>
        <p:spPr bwMode="auto">
          <a:xfrm rot="-5400000">
            <a:off x="5893595" y="2554725"/>
            <a:ext cx="1349375" cy="423863"/>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986 h 21600"/>
              <a:gd name="T14" fmla="*/ 19056 w 21600"/>
              <a:gd name="T15" fmla="*/ 15614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lnTo>
                  <a:pt x="15893" y="0"/>
                </a:lnTo>
                <a:close/>
              </a:path>
              <a:path w="21600" h="21600">
                <a:moveTo>
                  <a:pt x="1350" y="5986"/>
                </a:moveTo>
                <a:lnTo>
                  <a:pt x="1350" y="15614"/>
                </a:lnTo>
                <a:lnTo>
                  <a:pt x="2700" y="15614"/>
                </a:lnTo>
                <a:lnTo>
                  <a:pt x="2700" y="5986"/>
                </a:lnTo>
                <a:lnTo>
                  <a:pt x="1350" y="5986"/>
                </a:lnTo>
                <a:close/>
              </a:path>
              <a:path w="21600" h="21600">
                <a:moveTo>
                  <a:pt x="0" y="5986"/>
                </a:moveTo>
                <a:lnTo>
                  <a:pt x="0" y="15614"/>
                </a:lnTo>
                <a:lnTo>
                  <a:pt x="675" y="15614"/>
                </a:lnTo>
                <a:lnTo>
                  <a:pt x="675" y="5986"/>
                </a:lnTo>
                <a:lnTo>
                  <a:pt x="0" y="5986"/>
                </a:lnTo>
                <a:close/>
              </a:path>
            </a:pathLst>
          </a:custGeom>
          <a:noFill/>
          <a:ln w="28575">
            <a:solidFill>
              <a:srgbClr val="009999"/>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dirty="0"/>
          </a:p>
        </p:txBody>
      </p:sp>
      <p:sp>
        <p:nvSpPr>
          <p:cNvPr id="43025" name="AutoShape 36"/>
          <p:cNvSpPr>
            <a:spLocks noChangeArrowheads="1"/>
          </p:cNvSpPr>
          <p:nvPr/>
        </p:nvSpPr>
        <p:spPr bwMode="auto">
          <a:xfrm rot="-2700000">
            <a:off x="4713289" y="2553931"/>
            <a:ext cx="1349375" cy="423863"/>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986 h 21600"/>
              <a:gd name="T14" fmla="*/ 19056 w 21600"/>
              <a:gd name="T15" fmla="*/ 15614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lnTo>
                  <a:pt x="15893" y="0"/>
                </a:lnTo>
                <a:close/>
              </a:path>
              <a:path w="21600" h="21600">
                <a:moveTo>
                  <a:pt x="1350" y="5986"/>
                </a:moveTo>
                <a:lnTo>
                  <a:pt x="1350" y="15614"/>
                </a:lnTo>
                <a:lnTo>
                  <a:pt x="2700" y="15614"/>
                </a:lnTo>
                <a:lnTo>
                  <a:pt x="2700" y="5986"/>
                </a:lnTo>
                <a:lnTo>
                  <a:pt x="1350" y="5986"/>
                </a:lnTo>
                <a:close/>
              </a:path>
              <a:path w="21600" h="21600">
                <a:moveTo>
                  <a:pt x="0" y="5986"/>
                </a:moveTo>
                <a:lnTo>
                  <a:pt x="0" y="15614"/>
                </a:lnTo>
                <a:lnTo>
                  <a:pt x="675" y="15614"/>
                </a:lnTo>
                <a:lnTo>
                  <a:pt x="675" y="5986"/>
                </a:lnTo>
                <a:lnTo>
                  <a:pt x="0" y="5986"/>
                </a:lnTo>
                <a:close/>
              </a:path>
            </a:pathLst>
          </a:custGeom>
          <a:noFill/>
          <a:ln w="28575">
            <a:solidFill>
              <a:srgbClr val="009999"/>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43026" name="AutoShape 37"/>
          <p:cNvSpPr>
            <a:spLocks noChangeArrowheads="1"/>
          </p:cNvSpPr>
          <p:nvPr/>
        </p:nvSpPr>
        <p:spPr bwMode="auto">
          <a:xfrm rot="-8100000">
            <a:off x="7023895" y="2554725"/>
            <a:ext cx="1349375" cy="423863"/>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986 h 21600"/>
              <a:gd name="T14" fmla="*/ 19056 w 21600"/>
              <a:gd name="T15" fmla="*/ 15614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lnTo>
                  <a:pt x="15893" y="0"/>
                </a:lnTo>
                <a:close/>
              </a:path>
              <a:path w="21600" h="21600">
                <a:moveTo>
                  <a:pt x="1350" y="5986"/>
                </a:moveTo>
                <a:lnTo>
                  <a:pt x="1350" y="15614"/>
                </a:lnTo>
                <a:lnTo>
                  <a:pt x="2700" y="15614"/>
                </a:lnTo>
                <a:lnTo>
                  <a:pt x="2700" y="5986"/>
                </a:lnTo>
                <a:lnTo>
                  <a:pt x="1350" y="5986"/>
                </a:lnTo>
                <a:close/>
              </a:path>
              <a:path w="21600" h="21600">
                <a:moveTo>
                  <a:pt x="0" y="5986"/>
                </a:moveTo>
                <a:lnTo>
                  <a:pt x="0" y="15614"/>
                </a:lnTo>
                <a:lnTo>
                  <a:pt x="675" y="15614"/>
                </a:lnTo>
                <a:lnTo>
                  <a:pt x="675" y="5986"/>
                </a:lnTo>
                <a:lnTo>
                  <a:pt x="0" y="5986"/>
                </a:lnTo>
                <a:close/>
              </a:path>
            </a:pathLst>
          </a:custGeom>
          <a:noFill/>
          <a:ln w="28575">
            <a:solidFill>
              <a:srgbClr val="009999"/>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43027" name="AutoShape 38"/>
          <p:cNvSpPr>
            <a:spLocks noChangeArrowheads="1"/>
          </p:cNvSpPr>
          <p:nvPr/>
        </p:nvSpPr>
        <p:spPr bwMode="auto">
          <a:xfrm rot="-5400000">
            <a:off x="5893595" y="4285100"/>
            <a:ext cx="1349375" cy="423863"/>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986 h 21600"/>
              <a:gd name="T14" fmla="*/ 19056 w 21600"/>
              <a:gd name="T15" fmla="*/ 15614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lnTo>
                  <a:pt x="15893" y="0"/>
                </a:lnTo>
                <a:close/>
              </a:path>
              <a:path w="21600" h="21600">
                <a:moveTo>
                  <a:pt x="1350" y="5986"/>
                </a:moveTo>
                <a:lnTo>
                  <a:pt x="1350" y="15614"/>
                </a:lnTo>
                <a:lnTo>
                  <a:pt x="2700" y="15614"/>
                </a:lnTo>
                <a:lnTo>
                  <a:pt x="2700" y="5986"/>
                </a:lnTo>
                <a:lnTo>
                  <a:pt x="1350" y="5986"/>
                </a:lnTo>
                <a:close/>
              </a:path>
              <a:path w="21600" h="21600">
                <a:moveTo>
                  <a:pt x="0" y="5986"/>
                </a:moveTo>
                <a:lnTo>
                  <a:pt x="0" y="15614"/>
                </a:lnTo>
                <a:lnTo>
                  <a:pt x="675" y="15614"/>
                </a:lnTo>
                <a:lnTo>
                  <a:pt x="675" y="5986"/>
                </a:lnTo>
                <a:lnTo>
                  <a:pt x="0" y="5986"/>
                </a:lnTo>
                <a:close/>
              </a:path>
            </a:pathLst>
          </a:custGeom>
          <a:noFill/>
          <a:ln w="28575">
            <a:solidFill>
              <a:srgbClr val="009999"/>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43028" name="AutoShape 39"/>
          <p:cNvSpPr>
            <a:spLocks noChangeArrowheads="1"/>
          </p:cNvSpPr>
          <p:nvPr/>
        </p:nvSpPr>
        <p:spPr bwMode="auto">
          <a:xfrm rot="-7200000">
            <a:off x="6565901" y="4281131"/>
            <a:ext cx="1455737" cy="423862"/>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986 h 21600"/>
              <a:gd name="T14" fmla="*/ 19056 w 21600"/>
              <a:gd name="T15" fmla="*/ 15614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lnTo>
                  <a:pt x="15893" y="0"/>
                </a:lnTo>
                <a:close/>
              </a:path>
              <a:path w="21600" h="21600">
                <a:moveTo>
                  <a:pt x="1350" y="5986"/>
                </a:moveTo>
                <a:lnTo>
                  <a:pt x="1350" y="15614"/>
                </a:lnTo>
                <a:lnTo>
                  <a:pt x="2700" y="15614"/>
                </a:lnTo>
                <a:lnTo>
                  <a:pt x="2700" y="5986"/>
                </a:lnTo>
                <a:lnTo>
                  <a:pt x="1350" y="5986"/>
                </a:lnTo>
                <a:close/>
              </a:path>
              <a:path w="21600" h="21600">
                <a:moveTo>
                  <a:pt x="0" y="5986"/>
                </a:moveTo>
                <a:lnTo>
                  <a:pt x="0" y="15614"/>
                </a:lnTo>
                <a:lnTo>
                  <a:pt x="675" y="15614"/>
                </a:lnTo>
                <a:lnTo>
                  <a:pt x="675" y="5986"/>
                </a:lnTo>
                <a:lnTo>
                  <a:pt x="0" y="5986"/>
                </a:lnTo>
                <a:close/>
              </a:path>
            </a:pathLst>
          </a:custGeom>
          <a:noFill/>
          <a:ln w="28575">
            <a:solidFill>
              <a:srgbClr val="009999"/>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43029" name="AutoShape 40"/>
          <p:cNvSpPr>
            <a:spLocks noChangeArrowheads="1"/>
          </p:cNvSpPr>
          <p:nvPr/>
        </p:nvSpPr>
        <p:spPr bwMode="auto">
          <a:xfrm rot="-6300000">
            <a:off x="4521995" y="4285100"/>
            <a:ext cx="1349375" cy="423863"/>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986 h 21600"/>
              <a:gd name="T14" fmla="*/ 19056 w 21600"/>
              <a:gd name="T15" fmla="*/ 15614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lnTo>
                  <a:pt x="15893" y="0"/>
                </a:lnTo>
                <a:close/>
              </a:path>
              <a:path w="21600" h="21600">
                <a:moveTo>
                  <a:pt x="1350" y="5986"/>
                </a:moveTo>
                <a:lnTo>
                  <a:pt x="1350" y="15614"/>
                </a:lnTo>
                <a:lnTo>
                  <a:pt x="2700" y="15614"/>
                </a:lnTo>
                <a:lnTo>
                  <a:pt x="2700" y="5986"/>
                </a:lnTo>
                <a:lnTo>
                  <a:pt x="1350" y="5986"/>
                </a:lnTo>
                <a:close/>
              </a:path>
              <a:path w="21600" h="21600">
                <a:moveTo>
                  <a:pt x="0" y="5986"/>
                </a:moveTo>
                <a:lnTo>
                  <a:pt x="0" y="15614"/>
                </a:lnTo>
                <a:lnTo>
                  <a:pt x="675" y="15614"/>
                </a:lnTo>
                <a:lnTo>
                  <a:pt x="675" y="5986"/>
                </a:lnTo>
                <a:lnTo>
                  <a:pt x="0" y="5986"/>
                </a:lnTo>
                <a:close/>
              </a:path>
            </a:pathLst>
          </a:custGeom>
          <a:noFill/>
          <a:ln w="28575">
            <a:solidFill>
              <a:srgbClr val="009999"/>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43030" name="AutoShape 41"/>
          <p:cNvSpPr>
            <a:spLocks noChangeArrowheads="1"/>
          </p:cNvSpPr>
          <p:nvPr/>
        </p:nvSpPr>
        <p:spPr bwMode="auto">
          <a:xfrm rot="6300000" flipH="1">
            <a:off x="3594895" y="4285100"/>
            <a:ext cx="1349375" cy="423863"/>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986 h 21600"/>
              <a:gd name="T14" fmla="*/ 19056 w 21600"/>
              <a:gd name="T15" fmla="*/ 15614 h 21600"/>
            </a:gdLst>
            <a:ahLst/>
            <a:cxnLst>
              <a:cxn ang="T8">
                <a:pos x="T0" y="T1"/>
              </a:cxn>
              <a:cxn ang="T9">
                <a:pos x="T2" y="T3"/>
              </a:cxn>
              <a:cxn ang="T10">
                <a:pos x="T4" y="T5"/>
              </a:cxn>
              <a:cxn ang="T11">
                <a:pos x="T6" y="T7"/>
              </a:cxn>
            </a:cxnLst>
            <a:rect l="T12" t="T13" r="T14" b="T15"/>
            <a:pathLst>
              <a:path w="21600" h="21600">
                <a:moveTo>
                  <a:pt x="15893" y="0"/>
                </a:moveTo>
                <a:lnTo>
                  <a:pt x="15893" y="5986"/>
                </a:lnTo>
                <a:lnTo>
                  <a:pt x="3375" y="5986"/>
                </a:lnTo>
                <a:lnTo>
                  <a:pt x="3375" y="15614"/>
                </a:lnTo>
                <a:lnTo>
                  <a:pt x="15893" y="15614"/>
                </a:lnTo>
                <a:lnTo>
                  <a:pt x="15893" y="21600"/>
                </a:lnTo>
                <a:lnTo>
                  <a:pt x="21600" y="10800"/>
                </a:lnTo>
                <a:lnTo>
                  <a:pt x="15893" y="0"/>
                </a:lnTo>
                <a:close/>
              </a:path>
              <a:path w="21600" h="21600">
                <a:moveTo>
                  <a:pt x="1350" y="5986"/>
                </a:moveTo>
                <a:lnTo>
                  <a:pt x="1350" y="15614"/>
                </a:lnTo>
                <a:lnTo>
                  <a:pt x="2700" y="15614"/>
                </a:lnTo>
                <a:lnTo>
                  <a:pt x="2700" y="5986"/>
                </a:lnTo>
                <a:lnTo>
                  <a:pt x="1350" y="5986"/>
                </a:lnTo>
                <a:close/>
              </a:path>
              <a:path w="21600" h="21600">
                <a:moveTo>
                  <a:pt x="0" y="5986"/>
                </a:moveTo>
                <a:lnTo>
                  <a:pt x="0" y="15614"/>
                </a:lnTo>
                <a:lnTo>
                  <a:pt x="675" y="15614"/>
                </a:lnTo>
                <a:lnTo>
                  <a:pt x="675" y="5986"/>
                </a:lnTo>
                <a:lnTo>
                  <a:pt x="0" y="5986"/>
                </a:lnTo>
                <a:close/>
              </a:path>
            </a:pathLst>
          </a:custGeom>
          <a:noFill/>
          <a:ln w="28575">
            <a:solidFill>
              <a:srgbClr val="009999"/>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43031" name="Text Box 42"/>
          <p:cNvSpPr txBox="1">
            <a:spLocks noChangeArrowheads="1"/>
          </p:cNvSpPr>
          <p:nvPr/>
        </p:nvSpPr>
        <p:spPr bwMode="auto">
          <a:xfrm>
            <a:off x="612000" y="6257198"/>
            <a:ext cx="11313546" cy="380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squar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lnSpc>
                <a:spcPct val="85000"/>
              </a:lnSpc>
              <a:spcBef>
                <a:spcPct val="85000"/>
              </a:spcBef>
            </a:pPr>
            <a:r>
              <a:rPr lang="en-US" altLang="zh-CN" sz="2200" dirty="0">
                <a:solidFill>
                  <a:srgbClr val="EB7C11"/>
                </a:solidFill>
                <a:ea typeface="宋体" panose="02010600030101010101" pitchFamily="2" charset="-122"/>
              </a:rPr>
              <a:t>Elements at the same level of the hierarchy should be at the same level of abstraction.</a:t>
            </a:r>
            <a:endParaRPr lang="en-US" altLang="zh-CN" sz="2200" dirty="0">
              <a:solidFill>
                <a:srgbClr val="EB7C11"/>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mtClean="0"/>
              <a:t>What Is a Class?</a:t>
            </a:r>
            <a:endParaRPr lang="en-US" altLang="zh-CN" smtClean="0"/>
          </a:p>
        </p:txBody>
      </p:sp>
      <p:sp>
        <p:nvSpPr>
          <p:cNvPr id="45059" name="Rectangle 3"/>
          <p:cNvSpPr>
            <a:spLocks noGrp="1" noChangeArrowheads="1"/>
          </p:cNvSpPr>
          <p:nvPr>
            <p:ph type="body" idx="1"/>
          </p:nvPr>
        </p:nvSpPr>
        <p:spPr/>
        <p:txBody>
          <a:bodyPr/>
          <a:lstStyle/>
          <a:p>
            <a:pPr eaLnBrk="1" fontAlgn="t" hangingPunct="1"/>
            <a:r>
              <a:rPr lang="en-US" altLang="zh-CN" dirty="0" smtClean="0">
                <a:ea typeface="宋体" panose="02010600030101010101" pitchFamily="2" charset="-122"/>
              </a:rPr>
              <a:t>A class is a description of a set of objects that share the same </a:t>
            </a:r>
            <a:r>
              <a:rPr lang="en-US" altLang="zh-CN" i="1" dirty="0" smtClean="0">
                <a:solidFill>
                  <a:srgbClr val="EB7C11"/>
                </a:solidFill>
                <a:ea typeface="宋体" panose="02010600030101010101" pitchFamily="2" charset="-122"/>
              </a:rPr>
              <a:t>attributes</a:t>
            </a:r>
            <a:r>
              <a:rPr lang="en-US" altLang="zh-CN" dirty="0" smtClean="0">
                <a:solidFill>
                  <a:srgbClr val="00CCFF"/>
                </a:solidFill>
                <a:ea typeface="宋体" panose="02010600030101010101" pitchFamily="2" charset="-122"/>
              </a:rPr>
              <a:t>,</a:t>
            </a:r>
            <a:r>
              <a:rPr lang="en-US" altLang="zh-CN" dirty="0" smtClean="0">
                <a:ea typeface="宋体" panose="02010600030101010101" pitchFamily="2" charset="-122"/>
              </a:rPr>
              <a:t> </a:t>
            </a:r>
            <a:r>
              <a:rPr lang="en-US" altLang="zh-CN" i="1" dirty="0" smtClean="0">
                <a:solidFill>
                  <a:srgbClr val="EB7C11"/>
                </a:solidFill>
                <a:ea typeface="宋体" panose="02010600030101010101" pitchFamily="2" charset="-122"/>
              </a:rPr>
              <a:t>operations</a:t>
            </a:r>
            <a:r>
              <a:rPr lang="en-US" altLang="zh-CN" dirty="0" smtClean="0">
                <a:solidFill>
                  <a:srgbClr val="00CCFF"/>
                </a:solidFill>
                <a:ea typeface="宋体" panose="02010600030101010101" pitchFamily="2" charset="-122"/>
              </a:rPr>
              <a:t>,</a:t>
            </a:r>
            <a:r>
              <a:rPr lang="en-US" altLang="zh-CN" sz="3600" dirty="0">
                <a:ea typeface="宋体" panose="02010600030101010101" pitchFamily="2" charset="-122"/>
              </a:rPr>
              <a:t> </a:t>
            </a:r>
            <a:r>
              <a:rPr lang="en-US" altLang="zh-CN" i="1" dirty="0" smtClean="0">
                <a:solidFill>
                  <a:srgbClr val="EB7C11"/>
                </a:solidFill>
                <a:ea typeface="宋体" panose="02010600030101010101" pitchFamily="2" charset="-122"/>
              </a:rPr>
              <a:t>relationships</a:t>
            </a:r>
            <a:r>
              <a:rPr lang="en-US" altLang="zh-CN" dirty="0" smtClean="0">
                <a:solidFill>
                  <a:srgbClr val="00CCFF"/>
                </a:solidFill>
                <a:ea typeface="宋体" panose="02010600030101010101" pitchFamily="2" charset="-122"/>
              </a:rPr>
              <a:t>,</a:t>
            </a:r>
            <a:r>
              <a:rPr lang="en-US" altLang="zh-CN" dirty="0" smtClean="0">
                <a:ea typeface="宋体" panose="02010600030101010101" pitchFamily="2" charset="-122"/>
              </a:rPr>
              <a:t> and </a:t>
            </a:r>
            <a:r>
              <a:rPr lang="en-US" altLang="zh-CN" i="1" dirty="0" smtClean="0">
                <a:solidFill>
                  <a:srgbClr val="EB7C11"/>
                </a:solidFill>
                <a:ea typeface="宋体" panose="02010600030101010101" pitchFamily="2" charset="-122"/>
              </a:rPr>
              <a:t>semantics</a:t>
            </a:r>
            <a:r>
              <a:rPr lang="en-US" altLang="zh-CN" dirty="0" smtClean="0">
                <a:ea typeface="宋体" panose="02010600030101010101" pitchFamily="2" charset="-122"/>
              </a:rPr>
              <a:t>. </a:t>
            </a:r>
            <a:endParaRPr lang="en-US" altLang="zh-CN" dirty="0" smtClean="0">
              <a:ea typeface="宋体" panose="02010600030101010101" pitchFamily="2" charset="-122"/>
            </a:endParaRPr>
          </a:p>
          <a:p>
            <a:pPr lvl="1" eaLnBrk="1" hangingPunct="1"/>
            <a:r>
              <a:rPr lang="en-US" altLang="zh-CN" dirty="0" smtClean="0">
                <a:ea typeface="宋体" panose="02010600030101010101" pitchFamily="2" charset="-122"/>
              </a:rPr>
              <a:t>An object is an instance of a class.</a:t>
            </a:r>
            <a:endParaRPr lang="en-US" altLang="zh-CN" dirty="0" smtClean="0">
              <a:ea typeface="宋体" panose="02010600030101010101" pitchFamily="2" charset="-122"/>
            </a:endParaRPr>
          </a:p>
          <a:p>
            <a:pPr eaLnBrk="1" hangingPunct="1"/>
            <a:r>
              <a:rPr lang="en-US" altLang="zh-CN" dirty="0" smtClean="0">
                <a:ea typeface="宋体" panose="02010600030101010101" pitchFamily="2" charset="-122"/>
              </a:rPr>
              <a:t>A class is an abstraction in that it</a:t>
            </a:r>
            <a:endParaRPr lang="en-US" altLang="zh-CN" dirty="0" smtClean="0">
              <a:ea typeface="宋体" panose="02010600030101010101" pitchFamily="2" charset="-122"/>
            </a:endParaRPr>
          </a:p>
          <a:p>
            <a:pPr lvl="1" eaLnBrk="1" hangingPunct="1"/>
            <a:r>
              <a:rPr lang="en-US" altLang="zh-CN" dirty="0" smtClean="0">
                <a:ea typeface="宋体" panose="02010600030101010101" pitchFamily="2" charset="-122"/>
              </a:rPr>
              <a:t>Emphasizes relevant characteristics.</a:t>
            </a:r>
            <a:endParaRPr lang="en-US" altLang="zh-CN" dirty="0" smtClean="0">
              <a:ea typeface="宋体" panose="02010600030101010101" pitchFamily="2" charset="-122"/>
            </a:endParaRPr>
          </a:p>
          <a:p>
            <a:pPr lvl="1" eaLnBrk="1" hangingPunct="1"/>
            <a:r>
              <a:rPr lang="en-US" altLang="zh-CN" dirty="0" smtClean="0">
                <a:ea typeface="宋体" panose="02010600030101010101" pitchFamily="2" charset="-122"/>
              </a:rPr>
              <a:t>Suppresses other characteristics.</a:t>
            </a:r>
            <a:endParaRPr lang="en-US" altLang="zh-CN" dirty="0" smtClean="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t>Representing Classes in the UML</a:t>
            </a:r>
            <a:endParaRPr lang="en-US" altLang="zh-CN" smtClean="0"/>
          </a:p>
        </p:txBody>
      </p:sp>
      <p:sp>
        <p:nvSpPr>
          <p:cNvPr id="47107" name="Rectangle 3"/>
          <p:cNvSpPr>
            <a:spLocks noGrp="1" noChangeArrowheads="1"/>
          </p:cNvSpPr>
          <p:nvPr>
            <p:ph type="body" idx="1"/>
          </p:nvPr>
        </p:nvSpPr>
        <p:spPr/>
        <p:txBody>
          <a:bodyPr/>
          <a:lstStyle/>
          <a:p>
            <a:r>
              <a:rPr lang="en-US" altLang="zh-CN" dirty="0" smtClean="0"/>
              <a:t>A class is represented using a rectangle with three compartments:</a:t>
            </a:r>
            <a:endParaRPr lang="en-US" altLang="zh-CN" dirty="0" smtClean="0"/>
          </a:p>
          <a:p>
            <a:pPr lvl="1">
              <a:lnSpc>
                <a:spcPct val="150000"/>
              </a:lnSpc>
            </a:pPr>
            <a:r>
              <a:rPr lang="en-US" altLang="zh-CN" dirty="0" smtClean="0"/>
              <a:t>The class name</a:t>
            </a:r>
            <a:endParaRPr lang="en-US" altLang="zh-CN" dirty="0" smtClean="0"/>
          </a:p>
          <a:p>
            <a:pPr lvl="1">
              <a:lnSpc>
                <a:spcPct val="150000"/>
              </a:lnSpc>
            </a:pPr>
            <a:r>
              <a:rPr lang="en-US" altLang="zh-CN" dirty="0" smtClean="0"/>
              <a:t>The structure (attributes)</a:t>
            </a:r>
            <a:endParaRPr lang="en-US" altLang="zh-CN" dirty="0" smtClean="0"/>
          </a:p>
          <a:p>
            <a:pPr lvl="1">
              <a:lnSpc>
                <a:spcPct val="150000"/>
              </a:lnSpc>
            </a:pPr>
            <a:r>
              <a:rPr lang="en-US" altLang="zh-CN" dirty="0" smtClean="0"/>
              <a:t>The behavior (operations)</a:t>
            </a:r>
            <a:endParaRPr lang="en-US" altLang="zh-CN" dirty="0" smtClean="0"/>
          </a:p>
          <a:p>
            <a:pPr lvl="1"/>
            <a:endParaRPr lang="en-US" altLang="zh-CN" dirty="0" smtClean="0"/>
          </a:p>
          <a:p>
            <a:endParaRPr lang="zh-CN" altLang="en-US" dirty="0" smtClean="0"/>
          </a:p>
        </p:txBody>
      </p:sp>
      <p:grpSp>
        <p:nvGrpSpPr>
          <p:cNvPr id="47108" name="Group 4"/>
          <p:cNvGrpSpPr/>
          <p:nvPr/>
        </p:nvGrpSpPr>
        <p:grpSpPr bwMode="auto">
          <a:xfrm>
            <a:off x="6556262" y="2859164"/>
            <a:ext cx="2474912" cy="3473450"/>
            <a:chOff x="1153" y="1447"/>
            <a:chExt cx="1559" cy="2188"/>
          </a:xfrm>
        </p:grpSpPr>
        <p:sp>
          <p:nvSpPr>
            <p:cNvPr id="47109" name="Rectangle 5"/>
            <p:cNvSpPr>
              <a:spLocks noChangeArrowheads="1"/>
            </p:cNvSpPr>
            <p:nvPr/>
          </p:nvSpPr>
          <p:spPr bwMode="auto">
            <a:xfrm>
              <a:off x="1153" y="1447"/>
              <a:ext cx="1559" cy="2188"/>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10" name="Rectangle 6"/>
            <p:cNvSpPr>
              <a:spLocks noChangeArrowheads="1"/>
            </p:cNvSpPr>
            <p:nvPr/>
          </p:nvSpPr>
          <p:spPr bwMode="auto">
            <a:xfrm>
              <a:off x="1649" y="1489"/>
              <a:ext cx="5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700">
                  <a:solidFill>
                    <a:srgbClr val="000000"/>
                  </a:solidFill>
                  <a:ea typeface="宋体" panose="02010600030101010101" pitchFamily="2" charset="-122"/>
                </a:rPr>
                <a:t>Professor</a:t>
              </a:r>
              <a:endParaRPr lang="en-US" altLang="zh-CN">
                <a:ea typeface="宋体" panose="02010600030101010101" pitchFamily="2" charset="-122"/>
              </a:endParaRPr>
            </a:p>
          </p:txBody>
        </p:sp>
        <p:sp>
          <p:nvSpPr>
            <p:cNvPr id="47111" name="Rectangle 7"/>
            <p:cNvSpPr>
              <a:spLocks noChangeArrowheads="1"/>
            </p:cNvSpPr>
            <p:nvPr/>
          </p:nvSpPr>
          <p:spPr bwMode="auto">
            <a:xfrm>
              <a:off x="1153" y="1664"/>
              <a:ext cx="1559" cy="1971"/>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12" name="Rectangle 8"/>
            <p:cNvSpPr>
              <a:spLocks noChangeArrowheads="1"/>
            </p:cNvSpPr>
            <p:nvPr/>
          </p:nvSpPr>
          <p:spPr bwMode="auto">
            <a:xfrm>
              <a:off x="1153" y="2739"/>
              <a:ext cx="1559" cy="896"/>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7113" name="Rectangle 9"/>
            <p:cNvSpPr>
              <a:spLocks noChangeArrowheads="1"/>
            </p:cNvSpPr>
            <p:nvPr/>
          </p:nvSpPr>
          <p:spPr bwMode="auto">
            <a:xfrm>
              <a:off x="1184" y="1685"/>
              <a:ext cx="4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dirty="0">
                  <a:solidFill>
                    <a:srgbClr val="000000"/>
                  </a:solidFill>
                  <a:ea typeface="宋体" panose="02010600030101010101" pitchFamily="2" charset="-122"/>
                </a:rPr>
                <a:t>- name</a:t>
              </a:r>
              <a:endParaRPr lang="en-US" altLang="zh-CN" dirty="0">
                <a:ea typeface="宋体" panose="02010600030101010101" pitchFamily="2" charset="-122"/>
              </a:endParaRPr>
            </a:p>
          </p:txBody>
        </p:sp>
        <p:sp>
          <p:nvSpPr>
            <p:cNvPr id="47114" name="Rectangle 10"/>
            <p:cNvSpPr>
              <a:spLocks noChangeArrowheads="1"/>
            </p:cNvSpPr>
            <p:nvPr/>
          </p:nvSpPr>
          <p:spPr bwMode="auto">
            <a:xfrm>
              <a:off x="1184" y="1840"/>
              <a:ext cx="138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employeeID : UniqueId</a:t>
              </a:r>
              <a:endParaRPr lang="en-US" altLang="zh-CN">
                <a:ea typeface="宋体" panose="02010600030101010101" pitchFamily="2" charset="-122"/>
              </a:endParaRPr>
            </a:p>
          </p:txBody>
        </p:sp>
        <p:sp>
          <p:nvSpPr>
            <p:cNvPr id="47115" name="Rectangle 11"/>
            <p:cNvSpPr>
              <a:spLocks noChangeArrowheads="1"/>
            </p:cNvSpPr>
            <p:nvPr/>
          </p:nvSpPr>
          <p:spPr bwMode="auto">
            <a:xfrm>
              <a:off x="1184" y="1995"/>
              <a:ext cx="5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hireDate</a:t>
              </a:r>
              <a:endParaRPr lang="en-US" altLang="zh-CN">
                <a:ea typeface="宋体" panose="02010600030101010101" pitchFamily="2" charset="-122"/>
              </a:endParaRPr>
            </a:p>
          </p:txBody>
        </p:sp>
        <p:sp>
          <p:nvSpPr>
            <p:cNvPr id="47116" name="Rectangle 12"/>
            <p:cNvSpPr>
              <a:spLocks noChangeArrowheads="1"/>
            </p:cNvSpPr>
            <p:nvPr/>
          </p:nvSpPr>
          <p:spPr bwMode="auto">
            <a:xfrm>
              <a:off x="1184" y="2150"/>
              <a:ext cx="42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status</a:t>
              </a:r>
              <a:endParaRPr lang="en-US" altLang="zh-CN">
                <a:ea typeface="宋体" panose="02010600030101010101" pitchFamily="2" charset="-122"/>
              </a:endParaRPr>
            </a:p>
          </p:txBody>
        </p:sp>
        <p:sp>
          <p:nvSpPr>
            <p:cNvPr id="47117" name="Rectangle 13"/>
            <p:cNvSpPr>
              <a:spLocks noChangeArrowheads="1"/>
            </p:cNvSpPr>
            <p:nvPr/>
          </p:nvSpPr>
          <p:spPr bwMode="auto">
            <a:xfrm>
              <a:off x="1184" y="2305"/>
              <a:ext cx="60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discipline</a:t>
              </a:r>
              <a:endParaRPr lang="en-US" altLang="zh-CN">
                <a:ea typeface="宋体" panose="02010600030101010101" pitchFamily="2" charset="-122"/>
              </a:endParaRPr>
            </a:p>
          </p:txBody>
        </p:sp>
        <p:sp>
          <p:nvSpPr>
            <p:cNvPr id="47118" name="Rectangle 14"/>
            <p:cNvSpPr>
              <a:spLocks noChangeArrowheads="1"/>
            </p:cNvSpPr>
            <p:nvPr/>
          </p:nvSpPr>
          <p:spPr bwMode="auto">
            <a:xfrm>
              <a:off x="1184" y="2460"/>
              <a:ext cx="61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maxLoad</a:t>
              </a:r>
              <a:endParaRPr lang="en-US" altLang="zh-CN">
                <a:ea typeface="宋体" panose="02010600030101010101" pitchFamily="2" charset="-122"/>
              </a:endParaRPr>
            </a:p>
          </p:txBody>
        </p:sp>
        <p:sp>
          <p:nvSpPr>
            <p:cNvPr id="47119" name="Rectangle 15"/>
            <p:cNvSpPr>
              <a:spLocks noChangeArrowheads="1"/>
            </p:cNvSpPr>
            <p:nvPr/>
          </p:nvSpPr>
          <p:spPr bwMode="auto">
            <a:xfrm>
              <a:off x="1184" y="2770"/>
              <a:ext cx="120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submitFinalGrade()</a:t>
              </a:r>
              <a:endParaRPr lang="en-US" altLang="zh-CN">
                <a:ea typeface="宋体" panose="02010600030101010101" pitchFamily="2" charset="-122"/>
              </a:endParaRPr>
            </a:p>
          </p:txBody>
        </p:sp>
        <p:sp>
          <p:nvSpPr>
            <p:cNvPr id="47120" name="Rectangle 16"/>
            <p:cNvSpPr>
              <a:spLocks noChangeArrowheads="1"/>
            </p:cNvSpPr>
            <p:nvPr/>
          </p:nvSpPr>
          <p:spPr bwMode="auto">
            <a:xfrm>
              <a:off x="1184" y="2925"/>
              <a:ext cx="14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acceptCourseOffering()</a:t>
              </a:r>
              <a:endParaRPr lang="en-US" altLang="zh-CN">
                <a:ea typeface="宋体" panose="02010600030101010101" pitchFamily="2" charset="-122"/>
              </a:endParaRPr>
            </a:p>
          </p:txBody>
        </p:sp>
        <p:sp>
          <p:nvSpPr>
            <p:cNvPr id="47121" name="Rectangle 17"/>
            <p:cNvSpPr>
              <a:spLocks noChangeArrowheads="1"/>
            </p:cNvSpPr>
            <p:nvPr/>
          </p:nvSpPr>
          <p:spPr bwMode="auto">
            <a:xfrm>
              <a:off x="1184" y="3080"/>
              <a:ext cx="8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dirty="0">
                  <a:solidFill>
                    <a:srgbClr val="000000"/>
                  </a:solidFill>
                  <a:ea typeface="宋体" panose="02010600030101010101" pitchFamily="2" charset="-122"/>
                </a:rPr>
                <a:t>+ </a:t>
              </a:r>
              <a:r>
                <a:rPr lang="en-US" altLang="zh-CN" sz="1600" dirty="0" err="1">
                  <a:solidFill>
                    <a:srgbClr val="000000"/>
                  </a:solidFill>
                  <a:ea typeface="宋体" panose="02010600030101010101" pitchFamily="2" charset="-122"/>
                </a:rPr>
                <a:t>setMaxLoad</a:t>
              </a:r>
              <a:r>
                <a:rPr lang="en-US" altLang="zh-CN" sz="1600" dirty="0">
                  <a:solidFill>
                    <a:srgbClr val="000000"/>
                  </a:solidFill>
                  <a:ea typeface="宋体" panose="02010600030101010101" pitchFamily="2" charset="-122"/>
                </a:rPr>
                <a:t>()</a:t>
              </a:r>
              <a:endParaRPr lang="en-US" altLang="zh-CN" dirty="0">
                <a:ea typeface="宋体" panose="02010600030101010101" pitchFamily="2" charset="-122"/>
              </a:endParaRPr>
            </a:p>
          </p:txBody>
        </p:sp>
        <p:sp>
          <p:nvSpPr>
            <p:cNvPr id="47122" name="Rectangle 18"/>
            <p:cNvSpPr>
              <a:spLocks noChangeArrowheads="1"/>
            </p:cNvSpPr>
            <p:nvPr/>
          </p:nvSpPr>
          <p:spPr bwMode="auto">
            <a:xfrm>
              <a:off x="1184" y="3235"/>
              <a:ext cx="104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a:solidFill>
                    <a:srgbClr val="000000"/>
                  </a:solidFill>
                  <a:ea typeface="宋体" panose="02010600030101010101" pitchFamily="2" charset="-122"/>
                </a:rPr>
                <a:t>+ takeSabbatical()</a:t>
              </a:r>
              <a:endParaRPr lang="en-US" altLang="zh-CN" sz="1600">
                <a:solidFill>
                  <a:srgbClr val="000000"/>
                </a:solidFill>
                <a:ea typeface="宋体" panose="02010600030101010101" pitchFamily="2" charset="-122"/>
              </a:endParaRPr>
            </a:p>
            <a:p>
              <a:r>
                <a:rPr lang="en-US" altLang="zh-CN" sz="1600">
                  <a:solidFill>
                    <a:srgbClr val="000000"/>
                  </a:solidFill>
                  <a:ea typeface="宋体" panose="02010600030101010101" pitchFamily="2" charset="-122"/>
                </a:rPr>
                <a:t>+ teachClass()</a:t>
              </a:r>
              <a:endParaRPr lang="en-US" altLang="zh-CN">
                <a:ea typeface="宋体" panose="02010600030101010101" pitchFamily="2" charset="-122"/>
              </a:endParaRPr>
            </a:p>
          </p:txBody>
        </p:sp>
      </p:grpSp>
      <p:sp>
        <p:nvSpPr>
          <p:cNvPr id="2" name="矩形 1"/>
          <p:cNvSpPr/>
          <p:nvPr/>
        </p:nvSpPr>
        <p:spPr>
          <a:xfrm>
            <a:off x="3242521" y="4289843"/>
            <a:ext cx="3176477" cy="2123658"/>
          </a:xfrm>
          <a:prstGeom prst="rect">
            <a:avLst/>
          </a:prstGeom>
        </p:spPr>
        <p:txBody>
          <a:bodyPr wrap="square">
            <a:spAutoFit/>
          </a:bodyPr>
          <a:lstStyle/>
          <a:p>
            <a:pPr eaLnBrk="1" hangingPunct="1">
              <a:lnSpc>
                <a:spcPct val="150000"/>
              </a:lnSpc>
            </a:pPr>
            <a:r>
              <a:rPr lang="en-US" altLang="zh-CN" sz="2800" dirty="0">
                <a:ea typeface="宋体" panose="02010600030101010101" pitchFamily="2" charset="-122"/>
              </a:rPr>
              <a:t> </a:t>
            </a:r>
            <a:r>
              <a:rPr lang="en-US" altLang="zh-CN" sz="2400" dirty="0">
                <a:ea typeface="宋体" panose="02010600030101010101" pitchFamily="2" charset="-122"/>
              </a:rPr>
              <a:t>Visibility:</a:t>
            </a:r>
            <a:endParaRPr lang="en-US" altLang="zh-CN" sz="2400" dirty="0">
              <a:ea typeface="宋体" panose="02010600030101010101" pitchFamily="2" charset="-122"/>
            </a:endParaRPr>
          </a:p>
          <a:p>
            <a:pPr lvl="1" eaLnBrk="1" hangingPunct="1">
              <a:lnSpc>
                <a:spcPct val="150000"/>
              </a:lnSpc>
            </a:pPr>
            <a:r>
              <a:rPr lang="en-US" altLang="zh-CN" sz="2000" dirty="0">
                <a:ea typeface="宋体" panose="02010600030101010101" pitchFamily="2" charset="-122"/>
              </a:rPr>
              <a:t>  Public: +</a:t>
            </a:r>
            <a:endParaRPr lang="en-US" altLang="zh-CN" sz="2000" dirty="0">
              <a:ea typeface="宋体" panose="02010600030101010101" pitchFamily="2" charset="-122"/>
            </a:endParaRPr>
          </a:p>
          <a:p>
            <a:pPr lvl="1" eaLnBrk="1" hangingPunct="1">
              <a:lnSpc>
                <a:spcPct val="150000"/>
              </a:lnSpc>
            </a:pPr>
            <a:r>
              <a:rPr lang="en-US" altLang="zh-CN" sz="2000" dirty="0">
                <a:ea typeface="宋体" panose="02010600030101010101" pitchFamily="2" charset="-122"/>
              </a:rPr>
              <a:t>  Private: -</a:t>
            </a:r>
            <a:endParaRPr lang="en-US" altLang="zh-CN" sz="2000" dirty="0">
              <a:ea typeface="宋体" panose="02010600030101010101" pitchFamily="2" charset="-122"/>
            </a:endParaRPr>
          </a:p>
          <a:p>
            <a:pPr lvl="1" eaLnBrk="1" hangingPunct="1">
              <a:lnSpc>
                <a:spcPct val="150000"/>
              </a:lnSpc>
            </a:pPr>
            <a:r>
              <a:rPr lang="en-US" altLang="zh-CN" sz="2000" dirty="0">
                <a:ea typeface="宋体" panose="02010600030101010101" pitchFamily="2" charset="-122"/>
              </a:rPr>
              <a:t>  Protected: # </a:t>
            </a:r>
            <a:endParaRPr lang="en-US" altLang="zh-CN" sz="2000" dirty="0">
              <a:ea typeface="宋体" panose="02010600030101010101" pitchFamily="2" charset="-122"/>
            </a:endParaRPr>
          </a:p>
        </p:txBody>
      </p:sp>
      <p:sp>
        <p:nvSpPr>
          <p:cNvPr id="3" name="灯片编号占位符 2"/>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t>The Relationship between Classes and Objects</a:t>
            </a:r>
            <a:endParaRPr lang="en-US" altLang="zh-CN" smtClean="0"/>
          </a:p>
        </p:txBody>
      </p:sp>
      <p:sp>
        <p:nvSpPr>
          <p:cNvPr id="49155"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A class is an abstract definition of an object.</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It defines the structure and behavior of each object in the class.</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It serves as a template for creating objects. </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Classes are not collections of objects.</a:t>
            </a:r>
            <a:endParaRPr lang="en-US" altLang="zh-CN" smtClean="0">
              <a:ea typeface="宋体" panose="02010600030101010101" pitchFamily="2" charset="-122"/>
            </a:endParaRPr>
          </a:p>
        </p:txBody>
      </p:sp>
      <p:sp>
        <p:nvSpPr>
          <p:cNvPr id="49156" name="Rectangle 4"/>
          <p:cNvSpPr>
            <a:spLocks noChangeArrowheads="1"/>
          </p:cNvSpPr>
          <p:nvPr/>
        </p:nvSpPr>
        <p:spPr bwMode="auto">
          <a:xfrm>
            <a:off x="8270876" y="4414838"/>
            <a:ext cx="1597025" cy="868362"/>
          </a:xfrm>
          <a:prstGeom prst="rect">
            <a:avLst/>
          </a:prstGeom>
          <a:solidFill>
            <a:srgbClr val="FFFFCC"/>
          </a:solidFill>
          <a:ln w="0">
            <a:solidFill>
              <a:schemeClr val="tx1"/>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157" name="Rectangle 5"/>
          <p:cNvSpPr>
            <a:spLocks noChangeArrowheads="1"/>
          </p:cNvSpPr>
          <p:nvPr/>
        </p:nvSpPr>
        <p:spPr bwMode="auto">
          <a:xfrm>
            <a:off x="8448675" y="4502151"/>
            <a:ext cx="115095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100">
                <a:solidFill>
                  <a:srgbClr val="000000"/>
                </a:solidFill>
                <a:ea typeface="宋体" panose="02010600030101010101" pitchFamily="2" charset="-122"/>
              </a:rPr>
              <a:t>Professor</a:t>
            </a:r>
            <a:endParaRPr lang="en-US" altLang="zh-CN">
              <a:ea typeface="宋体" panose="02010600030101010101" pitchFamily="2" charset="-122"/>
            </a:endParaRPr>
          </a:p>
        </p:txBody>
      </p:sp>
      <p:sp>
        <p:nvSpPr>
          <p:cNvPr id="49158" name="Rectangle 6"/>
          <p:cNvSpPr>
            <a:spLocks noChangeArrowheads="1"/>
          </p:cNvSpPr>
          <p:nvPr/>
        </p:nvSpPr>
        <p:spPr bwMode="auto">
          <a:xfrm>
            <a:off x="8270876" y="4870450"/>
            <a:ext cx="1597025" cy="412750"/>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159" name="Rectangle 7"/>
          <p:cNvSpPr>
            <a:spLocks noChangeArrowheads="1"/>
          </p:cNvSpPr>
          <p:nvPr/>
        </p:nvSpPr>
        <p:spPr bwMode="auto">
          <a:xfrm>
            <a:off x="8270876" y="5022850"/>
            <a:ext cx="1597025" cy="260350"/>
          </a:xfrm>
          <a:prstGeom prst="rect">
            <a:avLst/>
          </a:prstGeom>
          <a:noFill/>
          <a:ln w="0">
            <a:solidFill>
              <a:schemeClr val="tx1"/>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160" name="Line 8"/>
          <p:cNvSpPr>
            <a:spLocks noChangeShapeType="1"/>
          </p:cNvSpPr>
          <p:nvPr/>
        </p:nvSpPr>
        <p:spPr bwMode="auto">
          <a:xfrm>
            <a:off x="6429375" y="4905375"/>
            <a:ext cx="1295400" cy="0"/>
          </a:xfrm>
          <a:prstGeom prst="line">
            <a:avLst/>
          </a:prstGeom>
          <a:noFill/>
          <a:ln w="184150">
            <a:solidFill>
              <a:schemeClr val="hlink"/>
            </a:solidFill>
            <a:rou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49161" name="Group 9"/>
          <p:cNvGrpSpPr/>
          <p:nvPr/>
        </p:nvGrpSpPr>
        <p:grpSpPr bwMode="auto">
          <a:xfrm>
            <a:off x="2162176" y="5194301"/>
            <a:ext cx="1719263" cy="1331913"/>
            <a:chOff x="464" y="2693"/>
            <a:chExt cx="1083" cy="839"/>
          </a:xfrm>
        </p:grpSpPr>
        <p:sp>
          <p:nvSpPr>
            <p:cNvPr id="49196" name="Text Box 10"/>
            <p:cNvSpPr txBox="1">
              <a:spLocks noChangeArrowheads="1"/>
            </p:cNvSpPr>
            <p:nvPr/>
          </p:nvSpPr>
          <p:spPr bwMode="auto">
            <a:xfrm>
              <a:off x="464" y="3328"/>
              <a:ext cx="108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400">
                  <a:ea typeface="宋体" panose="02010600030101010101" pitchFamily="2" charset="-122"/>
                </a:rPr>
                <a:t>    </a:t>
              </a:r>
              <a:r>
                <a:rPr lang="en-US" altLang="zh-CN" sz="1400">
                  <a:ea typeface="宋体" panose="02010600030101010101" pitchFamily="2" charset="-122"/>
                </a:rPr>
                <a:t>Professor Meijer</a:t>
              </a:r>
              <a:endParaRPr lang="en-US" altLang="zh-CN" sz="1400">
                <a:ea typeface="宋体" panose="02010600030101010101" pitchFamily="2" charset="-122"/>
              </a:endParaRPr>
            </a:p>
          </p:txBody>
        </p:sp>
        <p:grpSp>
          <p:nvGrpSpPr>
            <p:cNvPr id="49197" name="Group 11"/>
            <p:cNvGrpSpPr/>
            <p:nvPr/>
          </p:nvGrpSpPr>
          <p:grpSpPr bwMode="auto">
            <a:xfrm>
              <a:off x="670" y="2693"/>
              <a:ext cx="791" cy="608"/>
              <a:chOff x="393" y="1930"/>
              <a:chExt cx="1498" cy="1153"/>
            </a:xfrm>
          </p:grpSpPr>
          <p:sp>
            <p:nvSpPr>
              <p:cNvPr id="49198" name="Freeform 12"/>
              <p:cNvSpPr/>
              <p:nvPr/>
            </p:nvSpPr>
            <p:spPr bwMode="auto">
              <a:xfrm flipH="1">
                <a:off x="393" y="1930"/>
                <a:ext cx="1498" cy="1145"/>
              </a:xfrm>
              <a:custGeom>
                <a:avLst/>
                <a:gdLst>
                  <a:gd name="T0" fmla="*/ 7 w 1920"/>
                  <a:gd name="T1" fmla="*/ 1145 h 1145"/>
                  <a:gd name="T2" fmla="*/ 0 w 1920"/>
                  <a:gd name="T3" fmla="*/ 1145 h 1145"/>
                  <a:gd name="T4" fmla="*/ 0 w 1920"/>
                  <a:gd name="T5" fmla="*/ 0 h 1145"/>
                  <a:gd name="T6" fmla="*/ 22 w 1920"/>
                  <a:gd name="T7" fmla="*/ 0 h 1145"/>
                  <a:gd name="T8" fmla="*/ 22 w 1920"/>
                  <a:gd name="T9" fmla="*/ 1145 h 1145"/>
                  <a:gd name="T10" fmla="*/ 16 w 1920"/>
                  <a:gd name="T11" fmla="*/ 1145 h 1145"/>
                  <a:gd name="T12" fmla="*/ 7 w 1920"/>
                  <a:gd name="T13" fmla="*/ 1145 h 1145"/>
                  <a:gd name="T14" fmla="*/ 7 w 1920"/>
                  <a:gd name="T15" fmla="*/ 1145 h 1145"/>
                  <a:gd name="T16" fmla="*/ 0 60000 65536"/>
                  <a:gd name="T17" fmla="*/ 0 60000 65536"/>
                  <a:gd name="T18" fmla="*/ 0 60000 65536"/>
                  <a:gd name="T19" fmla="*/ 0 60000 65536"/>
                  <a:gd name="T20" fmla="*/ 0 60000 65536"/>
                  <a:gd name="T21" fmla="*/ 0 60000 65536"/>
                  <a:gd name="T22" fmla="*/ 0 60000 65536"/>
                  <a:gd name="T23" fmla="*/ 0 60000 65536"/>
                  <a:gd name="T24" fmla="*/ 0 w 1920"/>
                  <a:gd name="T25" fmla="*/ 0 h 1145"/>
                  <a:gd name="T26" fmla="*/ 1920 w 1920"/>
                  <a:gd name="T27" fmla="*/ 1145 h 1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0" h="1145">
                    <a:moveTo>
                      <a:pt x="641" y="1145"/>
                    </a:moveTo>
                    <a:lnTo>
                      <a:pt x="0" y="1145"/>
                    </a:lnTo>
                    <a:lnTo>
                      <a:pt x="0" y="0"/>
                    </a:lnTo>
                    <a:lnTo>
                      <a:pt x="1920" y="0"/>
                    </a:lnTo>
                    <a:lnTo>
                      <a:pt x="1920" y="1145"/>
                    </a:lnTo>
                    <a:lnTo>
                      <a:pt x="1427" y="1145"/>
                    </a:lnTo>
                    <a:lnTo>
                      <a:pt x="657" y="1145"/>
                    </a:lnTo>
                    <a:lnTo>
                      <a:pt x="641" y="1145"/>
                    </a:lnTo>
                    <a:close/>
                  </a:path>
                </a:pathLst>
              </a:custGeom>
              <a:solidFill>
                <a:srgbClr val="CCECFF"/>
              </a:solidFill>
              <a:ln w="9525">
                <a:solidFill>
                  <a:schemeClr val="bg2"/>
                </a:solidFill>
                <a:round/>
              </a:ln>
            </p:spPr>
            <p:txBody>
              <a:bodyPr/>
              <a:lstStyle/>
              <a:p>
                <a:endParaRPr lang="zh-CN" altLang="en-US"/>
              </a:p>
            </p:txBody>
          </p:sp>
          <p:sp>
            <p:nvSpPr>
              <p:cNvPr id="49199" name="Freeform 13"/>
              <p:cNvSpPr/>
              <p:nvPr/>
            </p:nvSpPr>
            <p:spPr bwMode="auto">
              <a:xfrm>
                <a:off x="458" y="2471"/>
                <a:ext cx="817" cy="612"/>
              </a:xfrm>
              <a:custGeom>
                <a:avLst/>
                <a:gdLst>
                  <a:gd name="T0" fmla="*/ 793 w 817"/>
                  <a:gd name="T1" fmla="*/ 612 h 612"/>
                  <a:gd name="T2" fmla="*/ 804 w 817"/>
                  <a:gd name="T3" fmla="*/ 549 h 612"/>
                  <a:gd name="T4" fmla="*/ 811 w 817"/>
                  <a:gd name="T5" fmla="*/ 512 h 612"/>
                  <a:gd name="T6" fmla="*/ 813 w 817"/>
                  <a:gd name="T7" fmla="*/ 478 h 612"/>
                  <a:gd name="T8" fmla="*/ 809 w 817"/>
                  <a:gd name="T9" fmla="*/ 452 h 612"/>
                  <a:gd name="T10" fmla="*/ 808 w 817"/>
                  <a:gd name="T11" fmla="*/ 434 h 612"/>
                  <a:gd name="T12" fmla="*/ 811 w 817"/>
                  <a:gd name="T13" fmla="*/ 416 h 612"/>
                  <a:gd name="T14" fmla="*/ 814 w 817"/>
                  <a:gd name="T15" fmla="*/ 383 h 612"/>
                  <a:gd name="T16" fmla="*/ 817 w 817"/>
                  <a:gd name="T17" fmla="*/ 363 h 612"/>
                  <a:gd name="T18" fmla="*/ 796 w 817"/>
                  <a:gd name="T19" fmla="*/ 235 h 612"/>
                  <a:gd name="T20" fmla="*/ 791 w 817"/>
                  <a:gd name="T21" fmla="*/ 220 h 612"/>
                  <a:gd name="T22" fmla="*/ 783 w 817"/>
                  <a:gd name="T23" fmla="*/ 213 h 612"/>
                  <a:gd name="T24" fmla="*/ 770 w 817"/>
                  <a:gd name="T25" fmla="*/ 204 h 612"/>
                  <a:gd name="T26" fmla="*/ 757 w 817"/>
                  <a:gd name="T27" fmla="*/ 199 h 612"/>
                  <a:gd name="T28" fmla="*/ 734 w 817"/>
                  <a:gd name="T29" fmla="*/ 190 h 612"/>
                  <a:gd name="T30" fmla="*/ 616 w 817"/>
                  <a:gd name="T31" fmla="*/ 145 h 612"/>
                  <a:gd name="T32" fmla="*/ 523 w 817"/>
                  <a:gd name="T33" fmla="*/ 95 h 612"/>
                  <a:gd name="T34" fmla="*/ 504 w 817"/>
                  <a:gd name="T35" fmla="*/ 64 h 612"/>
                  <a:gd name="T36" fmla="*/ 487 w 817"/>
                  <a:gd name="T37" fmla="*/ 33 h 612"/>
                  <a:gd name="T38" fmla="*/ 477 w 817"/>
                  <a:gd name="T39" fmla="*/ 15 h 612"/>
                  <a:gd name="T40" fmla="*/ 427 w 817"/>
                  <a:gd name="T41" fmla="*/ 3 h 612"/>
                  <a:gd name="T42" fmla="*/ 327 w 817"/>
                  <a:gd name="T43" fmla="*/ 1 h 612"/>
                  <a:gd name="T44" fmla="*/ 277 w 817"/>
                  <a:gd name="T45" fmla="*/ 0 h 612"/>
                  <a:gd name="T46" fmla="*/ 241 w 817"/>
                  <a:gd name="T47" fmla="*/ 45 h 612"/>
                  <a:gd name="T48" fmla="*/ 175 w 817"/>
                  <a:gd name="T49" fmla="*/ 128 h 612"/>
                  <a:gd name="T50" fmla="*/ 138 w 817"/>
                  <a:gd name="T51" fmla="*/ 154 h 612"/>
                  <a:gd name="T52" fmla="*/ 113 w 817"/>
                  <a:gd name="T53" fmla="*/ 166 h 612"/>
                  <a:gd name="T54" fmla="*/ 78 w 817"/>
                  <a:gd name="T55" fmla="*/ 179 h 612"/>
                  <a:gd name="T56" fmla="*/ 57 w 817"/>
                  <a:gd name="T57" fmla="*/ 199 h 612"/>
                  <a:gd name="T58" fmla="*/ 46 w 817"/>
                  <a:gd name="T59" fmla="*/ 222 h 612"/>
                  <a:gd name="T60" fmla="*/ 34 w 817"/>
                  <a:gd name="T61" fmla="*/ 253 h 612"/>
                  <a:gd name="T62" fmla="*/ 21 w 817"/>
                  <a:gd name="T63" fmla="*/ 299 h 612"/>
                  <a:gd name="T64" fmla="*/ 9 w 817"/>
                  <a:gd name="T65" fmla="*/ 358 h 612"/>
                  <a:gd name="T66" fmla="*/ 1 w 817"/>
                  <a:gd name="T67" fmla="*/ 420 h 612"/>
                  <a:gd name="T68" fmla="*/ 0 w 817"/>
                  <a:gd name="T69" fmla="*/ 466 h 612"/>
                  <a:gd name="T70" fmla="*/ 1 w 817"/>
                  <a:gd name="T71" fmla="*/ 503 h 612"/>
                  <a:gd name="T72" fmla="*/ 3 w 817"/>
                  <a:gd name="T73" fmla="*/ 529 h 612"/>
                  <a:gd name="T74" fmla="*/ 16 w 817"/>
                  <a:gd name="T75" fmla="*/ 611 h 612"/>
                  <a:gd name="T76" fmla="*/ 793 w 817"/>
                  <a:gd name="T77" fmla="*/ 612 h 6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17"/>
                  <a:gd name="T118" fmla="*/ 0 h 612"/>
                  <a:gd name="T119" fmla="*/ 817 w 817"/>
                  <a:gd name="T120" fmla="*/ 612 h 6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17" h="612">
                    <a:moveTo>
                      <a:pt x="793" y="612"/>
                    </a:moveTo>
                    <a:lnTo>
                      <a:pt x="804" y="549"/>
                    </a:lnTo>
                    <a:lnTo>
                      <a:pt x="811" y="512"/>
                    </a:lnTo>
                    <a:lnTo>
                      <a:pt x="813" y="478"/>
                    </a:lnTo>
                    <a:lnTo>
                      <a:pt x="809" y="452"/>
                    </a:lnTo>
                    <a:lnTo>
                      <a:pt x="808" y="434"/>
                    </a:lnTo>
                    <a:lnTo>
                      <a:pt x="811" y="416"/>
                    </a:lnTo>
                    <a:lnTo>
                      <a:pt x="814" y="383"/>
                    </a:lnTo>
                    <a:lnTo>
                      <a:pt x="817" y="363"/>
                    </a:lnTo>
                    <a:lnTo>
                      <a:pt x="796" y="235"/>
                    </a:lnTo>
                    <a:lnTo>
                      <a:pt x="791" y="220"/>
                    </a:lnTo>
                    <a:lnTo>
                      <a:pt x="783" y="213"/>
                    </a:lnTo>
                    <a:lnTo>
                      <a:pt x="770" y="204"/>
                    </a:lnTo>
                    <a:lnTo>
                      <a:pt x="757" y="199"/>
                    </a:lnTo>
                    <a:lnTo>
                      <a:pt x="734" y="190"/>
                    </a:lnTo>
                    <a:lnTo>
                      <a:pt x="616" y="145"/>
                    </a:lnTo>
                    <a:lnTo>
                      <a:pt x="523" y="95"/>
                    </a:lnTo>
                    <a:lnTo>
                      <a:pt x="504" y="64"/>
                    </a:lnTo>
                    <a:lnTo>
                      <a:pt x="487" y="33"/>
                    </a:lnTo>
                    <a:lnTo>
                      <a:pt x="477" y="15"/>
                    </a:lnTo>
                    <a:lnTo>
                      <a:pt x="427" y="3"/>
                    </a:lnTo>
                    <a:lnTo>
                      <a:pt x="327" y="1"/>
                    </a:lnTo>
                    <a:lnTo>
                      <a:pt x="277" y="0"/>
                    </a:lnTo>
                    <a:lnTo>
                      <a:pt x="241" y="45"/>
                    </a:lnTo>
                    <a:lnTo>
                      <a:pt x="175" y="128"/>
                    </a:lnTo>
                    <a:lnTo>
                      <a:pt x="138" y="154"/>
                    </a:lnTo>
                    <a:lnTo>
                      <a:pt x="113" y="166"/>
                    </a:lnTo>
                    <a:lnTo>
                      <a:pt x="78" y="179"/>
                    </a:lnTo>
                    <a:lnTo>
                      <a:pt x="57" y="199"/>
                    </a:lnTo>
                    <a:lnTo>
                      <a:pt x="46" y="222"/>
                    </a:lnTo>
                    <a:lnTo>
                      <a:pt x="34" y="253"/>
                    </a:lnTo>
                    <a:lnTo>
                      <a:pt x="21" y="299"/>
                    </a:lnTo>
                    <a:lnTo>
                      <a:pt x="9" y="358"/>
                    </a:lnTo>
                    <a:lnTo>
                      <a:pt x="1" y="420"/>
                    </a:lnTo>
                    <a:lnTo>
                      <a:pt x="0" y="466"/>
                    </a:lnTo>
                    <a:lnTo>
                      <a:pt x="1" y="503"/>
                    </a:lnTo>
                    <a:lnTo>
                      <a:pt x="3" y="529"/>
                    </a:lnTo>
                    <a:lnTo>
                      <a:pt x="16" y="611"/>
                    </a:lnTo>
                    <a:lnTo>
                      <a:pt x="793" y="6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200" name="Freeform 14"/>
              <p:cNvSpPr/>
              <p:nvPr/>
            </p:nvSpPr>
            <p:spPr bwMode="auto">
              <a:xfrm>
                <a:off x="1266" y="2456"/>
                <a:ext cx="571" cy="624"/>
              </a:xfrm>
              <a:custGeom>
                <a:avLst/>
                <a:gdLst>
                  <a:gd name="T0" fmla="*/ 341 w 571"/>
                  <a:gd name="T1" fmla="*/ 430 h 624"/>
                  <a:gd name="T2" fmla="*/ 291 w 571"/>
                  <a:gd name="T3" fmla="*/ 502 h 624"/>
                  <a:gd name="T4" fmla="*/ 217 w 571"/>
                  <a:gd name="T5" fmla="*/ 543 h 624"/>
                  <a:gd name="T6" fmla="*/ 197 w 571"/>
                  <a:gd name="T7" fmla="*/ 571 h 624"/>
                  <a:gd name="T8" fmla="*/ 208 w 571"/>
                  <a:gd name="T9" fmla="*/ 580 h 624"/>
                  <a:gd name="T10" fmla="*/ 186 w 571"/>
                  <a:gd name="T11" fmla="*/ 614 h 624"/>
                  <a:gd name="T12" fmla="*/ 169 w 571"/>
                  <a:gd name="T13" fmla="*/ 624 h 624"/>
                  <a:gd name="T14" fmla="*/ 0 w 571"/>
                  <a:gd name="T15" fmla="*/ 624 h 624"/>
                  <a:gd name="T16" fmla="*/ 54 w 571"/>
                  <a:gd name="T17" fmla="*/ 566 h 624"/>
                  <a:gd name="T18" fmla="*/ 48 w 571"/>
                  <a:gd name="T19" fmla="*/ 557 h 624"/>
                  <a:gd name="T20" fmla="*/ 105 w 571"/>
                  <a:gd name="T21" fmla="*/ 497 h 624"/>
                  <a:gd name="T22" fmla="*/ 117 w 571"/>
                  <a:gd name="T23" fmla="*/ 505 h 624"/>
                  <a:gd name="T24" fmla="*/ 125 w 571"/>
                  <a:gd name="T25" fmla="*/ 494 h 624"/>
                  <a:gd name="T26" fmla="*/ 144 w 571"/>
                  <a:gd name="T27" fmla="*/ 466 h 624"/>
                  <a:gd name="T28" fmla="*/ 139 w 571"/>
                  <a:gd name="T29" fmla="*/ 430 h 624"/>
                  <a:gd name="T30" fmla="*/ 52 w 571"/>
                  <a:gd name="T31" fmla="*/ 510 h 624"/>
                  <a:gd name="T32" fmla="*/ 36 w 571"/>
                  <a:gd name="T33" fmla="*/ 496 h 624"/>
                  <a:gd name="T34" fmla="*/ 553 w 571"/>
                  <a:gd name="T35" fmla="*/ 0 h 624"/>
                  <a:gd name="T36" fmla="*/ 571 w 571"/>
                  <a:gd name="T37" fmla="*/ 13 h 624"/>
                  <a:gd name="T38" fmla="*/ 356 w 571"/>
                  <a:gd name="T39" fmla="*/ 222 h 624"/>
                  <a:gd name="T40" fmla="*/ 375 w 571"/>
                  <a:gd name="T41" fmla="*/ 216 h 6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1"/>
                  <a:gd name="T64" fmla="*/ 0 h 624"/>
                  <a:gd name="T65" fmla="*/ 571 w 571"/>
                  <a:gd name="T66" fmla="*/ 624 h 6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1" h="624">
                    <a:moveTo>
                      <a:pt x="341" y="430"/>
                    </a:moveTo>
                    <a:lnTo>
                      <a:pt x="291" y="502"/>
                    </a:lnTo>
                    <a:lnTo>
                      <a:pt x="217" y="543"/>
                    </a:lnTo>
                    <a:lnTo>
                      <a:pt x="197" y="571"/>
                    </a:lnTo>
                    <a:lnTo>
                      <a:pt x="208" y="580"/>
                    </a:lnTo>
                    <a:lnTo>
                      <a:pt x="186" y="614"/>
                    </a:lnTo>
                    <a:lnTo>
                      <a:pt x="169" y="624"/>
                    </a:lnTo>
                    <a:lnTo>
                      <a:pt x="0" y="624"/>
                    </a:lnTo>
                    <a:lnTo>
                      <a:pt x="54" y="566"/>
                    </a:lnTo>
                    <a:lnTo>
                      <a:pt x="48" y="557"/>
                    </a:lnTo>
                    <a:lnTo>
                      <a:pt x="105" y="497"/>
                    </a:lnTo>
                    <a:lnTo>
                      <a:pt x="117" y="505"/>
                    </a:lnTo>
                    <a:lnTo>
                      <a:pt x="125" y="494"/>
                    </a:lnTo>
                    <a:lnTo>
                      <a:pt x="144" y="466"/>
                    </a:lnTo>
                    <a:lnTo>
                      <a:pt x="139" y="430"/>
                    </a:lnTo>
                    <a:lnTo>
                      <a:pt x="52" y="510"/>
                    </a:lnTo>
                    <a:lnTo>
                      <a:pt x="36" y="496"/>
                    </a:lnTo>
                    <a:lnTo>
                      <a:pt x="553" y="0"/>
                    </a:lnTo>
                    <a:lnTo>
                      <a:pt x="571" y="13"/>
                    </a:lnTo>
                    <a:lnTo>
                      <a:pt x="356" y="222"/>
                    </a:lnTo>
                    <a:lnTo>
                      <a:pt x="375" y="216"/>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201" name="Freeform 15"/>
              <p:cNvSpPr/>
              <p:nvPr/>
            </p:nvSpPr>
            <p:spPr bwMode="auto">
              <a:xfrm>
                <a:off x="630" y="2057"/>
                <a:ext cx="531" cy="481"/>
              </a:xfrm>
              <a:custGeom>
                <a:avLst/>
                <a:gdLst>
                  <a:gd name="T0" fmla="*/ 54 w 531"/>
                  <a:gd name="T1" fmla="*/ 411 h 481"/>
                  <a:gd name="T2" fmla="*/ 36 w 531"/>
                  <a:gd name="T3" fmla="*/ 403 h 481"/>
                  <a:gd name="T4" fmla="*/ 23 w 531"/>
                  <a:gd name="T5" fmla="*/ 385 h 481"/>
                  <a:gd name="T6" fmla="*/ 8 w 531"/>
                  <a:gd name="T7" fmla="*/ 380 h 481"/>
                  <a:gd name="T8" fmla="*/ 0 w 531"/>
                  <a:gd name="T9" fmla="*/ 360 h 481"/>
                  <a:gd name="T10" fmla="*/ 3 w 531"/>
                  <a:gd name="T11" fmla="*/ 327 h 481"/>
                  <a:gd name="T12" fmla="*/ 5 w 531"/>
                  <a:gd name="T13" fmla="*/ 294 h 481"/>
                  <a:gd name="T14" fmla="*/ 12 w 531"/>
                  <a:gd name="T15" fmla="*/ 265 h 481"/>
                  <a:gd name="T16" fmla="*/ 23 w 531"/>
                  <a:gd name="T17" fmla="*/ 217 h 481"/>
                  <a:gd name="T18" fmla="*/ 35 w 531"/>
                  <a:gd name="T19" fmla="*/ 176 h 481"/>
                  <a:gd name="T20" fmla="*/ 41 w 531"/>
                  <a:gd name="T21" fmla="*/ 146 h 481"/>
                  <a:gd name="T22" fmla="*/ 48 w 531"/>
                  <a:gd name="T23" fmla="*/ 123 h 481"/>
                  <a:gd name="T24" fmla="*/ 59 w 531"/>
                  <a:gd name="T25" fmla="*/ 102 h 481"/>
                  <a:gd name="T26" fmla="*/ 69 w 531"/>
                  <a:gd name="T27" fmla="*/ 81 h 481"/>
                  <a:gd name="T28" fmla="*/ 90 w 531"/>
                  <a:gd name="T29" fmla="*/ 58 h 481"/>
                  <a:gd name="T30" fmla="*/ 128 w 531"/>
                  <a:gd name="T31" fmla="*/ 28 h 481"/>
                  <a:gd name="T32" fmla="*/ 156 w 531"/>
                  <a:gd name="T33" fmla="*/ 20 h 481"/>
                  <a:gd name="T34" fmla="*/ 186 w 531"/>
                  <a:gd name="T35" fmla="*/ 12 h 481"/>
                  <a:gd name="T36" fmla="*/ 227 w 531"/>
                  <a:gd name="T37" fmla="*/ 2 h 481"/>
                  <a:gd name="T38" fmla="*/ 296 w 531"/>
                  <a:gd name="T39" fmla="*/ 3 h 481"/>
                  <a:gd name="T40" fmla="*/ 342 w 531"/>
                  <a:gd name="T41" fmla="*/ 20 h 481"/>
                  <a:gd name="T42" fmla="*/ 368 w 531"/>
                  <a:gd name="T43" fmla="*/ 23 h 481"/>
                  <a:gd name="T44" fmla="*/ 398 w 531"/>
                  <a:gd name="T45" fmla="*/ 26 h 481"/>
                  <a:gd name="T46" fmla="*/ 402 w 531"/>
                  <a:gd name="T47" fmla="*/ 12 h 481"/>
                  <a:gd name="T48" fmla="*/ 419 w 531"/>
                  <a:gd name="T49" fmla="*/ 38 h 481"/>
                  <a:gd name="T50" fmla="*/ 448 w 531"/>
                  <a:gd name="T51" fmla="*/ 35 h 481"/>
                  <a:gd name="T52" fmla="*/ 453 w 531"/>
                  <a:gd name="T53" fmla="*/ 30 h 481"/>
                  <a:gd name="T54" fmla="*/ 463 w 531"/>
                  <a:gd name="T55" fmla="*/ 31 h 481"/>
                  <a:gd name="T56" fmla="*/ 481 w 531"/>
                  <a:gd name="T57" fmla="*/ 41 h 481"/>
                  <a:gd name="T58" fmla="*/ 504 w 531"/>
                  <a:gd name="T59" fmla="*/ 59 h 481"/>
                  <a:gd name="T60" fmla="*/ 527 w 531"/>
                  <a:gd name="T61" fmla="*/ 86 h 481"/>
                  <a:gd name="T62" fmla="*/ 524 w 531"/>
                  <a:gd name="T63" fmla="*/ 107 h 481"/>
                  <a:gd name="T64" fmla="*/ 511 w 531"/>
                  <a:gd name="T65" fmla="*/ 120 h 481"/>
                  <a:gd name="T66" fmla="*/ 493 w 531"/>
                  <a:gd name="T67" fmla="*/ 136 h 481"/>
                  <a:gd name="T68" fmla="*/ 481 w 531"/>
                  <a:gd name="T69" fmla="*/ 151 h 481"/>
                  <a:gd name="T70" fmla="*/ 474 w 531"/>
                  <a:gd name="T71" fmla="*/ 241 h 481"/>
                  <a:gd name="T72" fmla="*/ 473 w 531"/>
                  <a:gd name="T73" fmla="*/ 253 h 481"/>
                  <a:gd name="T74" fmla="*/ 493 w 531"/>
                  <a:gd name="T75" fmla="*/ 297 h 481"/>
                  <a:gd name="T76" fmla="*/ 503 w 531"/>
                  <a:gd name="T77" fmla="*/ 330 h 481"/>
                  <a:gd name="T78" fmla="*/ 468 w 531"/>
                  <a:gd name="T79" fmla="*/ 355 h 481"/>
                  <a:gd name="T80" fmla="*/ 470 w 531"/>
                  <a:gd name="T81" fmla="*/ 385 h 481"/>
                  <a:gd name="T82" fmla="*/ 457 w 531"/>
                  <a:gd name="T83" fmla="*/ 408 h 481"/>
                  <a:gd name="T84" fmla="*/ 447 w 531"/>
                  <a:gd name="T85" fmla="*/ 424 h 481"/>
                  <a:gd name="T86" fmla="*/ 429 w 531"/>
                  <a:gd name="T87" fmla="*/ 478 h 481"/>
                  <a:gd name="T88" fmla="*/ 393 w 531"/>
                  <a:gd name="T89" fmla="*/ 473 h 481"/>
                  <a:gd name="T90" fmla="*/ 363 w 531"/>
                  <a:gd name="T91" fmla="*/ 467 h 481"/>
                  <a:gd name="T92" fmla="*/ 342 w 531"/>
                  <a:gd name="T93" fmla="*/ 468 h 481"/>
                  <a:gd name="T94" fmla="*/ 325 w 531"/>
                  <a:gd name="T95" fmla="*/ 481 h 481"/>
                  <a:gd name="T96" fmla="*/ 238 w 531"/>
                  <a:gd name="T97" fmla="*/ 452 h 481"/>
                  <a:gd name="T98" fmla="*/ 105 w 531"/>
                  <a:gd name="T99" fmla="*/ 429 h 4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1"/>
                  <a:gd name="T151" fmla="*/ 0 h 481"/>
                  <a:gd name="T152" fmla="*/ 531 w 531"/>
                  <a:gd name="T153" fmla="*/ 481 h 4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1" h="481">
                    <a:moveTo>
                      <a:pt x="63" y="421"/>
                    </a:moveTo>
                    <a:lnTo>
                      <a:pt x="54" y="411"/>
                    </a:lnTo>
                    <a:lnTo>
                      <a:pt x="48" y="412"/>
                    </a:lnTo>
                    <a:lnTo>
                      <a:pt x="36" y="403"/>
                    </a:lnTo>
                    <a:lnTo>
                      <a:pt x="33" y="393"/>
                    </a:lnTo>
                    <a:lnTo>
                      <a:pt x="23" y="385"/>
                    </a:lnTo>
                    <a:lnTo>
                      <a:pt x="17" y="385"/>
                    </a:lnTo>
                    <a:lnTo>
                      <a:pt x="8" y="380"/>
                    </a:lnTo>
                    <a:lnTo>
                      <a:pt x="2" y="371"/>
                    </a:lnTo>
                    <a:lnTo>
                      <a:pt x="0" y="360"/>
                    </a:lnTo>
                    <a:lnTo>
                      <a:pt x="2" y="347"/>
                    </a:lnTo>
                    <a:lnTo>
                      <a:pt x="3" y="327"/>
                    </a:lnTo>
                    <a:lnTo>
                      <a:pt x="5" y="309"/>
                    </a:lnTo>
                    <a:lnTo>
                      <a:pt x="5" y="294"/>
                    </a:lnTo>
                    <a:lnTo>
                      <a:pt x="7" y="281"/>
                    </a:lnTo>
                    <a:lnTo>
                      <a:pt x="12" y="265"/>
                    </a:lnTo>
                    <a:lnTo>
                      <a:pt x="17" y="243"/>
                    </a:lnTo>
                    <a:lnTo>
                      <a:pt x="23" y="217"/>
                    </a:lnTo>
                    <a:lnTo>
                      <a:pt x="30" y="194"/>
                    </a:lnTo>
                    <a:lnTo>
                      <a:pt x="35" y="176"/>
                    </a:lnTo>
                    <a:lnTo>
                      <a:pt x="38" y="161"/>
                    </a:lnTo>
                    <a:lnTo>
                      <a:pt x="41" y="146"/>
                    </a:lnTo>
                    <a:lnTo>
                      <a:pt x="43" y="133"/>
                    </a:lnTo>
                    <a:lnTo>
                      <a:pt x="48" y="123"/>
                    </a:lnTo>
                    <a:lnTo>
                      <a:pt x="53" y="115"/>
                    </a:lnTo>
                    <a:lnTo>
                      <a:pt x="59" y="102"/>
                    </a:lnTo>
                    <a:lnTo>
                      <a:pt x="63" y="90"/>
                    </a:lnTo>
                    <a:lnTo>
                      <a:pt x="69" y="81"/>
                    </a:lnTo>
                    <a:lnTo>
                      <a:pt x="81" y="69"/>
                    </a:lnTo>
                    <a:lnTo>
                      <a:pt x="90" y="58"/>
                    </a:lnTo>
                    <a:lnTo>
                      <a:pt x="107" y="43"/>
                    </a:lnTo>
                    <a:lnTo>
                      <a:pt x="128" y="28"/>
                    </a:lnTo>
                    <a:lnTo>
                      <a:pt x="145" y="20"/>
                    </a:lnTo>
                    <a:lnTo>
                      <a:pt x="156" y="20"/>
                    </a:lnTo>
                    <a:lnTo>
                      <a:pt x="169" y="17"/>
                    </a:lnTo>
                    <a:lnTo>
                      <a:pt x="186" y="12"/>
                    </a:lnTo>
                    <a:lnTo>
                      <a:pt x="204" y="7"/>
                    </a:lnTo>
                    <a:lnTo>
                      <a:pt x="227" y="2"/>
                    </a:lnTo>
                    <a:lnTo>
                      <a:pt x="261" y="0"/>
                    </a:lnTo>
                    <a:lnTo>
                      <a:pt x="296" y="3"/>
                    </a:lnTo>
                    <a:lnTo>
                      <a:pt x="325" y="12"/>
                    </a:lnTo>
                    <a:lnTo>
                      <a:pt x="342" y="20"/>
                    </a:lnTo>
                    <a:lnTo>
                      <a:pt x="350" y="21"/>
                    </a:lnTo>
                    <a:lnTo>
                      <a:pt x="368" y="23"/>
                    </a:lnTo>
                    <a:lnTo>
                      <a:pt x="383" y="28"/>
                    </a:lnTo>
                    <a:lnTo>
                      <a:pt x="398" y="26"/>
                    </a:lnTo>
                    <a:lnTo>
                      <a:pt x="404" y="21"/>
                    </a:lnTo>
                    <a:lnTo>
                      <a:pt x="402" y="12"/>
                    </a:lnTo>
                    <a:lnTo>
                      <a:pt x="419" y="20"/>
                    </a:lnTo>
                    <a:lnTo>
                      <a:pt x="419" y="38"/>
                    </a:lnTo>
                    <a:lnTo>
                      <a:pt x="439" y="35"/>
                    </a:lnTo>
                    <a:lnTo>
                      <a:pt x="448" y="35"/>
                    </a:lnTo>
                    <a:lnTo>
                      <a:pt x="450" y="28"/>
                    </a:lnTo>
                    <a:lnTo>
                      <a:pt x="453" y="30"/>
                    </a:lnTo>
                    <a:lnTo>
                      <a:pt x="457" y="36"/>
                    </a:lnTo>
                    <a:lnTo>
                      <a:pt x="463" y="31"/>
                    </a:lnTo>
                    <a:lnTo>
                      <a:pt x="470" y="33"/>
                    </a:lnTo>
                    <a:lnTo>
                      <a:pt x="481" y="41"/>
                    </a:lnTo>
                    <a:lnTo>
                      <a:pt x="491" y="51"/>
                    </a:lnTo>
                    <a:lnTo>
                      <a:pt x="504" y="59"/>
                    </a:lnTo>
                    <a:lnTo>
                      <a:pt x="519" y="71"/>
                    </a:lnTo>
                    <a:lnTo>
                      <a:pt x="527" y="86"/>
                    </a:lnTo>
                    <a:lnTo>
                      <a:pt x="531" y="105"/>
                    </a:lnTo>
                    <a:lnTo>
                      <a:pt x="524" y="107"/>
                    </a:lnTo>
                    <a:lnTo>
                      <a:pt x="516" y="127"/>
                    </a:lnTo>
                    <a:lnTo>
                      <a:pt x="511" y="120"/>
                    </a:lnTo>
                    <a:lnTo>
                      <a:pt x="499" y="132"/>
                    </a:lnTo>
                    <a:lnTo>
                      <a:pt x="493" y="136"/>
                    </a:lnTo>
                    <a:lnTo>
                      <a:pt x="485" y="138"/>
                    </a:lnTo>
                    <a:lnTo>
                      <a:pt x="481" y="151"/>
                    </a:lnTo>
                    <a:lnTo>
                      <a:pt x="486" y="184"/>
                    </a:lnTo>
                    <a:lnTo>
                      <a:pt x="474" y="241"/>
                    </a:lnTo>
                    <a:lnTo>
                      <a:pt x="494" y="256"/>
                    </a:lnTo>
                    <a:lnTo>
                      <a:pt x="473" y="253"/>
                    </a:lnTo>
                    <a:lnTo>
                      <a:pt x="476" y="263"/>
                    </a:lnTo>
                    <a:lnTo>
                      <a:pt x="493" y="297"/>
                    </a:lnTo>
                    <a:lnTo>
                      <a:pt x="503" y="316"/>
                    </a:lnTo>
                    <a:lnTo>
                      <a:pt x="503" y="330"/>
                    </a:lnTo>
                    <a:lnTo>
                      <a:pt x="477" y="337"/>
                    </a:lnTo>
                    <a:lnTo>
                      <a:pt x="468" y="355"/>
                    </a:lnTo>
                    <a:lnTo>
                      <a:pt x="471" y="368"/>
                    </a:lnTo>
                    <a:lnTo>
                      <a:pt x="470" y="385"/>
                    </a:lnTo>
                    <a:lnTo>
                      <a:pt x="462" y="389"/>
                    </a:lnTo>
                    <a:lnTo>
                      <a:pt x="457" y="408"/>
                    </a:lnTo>
                    <a:lnTo>
                      <a:pt x="457" y="419"/>
                    </a:lnTo>
                    <a:lnTo>
                      <a:pt x="447" y="424"/>
                    </a:lnTo>
                    <a:lnTo>
                      <a:pt x="447" y="452"/>
                    </a:lnTo>
                    <a:lnTo>
                      <a:pt x="429" y="478"/>
                    </a:lnTo>
                    <a:lnTo>
                      <a:pt x="409" y="478"/>
                    </a:lnTo>
                    <a:lnTo>
                      <a:pt x="393" y="473"/>
                    </a:lnTo>
                    <a:lnTo>
                      <a:pt x="378" y="468"/>
                    </a:lnTo>
                    <a:lnTo>
                      <a:pt x="363" y="467"/>
                    </a:lnTo>
                    <a:lnTo>
                      <a:pt x="352" y="465"/>
                    </a:lnTo>
                    <a:lnTo>
                      <a:pt x="342" y="468"/>
                    </a:lnTo>
                    <a:lnTo>
                      <a:pt x="335" y="470"/>
                    </a:lnTo>
                    <a:lnTo>
                      <a:pt x="325" y="481"/>
                    </a:lnTo>
                    <a:lnTo>
                      <a:pt x="288" y="465"/>
                    </a:lnTo>
                    <a:lnTo>
                      <a:pt x="238" y="452"/>
                    </a:lnTo>
                    <a:lnTo>
                      <a:pt x="169" y="435"/>
                    </a:lnTo>
                    <a:lnTo>
                      <a:pt x="105" y="429"/>
                    </a:lnTo>
                    <a:lnTo>
                      <a:pt x="63" y="4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202" name="Freeform 16"/>
              <p:cNvSpPr/>
              <p:nvPr/>
            </p:nvSpPr>
            <p:spPr bwMode="auto">
              <a:xfrm>
                <a:off x="1308" y="2464"/>
                <a:ext cx="474" cy="402"/>
              </a:xfrm>
              <a:custGeom>
                <a:avLst/>
                <a:gdLst>
                  <a:gd name="T0" fmla="*/ 0 w 474"/>
                  <a:gd name="T1" fmla="*/ 376 h 402"/>
                  <a:gd name="T2" fmla="*/ 474 w 474"/>
                  <a:gd name="T3" fmla="*/ 0 h 402"/>
                  <a:gd name="T4" fmla="*/ 0 60000 65536"/>
                  <a:gd name="T5" fmla="*/ 0 60000 65536"/>
                  <a:gd name="T6" fmla="*/ 0 w 474"/>
                  <a:gd name="T7" fmla="*/ 0 h 402"/>
                  <a:gd name="T8" fmla="*/ 474 w 474"/>
                  <a:gd name="T9" fmla="*/ 402 h 402"/>
                </a:gdLst>
                <a:ahLst/>
                <a:cxnLst>
                  <a:cxn ang="T4">
                    <a:pos x="T0" y="T1"/>
                  </a:cxn>
                  <a:cxn ang="T5">
                    <a:pos x="T2" y="T3"/>
                  </a:cxn>
                </a:cxnLst>
                <a:rect l="T6" t="T7" r="T8" b="T9"/>
                <a:pathLst>
                  <a:path w="474" h="402">
                    <a:moveTo>
                      <a:pt x="0" y="376"/>
                    </a:moveTo>
                    <a:cubicBezTo>
                      <a:pt x="76" y="402"/>
                      <a:pt x="398" y="62"/>
                      <a:pt x="474" y="0"/>
                    </a:cubicBezTo>
                  </a:path>
                </a:pathLst>
              </a:custGeom>
              <a:noFill/>
              <a:ln w="19050">
                <a:solidFill>
                  <a:schemeClr val="bg2"/>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49203" name="Line 17"/>
              <p:cNvSpPr>
                <a:spLocks noChangeShapeType="1"/>
              </p:cNvSpPr>
              <p:nvPr/>
            </p:nvSpPr>
            <p:spPr bwMode="auto">
              <a:xfrm flipV="1">
                <a:off x="1762" y="2432"/>
                <a:ext cx="87" cy="87"/>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9204" name="Freeform 18"/>
              <p:cNvSpPr/>
              <p:nvPr/>
            </p:nvSpPr>
            <p:spPr bwMode="auto">
              <a:xfrm>
                <a:off x="1745" y="2376"/>
                <a:ext cx="38" cy="114"/>
              </a:xfrm>
              <a:custGeom>
                <a:avLst/>
                <a:gdLst>
                  <a:gd name="T0" fmla="*/ 0 w 66"/>
                  <a:gd name="T1" fmla="*/ 72478 h 78"/>
                  <a:gd name="T2" fmla="*/ 1 w 66"/>
                  <a:gd name="T3" fmla="*/ 0 h 78"/>
                  <a:gd name="T4" fmla="*/ 0 60000 65536"/>
                  <a:gd name="T5" fmla="*/ 0 60000 65536"/>
                  <a:gd name="T6" fmla="*/ 0 w 66"/>
                  <a:gd name="T7" fmla="*/ 0 h 78"/>
                  <a:gd name="T8" fmla="*/ 66 w 66"/>
                  <a:gd name="T9" fmla="*/ 78 h 78"/>
                </a:gdLst>
                <a:ahLst/>
                <a:cxnLst>
                  <a:cxn ang="T4">
                    <a:pos x="T0" y="T1"/>
                  </a:cxn>
                  <a:cxn ang="T5">
                    <a:pos x="T2" y="T3"/>
                  </a:cxn>
                </a:cxnLst>
                <a:rect l="T6" t="T7" r="T8" b="T9"/>
                <a:pathLst>
                  <a:path w="66" h="78">
                    <a:moveTo>
                      <a:pt x="0" y="78"/>
                    </a:moveTo>
                    <a:lnTo>
                      <a:pt x="66" y="0"/>
                    </a:lnTo>
                  </a:path>
                </a:pathLst>
              </a:custGeom>
              <a:noFill/>
              <a:ln w="19050">
                <a:solidFill>
                  <a:schemeClr val="bg2"/>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49205" name="Rectangle 19"/>
              <p:cNvSpPr>
                <a:spLocks noChangeArrowheads="1"/>
              </p:cNvSpPr>
              <p:nvPr/>
            </p:nvSpPr>
            <p:spPr bwMode="auto">
              <a:xfrm rot="536045">
                <a:off x="1568" y="2696"/>
                <a:ext cx="27" cy="157"/>
              </a:xfrm>
              <a:prstGeom prst="rect">
                <a:avLst/>
              </a:prstGeom>
              <a:solidFill>
                <a:schemeClr val="bg2"/>
              </a:solidFill>
              <a:ln w="9525">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206" name="Line 20"/>
              <p:cNvSpPr>
                <a:spLocks noChangeShapeType="1"/>
              </p:cNvSpPr>
              <p:nvPr/>
            </p:nvSpPr>
            <p:spPr bwMode="auto">
              <a:xfrm flipH="1">
                <a:off x="1332" y="2466"/>
                <a:ext cx="460" cy="444"/>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9207" name="Freeform 21"/>
              <p:cNvSpPr/>
              <p:nvPr/>
            </p:nvSpPr>
            <p:spPr bwMode="auto">
              <a:xfrm>
                <a:off x="1304" y="2462"/>
                <a:ext cx="478" cy="376"/>
              </a:xfrm>
              <a:custGeom>
                <a:avLst/>
                <a:gdLst>
                  <a:gd name="T0" fmla="*/ 0 w 478"/>
                  <a:gd name="T1" fmla="*/ 326 h 376"/>
                  <a:gd name="T2" fmla="*/ 478 w 478"/>
                  <a:gd name="T3" fmla="*/ 0 h 376"/>
                  <a:gd name="T4" fmla="*/ 0 60000 65536"/>
                  <a:gd name="T5" fmla="*/ 0 60000 65536"/>
                  <a:gd name="T6" fmla="*/ 0 w 478"/>
                  <a:gd name="T7" fmla="*/ 0 h 376"/>
                  <a:gd name="T8" fmla="*/ 478 w 478"/>
                  <a:gd name="T9" fmla="*/ 376 h 376"/>
                </a:gdLst>
                <a:ahLst/>
                <a:cxnLst>
                  <a:cxn ang="T4">
                    <a:pos x="T0" y="T1"/>
                  </a:cxn>
                  <a:cxn ang="T5">
                    <a:pos x="T2" y="T3"/>
                  </a:cxn>
                </a:cxnLst>
                <a:rect l="T6" t="T7" r="T8" b="T9"/>
                <a:pathLst>
                  <a:path w="478" h="376">
                    <a:moveTo>
                      <a:pt x="0" y="326"/>
                    </a:moveTo>
                    <a:cubicBezTo>
                      <a:pt x="84" y="376"/>
                      <a:pt x="400" y="59"/>
                      <a:pt x="478" y="0"/>
                    </a:cubicBezTo>
                  </a:path>
                </a:pathLst>
              </a:custGeom>
              <a:noFill/>
              <a:ln w="19050">
                <a:solidFill>
                  <a:schemeClr val="bg2"/>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49208" name="Freeform 22"/>
              <p:cNvSpPr/>
              <p:nvPr/>
            </p:nvSpPr>
            <p:spPr bwMode="auto">
              <a:xfrm>
                <a:off x="1437" y="2691"/>
                <a:ext cx="173" cy="180"/>
              </a:xfrm>
              <a:custGeom>
                <a:avLst/>
                <a:gdLst>
                  <a:gd name="T0" fmla="*/ 13 w 173"/>
                  <a:gd name="T1" fmla="*/ 150 h 180"/>
                  <a:gd name="T2" fmla="*/ 88 w 173"/>
                  <a:gd name="T3" fmla="*/ 150 h 180"/>
                  <a:gd name="T4" fmla="*/ 167 w 173"/>
                  <a:gd name="T5" fmla="*/ 0 h 180"/>
                  <a:gd name="T6" fmla="*/ 13 w 173"/>
                  <a:gd name="T7" fmla="*/ 150 h 180"/>
                  <a:gd name="T8" fmla="*/ 0 60000 65536"/>
                  <a:gd name="T9" fmla="*/ 0 60000 65536"/>
                  <a:gd name="T10" fmla="*/ 0 60000 65536"/>
                  <a:gd name="T11" fmla="*/ 0 60000 65536"/>
                  <a:gd name="T12" fmla="*/ 0 w 173"/>
                  <a:gd name="T13" fmla="*/ 0 h 180"/>
                  <a:gd name="T14" fmla="*/ 173 w 173"/>
                  <a:gd name="T15" fmla="*/ 180 h 180"/>
                </a:gdLst>
                <a:ahLst/>
                <a:cxnLst>
                  <a:cxn ang="T8">
                    <a:pos x="T0" y="T1"/>
                  </a:cxn>
                  <a:cxn ang="T9">
                    <a:pos x="T2" y="T3"/>
                  </a:cxn>
                  <a:cxn ang="T10">
                    <a:pos x="T4" y="T5"/>
                  </a:cxn>
                  <a:cxn ang="T11">
                    <a:pos x="T6" y="T7"/>
                  </a:cxn>
                </a:cxnLst>
                <a:rect l="T12" t="T13" r="T14" b="T15"/>
                <a:pathLst>
                  <a:path w="173" h="180">
                    <a:moveTo>
                      <a:pt x="13" y="150"/>
                    </a:moveTo>
                    <a:cubicBezTo>
                      <a:pt x="0" y="175"/>
                      <a:pt x="63" y="180"/>
                      <a:pt x="88" y="150"/>
                    </a:cubicBezTo>
                    <a:cubicBezTo>
                      <a:pt x="160" y="84"/>
                      <a:pt x="173" y="2"/>
                      <a:pt x="167" y="0"/>
                    </a:cubicBezTo>
                    <a:lnTo>
                      <a:pt x="13" y="150"/>
                    </a:lnTo>
                    <a:close/>
                  </a:path>
                </a:pathLst>
              </a:custGeom>
              <a:solidFill>
                <a:srgbClr val="CCECFF"/>
              </a:solidFill>
              <a:ln>
                <a:noFill/>
              </a:ln>
              <a:extLst>
                <a:ext uri="{91240B29-F687-4F45-9708-019B960494DF}">
                  <a14:hiddenLine xmlns:a14="http://schemas.microsoft.com/office/drawing/2010/main" w="9525">
                    <a:solidFill>
                      <a:srgbClr val="000000"/>
                    </a:solidFill>
                    <a:round/>
                  </a14:hiddenLine>
                </a:ext>
              </a:extLst>
            </p:spPr>
            <p:txBody>
              <a:bodyPr lIns="107950" tIns="53975" rIns="107950" bIns="53975"/>
              <a:lstStyle/>
              <a:p>
                <a:endParaRPr lang="zh-CN" altLang="en-US"/>
              </a:p>
            </p:txBody>
          </p:sp>
          <p:sp>
            <p:nvSpPr>
              <p:cNvPr id="49209" name="Freeform 23"/>
              <p:cNvSpPr/>
              <p:nvPr/>
            </p:nvSpPr>
            <p:spPr bwMode="auto">
              <a:xfrm>
                <a:off x="1397" y="2765"/>
                <a:ext cx="77" cy="80"/>
              </a:xfrm>
              <a:custGeom>
                <a:avLst/>
                <a:gdLst>
                  <a:gd name="T0" fmla="*/ 3 w 77"/>
                  <a:gd name="T1" fmla="*/ 80 h 80"/>
                  <a:gd name="T2" fmla="*/ 0 w 77"/>
                  <a:gd name="T3" fmla="*/ 40 h 80"/>
                  <a:gd name="T4" fmla="*/ 24 w 77"/>
                  <a:gd name="T5" fmla="*/ 7 h 80"/>
                  <a:gd name="T6" fmla="*/ 63 w 77"/>
                  <a:gd name="T7" fmla="*/ 0 h 80"/>
                  <a:gd name="T8" fmla="*/ 77 w 77"/>
                  <a:gd name="T9" fmla="*/ 18 h 80"/>
                  <a:gd name="T10" fmla="*/ 3 w 77"/>
                  <a:gd name="T11" fmla="*/ 80 h 80"/>
                  <a:gd name="T12" fmla="*/ 0 60000 65536"/>
                  <a:gd name="T13" fmla="*/ 0 60000 65536"/>
                  <a:gd name="T14" fmla="*/ 0 60000 65536"/>
                  <a:gd name="T15" fmla="*/ 0 60000 65536"/>
                  <a:gd name="T16" fmla="*/ 0 60000 65536"/>
                  <a:gd name="T17" fmla="*/ 0 60000 65536"/>
                  <a:gd name="T18" fmla="*/ 0 w 77"/>
                  <a:gd name="T19" fmla="*/ 0 h 80"/>
                  <a:gd name="T20" fmla="*/ 77 w 77"/>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77" h="80">
                    <a:moveTo>
                      <a:pt x="3" y="80"/>
                    </a:moveTo>
                    <a:lnTo>
                      <a:pt x="0" y="40"/>
                    </a:lnTo>
                    <a:lnTo>
                      <a:pt x="24" y="7"/>
                    </a:lnTo>
                    <a:lnTo>
                      <a:pt x="63" y="0"/>
                    </a:lnTo>
                    <a:lnTo>
                      <a:pt x="77" y="18"/>
                    </a:lnTo>
                    <a:lnTo>
                      <a:pt x="3" y="8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107950" tIns="53975" rIns="107950" bIns="53975"/>
              <a:lstStyle/>
              <a:p>
                <a:endParaRPr lang="zh-CN" altLang="en-US"/>
              </a:p>
            </p:txBody>
          </p:sp>
          <p:sp>
            <p:nvSpPr>
              <p:cNvPr id="49210" name="Freeform 24"/>
              <p:cNvSpPr/>
              <p:nvPr/>
            </p:nvSpPr>
            <p:spPr bwMode="auto">
              <a:xfrm>
                <a:off x="1762" y="2409"/>
                <a:ext cx="46" cy="42"/>
              </a:xfrm>
              <a:custGeom>
                <a:avLst/>
                <a:gdLst>
                  <a:gd name="T0" fmla="*/ 0 w 46"/>
                  <a:gd name="T1" fmla="*/ 41 h 42"/>
                  <a:gd name="T2" fmla="*/ 46 w 46"/>
                  <a:gd name="T3" fmla="*/ 42 h 42"/>
                  <a:gd name="T4" fmla="*/ 13 w 46"/>
                  <a:gd name="T5" fmla="*/ 0 h 42"/>
                  <a:gd name="T6" fmla="*/ 0 w 46"/>
                  <a:gd name="T7" fmla="*/ 41 h 42"/>
                  <a:gd name="T8" fmla="*/ 0 60000 65536"/>
                  <a:gd name="T9" fmla="*/ 0 60000 65536"/>
                  <a:gd name="T10" fmla="*/ 0 60000 65536"/>
                  <a:gd name="T11" fmla="*/ 0 60000 65536"/>
                  <a:gd name="T12" fmla="*/ 0 w 46"/>
                  <a:gd name="T13" fmla="*/ 0 h 42"/>
                  <a:gd name="T14" fmla="*/ 46 w 46"/>
                  <a:gd name="T15" fmla="*/ 42 h 42"/>
                </a:gdLst>
                <a:ahLst/>
                <a:cxnLst>
                  <a:cxn ang="T8">
                    <a:pos x="T0" y="T1"/>
                  </a:cxn>
                  <a:cxn ang="T9">
                    <a:pos x="T2" y="T3"/>
                  </a:cxn>
                  <a:cxn ang="T10">
                    <a:pos x="T4" y="T5"/>
                  </a:cxn>
                  <a:cxn ang="T11">
                    <a:pos x="T6" y="T7"/>
                  </a:cxn>
                </a:cxnLst>
                <a:rect l="T12" t="T13" r="T14" b="T15"/>
                <a:pathLst>
                  <a:path w="46" h="42">
                    <a:moveTo>
                      <a:pt x="0" y="41"/>
                    </a:moveTo>
                    <a:lnTo>
                      <a:pt x="46" y="42"/>
                    </a:lnTo>
                    <a:lnTo>
                      <a:pt x="13" y="0"/>
                    </a:lnTo>
                    <a:lnTo>
                      <a:pt x="0" y="41"/>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107950" tIns="53975" rIns="107950" bIns="53975"/>
              <a:lstStyle/>
              <a:p>
                <a:endParaRPr lang="zh-CN" altLang="en-US"/>
              </a:p>
            </p:txBody>
          </p:sp>
          <p:sp>
            <p:nvSpPr>
              <p:cNvPr id="49211" name="Oval 25"/>
              <p:cNvSpPr>
                <a:spLocks noChangeArrowheads="1"/>
              </p:cNvSpPr>
              <p:nvPr/>
            </p:nvSpPr>
            <p:spPr bwMode="auto">
              <a:xfrm>
                <a:off x="1789" y="2432"/>
                <a:ext cx="37" cy="37"/>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212" name="Rectangle 26"/>
              <p:cNvSpPr>
                <a:spLocks noChangeArrowheads="1"/>
              </p:cNvSpPr>
              <p:nvPr/>
            </p:nvSpPr>
            <p:spPr bwMode="auto">
              <a:xfrm>
                <a:off x="1552" y="2706"/>
                <a:ext cx="27" cy="15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sp>
        <p:nvSpPr>
          <p:cNvPr id="49162" name="Text Box 27"/>
          <p:cNvSpPr txBox="1">
            <a:spLocks noChangeArrowheads="1"/>
          </p:cNvSpPr>
          <p:nvPr/>
        </p:nvSpPr>
        <p:spPr bwMode="auto">
          <a:xfrm>
            <a:off x="3270251" y="4767263"/>
            <a:ext cx="1716111"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400">
                <a:ea typeface="宋体" panose="02010600030101010101" pitchFamily="2" charset="-122"/>
              </a:rPr>
              <a:t>    </a:t>
            </a:r>
            <a:r>
              <a:rPr lang="en-US" altLang="zh-CN" sz="1400">
                <a:ea typeface="宋体" panose="02010600030101010101" pitchFamily="2" charset="-122"/>
              </a:rPr>
              <a:t>Professor Torpie</a:t>
            </a:r>
            <a:endParaRPr lang="en-US" altLang="zh-CN" sz="1400">
              <a:ea typeface="宋体" panose="02010600030101010101" pitchFamily="2" charset="-122"/>
            </a:endParaRPr>
          </a:p>
        </p:txBody>
      </p:sp>
      <p:grpSp>
        <p:nvGrpSpPr>
          <p:cNvPr id="49163" name="Group 28"/>
          <p:cNvGrpSpPr/>
          <p:nvPr/>
        </p:nvGrpSpPr>
        <p:grpSpPr bwMode="auto">
          <a:xfrm>
            <a:off x="3621088" y="3762375"/>
            <a:ext cx="1255712" cy="965200"/>
            <a:chOff x="1399" y="2208"/>
            <a:chExt cx="791" cy="608"/>
          </a:xfrm>
        </p:grpSpPr>
        <p:sp>
          <p:nvSpPr>
            <p:cNvPr id="49181" name="Freeform 29"/>
            <p:cNvSpPr/>
            <p:nvPr/>
          </p:nvSpPr>
          <p:spPr bwMode="auto">
            <a:xfrm flipH="1">
              <a:off x="1399" y="2208"/>
              <a:ext cx="791" cy="604"/>
            </a:xfrm>
            <a:custGeom>
              <a:avLst/>
              <a:gdLst>
                <a:gd name="T0" fmla="*/ 0 w 1920"/>
                <a:gd name="T1" fmla="*/ 1 h 1145"/>
                <a:gd name="T2" fmla="*/ 0 w 1920"/>
                <a:gd name="T3" fmla="*/ 1 h 1145"/>
                <a:gd name="T4" fmla="*/ 0 w 1920"/>
                <a:gd name="T5" fmla="*/ 0 h 1145"/>
                <a:gd name="T6" fmla="*/ 0 w 1920"/>
                <a:gd name="T7" fmla="*/ 0 h 1145"/>
                <a:gd name="T8" fmla="*/ 0 w 1920"/>
                <a:gd name="T9" fmla="*/ 1 h 1145"/>
                <a:gd name="T10" fmla="*/ 0 w 1920"/>
                <a:gd name="T11" fmla="*/ 1 h 1145"/>
                <a:gd name="T12" fmla="*/ 0 w 1920"/>
                <a:gd name="T13" fmla="*/ 1 h 1145"/>
                <a:gd name="T14" fmla="*/ 0 w 1920"/>
                <a:gd name="T15" fmla="*/ 1 h 1145"/>
                <a:gd name="T16" fmla="*/ 0 60000 65536"/>
                <a:gd name="T17" fmla="*/ 0 60000 65536"/>
                <a:gd name="T18" fmla="*/ 0 60000 65536"/>
                <a:gd name="T19" fmla="*/ 0 60000 65536"/>
                <a:gd name="T20" fmla="*/ 0 60000 65536"/>
                <a:gd name="T21" fmla="*/ 0 60000 65536"/>
                <a:gd name="T22" fmla="*/ 0 60000 65536"/>
                <a:gd name="T23" fmla="*/ 0 60000 65536"/>
                <a:gd name="T24" fmla="*/ 0 w 1920"/>
                <a:gd name="T25" fmla="*/ 0 h 1145"/>
                <a:gd name="T26" fmla="*/ 1920 w 1920"/>
                <a:gd name="T27" fmla="*/ 1145 h 1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0" h="1145">
                  <a:moveTo>
                    <a:pt x="641" y="1145"/>
                  </a:moveTo>
                  <a:lnTo>
                    <a:pt x="0" y="1145"/>
                  </a:lnTo>
                  <a:lnTo>
                    <a:pt x="0" y="0"/>
                  </a:lnTo>
                  <a:lnTo>
                    <a:pt x="1920" y="0"/>
                  </a:lnTo>
                  <a:lnTo>
                    <a:pt x="1920" y="1145"/>
                  </a:lnTo>
                  <a:lnTo>
                    <a:pt x="1427" y="1145"/>
                  </a:lnTo>
                  <a:lnTo>
                    <a:pt x="657" y="1145"/>
                  </a:lnTo>
                  <a:lnTo>
                    <a:pt x="641" y="1145"/>
                  </a:lnTo>
                  <a:close/>
                </a:path>
              </a:pathLst>
            </a:custGeom>
            <a:solidFill>
              <a:srgbClr val="FFCCCC"/>
            </a:solidFill>
            <a:ln w="9525">
              <a:solidFill>
                <a:schemeClr val="bg2"/>
              </a:solidFill>
              <a:round/>
            </a:ln>
          </p:spPr>
          <p:txBody>
            <a:bodyPr/>
            <a:lstStyle/>
            <a:p>
              <a:endParaRPr lang="zh-CN" altLang="en-US"/>
            </a:p>
          </p:txBody>
        </p:sp>
        <p:sp>
          <p:nvSpPr>
            <p:cNvPr id="49182" name="Freeform 30"/>
            <p:cNvSpPr/>
            <p:nvPr/>
          </p:nvSpPr>
          <p:spPr bwMode="auto">
            <a:xfrm>
              <a:off x="1433" y="2493"/>
              <a:ext cx="432" cy="323"/>
            </a:xfrm>
            <a:custGeom>
              <a:avLst/>
              <a:gdLst>
                <a:gd name="T0" fmla="*/ 1 w 817"/>
                <a:gd name="T1" fmla="*/ 1 h 612"/>
                <a:gd name="T2" fmla="*/ 1 w 817"/>
                <a:gd name="T3" fmla="*/ 1 h 612"/>
                <a:gd name="T4" fmla="*/ 1 w 817"/>
                <a:gd name="T5" fmla="*/ 1 h 612"/>
                <a:gd name="T6" fmla="*/ 1 w 817"/>
                <a:gd name="T7" fmla="*/ 1 h 612"/>
                <a:gd name="T8" fmla="*/ 1 w 817"/>
                <a:gd name="T9" fmla="*/ 1 h 612"/>
                <a:gd name="T10" fmla="*/ 1 w 817"/>
                <a:gd name="T11" fmla="*/ 1 h 612"/>
                <a:gd name="T12" fmla="*/ 1 w 817"/>
                <a:gd name="T13" fmla="*/ 1 h 612"/>
                <a:gd name="T14" fmla="*/ 1 w 817"/>
                <a:gd name="T15" fmla="*/ 1 h 612"/>
                <a:gd name="T16" fmla="*/ 1 w 817"/>
                <a:gd name="T17" fmla="*/ 1 h 612"/>
                <a:gd name="T18" fmla="*/ 1 w 817"/>
                <a:gd name="T19" fmla="*/ 1 h 612"/>
                <a:gd name="T20" fmla="*/ 1 w 817"/>
                <a:gd name="T21" fmla="*/ 1 h 612"/>
                <a:gd name="T22" fmla="*/ 1 w 817"/>
                <a:gd name="T23" fmla="*/ 1 h 612"/>
                <a:gd name="T24" fmla="*/ 1 w 817"/>
                <a:gd name="T25" fmla="*/ 1 h 612"/>
                <a:gd name="T26" fmla="*/ 1 w 817"/>
                <a:gd name="T27" fmla="*/ 1 h 612"/>
                <a:gd name="T28" fmla="*/ 1 w 817"/>
                <a:gd name="T29" fmla="*/ 1 h 612"/>
                <a:gd name="T30" fmla="*/ 1 w 817"/>
                <a:gd name="T31" fmla="*/ 1 h 612"/>
                <a:gd name="T32" fmla="*/ 1 w 817"/>
                <a:gd name="T33" fmla="*/ 1 h 612"/>
                <a:gd name="T34" fmla="*/ 1 w 817"/>
                <a:gd name="T35" fmla="*/ 1 h 612"/>
                <a:gd name="T36" fmla="*/ 1 w 817"/>
                <a:gd name="T37" fmla="*/ 1 h 612"/>
                <a:gd name="T38" fmla="*/ 1 w 817"/>
                <a:gd name="T39" fmla="*/ 1 h 612"/>
                <a:gd name="T40" fmla="*/ 1 w 817"/>
                <a:gd name="T41" fmla="*/ 1 h 612"/>
                <a:gd name="T42" fmla="*/ 1 w 817"/>
                <a:gd name="T43" fmla="*/ 1 h 612"/>
                <a:gd name="T44" fmla="*/ 1 w 817"/>
                <a:gd name="T45" fmla="*/ 0 h 612"/>
                <a:gd name="T46" fmla="*/ 1 w 817"/>
                <a:gd name="T47" fmla="*/ 1 h 612"/>
                <a:gd name="T48" fmla="*/ 1 w 817"/>
                <a:gd name="T49" fmla="*/ 1 h 612"/>
                <a:gd name="T50" fmla="*/ 1 w 817"/>
                <a:gd name="T51" fmla="*/ 1 h 612"/>
                <a:gd name="T52" fmla="*/ 1 w 817"/>
                <a:gd name="T53" fmla="*/ 1 h 612"/>
                <a:gd name="T54" fmla="*/ 1 w 817"/>
                <a:gd name="T55" fmla="*/ 1 h 612"/>
                <a:gd name="T56" fmla="*/ 1 w 817"/>
                <a:gd name="T57" fmla="*/ 1 h 612"/>
                <a:gd name="T58" fmla="*/ 1 w 817"/>
                <a:gd name="T59" fmla="*/ 1 h 612"/>
                <a:gd name="T60" fmla="*/ 1 w 817"/>
                <a:gd name="T61" fmla="*/ 1 h 612"/>
                <a:gd name="T62" fmla="*/ 1 w 817"/>
                <a:gd name="T63" fmla="*/ 1 h 612"/>
                <a:gd name="T64" fmla="*/ 1 w 817"/>
                <a:gd name="T65" fmla="*/ 1 h 612"/>
                <a:gd name="T66" fmla="*/ 1 w 817"/>
                <a:gd name="T67" fmla="*/ 1 h 612"/>
                <a:gd name="T68" fmla="*/ 0 w 817"/>
                <a:gd name="T69" fmla="*/ 1 h 612"/>
                <a:gd name="T70" fmla="*/ 1 w 817"/>
                <a:gd name="T71" fmla="*/ 1 h 612"/>
                <a:gd name="T72" fmla="*/ 1 w 817"/>
                <a:gd name="T73" fmla="*/ 1 h 612"/>
                <a:gd name="T74" fmla="*/ 1 w 817"/>
                <a:gd name="T75" fmla="*/ 1 h 612"/>
                <a:gd name="T76" fmla="*/ 1 w 817"/>
                <a:gd name="T77" fmla="*/ 1 h 6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17"/>
                <a:gd name="T118" fmla="*/ 0 h 612"/>
                <a:gd name="T119" fmla="*/ 817 w 817"/>
                <a:gd name="T120" fmla="*/ 612 h 6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17" h="612">
                  <a:moveTo>
                    <a:pt x="793" y="612"/>
                  </a:moveTo>
                  <a:lnTo>
                    <a:pt x="804" y="549"/>
                  </a:lnTo>
                  <a:lnTo>
                    <a:pt x="811" y="512"/>
                  </a:lnTo>
                  <a:lnTo>
                    <a:pt x="813" y="478"/>
                  </a:lnTo>
                  <a:lnTo>
                    <a:pt x="809" y="452"/>
                  </a:lnTo>
                  <a:lnTo>
                    <a:pt x="808" y="434"/>
                  </a:lnTo>
                  <a:lnTo>
                    <a:pt x="811" y="416"/>
                  </a:lnTo>
                  <a:lnTo>
                    <a:pt x="814" y="383"/>
                  </a:lnTo>
                  <a:lnTo>
                    <a:pt x="817" y="363"/>
                  </a:lnTo>
                  <a:lnTo>
                    <a:pt x="796" y="235"/>
                  </a:lnTo>
                  <a:lnTo>
                    <a:pt x="791" y="220"/>
                  </a:lnTo>
                  <a:lnTo>
                    <a:pt x="783" y="213"/>
                  </a:lnTo>
                  <a:lnTo>
                    <a:pt x="770" y="204"/>
                  </a:lnTo>
                  <a:lnTo>
                    <a:pt x="757" y="199"/>
                  </a:lnTo>
                  <a:lnTo>
                    <a:pt x="734" y="190"/>
                  </a:lnTo>
                  <a:lnTo>
                    <a:pt x="616" y="145"/>
                  </a:lnTo>
                  <a:lnTo>
                    <a:pt x="523" y="95"/>
                  </a:lnTo>
                  <a:lnTo>
                    <a:pt x="504" y="64"/>
                  </a:lnTo>
                  <a:lnTo>
                    <a:pt x="487" y="33"/>
                  </a:lnTo>
                  <a:lnTo>
                    <a:pt x="477" y="15"/>
                  </a:lnTo>
                  <a:lnTo>
                    <a:pt x="427" y="3"/>
                  </a:lnTo>
                  <a:lnTo>
                    <a:pt x="327" y="1"/>
                  </a:lnTo>
                  <a:lnTo>
                    <a:pt x="277" y="0"/>
                  </a:lnTo>
                  <a:lnTo>
                    <a:pt x="241" y="45"/>
                  </a:lnTo>
                  <a:lnTo>
                    <a:pt x="175" y="128"/>
                  </a:lnTo>
                  <a:lnTo>
                    <a:pt x="138" y="154"/>
                  </a:lnTo>
                  <a:lnTo>
                    <a:pt x="113" y="166"/>
                  </a:lnTo>
                  <a:lnTo>
                    <a:pt x="78" y="179"/>
                  </a:lnTo>
                  <a:lnTo>
                    <a:pt x="57" y="199"/>
                  </a:lnTo>
                  <a:lnTo>
                    <a:pt x="46" y="222"/>
                  </a:lnTo>
                  <a:lnTo>
                    <a:pt x="34" y="253"/>
                  </a:lnTo>
                  <a:lnTo>
                    <a:pt x="21" y="299"/>
                  </a:lnTo>
                  <a:lnTo>
                    <a:pt x="9" y="358"/>
                  </a:lnTo>
                  <a:lnTo>
                    <a:pt x="1" y="420"/>
                  </a:lnTo>
                  <a:lnTo>
                    <a:pt x="0" y="466"/>
                  </a:lnTo>
                  <a:lnTo>
                    <a:pt x="1" y="503"/>
                  </a:lnTo>
                  <a:lnTo>
                    <a:pt x="3" y="529"/>
                  </a:lnTo>
                  <a:lnTo>
                    <a:pt x="16" y="611"/>
                  </a:lnTo>
                  <a:lnTo>
                    <a:pt x="793" y="6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83" name="Freeform 31"/>
            <p:cNvSpPr/>
            <p:nvPr/>
          </p:nvSpPr>
          <p:spPr bwMode="auto">
            <a:xfrm>
              <a:off x="1860" y="2485"/>
              <a:ext cx="301" cy="329"/>
            </a:xfrm>
            <a:custGeom>
              <a:avLst/>
              <a:gdLst>
                <a:gd name="T0" fmla="*/ 1 w 571"/>
                <a:gd name="T1" fmla="*/ 1 h 624"/>
                <a:gd name="T2" fmla="*/ 1 w 571"/>
                <a:gd name="T3" fmla="*/ 1 h 624"/>
                <a:gd name="T4" fmla="*/ 1 w 571"/>
                <a:gd name="T5" fmla="*/ 1 h 624"/>
                <a:gd name="T6" fmla="*/ 1 w 571"/>
                <a:gd name="T7" fmla="*/ 1 h 624"/>
                <a:gd name="T8" fmla="*/ 1 w 571"/>
                <a:gd name="T9" fmla="*/ 1 h 624"/>
                <a:gd name="T10" fmla="*/ 1 w 571"/>
                <a:gd name="T11" fmla="*/ 1 h 624"/>
                <a:gd name="T12" fmla="*/ 1 w 571"/>
                <a:gd name="T13" fmla="*/ 1 h 624"/>
                <a:gd name="T14" fmla="*/ 0 w 571"/>
                <a:gd name="T15" fmla="*/ 1 h 624"/>
                <a:gd name="T16" fmla="*/ 1 w 571"/>
                <a:gd name="T17" fmla="*/ 1 h 624"/>
                <a:gd name="T18" fmla="*/ 1 w 571"/>
                <a:gd name="T19" fmla="*/ 1 h 624"/>
                <a:gd name="T20" fmla="*/ 1 w 571"/>
                <a:gd name="T21" fmla="*/ 1 h 624"/>
                <a:gd name="T22" fmla="*/ 1 w 571"/>
                <a:gd name="T23" fmla="*/ 1 h 624"/>
                <a:gd name="T24" fmla="*/ 1 w 571"/>
                <a:gd name="T25" fmla="*/ 1 h 624"/>
                <a:gd name="T26" fmla="*/ 1 w 571"/>
                <a:gd name="T27" fmla="*/ 1 h 624"/>
                <a:gd name="T28" fmla="*/ 1 w 571"/>
                <a:gd name="T29" fmla="*/ 1 h 624"/>
                <a:gd name="T30" fmla="*/ 1 w 571"/>
                <a:gd name="T31" fmla="*/ 1 h 624"/>
                <a:gd name="T32" fmla="*/ 1 w 571"/>
                <a:gd name="T33" fmla="*/ 1 h 624"/>
                <a:gd name="T34" fmla="*/ 1 w 571"/>
                <a:gd name="T35" fmla="*/ 0 h 624"/>
                <a:gd name="T36" fmla="*/ 1 w 571"/>
                <a:gd name="T37" fmla="*/ 1 h 624"/>
                <a:gd name="T38" fmla="*/ 1 w 571"/>
                <a:gd name="T39" fmla="*/ 1 h 624"/>
                <a:gd name="T40" fmla="*/ 1 w 571"/>
                <a:gd name="T41" fmla="*/ 1 h 6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1"/>
                <a:gd name="T64" fmla="*/ 0 h 624"/>
                <a:gd name="T65" fmla="*/ 571 w 571"/>
                <a:gd name="T66" fmla="*/ 624 h 6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1" h="624">
                  <a:moveTo>
                    <a:pt x="341" y="430"/>
                  </a:moveTo>
                  <a:lnTo>
                    <a:pt x="291" y="502"/>
                  </a:lnTo>
                  <a:lnTo>
                    <a:pt x="217" y="543"/>
                  </a:lnTo>
                  <a:lnTo>
                    <a:pt x="197" y="571"/>
                  </a:lnTo>
                  <a:lnTo>
                    <a:pt x="208" y="580"/>
                  </a:lnTo>
                  <a:lnTo>
                    <a:pt x="186" y="614"/>
                  </a:lnTo>
                  <a:lnTo>
                    <a:pt x="169" y="624"/>
                  </a:lnTo>
                  <a:lnTo>
                    <a:pt x="0" y="624"/>
                  </a:lnTo>
                  <a:lnTo>
                    <a:pt x="54" y="566"/>
                  </a:lnTo>
                  <a:lnTo>
                    <a:pt x="48" y="557"/>
                  </a:lnTo>
                  <a:lnTo>
                    <a:pt x="105" y="497"/>
                  </a:lnTo>
                  <a:lnTo>
                    <a:pt x="117" y="505"/>
                  </a:lnTo>
                  <a:lnTo>
                    <a:pt x="125" y="494"/>
                  </a:lnTo>
                  <a:lnTo>
                    <a:pt x="144" y="466"/>
                  </a:lnTo>
                  <a:lnTo>
                    <a:pt x="139" y="430"/>
                  </a:lnTo>
                  <a:lnTo>
                    <a:pt x="52" y="510"/>
                  </a:lnTo>
                  <a:lnTo>
                    <a:pt x="36" y="496"/>
                  </a:lnTo>
                  <a:lnTo>
                    <a:pt x="553" y="0"/>
                  </a:lnTo>
                  <a:lnTo>
                    <a:pt x="571" y="13"/>
                  </a:lnTo>
                  <a:lnTo>
                    <a:pt x="356" y="222"/>
                  </a:lnTo>
                  <a:lnTo>
                    <a:pt x="375" y="216"/>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84" name="Freeform 32"/>
            <p:cNvSpPr/>
            <p:nvPr/>
          </p:nvSpPr>
          <p:spPr bwMode="auto">
            <a:xfrm>
              <a:off x="1524" y="2275"/>
              <a:ext cx="281" cy="254"/>
            </a:xfrm>
            <a:custGeom>
              <a:avLst/>
              <a:gdLst>
                <a:gd name="T0" fmla="*/ 1 w 531"/>
                <a:gd name="T1" fmla="*/ 1 h 481"/>
                <a:gd name="T2" fmla="*/ 1 w 531"/>
                <a:gd name="T3" fmla="*/ 1 h 481"/>
                <a:gd name="T4" fmla="*/ 1 w 531"/>
                <a:gd name="T5" fmla="*/ 1 h 481"/>
                <a:gd name="T6" fmla="*/ 1 w 531"/>
                <a:gd name="T7" fmla="*/ 1 h 481"/>
                <a:gd name="T8" fmla="*/ 0 w 531"/>
                <a:gd name="T9" fmla="*/ 1 h 481"/>
                <a:gd name="T10" fmla="*/ 1 w 531"/>
                <a:gd name="T11" fmla="*/ 1 h 481"/>
                <a:gd name="T12" fmla="*/ 1 w 531"/>
                <a:gd name="T13" fmla="*/ 1 h 481"/>
                <a:gd name="T14" fmla="*/ 1 w 531"/>
                <a:gd name="T15" fmla="*/ 1 h 481"/>
                <a:gd name="T16" fmla="*/ 1 w 531"/>
                <a:gd name="T17" fmla="*/ 1 h 481"/>
                <a:gd name="T18" fmla="*/ 1 w 531"/>
                <a:gd name="T19" fmla="*/ 1 h 481"/>
                <a:gd name="T20" fmla="*/ 1 w 531"/>
                <a:gd name="T21" fmla="*/ 1 h 481"/>
                <a:gd name="T22" fmla="*/ 1 w 531"/>
                <a:gd name="T23" fmla="*/ 1 h 481"/>
                <a:gd name="T24" fmla="*/ 1 w 531"/>
                <a:gd name="T25" fmla="*/ 1 h 481"/>
                <a:gd name="T26" fmla="*/ 1 w 531"/>
                <a:gd name="T27" fmla="*/ 1 h 481"/>
                <a:gd name="T28" fmla="*/ 1 w 531"/>
                <a:gd name="T29" fmla="*/ 1 h 481"/>
                <a:gd name="T30" fmla="*/ 1 w 531"/>
                <a:gd name="T31" fmla="*/ 1 h 481"/>
                <a:gd name="T32" fmla="*/ 1 w 531"/>
                <a:gd name="T33" fmla="*/ 1 h 481"/>
                <a:gd name="T34" fmla="*/ 1 w 531"/>
                <a:gd name="T35" fmla="*/ 1 h 481"/>
                <a:gd name="T36" fmla="*/ 1 w 531"/>
                <a:gd name="T37" fmla="*/ 1 h 481"/>
                <a:gd name="T38" fmla="*/ 1 w 531"/>
                <a:gd name="T39" fmla="*/ 1 h 481"/>
                <a:gd name="T40" fmla="*/ 1 w 531"/>
                <a:gd name="T41" fmla="*/ 1 h 481"/>
                <a:gd name="T42" fmla="*/ 1 w 531"/>
                <a:gd name="T43" fmla="*/ 1 h 481"/>
                <a:gd name="T44" fmla="*/ 1 w 531"/>
                <a:gd name="T45" fmla="*/ 1 h 481"/>
                <a:gd name="T46" fmla="*/ 1 w 531"/>
                <a:gd name="T47" fmla="*/ 1 h 481"/>
                <a:gd name="T48" fmla="*/ 1 w 531"/>
                <a:gd name="T49" fmla="*/ 1 h 481"/>
                <a:gd name="T50" fmla="*/ 1 w 531"/>
                <a:gd name="T51" fmla="*/ 1 h 481"/>
                <a:gd name="T52" fmla="*/ 1 w 531"/>
                <a:gd name="T53" fmla="*/ 1 h 481"/>
                <a:gd name="T54" fmla="*/ 1 w 531"/>
                <a:gd name="T55" fmla="*/ 1 h 481"/>
                <a:gd name="T56" fmla="*/ 1 w 531"/>
                <a:gd name="T57" fmla="*/ 1 h 481"/>
                <a:gd name="T58" fmla="*/ 1 w 531"/>
                <a:gd name="T59" fmla="*/ 1 h 481"/>
                <a:gd name="T60" fmla="*/ 1 w 531"/>
                <a:gd name="T61" fmla="*/ 1 h 481"/>
                <a:gd name="T62" fmla="*/ 1 w 531"/>
                <a:gd name="T63" fmla="*/ 1 h 481"/>
                <a:gd name="T64" fmla="*/ 1 w 531"/>
                <a:gd name="T65" fmla="*/ 1 h 481"/>
                <a:gd name="T66" fmla="*/ 1 w 531"/>
                <a:gd name="T67" fmla="*/ 1 h 481"/>
                <a:gd name="T68" fmla="*/ 1 w 531"/>
                <a:gd name="T69" fmla="*/ 1 h 481"/>
                <a:gd name="T70" fmla="*/ 1 w 531"/>
                <a:gd name="T71" fmla="*/ 1 h 481"/>
                <a:gd name="T72" fmla="*/ 1 w 531"/>
                <a:gd name="T73" fmla="*/ 1 h 481"/>
                <a:gd name="T74" fmla="*/ 1 w 531"/>
                <a:gd name="T75" fmla="*/ 1 h 481"/>
                <a:gd name="T76" fmla="*/ 1 w 531"/>
                <a:gd name="T77" fmla="*/ 1 h 481"/>
                <a:gd name="T78" fmla="*/ 1 w 531"/>
                <a:gd name="T79" fmla="*/ 1 h 481"/>
                <a:gd name="T80" fmla="*/ 1 w 531"/>
                <a:gd name="T81" fmla="*/ 1 h 481"/>
                <a:gd name="T82" fmla="*/ 1 w 531"/>
                <a:gd name="T83" fmla="*/ 1 h 481"/>
                <a:gd name="T84" fmla="*/ 1 w 531"/>
                <a:gd name="T85" fmla="*/ 1 h 481"/>
                <a:gd name="T86" fmla="*/ 1 w 531"/>
                <a:gd name="T87" fmla="*/ 1 h 481"/>
                <a:gd name="T88" fmla="*/ 1 w 531"/>
                <a:gd name="T89" fmla="*/ 1 h 481"/>
                <a:gd name="T90" fmla="*/ 1 w 531"/>
                <a:gd name="T91" fmla="*/ 1 h 481"/>
                <a:gd name="T92" fmla="*/ 1 w 531"/>
                <a:gd name="T93" fmla="*/ 1 h 481"/>
                <a:gd name="T94" fmla="*/ 1 w 531"/>
                <a:gd name="T95" fmla="*/ 1 h 481"/>
                <a:gd name="T96" fmla="*/ 1 w 531"/>
                <a:gd name="T97" fmla="*/ 1 h 481"/>
                <a:gd name="T98" fmla="*/ 1 w 531"/>
                <a:gd name="T99" fmla="*/ 1 h 4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1"/>
                <a:gd name="T151" fmla="*/ 0 h 481"/>
                <a:gd name="T152" fmla="*/ 531 w 531"/>
                <a:gd name="T153" fmla="*/ 481 h 4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1" h="481">
                  <a:moveTo>
                    <a:pt x="63" y="421"/>
                  </a:moveTo>
                  <a:lnTo>
                    <a:pt x="54" y="411"/>
                  </a:lnTo>
                  <a:lnTo>
                    <a:pt x="48" y="412"/>
                  </a:lnTo>
                  <a:lnTo>
                    <a:pt x="36" y="403"/>
                  </a:lnTo>
                  <a:lnTo>
                    <a:pt x="33" y="393"/>
                  </a:lnTo>
                  <a:lnTo>
                    <a:pt x="23" y="385"/>
                  </a:lnTo>
                  <a:lnTo>
                    <a:pt x="17" y="385"/>
                  </a:lnTo>
                  <a:lnTo>
                    <a:pt x="8" y="380"/>
                  </a:lnTo>
                  <a:lnTo>
                    <a:pt x="2" y="371"/>
                  </a:lnTo>
                  <a:lnTo>
                    <a:pt x="0" y="360"/>
                  </a:lnTo>
                  <a:lnTo>
                    <a:pt x="2" y="347"/>
                  </a:lnTo>
                  <a:lnTo>
                    <a:pt x="3" y="327"/>
                  </a:lnTo>
                  <a:lnTo>
                    <a:pt x="5" y="309"/>
                  </a:lnTo>
                  <a:lnTo>
                    <a:pt x="5" y="294"/>
                  </a:lnTo>
                  <a:lnTo>
                    <a:pt x="7" y="281"/>
                  </a:lnTo>
                  <a:lnTo>
                    <a:pt x="12" y="265"/>
                  </a:lnTo>
                  <a:lnTo>
                    <a:pt x="17" y="243"/>
                  </a:lnTo>
                  <a:lnTo>
                    <a:pt x="23" y="217"/>
                  </a:lnTo>
                  <a:lnTo>
                    <a:pt x="30" y="194"/>
                  </a:lnTo>
                  <a:lnTo>
                    <a:pt x="35" y="176"/>
                  </a:lnTo>
                  <a:lnTo>
                    <a:pt x="38" y="161"/>
                  </a:lnTo>
                  <a:lnTo>
                    <a:pt x="41" y="146"/>
                  </a:lnTo>
                  <a:lnTo>
                    <a:pt x="43" y="133"/>
                  </a:lnTo>
                  <a:lnTo>
                    <a:pt x="48" y="123"/>
                  </a:lnTo>
                  <a:lnTo>
                    <a:pt x="53" y="115"/>
                  </a:lnTo>
                  <a:lnTo>
                    <a:pt x="59" y="102"/>
                  </a:lnTo>
                  <a:lnTo>
                    <a:pt x="63" y="90"/>
                  </a:lnTo>
                  <a:lnTo>
                    <a:pt x="69" y="81"/>
                  </a:lnTo>
                  <a:lnTo>
                    <a:pt x="81" y="69"/>
                  </a:lnTo>
                  <a:lnTo>
                    <a:pt x="90" y="58"/>
                  </a:lnTo>
                  <a:lnTo>
                    <a:pt x="107" y="43"/>
                  </a:lnTo>
                  <a:lnTo>
                    <a:pt x="128" y="28"/>
                  </a:lnTo>
                  <a:lnTo>
                    <a:pt x="145" y="20"/>
                  </a:lnTo>
                  <a:lnTo>
                    <a:pt x="156" y="20"/>
                  </a:lnTo>
                  <a:lnTo>
                    <a:pt x="169" y="17"/>
                  </a:lnTo>
                  <a:lnTo>
                    <a:pt x="186" y="12"/>
                  </a:lnTo>
                  <a:lnTo>
                    <a:pt x="204" y="7"/>
                  </a:lnTo>
                  <a:lnTo>
                    <a:pt x="227" y="2"/>
                  </a:lnTo>
                  <a:lnTo>
                    <a:pt x="261" y="0"/>
                  </a:lnTo>
                  <a:lnTo>
                    <a:pt x="296" y="3"/>
                  </a:lnTo>
                  <a:lnTo>
                    <a:pt x="325" y="12"/>
                  </a:lnTo>
                  <a:lnTo>
                    <a:pt x="342" y="20"/>
                  </a:lnTo>
                  <a:lnTo>
                    <a:pt x="350" y="21"/>
                  </a:lnTo>
                  <a:lnTo>
                    <a:pt x="368" y="23"/>
                  </a:lnTo>
                  <a:lnTo>
                    <a:pt x="383" y="28"/>
                  </a:lnTo>
                  <a:lnTo>
                    <a:pt x="398" y="26"/>
                  </a:lnTo>
                  <a:lnTo>
                    <a:pt x="404" y="21"/>
                  </a:lnTo>
                  <a:lnTo>
                    <a:pt x="402" y="12"/>
                  </a:lnTo>
                  <a:lnTo>
                    <a:pt x="419" y="20"/>
                  </a:lnTo>
                  <a:lnTo>
                    <a:pt x="419" y="38"/>
                  </a:lnTo>
                  <a:lnTo>
                    <a:pt x="439" y="35"/>
                  </a:lnTo>
                  <a:lnTo>
                    <a:pt x="448" y="35"/>
                  </a:lnTo>
                  <a:lnTo>
                    <a:pt x="450" y="28"/>
                  </a:lnTo>
                  <a:lnTo>
                    <a:pt x="453" y="30"/>
                  </a:lnTo>
                  <a:lnTo>
                    <a:pt x="457" y="36"/>
                  </a:lnTo>
                  <a:lnTo>
                    <a:pt x="463" y="31"/>
                  </a:lnTo>
                  <a:lnTo>
                    <a:pt x="470" y="33"/>
                  </a:lnTo>
                  <a:lnTo>
                    <a:pt x="481" y="41"/>
                  </a:lnTo>
                  <a:lnTo>
                    <a:pt x="491" y="51"/>
                  </a:lnTo>
                  <a:lnTo>
                    <a:pt x="504" y="59"/>
                  </a:lnTo>
                  <a:lnTo>
                    <a:pt x="519" y="71"/>
                  </a:lnTo>
                  <a:lnTo>
                    <a:pt x="527" y="86"/>
                  </a:lnTo>
                  <a:lnTo>
                    <a:pt x="531" y="105"/>
                  </a:lnTo>
                  <a:lnTo>
                    <a:pt x="524" y="107"/>
                  </a:lnTo>
                  <a:lnTo>
                    <a:pt x="516" y="127"/>
                  </a:lnTo>
                  <a:lnTo>
                    <a:pt x="511" y="120"/>
                  </a:lnTo>
                  <a:lnTo>
                    <a:pt x="499" y="132"/>
                  </a:lnTo>
                  <a:lnTo>
                    <a:pt x="493" y="136"/>
                  </a:lnTo>
                  <a:lnTo>
                    <a:pt x="485" y="138"/>
                  </a:lnTo>
                  <a:lnTo>
                    <a:pt x="481" y="151"/>
                  </a:lnTo>
                  <a:lnTo>
                    <a:pt x="486" y="184"/>
                  </a:lnTo>
                  <a:lnTo>
                    <a:pt x="474" y="241"/>
                  </a:lnTo>
                  <a:lnTo>
                    <a:pt x="494" y="256"/>
                  </a:lnTo>
                  <a:lnTo>
                    <a:pt x="473" y="253"/>
                  </a:lnTo>
                  <a:lnTo>
                    <a:pt x="476" y="263"/>
                  </a:lnTo>
                  <a:lnTo>
                    <a:pt x="493" y="297"/>
                  </a:lnTo>
                  <a:lnTo>
                    <a:pt x="503" y="316"/>
                  </a:lnTo>
                  <a:lnTo>
                    <a:pt x="503" y="330"/>
                  </a:lnTo>
                  <a:lnTo>
                    <a:pt x="477" y="337"/>
                  </a:lnTo>
                  <a:lnTo>
                    <a:pt x="468" y="355"/>
                  </a:lnTo>
                  <a:lnTo>
                    <a:pt x="471" y="368"/>
                  </a:lnTo>
                  <a:lnTo>
                    <a:pt x="470" y="385"/>
                  </a:lnTo>
                  <a:lnTo>
                    <a:pt x="462" y="389"/>
                  </a:lnTo>
                  <a:lnTo>
                    <a:pt x="457" y="408"/>
                  </a:lnTo>
                  <a:lnTo>
                    <a:pt x="457" y="419"/>
                  </a:lnTo>
                  <a:lnTo>
                    <a:pt x="447" y="424"/>
                  </a:lnTo>
                  <a:lnTo>
                    <a:pt x="447" y="452"/>
                  </a:lnTo>
                  <a:lnTo>
                    <a:pt x="429" y="478"/>
                  </a:lnTo>
                  <a:lnTo>
                    <a:pt x="409" y="478"/>
                  </a:lnTo>
                  <a:lnTo>
                    <a:pt x="393" y="473"/>
                  </a:lnTo>
                  <a:lnTo>
                    <a:pt x="378" y="468"/>
                  </a:lnTo>
                  <a:lnTo>
                    <a:pt x="363" y="467"/>
                  </a:lnTo>
                  <a:lnTo>
                    <a:pt x="352" y="465"/>
                  </a:lnTo>
                  <a:lnTo>
                    <a:pt x="342" y="468"/>
                  </a:lnTo>
                  <a:lnTo>
                    <a:pt x="335" y="470"/>
                  </a:lnTo>
                  <a:lnTo>
                    <a:pt x="325" y="481"/>
                  </a:lnTo>
                  <a:lnTo>
                    <a:pt x="288" y="465"/>
                  </a:lnTo>
                  <a:lnTo>
                    <a:pt x="238" y="452"/>
                  </a:lnTo>
                  <a:lnTo>
                    <a:pt x="169" y="435"/>
                  </a:lnTo>
                  <a:lnTo>
                    <a:pt x="105" y="429"/>
                  </a:lnTo>
                  <a:lnTo>
                    <a:pt x="63" y="4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85" name="Freeform 33"/>
            <p:cNvSpPr/>
            <p:nvPr/>
          </p:nvSpPr>
          <p:spPr bwMode="auto">
            <a:xfrm>
              <a:off x="1882" y="2490"/>
              <a:ext cx="250" cy="212"/>
            </a:xfrm>
            <a:custGeom>
              <a:avLst/>
              <a:gdLst>
                <a:gd name="T0" fmla="*/ 0 w 474"/>
                <a:gd name="T1" fmla="*/ 1 h 402"/>
                <a:gd name="T2" fmla="*/ 1 w 474"/>
                <a:gd name="T3" fmla="*/ 0 h 402"/>
                <a:gd name="T4" fmla="*/ 0 60000 65536"/>
                <a:gd name="T5" fmla="*/ 0 60000 65536"/>
                <a:gd name="T6" fmla="*/ 0 w 474"/>
                <a:gd name="T7" fmla="*/ 0 h 402"/>
                <a:gd name="T8" fmla="*/ 474 w 474"/>
                <a:gd name="T9" fmla="*/ 402 h 402"/>
              </a:gdLst>
              <a:ahLst/>
              <a:cxnLst>
                <a:cxn ang="T4">
                  <a:pos x="T0" y="T1"/>
                </a:cxn>
                <a:cxn ang="T5">
                  <a:pos x="T2" y="T3"/>
                </a:cxn>
              </a:cxnLst>
              <a:rect l="T6" t="T7" r="T8" b="T9"/>
              <a:pathLst>
                <a:path w="474" h="402">
                  <a:moveTo>
                    <a:pt x="0" y="376"/>
                  </a:moveTo>
                  <a:cubicBezTo>
                    <a:pt x="76" y="402"/>
                    <a:pt x="398" y="62"/>
                    <a:pt x="474" y="0"/>
                  </a:cubicBezTo>
                </a:path>
              </a:pathLst>
            </a:custGeom>
            <a:noFill/>
            <a:ln w="19050">
              <a:solidFill>
                <a:schemeClr val="bg2"/>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49186" name="Line 34"/>
            <p:cNvSpPr>
              <a:spLocks noChangeShapeType="1"/>
            </p:cNvSpPr>
            <p:nvPr/>
          </p:nvSpPr>
          <p:spPr bwMode="auto">
            <a:xfrm flipV="1">
              <a:off x="2122" y="2473"/>
              <a:ext cx="46" cy="46"/>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9187" name="Freeform 35"/>
            <p:cNvSpPr/>
            <p:nvPr/>
          </p:nvSpPr>
          <p:spPr bwMode="auto">
            <a:xfrm>
              <a:off x="2113" y="2443"/>
              <a:ext cx="20" cy="60"/>
            </a:xfrm>
            <a:custGeom>
              <a:avLst/>
              <a:gdLst>
                <a:gd name="T0" fmla="*/ 0 w 66"/>
                <a:gd name="T1" fmla="*/ 2 h 78"/>
                <a:gd name="T2" fmla="*/ 0 w 66"/>
                <a:gd name="T3" fmla="*/ 0 h 78"/>
                <a:gd name="T4" fmla="*/ 0 60000 65536"/>
                <a:gd name="T5" fmla="*/ 0 60000 65536"/>
                <a:gd name="T6" fmla="*/ 0 w 66"/>
                <a:gd name="T7" fmla="*/ 0 h 78"/>
                <a:gd name="T8" fmla="*/ 66 w 66"/>
                <a:gd name="T9" fmla="*/ 78 h 78"/>
              </a:gdLst>
              <a:ahLst/>
              <a:cxnLst>
                <a:cxn ang="T4">
                  <a:pos x="T0" y="T1"/>
                </a:cxn>
                <a:cxn ang="T5">
                  <a:pos x="T2" y="T3"/>
                </a:cxn>
              </a:cxnLst>
              <a:rect l="T6" t="T7" r="T8" b="T9"/>
              <a:pathLst>
                <a:path w="66" h="78">
                  <a:moveTo>
                    <a:pt x="0" y="78"/>
                  </a:moveTo>
                  <a:lnTo>
                    <a:pt x="66" y="0"/>
                  </a:lnTo>
                </a:path>
              </a:pathLst>
            </a:custGeom>
            <a:noFill/>
            <a:ln w="19050">
              <a:solidFill>
                <a:schemeClr val="bg2"/>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49188" name="Rectangle 36"/>
            <p:cNvSpPr>
              <a:spLocks noChangeArrowheads="1"/>
            </p:cNvSpPr>
            <p:nvPr/>
          </p:nvSpPr>
          <p:spPr bwMode="auto">
            <a:xfrm rot="536045">
              <a:off x="2019" y="2612"/>
              <a:ext cx="15" cy="83"/>
            </a:xfrm>
            <a:prstGeom prst="rect">
              <a:avLst/>
            </a:prstGeom>
            <a:solidFill>
              <a:schemeClr val="bg2"/>
            </a:solidFill>
            <a:ln w="9525">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189" name="Line 37"/>
            <p:cNvSpPr>
              <a:spLocks noChangeShapeType="1"/>
            </p:cNvSpPr>
            <p:nvPr/>
          </p:nvSpPr>
          <p:spPr bwMode="auto">
            <a:xfrm flipH="1">
              <a:off x="1895" y="2491"/>
              <a:ext cx="243" cy="234"/>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9190" name="Freeform 38"/>
            <p:cNvSpPr/>
            <p:nvPr/>
          </p:nvSpPr>
          <p:spPr bwMode="auto">
            <a:xfrm>
              <a:off x="1880" y="2489"/>
              <a:ext cx="252" cy="198"/>
            </a:xfrm>
            <a:custGeom>
              <a:avLst/>
              <a:gdLst>
                <a:gd name="T0" fmla="*/ 0 w 478"/>
                <a:gd name="T1" fmla="*/ 1 h 376"/>
                <a:gd name="T2" fmla="*/ 1 w 478"/>
                <a:gd name="T3" fmla="*/ 0 h 376"/>
                <a:gd name="T4" fmla="*/ 0 60000 65536"/>
                <a:gd name="T5" fmla="*/ 0 60000 65536"/>
                <a:gd name="T6" fmla="*/ 0 w 478"/>
                <a:gd name="T7" fmla="*/ 0 h 376"/>
                <a:gd name="T8" fmla="*/ 478 w 478"/>
                <a:gd name="T9" fmla="*/ 376 h 376"/>
              </a:gdLst>
              <a:ahLst/>
              <a:cxnLst>
                <a:cxn ang="T4">
                  <a:pos x="T0" y="T1"/>
                </a:cxn>
                <a:cxn ang="T5">
                  <a:pos x="T2" y="T3"/>
                </a:cxn>
              </a:cxnLst>
              <a:rect l="T6" t="T7" r="T8" b="T9"/>
              <a:pathLst>
                <a:path w="478" h="376">
                  <a:moveTo>
                    <a:pt x="0" y="326"/>
                  </a:moveTo>
                  <a:cubicBezTo>
                    <a:pt x="84" y="376"/>
                    <a:pt x="400" y="59"/>
                    <a:pt x="478" y="0"/>
                  </a:cubicBezTo>
                </a:path>
              </a:pathLst>
            </a:custGeom>
            <a:noFill/>
            <a:ln w="19050">
              <a:solidFill>
                <a:schemeClr val="bg2"/>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49191" name="Freeform 39"/>
            <p:cNvSpPr/>
            <p:nvPr/>
          </p:nvSpPr>
          <p:spPr bwMode="auto">
            <a:xfrm>
              <a:off x="1950" y="2609"/>
              <a:ext cx="92" cy="95"/>
            </a:xfrm>
            <a:custGeom>
              <a:avLst/>
              <a:gdLst>
                <a:gd name="T0" fmla="*/ 1 w 173"/>
                <a:gd name="T1" fmla="*/ 1 h 180"/>
                <a:gd name="T2" fmla="*/ 1 w 173"/>
                <a:gd name="T3" fmla="*/ 1 h 180"/>
                <a:gd name="T4" fmla="*/ 1 w 173"/>
                <a:gd name="T5" fmla="*/ 0 h 180"/>
                <a:gd name="T6" fmla="*/ 1 w 173"/>
                <a:gd name="T7" fmla="*/ 1 h 180"/>
                <a:gd name="T8" fmla="*/ 0 60000 65536"/>
                <a:gd name="T9" fmla="*/ 0 60000 65536"/>
                <a:gd name="T10" fmla="*/ 0 60000 65536"/>
                <a:gd name="T11" fmla="*/ 0 60000 65536"/>
                <a:gd name="T12" fmla="*/ 0 w 173"/>
                <a:gd name="T13" fmla="*/ 0 h 180"/>
                <a:gd name="T14" fmla="*/ 173 w 173"/>
                <a:gd name="T15" fmla="*/ 180 h 180"/>
              </a:gdLst>
              <a:ahLst/>
              <a:cxnLst>
                <a:cxn ang="T8">
                  <a:pos x="T0" y="T1"/>
                </a:cxn>
                <a:cxn ang="T9">
                  <a:pos x="T2" y="T3"/>
                </a:cxn>
                <a:cxn ang="T10">
                  <a:pos x="T4" y="T5"/>
                </a:cxn>
                <a:cxn ang="T11">
                  <a:pos x="T6" y="T7"/>
                </a:cxn>
              </a:cxnLst>
              <a:rect l="T12" t="T13" r="T14" b="T15"/>
              <a:pathLst>
                <a:path w="173" h="180">
                  <a:moveTo>
                    <a:pt x="13" y="150"/>
                  </a:moveTo>
                  <a:cubicBezTo>
                    <a:pt x="0" y="175"/>
                    <a:pt x="63" y="180"/>
                    <a:pt x="88" y="150"/>
                  </a:cubicBezTo>
                  <a:cubicBezTo>
                    <a:pt x="160" y="84"/>
                    <a:pt x="173" y="2"/>
                    <a:pt x="167" y="0"/>
                  </a:cubicBezTo>
                  <a:lnTo>
                    <a:pt x="13" y="150"/>
                  </a:lnTo>
                  <a:close/>
                </a:path>
              </a:pathLst>
            </a:custGeom>
            <a:solidFill>
              <a:srgbClr val="FFCCCC"/>
            </a:solidFill>
            <a:ln>
              <a:noFill/>
            </a:ln>
            <a:extLst>
              <a:ext uri="{91240B29-F687-4F45-9708-019B960494DF}">
                <a14:hiddenLine xmlns:a14="http://schemas.microsoft.com/office/drawing/2010/main" w="9525">
                  <a:solidFill>
                    <a:srgbClr val="000000"/>
                  </a:solidFill>
                  <a:round/>
                </a14:hiddenLine>
              </a:ext>
            </a:extLst>
          </p:spPr>
          <p:txBody>
            <a:bodyPr lIns="107950" tIns="53975" rIns="107950" bIns="53975"/>
            <a:lstStyle/>
            <a:p>
              <a:endParaRPr lang="zh-CN" altLang="en-US"/>
            </a:p>
          </p:txBody>
        </p:sp>
        <p:sp>
          <p:nvSpPr>
            <p:cNvPr id="49192" name="Freeform 40"/>
            <p:cNvSpPr/>
            <p:nvPr/>
          </p:nvSpPr>
          <p:spPr bwMode="auto">
            <a:xfrm>
              <a:off x="1929" y="2648"/>
              <a:ext cx="41" cy="42"/>
            </a:xfrm>
            <a:custGeom>
              <a:avLst/>
              <a:gdLst>
                <a:gd name="T0" fmla="*/ 1 w 77"/>
                <a:gd name="T1" fmla="*/ 1 h 80"/>
                <a:gd name="T2" fmla="*/ 0 w 77"/>
                <a:gd name="T3" fmla="*/ 1 h 80"/>
                <a:gd name="T4" fmla="*/ 1 w 77"/>
                <a:gd name="T5" fmla="*/ 1 h 80"/>
                <a:gd name="T6" fmla="*/ 1 w 77"/>
                <a:gd name="T7" fmla="*/ 0 h 80"/>
                <a:gd name="T8" fmla="*/ 1 w 77"/>
                <a:gd name="T9" fmla="*/ 1 h 80"/>
                <a:gd name="T10" fmla="*/ 1 w 77"/>
                <a:gd name="T11" fmla="*/ 1 h 80"/>
                <a:gd name="T12" fmla="*/ 0 60000 65536"/>
                <a:gd name="T13" fmla="*/ 0 60000 65536"/>
                <a:gd name="T14" fmla="*/ 0 60000 65536"/>
                <a:gd name="T15" fmla="*/ 0 60000 65536"/>
                <a:gd name="T16" fmla="*/ 0 60000 65536"/>
                <a:gd name="T17" fmla="*/ 0 60000 65536"/>
                <a:gd name="T18" fmla="*/ 0 w 77"/>
                <a:gd name="T19" fmla="*/ 0 h 80"/>
                <a:gd name="T20" fmla="*/ 77 w 77"/>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77" h="80">
                  <a:moveTo>
                    <a:pt x="3" y="80"/>
                  </a:moveTo>
                  <a:lnTo>
                    <a:pt x="0" y="40"/>
                  </a:lnTo>
                  <a:lnTo>
                    <a:pt x="24" y="7"/>
                  </a:lnTo>
                  <a:lnTo>
                    <a:pt x="63" y="0"/>
                  </a:lnTo>
                  <a:lnTo>
                    <a:pt x="77" y="18"/>
                  </a:lnTo>
                  <a:lnTo>
                    <a:pt x="3" y="8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107950" tIns="53975" rIns="107950" bIns="53975"/>
            <a:lstStyle/>
            <a:p>
              <a:endParaRPr lang="zh-CN" altLang="en-US"/>
            </a:p>
          </p:txBody>
        </p:sp>
        <p:sp>
          <p:nvSpPr>
            <p:cNvPr id="49193" name="Freeform 41"/>
            <p:cNvSpPr/>
            <p:nvPr/>
          </p:nvSpPr>
          <p:spPr bwMode="auto">
            <a:xfrm>
              <a:off x="2122" y="2461"/>
              <a:ext cx="24" cy="22"/>
            </a:xfrm>
            <a:custGeom>
              <a:avLst/>
              <a:gdLst>
                <a:gd name="T0" fmla="*/ 0 w 46"/>
                <a:gd name="T1" fmla="*/ 1 h 42"/>
                <a:gd name="T2" fmla="*/ 1 w 46"/>
                <a:gd name="T3" fmla="*/ 1 h 42"/>
                <a:gd name="T4" fmla="*/ 1 w 46"/>
                <a:gd name="T5" fmla="*/ 0 h 42"/>
                <a:gd name="T6" fmla="*/ 0 w 46"/>
                <a:gd name="T7" fmla="*/ 1 h 42"/>
                <a:gd name="T8" fmla="*/ 0 60000 65536"/>
                <a:gd name="T9" fmla="*/ 0 60000 65536"/>
                <a:gd name="T10" fmla="*/ 0 60000 65536"/>
                <a:gd name="T11" fmla="*/ 0 60000 65536"/>
                <a:gd name="T12" fmla="*/ 0 w 46"/>
                <a:gd name="T13" fmla="*/ 0 h 42"/>
                <a:gd name="T14" fmla="*/ 46 w 46"/>
                <a:gd name="T15" fmla="*/ 42 h 42"/>
              </a:gdLst>
              <a:ahLst/>
              <a:cxnLst>
                <a:cxn ang="T8">
                  <a:pos x="T0" y="T1"/>
                </a:cxn>
                <a:cxn ang="T9">
                  <a:pos x="T2" y="T3"/>
                </a:cxn>
                <a:cxn ang="T10">
                  <a:pos x="T4" y="T5"/>
                </a:cxn>
                <a:cxn ang="T11">
                  <a:pos x="T6" y="T7"/>
                </a:cxn>
              </a:cxnLst>
              <a:rect l="T12" t="T13" r="T14" b="T15"/>
              <a:pathLst>
                <a:path w="46" h="42">
                  <a:moveTo>
                    <a:pt x="0" y="41"/>
                  </a:moveTo>
                  <a:lnTo>
                    <a:pt x="46" y="42"/>
                  </a:lnTo>
                  <a:lnTo>
                    <a:pt x="13" y="0"/>
                  </a:lnTo>
                  <a:lnTo>
                    <a:pt x="0" y="41"/>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107950" tIns="53975" rIns="107950" bIns="53975"/>
            <a:lstStyle/>
            <a:p>
              <a:endParaRPr lang="zh-CN" altLang="en-US"/>
            </a:p>
          </p:txBody>
        </p:sp>
        <p:sp>
          <p:nvSpPr>
            <p:cNvPr id="49194" name="Oval 42"/>
            <p:cNvSpPr>
              <a:spLocks noChangeArrowheads="1"/>
            </p:cNvSpPr>
            <p:nvPr/>
          </p:nvSpPr>
          <p:spPr bwMode="auto">
            <a:xfrm>
              <a:off x="2136" y="2473"/>
              <a:ext cx="20" cy="19"/>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195" name="Rectangle 43"/>
            <p:cNvSpPr>
              <a:spLocks noChangeArrowheads="1"/>
            </p:cNvSpPr>
            <p:nvPr/>
          </p:nvSpPr>
          <p:spPr bwMode="auto">
            <a:xfrm>
              <a:off x="2011" y="2617"/>
              <a:ext cx="14" cy="7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49164" name="Text Box 44"/>
          <p:cNvSpPr txBox="1">
            <a:spLocks noChangeArrowheads="1"/>
          </p:cNvSpPr>
          <p:nvPr/>
        </p:nvSpPr>
        <p:spPr bwMode="auto">
          <a:xfrm>
            <a:off x="4379913" y="6202363"/>
            <a:ext cx="1621982" cy="324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400">
                <a:ea typeface="宋体" panose="02010600030101010101" pitchFamily="2" charset="-122"/>
              </a:rPr>
              <a:t>    </a:t>
            </a:r>
            <a:r>
              <a:rPr lang="en-US" altLang="zh-CN" sz="1400">
                <a:ea typeface="宋体" panose="02010600030101010101" pitchFamily="2" charset="-122"/>
              </a:rPr>
              <a:t>Professor Allen</a:t>
            </a:r>
            <a:endParaRPr lang="en-US" altLang="zh-CN" sz="1400">
              <a:ea typeface="宋体" panose="02010600030101010101" pitchFamily="2" charset="-122"/>
            </a:endParaRPr>
          </a:p>
        </p:txBody>
      </p:sp>
      <p:grpSp>
        <p:nvGrpSpPr>
          <p:cNvPr id="49165" name="Group 45"/>
          <p:cNvGrpSpPr/>
          <p:nvPr/>
        </p:nvGrpSpPr>
        <p:grpSpPr bwMode="auto">
          <a:xfrm>
            <a:off x="4662488" y="5194300"/>
            <a:ext cx="1255712" cy="965200"/>
            <a:chOff x="2055" y="3110"/>
            <a:chExt cx="791" cy="608"/>
          </a:xfrm>
        </p:grpSpPr>
        <p:sp>
          <p:nvSpPr>
            <p:cNvPr id="49166" name="Freeform 46"/>
            <p:cNvSpPr/>
            <p:nvPr/>
          </p:nvSpPr>
          <p:spPr bwMode="auto">
            <a:xfrm flipH="1">
              <a:off x="2055" y="3110"/>
              <a:ext cx="791" cy="604"/>
            </a:xfrm>
            <a:custGeom>
              <a:avLst/>
              <a:gdLst>
                <a:gd name="T0" fmla="*/ 0 w 1920"/>
                <a:gd name="T1" fmla="*/ 1 h 1145"/>
                <a:gd name="T2" fmla="*/ 0 w 1920"/>
                <a:gd name="T3" fmla="*/ 1 h 1145"/>
                <a:gd name="T4" fmla="*/ 0 w 1920"/>
                <a:gd name="T5" fmla="*/ 0 h 1145"/>
                <a:gd name="T6" fmla="*/ 0 w 1920"/>
                <a:gd name="T7" fmla="*/ 0 h 1145"/>
                <a:gd name="T8" fmla="*/ 0 w 1920"/>
                <a:gd name="T9" fmla="*/ 1 h 1145"/>
                <a:gd name="T10" fmla="*/ 0 w 1920"/>
                <a:gd name="T11" fmla="*/ 1 h 1145"/>
                <a:gd name="T12" fmla="*/ 0 w 1920"/>
                <a:gd name="T13" fmla="*/ 1 h 1145"/>
                <a:gd name="T14" fmla="*/ 0 w 1920"/>
                <a:gd name="T15" fmla="*/ 1 h 1145"/>
                <a:gd name="T16" fmla="*/ 0 60000 65536"/>
                <a:gd name="T17" fmla="*/ 0 60000 65536"/>
                <a:gd name="T18" fmla="*/ 0 60000 65536"/>
                <a:gd name="T19" fmla="*/ 0 60000 65536"/>
                <a:gd name="T20" fmla="*/ 0 60000 65536"/>
                <a:gd name="T21" fmla="*/ 0 60000 65536"/>
                <a:gd name="T22" fmla="*/ 0 60000 65536"/>
                <a:gd name="T23" fmla="*/ 0 60000 65536"/>
                <a:gd name="T24" fmla="*/ 0 w 1920"/>
                <a:gd name="T25" fmla="*/ 0 h 1145"/>
                <a:gd name="T26" fmla="*/ 1920 w 1920"/>
                <a:gd name="T27" fmla="*/ 1145 h 114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20" h="1145">
                  <a:moveTo>
                    <a:pt x="641" y="1145"/>
                  </a:moveTo>
                  <a:lnTo>
                    <a:pt x="0" y="1145"/>
                  </a:lnTo>
                  <a:lnTo>
                    <a:pt x="0" y="0"/>
                  </a:lnTo>
                  <a:lnTo>
                    <a:pt x="1920" y="0"/>
                  </a:lnTo>
                  <a:lnTo>
                    <a:pt x="1920" y="1145"/>
                  </a:lnTo>
                  <a:lnTo>
                    <a:pt x="1427" y="1145"/>
                  </a:lnTo>
                  <a:lnTo>
                    <a:pt x="657" y="1145"/>
                  </a:lnTo>
                  <a:lnTo>
                    <a:pt x="641" y="1145"/>
                  </a:lnTo>
                  <a:close/>
                </a:path>
              </a:pathLst>
            </a:custGeom>
            <a:solidFill>
              <a:srgbClr val="FFFF99"/>
            </a:solidFill>
            <a:ln w="9525">
              <a:solidFill>
                <a:schemeClr val="bg2"/>
              </a:solidFill>
              <a:round/>
            </a:ln>
          </p:spPr>
          <p:txBody>
            <a:bodyPr/>
            <a:lstStyle/>
            <a:p>
              <a:endParaRPr lang="zh-CN" altLang="en-US"/>
            </a:p>
          </p:txBody>
        </p:sp>
        <p:sp>
          <p:nvSpPr>
            <p:cNvPr id="49167" name="Freeform 47"/>
            <p:cNvSpPr/>
            <p:nvPr/>
          </p:nvSpPr>
          <p:spPr bwMode="auto">
            <a:xfrm>
              <a:off x="2089" y="3395"/>
              <a:ext cx="432" cy="323"/>
            </a:xfrm>
            <a:custGeom>
              <a:avLst/>
              <a:gdLst>
                <a:gd name="T0" fmla="*/ 1 w 817"/>
                <a:gd name="T1" fmla="*/ 1 h 612"/>
                <a:gd name="T2" fmla="*/ 1 w 817"/>
                <a:gd name="T3" fmla="*/ 1 h 612"/>
                <a:gd name="T4" fmla="*/ 1 w 817"/>
                <a:gd name="T5" fmla="*/ 1 h 612"/>
                <a:gd name="T6" fmla="*/ 1 w 817"/>
                <a:gd name="T7" fmla="*/ 1 h 612"/>
                <a:gd name="T8" fmla="*/ 1 w 817"/>
                <a:gd name="T9" fmla="*/ 1 h 612"/>
                <a:gd name="T10" fmla="*/ 1 w 817"/>
                <a:gd name="T11" fmla="*/ 1 h 612"/>
                <a:gd name="T12" fmla="*/ 1 w 817"/>
                <a:gd name="T13" fmla="*/ 1 h 612"/>
                <a:gd name="T14" fmla="*/ 1 w 817"/>
                <a:gd name="T15" fmla="*/ 1 h 612"/>
                <a:gd name="T16" fmla="*/ 1 w 817"/>
                <a:gd name="T17" fmla="*/ 1 h 612"/>
                <a:gd name="T18" fmla="*/ 1 w 817"/>
                <a:gd name="T19" fmla="*/ 1 h 612"/>
                <a:gd name="T20" fmla="*/ 1 w 817"/>
                <a:gd name="T21" fmla="*/ 1 h 612"/>
                <a:gd name="T22" fmla="*/ 1 w 817"/>
                <a:gd name="T23" fmla="*/ 1 h 612"/>
                <a:gd name="T24" fmla="*/ 1 w 817"/>
                <a:gd name="T25" fmla="*/ 1 h 612"/>
                <a:gd name="T26" fmla="*/ 1 w 817"/>
                <a:gd name="T27" fmla="*/ 1 h 612"/>
                <a:gd name="T28" fmla="*/ 1 w 817"/>
                <a:gd name="T29" fmla="*/ 1 h 612"/>
                <a:gd name="T30" fmla="*/ 1 w 817"/>
                <a:gd name="T31" fmla="*/ 1 h 612"/>
                <a:gd name="T32" fmla="*/ 1 w 817"/>
                <a:gd name="T33" fmla="*/ 1 h 612"/>
                <a:gd name="T34" fmla="*/ 1 w 817"/>
                <a:gd name="T35" fmla="*/ 1 h 612"/>
                <a:gd name="T36" fmla="*/ 1 w 817"/>
                <a:gd name="T37" fmla="*/ 1 h 612"/>
                <a:gd name="T38" fmla="*/ 1 w 817"/>
                <a:gd name="T39" fmla="*/ 1 h 612"/>
                <a:gd name="T40" fmla="*/ 1 w 817"/>
                <a:gd name="T41" fmla="*/ 1 h 612"/>
                <a:gd name="T42" fmla="*/ 1 w 817"/>
                <a:gd name="T43" fmla="*/ 1 h 612"/>
                <a:gd name="T44" fmla="*/ 1 w 817"/>
                <a:gd name="T45" fmla="*/ 0 h 612"/>
                <a:gd name="T46" fmla="*/ 1 w 817"/>
                <a:gd name="T47" fmla="*/ 1 h 612"/>
                <a:gd name="T48" fmla="*/ 1 w 817"/>
                <a:gd name="T49" fmla="*/ 1 h 612"/>
                <a:gd name="T50" fmla="*/ 1 w 817"/>
                <a:gd name="T51" fmla="*/ 1 h 612"/>
                <a:gd name="T52" fmla="*/ 1 w 817"/>
                <a:gd name="T53" fmla="*/ 1 h 612"/>
                <a:gd name="T54" fmla="*/ 1 w 817"/>
                <a:gd name="T55" fmla="*/ 1 h 612"/>
                <a:gd name="T56" fmla="*/ 1 w 817"/>
                <a:gd name="T57" fmla="*/ 1 h 612"/>
                <a:gd name="T58" fmla="*/ 1 w 817"/>
                <a:gd name="T59" fmla="*/ 1 h 612"/>
                <a:gd name="T60" fmla="*/ 1 w 817"/>
                <a:gd name="T61" fmla="*/ 1 h 612"/>
                <a:gd name="T62" fmla="*/ 1 w 817"/>
                <a:gd name="T63" fmla="*/ 1 h 612"/>
                <a:gd name="T64" fmla="*/ 1 w 817"/>
                <a:gd name="T65" fmla="*/ 1 h 612"/>
                <a:gd name="T66" fmla="*/ 1 w 817"/>
                <a:gd name="T67" fmla="*/ 1 h 612"/>
                <a:gd name="T68" fmla="*/ 0 w 817"/>
                <a:gd name="T69" fmla="*/ 1 h 612"/>
                <a:gd name="T70" fmla="*/ 1 w 817"/>
                <a:gd name="T71" fmla="*/ 1 h 612"/>
                <a:gd name="T72" fmla="*/ 1 w 817"/>
                <a:gd name="T73" fmla="*/ 1 h 612"/>
                <a:gd name="T74" fmla="*/ 1 w 817"/>
                <a:gd name="T75" fmla="*/ 1 h 612"/>
                <a:gd name="T76" fmla="*/ 1 w 817"/>
                <a:gd name="T77" fmla="*/ 1 h 61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817"/>
                <a:gd name="T118" fmla="*/ 0 h 612"/>
                <a:gd name="T119" fmla="*/ 817 w 817"/>
                <a:gd name="T120" fmla="*/ 612 h 61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817" h="612">
                  <a:moveTo>
                    <a:pt x="793" y="612"/>
                  </a:moveTo>
                  <a:lnTo>
                    <a:pt x="804" y="549"/>
                  </a:lnTo>
                  <a:lnTo>
                    <a:pt x="811" y="512"/>
                  </a:lnTo>
                  <a:lnTo>
                    <a:pt x="813" y="478"/>
                  </a:lnTo>
                  <a:lnTo>
                    <a:pt x="809" y="452"/>
                  </a:lnTo>
                  <a:lnTo>
                    <a:pt x="808" y="434"/>
                  </a:lnTo>
                  <a:lnTo>
                    <a:pt x="811" y="416"/>
                  </a:lnTo>
                  <a:lnTo>
                    <a:pt x="814" y="383"/>
                  </a:lnTo>
                  <a:lnTo>
                    <a:pt x="817" y="363"/>
                  </a:lnTo>
                  <a:lnTo>
                    <a:pt x="796" y="235"/>
                  </a:lnTo>
                  <a:lnTo>
                    <a:pt x="791" y="220"/>
                  </a:lnTo>
                  <a:lnTo>
                    <a:pt x="783" y="213"/>
                  </a:lnTo>
                  <a:lnTo>
                    <a:pt x="770" y="204"/>
                  </a:lnTo>
                  <a:lnTo>
                    <a:pt x="757" y="199"/>
                  </a:lnTo>
                  <a:lnTo>
                    <a:pt x="734" y="190"/>
                  </a:lnTo>
                  <a:lnTo>
                    <a:pt x="616" y="145"/>
                  </a:lnTo>
                  <a:lnTo>
                    <a:pt x="523" y="95"/>
                  </a:lnTo>
                  <a:lnTo>
                    <a:pt x="504" y="64"/>
                  </a:lnTo>
                  <a:lnTo>
                    <a:pt x="487" y="33"/>
                  </a:lnTo>
                  <a:lnTo>
                    <a:pt x="477" y="15"/>
                  </a:lnTo>
                  <a:lnTo>
                    <a:pt x="427" y="3"/>
                  </a:lnTo>
                  <a:lnTo>
                    <a:pt x="327" y="1"/>
                  </a:lnTo>
                  <a:lnTo>
                    <a:pt x="277" y="0"/>
                  </a:lnTo>
                  <a:lnTo>
                    <a:pt x="241" y="45"/>
                  </a:lnTo>
                  <a:lnTo>
                    <a:pt x="175" y="128"/>
                  </a:lnTo>
                  <a:lnTo>
                    <a:pt x="138" y="154"/>
                  </a:lnTo>
                  <a:lnTo>
                    <a:pt x="113" y="166"/>
                  </a:lnTo>
                  <a:lnTo>
                    <a:pt x="78" y="179"/>
                  </a:lnTo>
                  <a:lnTo>
                    <a:pt x="57" y="199"/>
                  </a:lnTo>
                  <a:lnTo>
                    <a:pt x="46" y="222"/>
                  </a:lnTo>
                  <a:lnTo>
                    <a:pt x="34" y="253"/>
                  </a:lnTo>
                  <a:lnTo>
                    <a:pt x="21" y="299"/>
                  </a:lnTo>
                  <a:lnTo>
                    <a:pt x="9" y="358"/>
                  </a:lnTo>
                  <a:lnTo>
                    <a:pt x="1" y="420"/>
                  </a:lnTo>
                  <a:lnTo>
                    <a:pt x="0" y="466"/>
                  </a:lnTo>
                  <a:lnTo>
                    <a:pt x="1" y="503"/>
                  </a:lnTo>
                  <a:lnTo>
                    <a:pt x="3" y="529"/>
                  </a:lnTo>
                  <a:lnTo>
                    <a:pt x="16" y="611"/>
                  </a:lnTo>
                  <a:lnTo>
                    <a:pt x="793" y="61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68" name="Freeform 48"/>
            <p:cNvSpPr/>
            <p:nvPr/>
          </p:nvSpPr>
          <p:spPr bwMode="auto">
            <a:xfrm>
              <a:off x="2516" y="3387"/>
              <a:ext cx="301" cy="329"/>
            </a:xfrm>
            <a:custGeom>
              <a:avLst/>
              <a:gdLst>
                <a:gd name="T0" fmla="*/ 1 w 571"/>
                <a:gd name="T1" fmla="*/ 1 h 624"/>
                <a:gd name="T2" fmla="*/ 1 w 571"/>
                <a:gd name="T3" fmla="*/ 1 h 624"/>
                <a:gd name="T4" fmla="*/ 1 w 571"/>
                <a:gd name="T5" fmla="*/ 1 h 624"/>
                <a:gd name="T6" fmla="*/ 1 w 571"/>
                <a:gd name="T7" fmla="*/ 1 h 624"/>
                <a:gd name="T8" fmla="*/ 1 w 571"/>
                <a:gd name="T9" fmla="*/ 1 h 624"/>
                <a:gd name="T10" fmla="*/ 1 w 571"/>
                <a:gd name="T11" fmla="*/ 1 h 624"/>
                <a:gd name="T12" fmla="*/ 1 w 571"/>
                <a:gd name="T13" fmla="*/ 1 h 624"/>
                <a:gd name="T14" fmla="*/ 0 w 571"/>
                <a:gd name="T15" fmla="*/ 1 h 624"/>
                <a:gd name="T16" fmla="*/ 1 w 571"/>
                <a:gd name="T17" fmla="*/ 1 h 624"/>
                <a:gd name="T18" fmla="*/ 1 w 571"/>
                <a:gd name="T19" fmla="*/ 1 h 624"/>
                <a:gd name="T20" fmla="*/ 1 w 571"/>
                <a:gd name="T21" fmla="*/ 1 h 624"/>
                <a:gd name="T22" fmla="*/ 1 w 571"/>
                <a:gd name="T23" fmla="*/ 1 h 624"/>
                <a:gd name="T24" fmla="*/ 1 w 571"/>
                <a:gd name="T25" fmla="*/ 1 h 624"/>
                <a:gd name="T26" fmla="*/ 1 w 571"/>
                <a:gd name="T27" fmla="*/ 1 h 624"/>
                <a:gd name="T28" fmla="*/ 1 w 571"/>
                <a:gd name="T29" fmla="*/ 1 h 624"/>
                <a:gd name="T30" fmla="*/ 1 w 571"/>
                <a:gd name="T31" fmla="*/ 1 h 624"/>
                <a:gd name="T32" fmla="*/ 1 w 571"/>
                <a:gd name="T33" fmla="*/ 1 h 624"/>
                <a:gd name="T34" fmla="*/ 1 w 571"/>
                <a:gd name="T35" fmla="*/ 0 h 624"/>
                <a:gd name="T36" fmla="*/ 1 w 571"/>
                <a:gd name="T37" fmla="*/ 1 h 624"/>
                <a:gd name="T38" fmla="*/ 1 w 571"/>
                <a:gd name="T39" fmla="*/ 1 h 624"/>
                <a:gd name="T40" fmla="*/ 1 w 571"/>
                <a:gd name="T41" fmla="*/ 1 h 62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71"/>
                <a:gd name="T64" fmla="*/ 0 h 624"/>
                <a:gd name="T65" fmla="*/ 571 w 571"/>
                <a:gd name="T66" fmla="*/ 624 h 62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71" h="624">
                  <a:moveTo>
                    <a:pt x="341" y="430"/>
                  </a:moveTo>
                  <a:lnTo>
                    <a:pt x="291" y="502"/>
                  </a:lnTo>
                  <a:lnTo>
                    <a:pt x="217" y="543"/>
                  </a:lnTo>
                  <a:lnTo>
                    <a:pt x="197" y="571"/>
                  </a:lnTo>
                  <a:lnTo>
                    <a:pt x="208" y="580"/>
                  </a:lnTo>
                  <a:lnTo>
                    <a:pt x="186" y="614"/>
                  </a:lnTo>
                  <a:lnTo>
                    <a:pt x="169" y="624"/>
                  </a:lnTo>
                  <a:lnTo>
                    <a:pt x="0" y="624"/>
                  </a:lnTo>
                  <a:lnTo>
                    <a:pt x="54" y="566"/>
                  </a:lnTo>
                  <a:lnTo>
                    <a:pt x="48" y="557"/>
                  </a:lnTo>
                  <a:lnTo>
                    <a:pt x="105" y="497"/>
                  </a:lnTo>
                  <a:lnTo>
                    <a:pt x="117" y="505"/>
                  </a:lnTo>
                  <a:lnTo>
                    <a:pt x="125" y="494"/>
                  </a:lnTo>
                  <a:lnTo>
                    <a:pt x="144" y="466"/>
                  </a:lnTo>
                  <a:lnTo>
                    <a:pt x="139" y="430"/>
                  </a:lnTo>
                  <a:lnTo>
                    <a:pt x="52" y="510"/>
                  </a:lnTo>
                  <a:lnTo>
                    <a:pt x="36" y="496"/>
                  </a:lnTo>
                  <a:lnTo>
                    <a:pt x="553" y="0"/>
                  </a:lnTo>
                  <a:lnTo>
                    <a:pt x="571" y="13"/>
                  </a:lnTo>
                  <a:lnTo>
                    <a:pt x="356" y="222"/>
                  </a:lnTo>
                  <a:lnTo>
                    <a:pt x="375" y="216"/>
                  </a:ln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69" name="Freeform 49"/>
            <p:cNvSpPr/>
            <p:nvPr/>
          </p:nvSpPr>
          <p:spPr bwMode="auto">
            <a:xfrm>
              <a:off x="2180" y="3177"/>
              <a:ext cx="281" cy="254"/>
            </a:xfrm>
            <a:custGeom>
              <a:avLst/>
              <a:gdLst>
                <a:gd name="T0" fmla="*/ 1 w 531"/>
                <a:gd name="T1" fmla="*/ 1 h 481"/>
                <a:gd name="T2" fmla="*/ 1 w 531"/>
                <a:gd name="T3" fmla="*/ 1 h 481"/>
                <a:gd name="T4" fmla="*/ 1 w 531"/>
                <a:gd name="T5" fmla="*/ 1 h 481"/>
                <a:gd name="T6" fmla="*/ 1 w 531"/>
                <a:gd name="T7" fmla="*/ 1 h 481"/>
                <a:gd name="T8" fmla="*/ 0 w 531"/>
                <a:gd name="T9" fmla="*/ 1 h 481"/>
                <a:gd name="T10" fmla="*/ 1 w 531"/>
                <a:gd name="T11" fmla="*/ 1 h 481"/>
                <a:gd name="T12" fmla="*/ 1 w 531"/>
                <a:gd name="T13" fmla="*/ 1 h 481"/>
                <a:gd name="T14" fmla="*/ 1 w 531"/>
                <a:gd name="T15" fmla="*/ 1 h 481"/>
                <a:gd name="T16" fmla="*/ 1 w 531"/>
                <a:gd name="T17" fmla="*/ 1 h 481"/>
                <a:gd name="T18" fmla="*/ 1 w 531"/>
                <a:gd name="T19" fmla="*/ 1 h 481"/>
                <a:gd name="T20" fmla="*/ 1 w 531"/>
                <a:gd name="T21" fmla="*/ 1 h 481"/>
                <a:gd name="T22" fmla="*/ 1 w 531"/>
                <a:gd name="T23" fmla="*/ 1 h 481"/>
                <a:gd name="T24" fmla="*/ 1 w 531"/>
                <a:gd name="T25" fmla="*/ 1 h 481"/>
                <a:gd name="T26" fmla="*/ 1 w 531"/>
                <a:gd name="T27" fmla="*/ 1 h 481"/>
                <a:gd name="T28" fmla="*/ 1 w 531"/>
                <a:gd name="T29" fmla="*/ 1 h 481"/>
                <a:gd name="T30" fmla="*/ 1 w 531"/>
                <a:gd name="T31" fmla="*/ 1 h 481"/>
                <a:gd name="T32" fmla="*/ 1 w 531"/>
                <a:gd name="T33" fmla="*/ 1 h 481"/>
                <a:gd name="T34" fmla="*/ 1 w 531"/>
                <a:gd name="T35" fmla="*/ 1 h 481"/>
                <a:gd name="T36" fmla="*/ 1 w 531"/>
                <a:gd name="T37" fmla="*/ 1 h 481"/>
                <a:gd name="T38" fmla="*/ 1 w 531"/>
                <a:gd name="T39" fmla="*/ 1 h 481"/>
                <a:gd name="T40" fmla="*/ 1 w 531"/>
                <a:gd name="T41" fmla="*/ 1 h 481"/>
                <a:gd name="T42" fmla="*/ 1 w 531"/>
                <a:gd name="T43" fmla="*/ 1 h 481"/>
                <a:gd name="T44" fmla="*/ 1 w 531"/>
                <a:gd name="T45" fmla="*/ 1 h 481"/>
                <a:gd name="T46" fmla="*/ 1 w 531"/>
                <a:gd name="T47" fmla="*/ 1 h 481"/>
                <a:gd name="T48" fmla="*/ 1 w 531"/>
                <a:gd name="T49" fmla="*/ 1 h 481"/>
                <a:gd name="T50" fmla="*/ 1 w 531"/>
                <a:gd name="T51" fmla="*/ 1 h 481"/>
                <a:gd name="T52" fmla="*/ 1 w 531"/>
                <a:gd name="T53" fmla="*/ 1 h 481"/>
                <a:gd name="T54" fmla="*/ 1 w 531"/>
                <a:gd name="T55" fmla="*/ 1 h 481"/>
                <a:gd name="T56" fmla="*/ 1 w 531"/>
                <a:gd name="T57" fmla="*/ 1 h 481"/>
                <a:gd name="T58" fmla="*/ 1 w 531"/>
                <a:gd name="T59" fmla="*/ 1 h 481"/>
                <a:gd name="T60" fmla="*/ 1 w 531"/>
                <a:gd name="T61" fmla="*/ 1 h 481"/>
                <a:gd name="T62" fmla="*/ 1 w 531"/>
                <a:gd name="T63" fmla="*/ 1 h 481"/>
                <a:gd name="T64" fmla="*/ 1 w 531"/>
                <a:gd name="T65" fmla="*/ 1 h 481"/>
                <a:gd name="T66" fmla="*/ 1 w 531"/>
                <a:gd name="T67" fmla="*/ 1 h 481"/>
                <a:gd name="T68" fmla="*/ 1 w 531"/>
                <a:gd name="T69" fmla="*/ 1 h 481"/>
                <a:gd name="T70" fmla="*/ 1 w 531"/>
                <a:gd name="T71" fmla="*/ 1 h 481"/>
                <a:gd name="T72" fmla="*/ 1 w 531"/>
                <a:gd name="T73" fmla="*/ 1 h 481"/>
                <a:gd name="T74" fmla="*/ 1 w 531"/>
                <a:gd name="T75" fmla="*/ 1 h 481"/>
                <a:gd name="T76" fmla="*/ 1 w 531"/>
                <a:gd name="T77" fmla="*/ 1 h 481"/>
                <a:gd name="T78" fmla="*/ 1 w 531"/>
                <a:gd name="T79" fmla="*/ 1 h 481"/>
                <a:gd name="T80" fmla="*/ 1 w 531"/>
                <a:gd name="T81" fmla="*/ 1 h 481"/>
                <a:gd name="T82" fmla="*/ 1 w 531"/>
                <a:gd name="T83" fmla="*/ 1 h 481"/>
                <a:gd name="T84" fmla="*/ 1 w 531"/>
                <a:gd name="T85" fmla="*/ 1 h 481"/>
                <a:gd name="T86" fmla="*/ 1 w 531"/>
                <a:gd name="T87" fmla="*/ 1 h 481"/>
                <a:gd name="T88" fmla="*/ 1 w 531"/>
                <a:gd name="T89" fmla="*/ 1 h 481"/>
                <a:gd name="T90" fmla="*/ 1 w 531"/>
                <a:gd name="T91" fmla="*/ 1 h 481"/>
                <a:gd name="T92" fmla="*/ 1 w 531"/>
                <a:gd name="T93" fmla="*/ 1 h 481"/>
                <a:gd name="T94" fmla="*/ 1 w 531"/>
                <a:gd name="T95" fmla="*/ 1 h 481"/>
                <a:gd name="T96" fmla="*/ 1 w 531"/>
                <a:gd name="T97" fmla="*/ 1 h 481"/>
                <a:gd name="T98" fmla="*/ 1 w 531"/>
                <a:gd name="T99" fmla="*/ 1 h 4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31"/>
                <a:gd name="T151" fmla="*/ 0 h 481"/>
                <a:gd name="T152" fmla="*/ 531 w 531"/>
                <a:gd name="T153" fmla="*/ 481 h 4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31" h="481">
                  <a:moveTo>
                    <a:pt x="63" y="421"/>
                  </a:moveTo>
                  <a:lnTo>
                    <a:pt x="54" y="411"/>
                  </a:lnTo>
                  <a:lnTo>
                    <a:pt x="48" y="412"/>
                  </a:lnTo>
                  <a:lnTo>
                    <a:pt x="36" y="403"/>
                  </a:lnTo>
                  <a:lnTo>
                    <a:pt x="33" y="393"/>
                  </a:lnTo>
                  <a:lnTo>
                    <a:pt x="23" y="385"/>
                  </a:lnTo>
                  <a:lnTo>
                    <a:pt x="17" y="385"/>
                  </a:lnTo>
                  <a:lnTo>
                    <a:pt x="8" y="380"/>
                  </a:lnTo>
                  <a:lnTo>
                    <a:pt x="2" y="371"/>
                  </a:lnTo>
                  <a:lnTo>
                    <a:pt x="0" y="360"/>
                  </a:lnTo>
                  <a:lnTo>
                    <a:pt x="2" y="347"/>
                  </a:lnTo>
                  <a:lnTo>
                    <a:pt x="3" y="327"/>
                  </a:lnTo>
                  <a:lnTo>
                    <a:pt x="5" y="309"/>
                  </a:lnTo>
                  <a:lnTo>
                    <a:pt x="5" y="294"/>
                  </a:lnTo>
                  <a:lnTo>
                    <a:pt x="7" y="281"/>
                  </a:lnTo>
                  <a:lnTo>
                    <a:pt x="12" y="265"/>
                  </a:lnTo>
                  <a:lnTo>
                    <a:pt x="17" y="243"/>
                  </a:lnTo>
                  <a:lnTo>
                    <a:pt x="23" y="217"/>
                  </a:lnTo>
                  <a:lnTo>
                    <a:pt x="30" y="194"/>
                  </a:lnTo>
                  <a:lnTo>
                    <a:pt x="35" y="176"/>
                  </a:lnTo>
                  <a:lnTo>
                    <a:pt x="38" y="161"/>
                  </a:lnTo>
                  <a:lnTo>
                    <a:pt x="41" y="146"/>
                  </a:lnTo>
                  <a:lnTo>
                    <a:pt x="43" y="133"/>
                  </a:lnTo>
                  <a:lnTo>
                    <a:pt x="48" y="123"/>
                  </a:lnTo>
                  <a:lnTo>
                    <a:pt x="53" y="115"/>
                  </a:lnTo>
                  <a:lnTo>
                    <a:pt x="59" y="102"/>
                  </a:lnTo>
                  <a:lnTo>
                    <a:pt x="63" y="90"/>
                  </a:lnTo>
                  <a:lnTo>
                    <a:pt x="69" y="81"/>
                  </a:lnTo>
                  <a:lnTo>
                    <a:pt x="81" y="69"/>
                  </a:lnTo>
                  <a:lnTo>
                    <a:pt x="90" y="58"/>
                  </a:lnTo>
                  <a:lnTo>
                    <a:pt x="107" y="43"/>
                  </a:lnTo>
                  <a:lnTo>
                    <a:pt x="128" y="28"/>
                  </a:lnTo>
                  <a:lnTo>
                    <a:pt x="145" y="20"/>
                  </a:lnTo>
                  <a:lnTo>
                    <a:pt x="156" y="20"/>
                  </a:lnTo>
                  <a:lnTo>
                    <a:pt x="169" y="17"/>
                  </a:lnTo>
                  <a:lnTo>
                    <a:pt x="186" y="12"/>
                  </a:lnTo>
                  <a:lnTo>
                    <a:pt x="204" y="7"/>
                  </a:lnTo>
                  <a:lnTo>
                    <a:pt x="227" y="2"/>
                  </a:lnTo>
                  <a:lnTo>
                    <a:pt x="261" y="0"/>
                  </a:lnTo>
                  <a:lnTo>
                    <a:pt x="296" y="3"/>
                  </a:lnTo>
                  <a:lnTo>
                    <a:pt x="325" y="12"/>
                  </a:lnTo>
                  <a:lnTo>
                    <a:pt x="342" y="20"/>
                  </a:lnTo>
                  <a:lnTo>
                    <a:pt x="350" y="21"/>
                  </a:lnTo>
                  <a:lnTo>
                    <a:pt x="368" y="23"/>
                  </a:lnTo>
                  <a:lnTo>
                    <a:pt x="383" y="28"/>
                  </a:lnTo>
                  <a:lnTo>
                    <a:pt x="398" y="26"/>
                  </a:lnTo>
                  <a:lnTo>
                    <a:pt x="404" y="21"/>
                  </a:lnTo>
                  <a:lnTo>
                    <a:pt x="402" y="12"/>
                  </a:lnTo>
                  <a:lnTo>
                    <a:pt x="419" y="20"/>
                  </a:lnTo>
                  <a:lnTo>
                    <a:pt x="419" y="38"/>
                  </a:lnTo>
                  <a:lnTo>
                    <a:pt x="439" y="35"/>
                  </a:lnTo>
                  <a:lnTo>
                    <a:pt x="448" y="35"/>
                  </a:lnTo>
                  <a:lnTo>
                    <a:pt x="450" y="28"/>
                  </a:lnTo>
                  <a:lnTo>
                    <a:pt x="453" y="30"/>
                  </a:lnTo>
                  <a:lnTo>
                    <a:pt x="457" y="36"/>
                  </a:lnTo>
                  <a:lnTo>
                    <a:pt x="463" y="31"/>
                  </a:lnTo>
                  <a:lnTo>
                    <a:pt x="470" y="33"/>
                  </a:lnTo>
                  <a:lnTo>
                    <a:pt x="481" y="41"/>
                  </a:lnTo>
                  <a:lnTo>
                    <a:pt x="491" y="51"/>
                  </a:lnTo>
                  <a:lnTo>
                    <a:pt x="504" y="59"/>
                  </a:lnTo>
                  <a:lnTo>
                    <a:pt x="519" y="71"/>
                  </a:lnTo>
                  <a:lnTo>
                    <a:pt x="527" y="86"/>
                  </a:lnTo>
                  <a:lnTo>
                    <a:pt x="531" y="105"/>
                  </a:lnTo>
                  <a:lnTo>
                    <a:pt x="524" y="107"/>
                  </a:lnTo>
                  <a:lnTo>
                    <a:pt x="516" y="127"/>
                  </a:lnTo>
                  <a:lnTo>
                    <a:pt x="511" y="120"/>
                  </a:lnTo>
                  <a:lnTo>
                    <a:pt x="499" y="132"/>
                  </a:lnTo>
                  <a:lnTo>
                    <a:pt x="493" y="136"/>
                  </a:lnTo>
                  <a:lnTo>
                    <a:pt x="485" y="138"/>
                  </a:lnTo>
                  <a:lnTo>
                    <a:pt x="481" y="151"/>
                  </a:lnTo>
                  <a:lnTo>
                    <a:pt x="486" y="184"/>
                  </a:lnTo>
                  <a:lnTo>
                    <a:pt x="474" y="241"/>
                  </a:lnTo>
                  <a:lnTo>
                    <a:pt x="494" y="256"/>
                  </a:lnTo>
                  <a:lnTo>
                    <a:pt x="473" y="253"/>
                  </a:lnTo>
                  <a:lnTo>
                    <a:pt x="476" y="263"/>
                  </a:lnTo>
                  <a:lnTo>
                    <a:pt x="493" y="297"/>
                  </a:lnTo>
                  <a:lnTo>
                    <a:pt x="503" y="316"/>
                  </a:lnTo>
                  <a:lnTo>
                    <a:pt x="503" y="330"/>
                  </a:lnTo>
                  <a:lnTo>
                    <a:pt x="477" y="337"/>
                  </a:lnTo>
                  <a:lnTo>
                    <a:pt x="468" y="355"/>
                  </a:lnTo>
                  <a:lnTo>
                    <a:pt x="471" y="368"/>
                  </a:lnTo>
                  <a:lnTo>
                    <a:pt x="470" y="385"/>
                  </a:lnTo>
                  <a:lnTo>
                    <a:pt x="462" y="389"/>
                  </a:lnTo>
                  <a:lnTo>
                    <a:pt x="457" y="408"/>
                  </a:lnTo>
                  <a:lnTo>
                    <a:pt x="457" y="419"/>
                  </a:lnTo>
                  <a:lnTo>
                    <a:pt x="447" y="424"/>
                  </a:lnTo>
                  <a:lnTo>
                    <a:pt x="447" y="452"/>
                  </a:lnTo>
                  <a:lnTo>
                    <a:pt x="429" y="478"/>
                  </a:lnTo>
                  <a:lnTo>
                    <a:pt x="409" y="478"/>
                  </a:lnTo>
                  <a:lnTo>
                    <a:pt x="393" y="473"/>
                  </a:lnTo>
                  <a:lnTo>
                    <a:pt x="378" y="468"/>
                  </a:lnTo>
                  <a:lnTo>
                    <a:pt x="363" y="467"/>
                  </a:lnTo>
                  <a:lnTo>
                    <a:pt x="352" y="465"/>
                  </a:lnTo>
                  <a:lnTo>
                    <a:pt x="342" y="468"/>
                  </a:lnTo>
                  <a:lnTo>
                    <a:pt x="335" y="470"/>
                  </a:lnTo>
                  <a:lnTo>
                    <a:pt x="325" y="481"/>
                  </a:lnTo>
                  <a:lnTo>
                    <a:pt x="288" y="465"/>
                  </a:lnTo>
                  <a:lnTo>
                    <a:pt x="238" y="452"/>
                  </a:lnTo>
                  <a:lnTo>
                    <a:pt x="169" y="435"/>
                  </a:lnTo>
                  <a:lnTo>
                    <a:pt x="105" y="429"/>
                  </a:lnTo>
                  <a:lnTo>
                    <a:pt x="63" y="42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9170" name="Freeform 50"/>
            <p:cNvSpPr/>
            <p:nvPr/>
          </p:nvSpPr>
          <p:spPr bwMode="auto">
            <a:xfrm>
              <a:off x="2538" y="3392"/>
              <a:ext cx="250" cy="212"/>
            </a:xfrm>
            <a:custGeom>
              <a:avLst/>
              <a:gdLst>
                <a:gd name="T0" fmla="*/ 0 w 474"/>
                <a:gd name="T1" fmla="*/ 1 h 402"/>
                <a:gd name="T2" fmla="*/ 1 w 474"/>
                <a:gd name="T3" fmla="*/ 0 h 402"/>
                <a:gd name="T4" fmla="*/ 0 60000 65536"/>
                <a:gd name="T5" fmla="*/ 0 60000 65536"/>
                <a:gd name="T6" fmla="*/ 0 w 474"/>
                <a:gd name="T7" fmla="*/ 0 h 402"/>
                <a:gd name="T8" fmla="*/ 474 w 474"/>
                <a:gd name="T9" fmla="*/ 402 h 402"/>
              </a:gdLst>
              <a:ahLst/>
              <a:cxnLst>
                <a:cxn ang="T4">
                  <a:pos x="T0" y="T1"/>
                </a:cxn>
                <a:cxn ang="T5">
                  <a:pos x="T2" y="T3"/>
                </a:cxn>
              </a:cxnLst>
              <a:rect l="T6" t="T7" r="T8" b="T9"/>
              <a:pathLst>
                <a:path w="474" h="402">
                  <a:moveTo>
                    <a:pt x="0" y="376"/>
                  </a:moveTo>
                  <a:cubicBezTo>
                    <a:pt x="76" y="402"/>
                    <a:pt x="398" y="62"/>
                    <a:pt x="474" y="0"/>
                  </a:cubicBezTo>
                </a:path>
              </a:pathLst>
            </a:custGeom>
            <a:noFill/>
            <a:ln w="19050">
              <a:solidFill>
                <a:schemeClr val="bg2"/>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49171" name="Line 51"/>
            <p:cNvSpPr>
              <a:spLocks noChangeShapeType="1"/>
            </p:cNvSpPr>
            <p:nvPr/>
          </p:nvSpPr>
          <p:spPr bwMode="auto">
            <a:xfrm flipV="1">
              <a:off x="2778" y="3375"/>
              <a:ext cx="46" cy="46"/>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9172" name="Freeform 52"/>
            <p:cNvSpPr/>
            <p:nvPr/>
          </p:nvSpPr>
          <p:spPr bwMode="auto">
            <a:xfrm>
              <a:off x="2769" y="3345"/>
              <a:ext cx="20" cy="60"/>
            </a:xfrm>
            <a:custGeom>
              <a:avLst/>
              <a:gdLst>
                <a:gd name="T0" fmla="*/ 0 w 66"/>
                <a:gd name="T1" fmla="*/ 2 h 78"/>
                <a:gd name="T2" fmla="*/ 0 w 66"/>
                <a:gd name="T3" fmla="*/ 0 h 78"/>
                <a:gd name="T4" fmla="*/ 0 60000 65536"/>
                <a:gd name="T5" fmla="*/ 0 60000 65536"/>
                <a:gd name="T6" fmla="*/ 0 w 66"/>
                <a:gd name="T7" fmla="*/ 0 h 78"/>
                <a:gd name="T8" fmla="*/ 66 w 66"/>
                <a:gd name="T9" fmla="*/ 78 h 78"/>
              </a:gdLst>
              <a:ahLst/>
              <a:cxnLst>
                <a:cxn ang="T4">
                  <a:pos x="T0" y="T1"/>
                </a:cxn>
                <a:cxn ang="T5">
                  <a:pos x="T2" y="T3"/>
                </a:cxn>
              </a:cxnLst>
              <a:rect l="T6" t="T7" r="T8" b="T9"/>
              <a:pathLst>
                <a:path w="66" h="78">
                  <a:moveTo>
                    <a:pt x="0" y="78"/>
                  </a:moveTo>
                  <a:lnTo>
                    <a:pt x="66" y="0"/>
                  </a:lnTo>
                </a:path>
              </a:pathLst>
            </a:custGeom>
            <a:noFill/>
            <a:ln w="19050">
              <a:solidFill>
                <a:schemeClr val="bg2"/>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49173" name="Rectangle 53"/>
            <p:cNvSpPr>
              <a:spLocks noChangeArrowheads="1"/>
            </p:cNvSpPr>
            <p:nvPr/>
          </p:nvSpPr>
          <p:spPr bwMode="auto">
            <a:xfrm rot="536045">
              <a:off x="2675" y="3514"/>
              <a:ext cx="15" cy="83"/>
            </a:xfrm>
            <a:prstGeom prst="rect">
              <a:avLst/>
            </a:prstGeom>
            <a:solidFill>
              <a:schemeClr val="bg2"/>
            </a:solidFill>
            <a:ln w="9525">
              <a:solidFill>
                <a:schemeClr val="bg2"/>
              </a:solidFill>
              <a:miter lim="800000"/>
            </a:ln>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174" name="Line 54"/>
            <p:cNvSpPr>
              <a:spLocks noChangeShapeType="1"/>
            </p:cNvSpPr>
            <p:nvPr/>
          </p:nvSpPr>
          <p:spPr bwMode="auto">
            <a:xfrm flipH="1">
              <a:off x="2551" y="3393"/>
              <a:ext cx="243" cy="234"/>
            </a:xfrm>
            <a:prstGeom prst="line">
              <a:avLst/>
            </a:prstGeom>
            <a:noFill/>
            <a:ln w="57150">
              <a:solidFill>
                <a:schemeClr val="bg2"/>
              </a:solidFill>
              <a:rou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49175" name="Freeform 55"/>
            <p:cNvSpPr/>
            <p:nvPr/>
          </p:nvSpPr>
          <p:spPr bwMode="auto">
            <a:xfrm>
              <a:off x="2536" y="3391"/>
              <a:ext cx="252" cy="198"/>
            </a:xfrm>
            <a:custGeom>
              <a:avLst/>
              <a:gdLst>
                <a:gd name="T0" fmla="*/ 0 w 478"/>
                <a:gd name="T1" fmla="*/ 1 h 376"/>
                <a:gd name="T2" fmla="*/ 1 w 478"/>
                <a:gd name="T3" fmla="*/ 0 h 376"/>
                <a:gd name="T4" fmla="*/ 0 60000 65536"/>
                <a:gd name="T5" fmla="*/ 0 60000 65536"/>
                <a:gd name="T6" fmla="*/ 0 w 478"/>
                <a:gd name="T7" fmla="*/ 0 h 376"/>
                <a:gd name="T8" fmla="*/ 478 w 478"/>
                <a:gd name="T9" fmla="*/ 376 h 376"/>
              </a:gdLst>
              <a:ahLst/>
              <a:cxnLst>
                <a:cxn ang="T4">
                  <a:pos x="T0" y="T1"/>
                </a:cxn>
                <a:cxn ang="T5">
                  <a:pos x="T2" y="T3"/>
                </a:cxn>
              </a:cxnLst>
              <a:rect l="T6" t="T7" r="T8" b="T9"/>
              <a:pathLst>
                <a:path w="478" h="376">
                  <a:moveTo>
                    <a:pt x="0" y="326"/>
                  </a:moveTo>
                  <a:cubicBezTo>
                    <a:pt x="84" y="376"/>
                    <a:pt x="400" y="59"/>
                    <a:pt x="478" y="0"/>
                  </a:cubicBezTo>
                </a:path>
              </a:pathLst>
            </a:custGeom>
            <a:noFill/>
            <a:ln w="19050">
              <a:solidFill>
                <a:schemeClr val="bg2"/>
              </a:solidFill>
              <a:round/>
            </a:ln>
            <a:extLst>
              <a:ext uri="{909E8E84-426E-40DD-AFC4-6F175D3DCCD1}">
                <a14:hiddenFill xmlns:a14="http://schemas.microsoft.com/office/drawing/2010/main">
                  <a:solidFill>
                    <a:srgbClr val="FFFFFF"/>
                  </a:solidFill>
                </a14:hiddenFill>
              </a:ext>
            </a:extLst>
          </p:spPr>
          <p:txBody>
            <a:bodyPr lIns="107950" tIns="53975" rIns="107950" bIns="53975"/>
            <a:lstStyle/>
            <a:p>
              <a:endParaRPr lang="zh-CN" altLang="en-US"/>
            </a:p>
          </p:txBody>
        </p:sp>
        <p:sp>
          <p:nvSpPr>
            <p:cNvPr id="49176" name="Freeform 56"/>
            <p:cNvSpPr/>
            <p:nvPr/>
          </p:nvSpPr>
          <p:spPr bwMode="auto">
            <a:xfrm>
              <a:off x="2606" y="3511"/>
              <a:ext cx="92" cy="95"/>
            </a:xfrm>
            <a:custGeom>
              <a:avLst/>
              <a:gdLst>
                <a:gd name="T0" fmla="*/ 1 w 173"/>
                <a:gd name="T1" fmla="*/ 1 h 180"/>
                <a:gd name="T2" fmla="*/ 1 w 173"/>
                <a:gd name="T3" fmla="*/ 1 h 180"/>
                <a:gd name="T4" fmla="*/ 1 w 173"/>
                <a:gd name="T5" fmla="*/ 0 h 180"/>
                <a:gd name="T6" fmla="*/ 1 w 173"/>
                <a:gd name="T7" fmla="*/ 1 h 180"/>
                <a:gd name="T8" fmla="*/ 0 60000 65536"/>
                <a:gd name="T9" fmla="*/ 0 60000 65536"/>
                <a:gd name="T10" fmla="*/ 0 60000 65536"/>
                <a:gd name="T11" fmla="*/ 0 60000 65536"/>
                <a:gd name="T12" fmla="*/ 0 w 173"/>
                <a:gd name="T13" fmla="*/ 0 h 180"/>
                <a:gd name="T14" fmla="*/ 173 w 173"/>
                <a:gd name="T15" fmla="*/ 180 h 180"/>
              </a:gdLst>
              <a:ahLst/>
              <a:cxnLst>
                <a:cxn ang="T8">
                  <a:pos x="T0" y="T1"/>
                </a:cxn>
                <a:cxn ang="T9">
                  <a:pos x="T2" y="T3"/>
                </a:cxn>
                <a:cxn ang="T10">
                  <a:pos x="T4" y="T5"/>
                </a:cxn>
                <a:cxn ang="T11">
                  <a:pos x="T6" y="T7"/>
                </a:cxn>
              </a:cxnLst>
              <a:rect l="T12" t="T13" r="T14" b="T15"/>
              <a:pathLst>
                <a:path w="173" h="180">
                  <a:moveTo>
                    <a:pt x="13" y="150"/>
                  </a:moveTo>
                  <a:cubicBezTo>
                    <a:pt x="0" y="175"/>
                    <a:pt x="63" y="180"/>
                    <a:pt x="88" y="150"/>
                  </a:cubicBezTo>
                  <a:cubicBezTo>
                    <a:pt x="160" y="84"/>
                    <a:pt x="173" y="2"/>
                    <a:pt x="167" y="0"/>
                  </a:cubicBezTo>
                  <a:lnTo>
                    <a:pt x="13" y="150"/>
                  </a:lnTo>
                  <a:close/>
                </a:path>
              </a:pathLst>
            </a:custGeom>
            <a:solidFill>
              <a:srgbClr val="FFFF99"/>
            </a:solidFill>
            <a:ln>
              <a:noFill/>
            </a:ln>
            <a:extLst>
              <a:ext uri="{91240B29-F687-4F45-9708-019B960494DF}">
                <a14:hiddenLine xmlns:a14="http://schemas.microsoft.com/office/drawing/2010/main" w="9525">
                  <a:solidFill>
                    <a:srgbClr val="000000"/>
                  </a:solidFill>
                  <a:round/>
                </a14:hiddenLine>
              </a:ext>
            </a:extLst>
          </p:spPr>
          <p:txBody>
            <a:bodyPr lIns="107950" tIns="53975" rIns="107950" bIns="53975"/>
            <a:lstStyle/>
            <a:p>
              <a:endParaRPr lang="zh-CN" altLang="en-US"/>
            </a:p>
          </p:txBody>
        </p:sp>
        <p:sp>
          <p:nvSpPr>
            <p:cNvPr id="49177" name="Freeform 57"/>
            <p:cNvSpPr/>
            <p:nvPr/>
          </p:nvSpPr>
          <p:spPr bwMode="auto">
            <a:xfrm>
              <a:off x="2585" y="3550"/>
              <a:ext cx="41" cy="42"/>
            </a:xfrm>
            <a:custGeom>
              <a:avLst/>
              <a:gdLst>
                <a:gd name="T0" fmla="*/ 1 w 77"/>
                <a:gd name="T1" fmla="*/ 1 h 80"/>
                <a:gd name="T2" fmla="*/ 0 w 77"/>
                <a:gd name="T3" fmla="*/ 1 h 80"/>
                <a:gd name="T4" fmla="*/ 1 w 77"/>
                <a:gd name="T5" fmla="*/ 1 h 80"/>
                <a:gd name="T6" fmla="*/ 1 w 77"/>
                <a:gd name="T7" fmla="*/ 0 h 80"/>
                <a:gd name="T8" fmla="*/ 1 w 77"/>
                <a:gd name="T9" fmla="*/ 1 h 80"/>
                <a:gd name="T10" fmla="*/ 1 w 77"/>
                <a:gd name="T11" fmla="*/ 1 h 80"/>
                <a:gd name="T12" fmla="*/ 0 60000 65536"/>
                <a:gd name="T13" fmla="*/ 0 60000 65536"/>
                <a:gd name="T14" fmla="*/ 0 60000 65536"/>
                <a:gd name="T15" fmla="*/ 0 60000 65536"/>
                <a:gd name="T16" fmla="*/ 0 60000 65536"/>
                <a:gd name="T17" fmla="*/ 0 60000 65536"/>
                <a:gd name="T18" fmla="*/ 0 w 77"/>
                <a:gd name="T19" fmla="*/ 0 h 80"/>
                <a:gd name="T20" fmla="*/ 77 w 77"/>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77" h="80">
                  <a:moveTo>
                    <a:pt x="3" y="80"/>
                  </a:moveTo>
                  <a:lnTo>
                    <a:pt x="0" y="40"/>
                  </a:lnTo>
                  <a:lnTo>
                    <a:pt x="24" y="7"/>
                  </a:lnTo>
                  <a:lnTo>
                    <a:pt x="63" y="0"/>
                  </a:lnTo>
                  <a:lnTo>
                    <a:pt x="77" y="18"/>
                  </a:lnTo>
                  <a:lnTo>
                    <a:pt x="3" y="8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107950" tIns="53975" rIns="107950" bIns="53975"/>
            <a:lstStyle/>
            <a:p>
              <a:endParaRPr lang="zh-CN" altLang="en-US"/>
            </a:p>
          </p:txBody>
        </p:sp>
        <p:sp>
          <p:nvSpPr>
            <p:cNvPr id="49178" name="Freeform 58"/>
            <p:cNvSpPr/>
            <p:nvPr/>
          </p:nvSpPr>
          <p:spPr bwMode="auto">
            <a:xfrm>
              <a:off x="2778" y="3363"/>
              <a:ext cx="24" cy="22"/>
            </a:xfrm>
            <a:custGeom>
              <a:avLst/>
              <a:gdLst>
                <a:gd name="T0" fmla="*/ 0 w 46"/>
                <a:gd name="T1" fmla="*/ 1 h 42"/>
                <a:gd name="T2" fmla="*/ 1 w 46"/>
                <a:gd name="T3" fmla="*/ 1 h 42"/>
                <a:gd name="T4" fmla="*/ 1 w 46"/>
                <a:gd name="T5" fmla="*/ 0 h 42"/>
                <a:gd name="T6" fmla="*/ 0 w 46"/>
                <a:gd name="T7" fmla="*/ 1 h 42"/>
                <a:gd name="T8" fmla="*/ 0 60000 65536"/>
                <a:gd name="T9" fmla="*/ 0 60000 65536"/>
                <a:gd name="T10" fmla="*/ 0 60000 65536"/>
                <a:gd name="T11" fmla="*/ 0 60000 65536"/>
                <a:gd name="T12" fmla="*/ 0 w 46"/>
                <a:gd name="T13" fmla="*/ 0 h 42"/>
                <a:gd name="T14" fmla="*/ 46 w 46"/>
                <a:gd name="T15" fmla="*/ 42 h 42"/>
              </a:gdLst>
              <a:ahLst/>
              <a:cxnLst>
                <a:cxn ang="T8">
                  <a:pos x="T0" y="T1"/>
                </a:cxn>
                <a:cxn ang="T9">
                  <a:pos x="T2" y="T3"/>
                </a:cxn>
                <a:cxn ang="T10">
                  <a:pos x="T4" y="T5"/>
                </a:cxn>
                <a:cxn ang="T11">
                  <a:pos x="T6" y="T7"/>
                </a:cxn>
              </a:cxnLst>
              <a:rect l="T12" t="T13" r="T14" b="T15"/>
              <a:pathLst>
                <a:path w="46" h="42">
                  <a:moveTo>
                    <a:pt x="0" y="41"/>
                  </a:moveTo>
                  <a:lnTo>
                    <a:pt x="46" y="42"/>
                  </a:lnTo>
                  <a:lnTo>
                    <a:pt x="13" y="0"/>
                  </a:lnTo>
                  <a:lnTo>
                    <a:pt x="0" y="41"/>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lIns="107950" tIns="53975" rIns="107950" bIns="53975"/>
            <a:lstStyle/>
            <a:p>
              <a:endParaRPr lang="zh-CN" altLang="en-US"/>
            </a:p>
          </p:txBody>
        </p:sp>
        <p:sp>
          <p:nvSpPr>
            <p:cNvPr id="49179" name="Oval 59"/>
            <p:cNvSpPr>
              <a:spLocks noChangeArrowheads="1"/>
            </p:cNvSpPr>
            <p:nvPr/>
          </p:nvSpPr>
          <p:spPr bwMode="auto">
            <a:xfrm>
              <a:off x="2792" y="3375"/>
              <a:ext cx="20" cy="19"/>
            </a:xfrm>
            <a:prstGeom prst="ellipse">
              <a:avLst/>
            </a:pr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9180" name="Rectangle 60"/>
            <p:cNvSpPr>
              <a:spLocks noChangeArrowheads="1"/>
            </p:cNvSpPr>
            <p:nvPr/>
          </p:nvSpPr>
          <p:spPr bwMode="auto">
            <a:xfrm>
              <a:off x="2667" y="3519"/>
              <a:ext cx="14" cy="7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p:txBody>
          <a:bodyPr/>
          <a:lstStyle/>
          <a:p>
            <a:pPr eaLnBrk="1" hangingPunct="1"/>
            <a:r>
              <a:rPr lang="en-US" altLang="zh-CN" smtClean="0">
                <a:ea typeface="宋体" panose="02010600030101010101" pitchFamily="2" charset="-122"/>
              </a:rPr>
              <a:t>A general purpose mechanism for organizing elements into groups.</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A model element that can contain other model elements.</a:t>
            </a:r>
            <a:endParaRPr lang="en-US" altLang="zh-CN" smtClean="0">
              <a:ea typeface="宋体" panose="02010600030101010101" pitchFamily="2" charset="-122"/>
            </a:endParaRPr>
          </a:p>
          <a:p>
            <a:pPr eaLnBrk="1" hangingPunct="1"/>
            <a:r>
              <a:rPr lang="en-US" altLang="zh-CN" smtClean="0">
                <a:ea typeface="宋体" panose="02010600030101010101" pitchFamily="2" charset="-122"/>
              </a:rPr>
              <a:t>A package can be used:</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To organize the model under development.</a:t>
            </a:r>
            <a:endParaRPr lang="en-US" altLang="zh-CN" smtClean="0">
              <a:ea typeface="宋体" panose="02010600030101010101" pitchFamily="2" charset="-122"/>
            </a:endParaRPr>
          </a:p>
          <a:p>
            <a:pPr lvl="1" eaLnBrk="1" hangingPunct="1"/>
            <a:r>
              <a:rPr lang="en-US" altLang="zh-CN" smtClean="0">
                <a:ea typeface="宋体" panose="02010600030101010101" pitchFamily="2" charset="-122"/>
              </a:rPr>
              <a:t>As a unit of configuration management.</a:t>
            </a:r>
            <a:endParaRPr lang="en-US" altLang="zh-CN" smtClean="0">
              <a:ea typeface="宋体" panose="02010600030101010101" pitchFamily="2" charset="-122"/>
            </a:endParaRPr>
          </a:p>
        </p:txBody>
      </p:sp>
      <p:sp>
        <p:nvSpPr>
          <p:cNvPr id="51203" name="Rectangle 3"/>
          <p:cNvSpPr>
            <a:spLocks noGrp="1" noChangeArrowheads="1"/>
          </p:cNvSpPr>
          <p:nvPr>
            <p:ph type="title"/>
          </p:nvPr>
        </p:nvSpPr>
        <p:spPr/>
        <p:txBody>
          <a:bodyPr/>
          <a:lstStyle/>
          <a:p>
            <a:pPr eaLnBrk="1" hangingPunct="1"/>
            <a:r>
              <a:rPr lang="en-US" altLang="zh-CN" smtClean="0"/>
              <a:t>What Is a Package?</a:t>
            </a:r>
            <a:endParaRPr lang="en-US" altLang="zh-CN" smtClean="0"/>
          </a:p>
        </p:txBody>
      </p:sp>
      <p:sp>
        <p:nvSpPr>
          <p:cNvPr id="51204" name="Rectangle 4"/>
          <p:cNvSpPr>
            <a:spLocks noChangeArrowheads="1"/>
          </p:cNvSpPr>
          <p:nvPr/>
        </p:nvSpPr>
        <p:spPr bwMode="auto">
          <a:xfrm>
            <a:off x="4583114" y="5127625"/>
            <a:ext cx="2117725" cy="1276350"/>
          </a:xfrm>
          <a:prstGeom prst="rect">
            <a:avLst/>
          </a:prstGeom>
          <a:solidFill>
            <a:srgbClr val="FFFFCC"/>
          </a:solidFill>
          <a:ln w="9525">
            <a:solidFill>
              <a:schemeClr val="tx1"/>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1205" name="Rectangle 5"/>
          <p:cNvSpPr>
            <a:spLocks noChangeArrowheads="1"/>
          </p:cNvSpPr>
          <p:nvPr/>
        </p:nvSpPr>
        <p:spPr bwMode="auto">
          <a:xfrm>
            <a:off x="4583114" y="4724401"/>
            <a:ext cx="847725" cy="403225"/>
          </a:xfrm>
          <a:prstGeom prst="rect">
            <a:avLst/>
          </a:prstGeom>
          <a:solidFill>
            <a:srgbClr val="FFFFCC"/>
          </a:solidFill>
          <a:ln w="9525">
            <a:solidFill>
              <a:schemeClr val="tx1"/>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1206" name="Rectangle 6"/>
          <p:cNvSpPr>
            <a:spLocks noChangeArrowheads="1"/>
          </p:cNvSpPr>
          <p:nvPr/>
        </p:nvSpPr>
        <p:spPr bwMode="auto">
          <a:xfrm>
            <a:off x="4964113" y="5280026"/>
            <a:ext cx="125515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100">
                <a:solidFill>
                  <a:srgbClr val="000000"/>
                </a:solidFill>
                <a:ea typeface="宋体" panose="02010600030101010101" pitchFamily="2" charset="-122"/>
              </a:rPr>
              <a:t>University </a:t>
            </a:r>
            <a:endParaRPr lang="en-US" altLang="zh-CN">
              <a:ea typeface="宋体" panose="02010600030101010101" pitchFamily="2" charset="-122"/>
            </a:endParaRPr>
          </a:p>
        </p:txBody>
      </p:sp>
      <p:sp>
        <p:nvSpPr>
          <p:cNvPr id="51207" name="Rectangle 7"/>
          <p:cNvSpPr>
            <a:spLocks noChangeArrowheads="1"/>
          </p:cNvSpPr>
          <p:nvPr/>
        </p:nvSpPr>
        <p:spPr bwMode="auto">
          <a:xfrm>
            <a:off x="5040314" y="5661026"/>
            <a:ext cx="97302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100">
                <a:solidFill>
                  <a:srgbClr val="000000"/>
                </a:solidFill>
                <a:ea typeface="宋体" panose="02010600030101010101" pitchFamily="2" charset="-122"/>
              </a:rPr>
              <a:t>Artifacts</a:t>
            </a:r>
            <a:endParaRPr lang="en-US" altLang="zh-CN">
              <a:ea typeface="宋体" panose="02010600030101010101" pitchFamily="2" charset="-122"/>
            </a:endParaRPr>
          </a:p>
        </p:txBody>
      </p:sp>
      <p:sp>
        <p:nvSpPr>
          <p:cNvPr id="51208" name="Text Box 8"/>
          <p:cNvSpPr txBox="1">
            <a:spLocks noChangeArrowheads="1"/>
          </p:cNvSpPr>
          <p:nvPr/>
        </p:nvSpPr>
        <p:spPr bwMode="auto">
          <a:xfrm>
            <a:off x="8759826" y="692150"/>
            <a:ext cx="1639873"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400">
                <a:solidFill>
                  <a:schemeClr val="accent2"/>
                </a:solidFill>
                <a:ea typeface="宋体" panose="02010600030101010101" pitchFamily="2" charset="-122"/>
              </a:rPr>
              <a:t>Modularity</a:t>
            </a:r>
            <a:endParaRPr lang="zh-CN" altLang="en-US" sz="2400">
              <a:solidFill>
                <a:schemeClr val="accent2"/>
              </a:solidFill>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t>Package </a:t>
            </a:r>
            <a:r>
              <a:rPr lang="zh-CN" altLang="en-US" smtClean="0"/>
              <a:t>示例</a:t>
            </a:r>
            <a:endParaRPr lang="zh-CN" altLang="en-US" smtClean="0"/>
          </a:p>
        </p:txBody>
      </p:sp>
      <p:sp>
        <p:nvSpPr>
          <p:cNvPr id="53251"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The package, University Artifacts, contains one package and five classes.</a:t>
            </a:r>
            <a:endParaRPr lang="en-US" altLang="zh-CN" smtClean="0">
              <a:ea typeface="宋体" panose="02010600030101010101" pitchFamily="2" charset="-122"/>
            </a:endParaRPr>
          </a:p>
        </p:txBody>
      </p:sp>
      <p:grpSp>
        <p:nvGrpSpPr>
          <p:cNvPr id="53252" name="Group 4"/>
          <p:cNvGrpSpPr/>
          <p:nvPr/>
        </p:nvGrpSpPr>
        <p:grpSpPr bwMode="auto">
          <a:xfrm>
            <a:off x="2266951" y="3276601"/>
            <a:ext cx="2047875" cy="1622425"/>
            <a:chOff x="212" y="1481"/>
            <a:chExt cx="1290" cy="1022"/>
          </a:xfrm>
        </p:grpSpPr>
        <p:sp>
          <p:nvSpPr>
            <p:cNvPr id="53285" name="Rectangle 5"/>
            <p:cNvSpPr>
              <a:spLocks noChangeArrowheads="1"/>
            </p:cNvSpPr>
            <p:nvPr/>
          </p:nvSpPr>
          <p:spPr bwMode="auto">
            <a:xfrm>
              <a:off x="212" y="1726"/>
              <a:ext cx="1290" cy="777"/>
            </a:xfrm>
            <a:prstGeom prst="rect">
              <a:avLst/>
            </a:prstGeom>
            <a:solidFill>
              <a:srgbClr val="FFFFCC"/>
            </a:solidFill>
            <a:ln w="0">
              <a:solidFill>
                <a:srgbClr val="8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86" name="Rectangle 6"/>
            <p:cNvSpPr>
              <a:spLocks noChangeArrowheads="1"/>
            </p:cNvSpPr>
            <p:nvPr/>
          </p:nvSpPr>
          <p:spPr bwMode="auto">
            <a:xfrm>
              <a:off x="212" y="1481"/>
              <a:ext cx="516" cy="24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87" name="Rectangle 7"/>
            <p:cNvSpPr>
              <a:spLocks noChangeArrowheads="1"/>
            </p:cNvSpPr>
            <p:nvPr/>
          </p:nvSpPr>
          <p:spPr bwMode="auto">
            <a:xfrm>
              <a:off x="212" y="1481"/>
              <a:ext cx="516" cy="245"/>
            </a:xfrm>
            <a:prstGeom prst="rect">
              <a:avLst/>
            </a:prstGeom>
            <a:noFill/>
            <a:ln w="0">
              <a:solidFill>
                <a:srgbClr val="8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88" name="Rectangle 8"/>
            <p:cNvSpPr>
              <a:spLocks noChangeArrowheads="1"/>
            </p:cNvSpPr>
            <p:nvPr/>
          </p:nvSpPr>
          <p:spPr bwMode="auto">
            <a:xfrm>
              <a:off x="470" y="1740"/>
              <a:ext cx="78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100">
                  <a:solidFill>
                    <a:srgbClr val="000000"/>
                  </a:solidFill>
                  <a:ea typeface="宋体" panose="02010600030101010101" pitchFamily="2" charset="-122"/>
                </a:rPr>
                <a:t>University </a:t>
              </a:r>
              <a:endParaRPr lang="en-US" altLang="zh-CN">
                <a:ea typeface="宋体" panose="02010600030101010101" pitchFamily="2" charset="-122"/>
              </a:endParaRPr>
            </a:p>
          </p:txBody>
        </p:sp>
        <p:sp>
          <p:nvSpPr>
            <p:cNvPr id="53289" name="Rectangle 9"/>
            <p:cNvSpPr>
              <a:spLocks noChangeArrowheads="1"/>
            </p:cNvSpPr>
            <p:nvPr/>
          </p:nvSpPr>
          <p:spPr bwMode="auto">
            <a:xfrm>
              <a:off x="565" y="1944"/>
              <a:ext cx="60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100">
                  <a:solidFill>
                    <a:srgbClr val="000000"/>
                  </a:solidFill>
                  <a:ea typeface="宋体" panose="02010600030101010101" pitchFamily="2" charset="-122"/>
                </a:rPr>
                <a:t>Artifacts</a:t>
              </a:r>
              <a:endParaRPr lang="en-US" altLang="zh-CN">
                <a:ea typeface="宋体" panose="02010600030101010101" pitchFamily="2" charset="-122"/>
              </a:endParaRPr>
            </a:p>
          </p:txBody>
        </p:sp>
      </p:grpSp>
      <p:grpSp>
        <p:nvGrpSpPr>
          <p:cNvPr id="53253" name="Group 10"/>
          <p:cNvGrpSpPr/>
          <p:nvPr/>
        </p:nvGrpSpPr>
        <p:grpSpPr bwMode="auto">
          <a:xfrm>
            <a:off x="7696199" y="5354639"/>
            <a:ext cx="1990725" cy="701675"/>
            <a:chOff x="3888" y="3373"/>
            <a:chExt cx="1112" cy="442"/>
          </a:xfrm>
        </p:grpSpPr>
        <p:sp>
          <p:nvSpPr>
            <p:cNvPr id="53281" name="Rectangle 11"/>
            <p:cNvSpPr>
              <a:spLocks noChangeArrowheads="1"/>
            </p:cNvSpPr>
            <p:nvPr/>
          </p:nvSpPr>
          <p:spPr bwMode="auto">
            <a:xfrm>
              <a:off x="3888" y="3373"/>
              <a:ext cx="1077" cy="442"/>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82" name="Rectangle 12"/>
            <p:cNvSpPr>
              <a:spLocks noChangeArrowheads="1"/>
            </p:cNvSpPr>
            <p:nvPr/>
          </p:nvSpPr>
          <p:spPr bwMode="auto">
            <a:xfrm>
              <a:off x="3944" y="3416"/>
              <a:ext cx="105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solidFill>
                    <a:srgbClr val="000000"/>
                  </a:solidFill>
                  <a:ea typeface="宋体" panose="02010600030101010101" pitchFamily="2" charset="-122"/>
                </a:rPr>
                <a:t>CourseOffering</a:t>
              </a:r>
              <a:endParaRPr lang="en-US" altLang="zh-CN" b="1">
                <a:ea typeface="宋体" panose="02010600030101010101" pitchFamily="2" charset="-122"/>
              </a:endParaRPr>
            </a:p>
          </p:txBody>
        </p:sp>
        <p:sp>
          <p:nvSpPr>
            <p:cNvPr id="53283" name="Rectangle 13"/>
            <p:cNvSpPr>
              <a:spLocks noChangeArrowheads="1"/>
            </p:cNvSpPr>
            <p:nvPr/>
          </p:nvSpPr>
          <p:spPr bwMode="auto">
            <a:xfrm>
              <a:off x="3888" y="3610"/>
              <a:ext cx="1077" cy="205"/>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84" name="Rectangle 14"/>
            <p:cNvSpPr>
              <a:spLocks noChangeArrowheads="1"/>
            </p:cNvSpPr>
            <p:nvPr/>
          </p:nvSpPr>
          <p:spPr bwMode="auto">
            <a:xfrm>
              <a:off x="3888" y="3696"/>
              <a:ext cx="1077" cy="119"/>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53254" name="Group 15"/>
          <p:cNvGrpSpPr/>
          <p:nvPr/>
        </p:nvGrpSpPr>
        <p:grpSpPr bwMode="auto">
          <a:xfrm>
            <a:off x="7696201" y="4143375"/>
            <a:ext cx="1452563" cy="668338"/>
            <a:chOff x="3888" y="2520"/>
            <a:chExt cx="915" cy="421"/>
          </a:xfrm>
        </p:grpSpPr>
        <p:sp>
          <p:nvSpPr>
            <p:cNvPr id="53277" name="Rectangle 16"/>
            <p:cNvSpPr>
              <a:spLocks noChangeArrowheads="1"/>
            </p:cNvSpPr>
            <p:nvPr/>
          </p:nvSpPr>
          <p:spPr bwMode="auto">
            <a:xfrm>
              <a:off x="3888" y="2520"/>
              <a:ext cx="915" cy="421"/>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78" name="Rectangle 17"/>
            <p:cNvSpPr>
              <a:spLocks noChangeArrowheads="1"/>
            </p:cNvSpPr>
            <p:nvPr/>
          </p:nvSpPr>
          <p:spPr bwMode="auto">
            <a:xfrm>
              <a:off x="4049" y="2563"/>
              <a:ext cx="6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solidFill>
                    <a:srgbClr val="000000"/>
                  </a:solidFill>
                  <a:ea typeface="宋体" panose="02010600030101010101" pitchFamily="2" charset="-122"/>
                </a:rPr>
                <a:t>Schedule</a:t>
              </a:r>
              <a:endParaRPr lang="en-US" altLang="zh-CN" b="1">
                <a:ea typeface="宋体" panose="02010600030101010101" pitchFamily="2" charset="-122"/>
              </a:endParaRPr>
            </a:p>
          </p:txBody>
        </p:sp>
        <p:sp>
          <p:nvSpPr>
            <p:cNvPr id="53279" name="Rectangle 18"/>
            <p:cNvSpPr>
              <a:spLocks noChangeArrowheads="1"/>
            </p:cNvSpPr>
            <p:nvPr/>
          </p:nvSpPr>
          <p:spPr bwMode="auto">
            <a:xfrm>
              <a:off x="3888" y="2747"/>
              <a:ext cx="915" cy="194"/>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80" name="Rectangle 19"/>
            <p:cNvSpPr>
              <a:spLocks noChangeArrowheads="1"/>
            </p:cNvSpPr>
            <p:nvPr/>
          </p:nvSpPr>
          <p:spPr bwMode="auto">
            <a:xfrm>
              <a:off x="3888" y="2833"/>
              <a:ext cx="915" cy="108"/>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53255" name="Group 20"/>
          <p:cNvGrpSpPr/>
          <p:nvPr/>
        </p:nvGrpSpPr>
        <p:grpSpPr bwMode="auto">
          <a:xfrm>
            <a:off x="7696201" y="2881314"/>
            <a:ext cx="1452563" cy="769937"/>
            <a:chOff x="4491" y="1777"/>
            <a:chExt cx="915" cy="485"/>
          </a:xfrm>
        </p:grpSpPr>
        <p:sp>
          <p:nvSpPr>
            <p:cNvPr id="53273" name="Rectangle 21"/>
            <p:cNvSpPr>
              <a:spLocks noChangeArrowheads="1"/>
            </p:cNvSpPr>
            <p:nvPr/>
          </p:nvSpPr>
          <p:spPr bwMode="auto">
            <a:xfrm>
              <a:off x="4491" y="1777"/>
              <a:ext cx="915" cy="485"/>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74" name="Rectangle 22"/>
            <p:cNvSpPr>
              <a:spLocks noChangeArrowheads="1"/>
            </p:cNvSpPr>
            <p:nvPr/>
          </p:nvSpPr>
          <p:spPr bwMode="auto">
            <a:xfrm>
              <a:off x="4652" y="1809"/>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solidFill>
                    <a:srgbClr val="000000"/>
                  </a:solidFill>
                  <a:ea typeface="宋体" panose="02010600030101010101" pitchFamily="2" charset="-122"/>
                </a:rPr>
                <a:t>Professor</a:t>
              </a:r>
              <a:endParaRPr lang="en-US" altLang="zh-CN" b="1">
                <a:ea typeface="宋体" panose="02010600030101010101" pitchFamily="2" charset="-122"/>
              </a:endParaRPr>
            </a:p>
          </p:txBody>
        </p:sp>
        <p:sp>
          <p:nvSpPr>
            <p:cNvPr id="53275" name="Rectangle 23"/>
            <p:cNvSpPr>
              <a:spLocks noChangeArrowheads="1"/>
            </p:cNvSpPr>
            <p:nvPr/>
          </p:nvSpPr>
          <p:spPr bwMode="auto">
            <a:xfrm>
              <a:off x="4491" y="2003"/>
              <a:ext cx="915" cy="259"/>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76" name="Rectangle 24"/>
            <p:cNvSpPr>
              <a:spLocks noChangeArrowheads="1"/>
            </p:cNvSpPr>
            <p:nvPr/>
          </p:nvSpPr>
          <p:spPr bwMode="auto">
            <a:xfrm>
              <a:off x="4491" y="2089"/>
              <a:ext cx="915" cy="173"/>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53256" name="Group 25"/>
          <p:cNvGrpSpPr/>
          <p:nvPr/>
        </p:nvGrpSpPr>
        <p:grpSpPr bwMode="auto">
          <a:xfrm>
            <a:off x="5421313" y="4049713"/>
            <a:ext cx="1452562" cy="855662"/>
            <a:chOff x="2455" y="2348"/>
            <a:chExt cx="915" cy="539"/>
          </a:xfrm>
        </p:grpSpPr>
        <p:sp>
          <p:nvSpPr>
            <p:cNvPr id="53269" name="Rectangle 26"/>
            <p:cNvSpPr>
              <a:spLocks noChangeArrowheads="1"/>
            </p:cNvSpPr>
            <p:nvPr/>
          </p:nvSpPr>
          <p:spPr bwMode="auto">
            <a:xfrm>
              <a:off x="2455" y="2348"/>
              <a:ext cx="915" cy="539"/>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70" name="Rectangle 27"/>
            <p:cNvSpPr>
              <a:spLocks noChangeArrowheads="1"/>
            </p:cNvSpPr>
            <p:nvPr/>
          </p:nvSpPr>
          <p:spPr bwMode="auto">
            <a:xfrm>
              <a:off x="2692" y="2391"/>
              <a:ext cx="4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solidFill>
                    <a:srgbClr val="000000"/>
                  </a:solidFill>
                  <a:ea typeface="宋体" panose="02010600030101010101" pitchFamily="2" charset="-122"/>
                </a:rPr>
                <a:t>Course</a:t>
              </a:r>
              <a:endParaRPr lang="en-US" altLang="zh-CN" b="1">
                <a:ea typeface="宋体" panose="02010600030101010101" pitchFamily="2" charset="-122"/>
              </a:endParaRPr>
            </a:p>
          </p:txBody>
        </p:sp>
        <p:sp>
          <p:nvSpPr>
            <p:cNvPr id="53271" name="Rectangle 28"/>
            <p:cNvSpPr>
              <a:spLocks noChangeArrowheads="1"/>
            </p:cNvSpPr>
            <p:nvPr/>
          </p:nvSpPr>
          <p:spPr bwMode="auto">
            <a:xfrm>
              <a:off x="2455" y="2585"/>
              <a:ext cx="915" cy="302"/>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72" name="Rectangle 29"/>
            <p:cNvSpPr>
              <a:spLocks noChangeArrowheads="1"/>
            </p:cNvSpPr>
            <p:nvPr/>
          </p:nvSpPr>
          <p:spPr bwMode="auto">
            <a:xfrm>
              <a:off x="2455" y="2671"/>
              <a:ext cx="915" cy="216"/>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53257" name="Group 30"/>
          <p:cNvGrpSpPr/>
          <p:nvPr/>
        </p:nvGrpSpPr>
        <p:grpSpPr bwMode="auto">
          <a:xfrm>
            <a:off x="5421314" y="5338763"/>
            <a:ext cx="1316037" cy="735012"/>
            <a:chOff x="2455" y="3363"/>
            <a:chExt cx="829" cy="463"/>
          </a:xfrm>
        </p:grpSpPr>
        <p:sp>
          <p:nvSpPr>
            <p:cNvPr id="53265" name="Rectangle 31"/>
            <p:cNvSpPr>
              <a:spLocks noChangeArrowheads="1"/>
            </p:cNvSpPr>
            <p:nvPr/>
          </p:nvSpPr>
          <p:spPr bwMode="auto">
            <a:xfrm>
              <a:off x="2455" y="3363"/>
              <a:ext cx="829" cy="463"/>
            </a:xfrm>
            <a:prstGeom prst="rect">
              <a:avLst/>
            </a:prstGeom>
            <a:solidFill>
              <a:srgbClr val="FFFFCC"/>
            </a:solidFill>
            <a:ln w="0">
              <a:solidFill>
                <a:srgbClr val="990033"/>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66" name="Rectangle 32"/>
            <p:cNvSpPr>
              <a:spLocks noChangeArrowheads="1"/>
            </p:cNvSpPr>
            <p:nvPr/>
          </p:nvSpPr>
          <p:spPr bwMode="auto">
            <a:xfrm>
              <a:off x="2606" y="3406"/>
              <a:ext cx="5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solidFill>
                    <a:srgbClr val="000000"/>
                  </a:solidFill>
                  <a:ea typeface="宋体" panose="02010600030101010101" pitchFamily="2" charset="-122"/>
                </a:rPr>
                <a:t>Student</a:t>
              </a:r>
              <a:endParaRPr lang="en-US" altLang="zh-CN" b="1">
                <a:ea typeface="宋体" panose="02010600030101010101" pitchFamily="2" charset="-122"/>
              </a:endParaRPr>
            </a:p>
          </p:txBody>
        </p:sp>
        <p:sp>
          <p:nvSpPr>
            <p:cNvPr id="53267" name="Rectangle 33"/>
            <p:cNvSpPr>
              <a:spLocks noChangeArrowheads="1"/>
            </p:cNvSpPr>
            <p:nvPr/>
          </p:nvSpPr>
          <p:spPr bwMode="auto">
            <a:xfrm>
              <a:off x="2455" y="3589"/>
              <a:ext cx="829" cy="237"/>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68" name="Rectangle 34"/>
            <p:cNvSpPr>
              <a:spLocks noChangeArrowheads="1"/>
            </p:cNvSpPr>
            <p:nvPr/>
          </p:nvSpPr>
          <p:spPr bwMode="auto">
            <a:xfrm>
              <a:off x="2455" y="3675"/>
              <a:ext cx="829" cy="151"/>
            </a:xfrm>
            <a:prstGeom prst="rect">
              <a:avLst/>
            </a:prstGeom>
            <a:noFill/>
            <a:ln w="0">
              <a:solidFill>
                <a:srgbClr val="990033"/>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grpSp>
        <p:nvGrpSpPr>
          <p:cNvPr id="53258" name="Group 35"/>
          <p:cNvGrpSpPr/>
          <p:nvPr/>
        </p:nvGrpSpPr>
        <p:grpSpPr bwMode="auto">
          <a:xfrm>
            <a:off x="5421313" y="2486026"/>
            <a:ext cx="1676400" cy="1165225"/>
            <a:chOff x="212" y="1481"/>
            <a:chExt cx="1290" cy="1022"/>
          </a:xfrm>
        </p:grpSpPr>
        <p:sp>
          <p:nvSpPr>
            <p:cNvPr id="53260" name="Rectangle 36"/>
            <p:cNvSpPr>
              <a:spLocks noChangeArrowheads="1"/>
            </p:cNvSpPr>
            <p:nvPr/>
          </p:nvSpPr>
          <p:spPr bwMode="auto">
            <a:xfrm>
              <a:off x="212" y="1726"/>
              <a:ext cx="1290" cy="777"/>
            </a:xfrm>
            <a:prstGeom prst="rect">
              <a:avLst/>
            </a:prstGeom>
            <a:solidFill>
              <a:srgbClr val="FFFFCC"/>
            </a:solidFill>
            <a:ln w="0">
              <a:solidFill>
                <a:srgbClr val="8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61" name="Rectangle 37"/>
            <p:cNvSpPr>
              <a:spLocks noChangeArrowheads="1"/>
            </p:cNvSpPr>
            <p:nvPr/>
          </p:nvSpPr>
          <p:spPr bwMode="auto">
            <a:xfrm>
              <a:off x="212" y="1481"/>
              <a:ext cx="516" cy="24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62" name="Rectangle 38"/>
            <p:cNvSpPr>
              <a:spLocks noChangeArrowheads="1"/>
            </p:cNvSpPr>
            <p:nvPr/>
          </p:nvSpPr>
          <p:spPr bwMode="auto">
            <a:xfrm>
              <a:off x="212" y="1481"/>
              <a:ext cx="516" cy="245"/>
            </a:xfrm>
            <a:prstGeom prst="rect">
              <a:avLst/>
            </a:prstGeom>
            <a:noFill/>
            <a:ln w="0">
              <a:solidFill>
                <a:srgbClr val="800000"/>
              </a:solidFill>
              <a:miter lim="800000"/>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53263" name="Rectangle 39"/>
            <p:cNvSpPr>
              <a:spLocks noChangeArrowheads="1"/>
            </p:cNvSpPr>
            <p:nvPr/>
          </p:nvSpPr>
          <p:spPr bwMode="auto">
            <a:xfrm>
              <a:off x="470" y="1740"/>
              <a:ext cx="719"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solidFill>
                    <a:srgbClr val="000000"/>
                  </a:solidFill>
                  <a:ea typeface="宋体" panose="02010600030101010101" pitchFamily="2" charset="-122"/>
                </a:rPr>
                <a:t>Student</a:t>
              </a:r>
              <a:r>
                <a:rPr lang="en-US" altLang="zh-CN" sz="2100" b="1">
                  <a:solidFill>
                    <a:srgbClr val="000000"/>
                  </a:solidFill>
                  <a:ea typeface="宋体" panose="02010600030101010101" pitchFamily="2" charset="-122"/>
                </a:rPr>
                <a:t> </a:t>
              </a:r>
              <a:endParaRPr lang="en-US" altLang="zh-CN" b="1">
                <a:ea typeface="宋体" panose="02010600030101010101" pitchFamily="2" charset="-122"/>
              </a:endParaRPr>
            </a:p>
          </p:txBody>
        </p:sp>
        <p:sp>
          <p:nvSpPr>
            <p:cNvPr id="53264" name="Rectangle 40"/>
            <p:cNvSpPr>
              <a:spLocks noChangeArrowheads="1"/>
            </p:cNvSpPr>
            <p:nvPr/>
          </p:nvSpPr>
          <p:spPr bwMode="auto">
            <a:xfrm>
              <a:off x="565" y="1945"/>
              <a:ext cx="720"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b="1">
                  <a:solidFill>
                    <a:srgbClr val="000000"/>
                  </a:solidFill>
                  <a:ea typeface="宋体" panose="02010600030101010101" pitchFamily="2" charset="-122"/>
                </a:rPr>
                <a:t>Artifacts</a:t>
              </a:r>
              <a:endParaRPr lang="en-US" altLang="zh-CN" sz="1800" b="1">
                <a:ea typeface="宋体" panose="02010600030101010101" pitchFamily="2" charset="-122"/>
              </a:endParaRPr>
            </a:p>
          </p:txBody>
        </p:sp>
      </p:grpSp>
      <p:sp>
        <p:nvSpPr>
          <p:cNvPr id="53259" name="AutoShape 41"/>
          <p:cNvSpPr/>
          <p:nvPr/>
        </p:nvSpPr>
        <p:spPr bwMode="auto">
          <a:xfrm>
            <a:off x="4495800" y="2514600"/>
            <a:ext cx="533400" cy="3657600"/>
          </a:xfrm>
          <a:prstGeom prst="leftBrace">
            <a:avLst>
              <a:gd name="adj1" fmla="val 57143"/>
              <a:gd name="adj2" fmla="val 50000"/>
            </a:avLst>
          </a:prstGeom>
          <a:noFill/>
          <a:ln w="25400">
            <a:solidFill>
              <a:schemeClr val="hlink"/>
            </a:solidFill>
            <a:rou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r>
              <a:rPr lang="zh-CN" altLang="en-US" dirty="0" smtClean="0"/>
              <a:t>面向对象方法的步骤</a:t>
            </a:r>
            <a:endParaRPr lang="zh-CN" altLang="en-US" dirty="0" smtClean="0"/>
          </a:p>
        </p:txBody>
      </p:sp>
      <p:sp>
        <p:nvSpPr>
          <p:cNvPr id="19459" name="Rectangle 5"/>
          <p:cNvSpPr>
            <a:spLocks noGrp="1" noChangeArrowheads="1"/>
          </p:cNvSpPr>
          <p:nvPr>
            <p:ph type="body" idx="1"/>
          </p:nvPr>
        </p:nvSpPr>
        <p:spPr/>
        <p:txBody>
          <a:bodyPr/>
          <a:lstStyle/>
          <a:p>
            <a:r>
              <a:rPr lang="zh-CN" altLang="en-US" dirty="0" smtClean="0"/>
              <a:t>面向对象分析</a:t>
            </a:r>
            <a:endParaRPr lang="en-US" altLang="zh-CN" dirty="0" smtClean="0"/>
          </a:p>
          <a:p>
            <a:pPr lvl="1"/>
            <a:r>
              <a:rPr lang="en-US" altLang="zh-CN" dirty="0" smtClean="0"/>
              <a:t>Object Oriented Analysis, OOA</a:t>
            </a:r>
            <a:endParaRPr lang="en-US" altLang="zh-CN" dirty="0" smtClean="0"/>
          </a:p>
          <a:p>
            <a:r>
              <a:rPr lang="zh-CN" altLang="en-US" dirty="0" smtClean="0"/>
              <a:t>面向对象设计</a:t>
            </a:r>
            <a:endParaRPr lang="en-US" altLang="zh-CN" dirty="0" smtClean="0"/>
          </a:p>
          <a:p>
            <a:pPr lvl="1"/>
            <a:r>
              <a:rPr lang="en-US" altLang="zh-CN" dirty="0" smtClean="0"/>
              <a:t>Object Oriented Design, OOD</a:t>
            </a:r>
            <a:endParaRPr lang="en-US" altLang="zh-CN" dirty="0" smtClean="0"/>
          </a:p>
          <a:p>
            <a:r>
              <a:rPr lang="zh-CN" altLang="en-US" dirty="0" smtClean="0"/>
              <a:t>面向对象编程 </a:t>
            </a:r>
            <a:endParaRPr lang="zh-CN" altLang="en-US" dirty="0" smtClean="0"/>
          </a:p>
          <a:p>
            <a:pPr lvl="1"/>
            <a:r>
              <a:rPr lang="en-US" altLang="zh-CN" dirty="0" smtClean="0"/>
              <a:t>Object Oriented Programming, OOP</a:t>
            </a:r>
            <a:endParaRPr lang="en-US" altLang="zh-CN" dirty="0" smtClean="0"/>
          </a:p>
          <a:p>
            <a:r>
              <a:rPr lang="zh-CN" altLang="en-US" dirty="0" smtClean="0"/>
              <a:t>面向对象测试 </a:t>
            </a:r>
            <a:endParaRPr lang="zh-CN" altLang="en-US" dirty="0"/>
          </a:p>
          <a:p>
            <a:pPr lvl="1"/>
            <a:r>
              <a:rPr lang="en-US" altLang="zh-CN" dirty="0"/>
              <a:t>Object Oriented </a:t>
            </a:r>
            <a:r>
              <a:rPr lang="en-US" altLang="zh-CN" dirty="0" smtClean="0"/>
              <a:t>Testing, OOT</a:t>
            </a:r>
            <a:endParaRPr lang="en-US" altLang="zh-CN" dirty="0"/>
          </a:p>
          <a:p>
            <a:endParaRPr lang="en-US" altLang="zh-CN" dirty="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mtClean="0"/>
              <a:t>波音</a:t>
            </a:r>
            <a:r>
              <a:rPr lang="en-US" altLang="zh-CN" smtClean="0"/>
              <a:t>747</a:t>
            </a:r>
            <a:endParaRPr lang="en-US" altLang="zh-CN" smtClean="0"/>
          </a:p>
        </p:txBody>
      </p:sp>
      <p:sp>
        <p:nvSpPr>
          <p:cNvPr id="69635" name="Rectangle 3"/>
          <p:cNvSpPr>
            <a:spLocks noGrp="1" noChangeArrowheads="1"/>
          </p:cNvSpPr>
          <p:nvPr>
            <p:ph type="body" idx="1"/>
          </p:nvPr>
        </p:nvSpPr>
        <p:spPr/>
        <p:txBody>
          <a:bodyPr/>
          <a:lstStyle/>
          <a:p>
            <a:r>
              <a:rPr lang="zh-CN" altLang="en-US" smtClean="0"/>
              <a:t>当波音在</a:t>
            </a:r>
            <a:r>
              <a:rPr lang="en-US" altLang="zh-CN" smtClean="0"/>
              <a:t>60</a:t>
            </a:r>
            <a:r>
              <a:rPr lang="zh-CN" altLang="en-US" smtClean="0"/>
              <a:t>年代开始生产</a:t>
            </a:r>
            <a:r>
              <a:rPr lang="en-US" altLang="zh-CN" smtClean="0"/>
              <a:t>747</a:t>
            </a:r>
            <a:r>
              <a:rPr lang="zh-CN" altLang="en-US" smtClean="0"/>
              <a:t>的时候，一共画了</a:t>
            </a:r>
            <a:r>
              <a:rPr lang="en-US" altLang="zh-CN" smtClean="0"/>
              <a:t>75</a:t>
            </a:r>
            <a:r>
              <a:rPr lang="zh-CN" altLang="en-US" smtClean="0"/>
              <a:t>，</a:t>
            </a:r>
            <a:r>
              <a:rPr lang="en-US" altLang="zh-CN" smtClean="0"/>
              <a:t>000</a:t>
            </a:r>
            <a:r>
              <a:rPr lang="zh-CN" altLang="en-US" smtClean="0"/>
              <a:t>张工程图</a:t>
            </a:r>
            <a:endParaRPr lang="zh-CN" altLang="en-US"/>
          </a:p>
        </p:txBody>
      </p:sp>
      <p:graphicFrame>
        <p:nvGraphicFramePr>
          <p:cNvPr id="69636" name="Object 4"/>
          <p:cNvGraphicFramePr>
            <a:graphicFrameLocks noGrp="1" noChangeAspect="1"/>
          </p:cNvGraphicFramePr>
          <p:nvPr>
            <p:ph sz="half" idx="4294967295"/>
          </p:nvPr>
        </p:nvGraphicFramePr>
        <p:xfrm>
          <a:off x="3831333" y="2217723"/>
          <a:ext cx="5111750" cy="2108200"/>
        </p:xfrm>
        <a:graphic>
          <a:graphicData uri="http://schemas.openxmlformats.org/presentationml/2006/ole">
            <mc:AlternateContent xmlns:mc="http://schemas.openxmlformats.org/markup-compatibility/2006">
              <mc:Choice xmlns:v="urn:schemas-microsoft-com:vml" Requires="v">
                <p:oleObj spid="_x0000_s6193" name="位图图像" r:id="rId1" imgW="5057775" imgH="2085975" progId="Paint.Picture">
                  <p:embed/>
                </p:oleObj>
              </mc:Choice>
              <mc:Fallback>
                <p:oleObj name="位图图像" r:id="rId1" imgW="5057775" imgH="2085975" progId="Paint.Picture">
                  <p:embed/>
                  <p:pic>
                    <p:nvPicPr>
                      <p:cNvPr id="0" name="图片 619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1333" y="2217723"/>
                        <a:ext cx="5111750" cy="21082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000099"/>
                                </a:gs>
                              </a:gsLst>
                              <a:lin ang="5400000" scaled="1"/>
                            </a:gradFill>
                          </a14:hiddenFill>
                        </a:ext>
                        <a:ext uri="{91240B29-F687-4F45-9708-019B960494DF}">
                          <a14:hiddenLine xmlns:a14="http://schemas.microsoft.com/office/drawing/2010/main" w="28575">
                            <a:solidFill>
                              <a:schemeClr val="accent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7" name="Rectangle 5"/>
          <p:cNvSpPr>
            <a:spLocks noChangeArrowheads="1"/>
          </p:cNvSpPr>
          <p:nvPr/>
        </p:nvSpPr>
        <p:spPr bwMode="auto">
          <a:xfrm>
            <a:off x="3598803" y="5445126"/>
            <a:ext cx="57246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r>
              <a:rPr lang="zh-CN" altLang="en-US" sz="2400">
                <a:latin typeface="+mn-ea"/>
                <a:cs typeface="Arial" panose="020B0604020202020204" pitchFamily="34" charset="0"/>
              </a:rPr>
              <a:t>因为他们正在生产一个极其复杂的系统，</a:t>
            </a:r>
            <a:endParaRPr lang="zh-CN" altLang="en-US" sz="2400">
              <a:latin typeface="+mn-ea"/>
              <a:cs typeface="Arial" panose="020B0604020202020204" pitchFamily="34" charset="0"/>
            </a:endParaRPr>
          </a:p>
          <a:p>
            <a:pPr algn="ctr" eaLnBrk="1" hangingPunct="1"/>
            <a:r>
              <a:rPr lang="zh-CN" altLang="en-US" sz="2400">
                <a:latin typeface="+mn-ea"/>
                <a:cs typeface="Arial" panose="020B0604020202020204" pitchFamily="34" charset="0"/>
              </a:rPr>
              <a:t>而且不能出哪怕是一点点的差错</a:t>
            </a:r>
            <a:endParaRPr lang="zh-CN" altLang="en-US" sz="2400">
              <a:latin typeface="+mn-ea"/>
              <a:cs typeface="Arial" panose="020B0604020202020204" pitchFamily="34" charset="0"/>
            </a:endParaRPr>
          </a:p>
        </p:txBody>
      </p:sp>
      <p:sp>
        <p:nvSpPr>
          <p:cNvPr id="69638" name="Rectangle 6"/>
          <p:cNvSpPr>
            <a:spLocks noChangeArrowheads="1"/>
          </p:cNvSpPr>
          <p:nvPr/>
        </p:nvSpPr>
        <p:spPr bwMode="auto">
          <a:xfrm>
            <a:off x="2287588" y="4724400"/>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zh-CN" altLang="en-US" sz="2400" dirty="0">
                <a:latin typeface="+mn-ea"/>
                <a:cs typeface="Arial" panose="020B0604020202020204" pitchFamily="34" charset="0"/>
              </a:rPr>
              <a:t>为什么？</a:t>
            </a:r>
            <a:endParaRPr lang="zh-CN" altLang="en-US" sz="2400" dirty="0">
              <a:latin typeface="+mn-ea"/>
              <a:cs typeface="Arial" panose="020B0604020202020204" pitchFamily="34" charset="0"/>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en-US" smtClean="0"/>
              <a:t>软件开发也同样复杂</a:t>
            </a:r>
            <a:endParaRPr lang="zh-CN" altLang="en-US" smtClean="0"/>
          </a:p>
        </p:txBody>
      </p:sp>
      <p:graphicFrame>
        <p:nvGraphicFramePr>
          <p:cNvPr id="71683" name="Object 3"/>
          <p:cNvGraphicFramePr>
            <a:graphicFrameLocks noGrp="1" noChangeAspect="1"/>
          </p:cNvGraphicFramePr>
          <p:nvPr>
            <p:ph sz="half" idx="4294967295"/>
          </p:nvPr>
        </p:nvGraphicFramePr>
        <p:xfrm>
          <a:off x="2711451" y="1671638"/>
          <a:ext cx="6911975" cy="4845050"/>
        </p:xfrm>
        <a:graphic>
          <a:graphicData uri="http://schemas.openxmlformats.org/presentationml/2006/ole">
            <mc:AlternateContent xmlns:mc="http://schemas.openxmlformats.org/markup-compatibility/2006">
              <mc:Choice xmlns:v="urn:schemas-microsoft-com:vml" Requires="v">
                <p:oleObj spid="_x0000_s7217" name="位图图像" r:id="rId1" imgW="4505325" imgH="3524250" progId="Paint.Picture">
                  <p:embed/>
                </p:oleObj>
              </mc:Choice>
              <mc:Fallback>
                <p:oleObj name="位图图像" r:id="rId1" imgW="4505325" imgH="3524250" progId="Paint.Picture">
                  <p:embed/>
                  <p:pic>
                    <p:nvPicPr>
                      <p:cNvPr id="0" name="图片 7216"/>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1671638"/>
                        <a:ext cx="6911975" cy="48450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000099"/>
                                </a:gs>
                              </a:gsLst>
                              <a:lin ang="5400000" scaled="1"/>
                            </a:gra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4" name="Rectangle 4"/>
          <p:cNvSpPr>
            <a:spLocks noChangeArrowheads="1"/>
          </p:cNvSpPr>
          <p:nvPr/>
        </p:nvSpPr>
        <p:spPr bwMode="auto">
          <a:xfrm>
            <a:off x="2566988" y="2463800"/>
            <a:ext cx="1835150" cy="336550"/>
          </a:xfrm>
          <a:prstGeom prst="rect">
            <a:avLst/>
          </a:prstGeom>
          <a:solidFill>
            <a:schemeClr val="accent3">
              <a:lumMod val="20000"/>
              <a:lumOff val="80000"/>
            </a:schemeClr>
          </a:solidFill>
          <a:ln>
            <a:noFill/>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buClr>
                <a:srgbClr val="73E1FF"/>
              </a:buClr>
            </a:pPr>
            <a:r>
              <a:rPr lang="zh-CN" altLang="en-US" sz="1600" dirty="0">
                <a:latin typeface="+mn-ea"/>
              </a:rPr>
              <a:t>人与系统的交互</a:t>
            </a:r>
            <a:endParaRPr lang="zh-CN" altLang="en-US" sz="1600" dirty="0">
              <a:latin typeface="+mn-ea"/>
            </a:endParaRPr>
          </a:p>
        </p:txBody>
      </p:sp>
      <p:sp>
        <p:nvSpPr>
          <p:cNvPr id="71685" name="Rectangle 5"/>
          <p:cNvSpPr>
            <a:spLocks noChangeArrowheads="1"/>
          </p:cNvSpPr>
          <p:nvPr/>
        </p:nvSpPr>
        <p:spPr bwMode="auto">
          <a:xfrm>
            <a:off x="1524000" y="3614738"/>
            <a:ext cx="1835150" cy="336550"/>
          </a:xfrm>
          <a:prstGeom prst="rect">
            <a:avLst/>
          </a:prstGeom>
          <a:solidFill>
            <a:schemeClr val="accent3">
              <a:lumMod val="20000"/>
              <a:lumOff val="80000"/>
            </a:schemeClr>
          </a:solidFill>
          <a:ln>
            <a:noFill/>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buClr>
                <a:srgbClr val="73E1FF"/>
              </a:buClr>
            </a:pPr>
            <a:r>
              <a:rPr lang="zh-CN" altLang="en-US" sz="1600">
                <a:latin typeface="+mn-ea"/>
              </a:rPr>
              <a:t>交易，存储</a:t>
            </a:r>
            <a:endParaRPr lang="zh-CN" altLang="en-US" sz="1600">
              <a:latin typeface="+mn-ea"/>
            </a:endParaRPr>
          </a:p>
        </p:txBody>
      </p:sp>
      <p:sp>
        <p:nvSpPr>
          <p:cNvPr id="71686" name="Rectangle 6"/>
          <p:cNvSpPr>
            <a:spLocks noChangeArrowheads="1"/>
          </p:cNvSpPr>
          <p:nvPr/>
        </p:nvSpPr>
        <p:spPr bwMode="auto">
          <a:xfrm>
            <a:off x="1524000" y="5343526"/>
            <a:ext cx="1835150" cy="581025"/>
          </a:xfrm>
          <a:prstGeom prst="rect">
            <a:avLst/>
          </a:prstGeom>
          <a:solidFill>
            <a:schemeClr val="accent3">
              <a:lumMod val="20000"/>
              <a:lumOff val="80000"/>
            </a:schemeClr>
          </a:solidFill>
          <a:ln>
            <a:noFill/>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buClr>
                <a:srgbClr val="73E1FF"/>
              </a:buClr>
            </a:pPr>
            <a:r>
              <a:rPr lang="zh-CN" altLang="en-US" sz="1600" dirty="0">
                <a:latin typeface="+mn-ea"/>
              </a:rPr>
              <a:t>子系统，模块，</a:t>
            </a:r>
            <a:br>
              <a:rPr lang="zh-CN" altLang="en-US" sz="1600" dirty="0">
                <a:latin typeface="+mn-ea"/>
              </a:rPr>
            </a:br>
            <a:r>
              <a:rPr lang="zh-CN" altLang="en-US" sz="1600" dirty="0">
                <a:latin typeface="+mn-ea"/>
              </a:rPr>
              <a:t>分布式</a:t>
            </a:r>
            <a:endParaRPr lang="zh-CN" altLang="en-US" sz="1600" dirty="0">
              <a:latin typeface="+mn-ea"/>
            </a:endParaRPr>
          </a:p>
        </p:txBody>
      </p:sp>
      <p:sp>
        <p:nvSpPr>
          <p:cNvPr id="71687" name="Rectangle 7"/>
          <p:cNvSpPr>
            <a:spLocks noChangeArrowheads="1"/>
          </p:cNvSpPr>
          <p:nvPr/>
        </p:nvSpPr>
        <p:spPr bwMode="auto">
          <a:xfrm>
            <a:off x="4583113" y="5991225"/>
            <a:ext cx="1835150" cy="336550"/>
          </a:xfrm>
          <a:prstGeom prst="rect">
            <a:avLst/>
          </a:prstGeom>
          <a:solidFill>
            <a:schemeClr val="accent3">
              <a:lumMod val="20000"/>
              <a:lumOff val="80000"/>
            </a:schemeClr>
          </a:solidFill>
          <a:ln>
            <a:noFill/>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buClr>
                <a:srgbClr val="73E1FF"/>
              </a:buClr>
            </a:pPr>
            <a:r>
              <a:rPr lang="zh-CN" altLang="en-US" sz="1600" dirty="0">
                <a:latin typeface="+mn-ea"/>
              </a:rPr>
              <a:t>成千上万行程序</a:t>
            </a:r>
            <a:endParaRPr lang="zh-CN" altLang="en-US" sz="1600" dirty="0">
              <a:latin typeface="+mn-ea"/>
            </a:endParaRPr>
          </a:p>
        </p:txBody>
      </p:sp>
      <p:sp>
        <p:nvSpPr>
          <p:cNvPr id="71688" name="Rectangle 8"/>
          <p:cNvSpPr>
            <a:spLocks noChangeArrowheads="1"/>
          </p:cNvSpPr>
          <p:nvPr/>
        </p:nvSpPr>
        <p:spPr bwMode="auto">
          <a:xfrm>
            <a:off x="8832850" y="5054600"/>
            <a:ext cx="1835150" cy="336550"/>
          </a:xfrm>
          <a:prstGeom prst="rect">
            <a:avLst/>
          </a:prstGeom>
          <a:solidFill>
            <a:schemeClr val="accent3">
              <a:lumMod val="20000"/>
              <a:lumOff val="80000"/>
            </a:schemeClr>
          </a:solidFill>
          <a:ln>
            <a:noFill/>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buClr>
                <a:srgbClr val="73E1FF"/>
              </a:buClr>
            </a:pPr>
            <a:r>
              <a:rPr lang="zh-CN" altLang="en-US" sz="1600">
                <a:latin typeface="+mn-ea"/>
              </a:rPr>
              <a:t>可靠性，可扩展性</a:t>
            </a:r>
            <a:endParaRPr lang="zh-CN" altLang="en-US" sz="1600">
              <a:latin typeface="+mn-ea"/>
            </a:endParaRPr>
          </a:p>
        </p:txBody>
      </p:sp>
      <p:sp>
        <p:nvSpPr>
          <p:cNvPr id="71689" name="Rectangle 9"/>
          <p:cNvSpPr>
            <a:spLocks noChangeArrowheads="1"/>
          </p:cNvSpPr>
          <p:nvPr/>
        </p:nvSpPr>
        <p:spPr bwMode="auto">
          <a:xfrm>
            <a:off x="8616950" y="3327400"/>
            <a:ext cx="1835150" cy="336550"/>
          </a:xfrm>
          <a:prstGeom prst="rect">
            <a:avLst/>
          </a:prstGeom>
          <a:solidFill>
            <a:schemeClr val="accent3">
              <a:lumMod val="20000"/>
              <a:lumOff val="80000"/>
            </a:schemeClr>
          </a:solidFill>
          <a:ln>
            <a:noFill/>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eaLnBrk="1" hangingPunct="1">
              <a:buClr>
                <a:srgbClr val="73E1FF"/>
              </a:buClr>
            </a:pPr>
            <a:r>
              <a:rPr lang="zh-CN" altLang="en-US" sz="1600">
                <a:latin typeface="+mn-ea"/>
              </a:rPr>
              <a:t>系统安全</a:t>
            </a:r>
            <a:endParaRPr lang="zh-CN" altLang="en-US" sz="1600">
              <a:latin typeface="+mn-ea"/>
            </a:endParaRPr>
          </a:p>
        </p:txBody>
      </p:sp>
      <p:sp>
        <p:nvSpPr>
          <p:cNvPr id="71690" name="Rectangle 10"/>
          <p:cNvSpPr>
            <a:spLocks noChangeArrowheads="1"/>
          </p:cNvSpPr>
          <p:nvPr/>
        </p:nvSpPr>
        <p:spPr bwMode="auto">
          <a:xfrm>
            <a:off x="5087938" y="3614738"/>
            <a:ext cx="2374900" cy="2062103"/>
          </a:xfrm>
          <a:prstGeom prst="rect">
            <a:avLst/>
          </a:prstGeom>
          <a:solidFill>
            <a:schemeClr val="accent3">
              <a:lumMod val="20000"/>
              <a:lumOff val="80000"/>
            </a:schemeClr>
          </a:solidFill>
          <a:ln>
            <a:noFill/>
          </a:ln>
        </p:spPr>
        <p:txBody>
          <a:bodyP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buClr>
                <a:srgbClr val="73E1FF"/>
              </a:buClr>
            </a:pPr>
            <a:r>
              <a:rPr lang="zh-CN" altLang="en-US" sz="4800" dirty="0">
                <a:solidFill>
                  <a:srgbClr val="FF0000"/>
                </a:solidFill>
                <a:latin typeface="+mn-ea"/>
              </a:rPr>
              <a:t>    </a:t>
            </a:r>
            <a:br>
              <a:rPr lang="zh-CN" altLang="en-US" sz="4800" dirty="0" smtClean="0">
                <a:solidFill>
                  <a:srgbClr val="FF0000"/>
                </a:solidFill>
                <a:latin typeface="+mn-ea"/>
              </a:rPr>
            </a:br>
            <a:r>
              <a:rPr lang="zh-CN" altLang="en-US" sz="4000" b="1" dirty="0" smtClean="0">
                <a:solidFill>
                  <a:srgbClr val="EB7C11"/>
                </a:solidFill>
                <a:latin typeface="+mn-ea"/>
              </a:rPr>
              <a:t>模型</a:t>
            </a:r>
            <a:br>
              <a:rPr lang="zh-CN" altLang="en-US" sz="4000" dirty="0">
                <a:solidFill>
                  <a:srgbClr val="FF0000"/>
                </a:solidFill>
                <a:latin typeface="+mn-ea"/>
              </a:rPr>
            </a:br>
            <a:endParaRPr lang="zh-CN" altLang="en-US" sz="4000" dirty="0">
              <a:solidFill>
                <a:srgbClr val="FF0000"/>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latin typeface="+mn-ea"/>
              </a:rPr>
            </a:fld>
            <a:endParaRPr lang="zh-CN" altLang="en-US">
              <a:latin typeface="+mn-ea"/>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t>什么是模型</a:t>
            </a:r>
            <a:r>
              <a:rPr lang="en-US" altLang="zh-CN" smtClean="0"/>
              <a:t>?</a:t>
            </a:r>
            <a:endParaRPr lang="en-US" altLang="zh-CN" smtClean="0"/>
          </a:p>
        </p:txBody>
      </p:sp>
      <p:sp>
        <p:nvSpPr>
          <p:cNvPr id="73731" name="Rectangle 3"/>
          <p:cNvSpPr>
            <a:spLocks noGrp="1" noChangeArrowheads="1"/>
          </p:cNvSpPr>
          <p:nvPr>
            <p:ph type="body" idx="1"/>
          </p:nvPr>
        </p:nvSpPr>
        <p:spPr/>
        <p:txBody>
          <a:bodyPr/>
          <a:lstStyle/>
          <a:p>
            <a:r>
              <a:rPr lang="en-US" altLang="zh-CN" smtClean="0"/>
              <a:t>A model is a simplification of reality.</a:t>
            </a:r>
            <a:endParaRPr lang="en-US" altLang="zh-CN" smtClean="0"/>
          </a:p>
        </p:txBody>
      </p:sp>
      <p:sp>
        <p:nvSpPr>
          <p:cNvPr id="73732" name="Rectangle 4"/>
          <p:cNvSpPr>
            <a:spLocks noChangeArrowheads="1"/>
          </p:cNvSpPr>
          <p:nvPr/>
        </p:nvSpPr>
        <p:spPr bwMode="auto">
          <a:xfrm>
            <a:off x="1524000" y="889000"/>
            <a:ext cx="9144000" cy="84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sz="2400">
              <a:ea typeface="宋体" panose="02010600030101010101" pitchFamily="2" charset="-122"/>
            </a:endParaRPr>
          </a:p>
          <a:p>
            <a:endParaRPr lang="zh-CN" altLang="en-US" sz="2400">
              <a:ea typeface="宋体" panose="02010600030101010101" pitchFamily="2" charset="-122"/>
            </a:endParaRPr>
          </a:p>
        </p:txBody>
      </p:sp>
      <p:sp>
        <p:nvSpPr>
          <p:cNvPr id="73733" name="Rectangle 5"/>
          <p:cNvSpPr>
            <a:spLocks noChangeArrowheads="1"/>
          </p:cNvSpPr>
          <p:nvPr/>
        </p:nvSpPr>
        <p:spPr bwMode="auto">
          <a:xfrm>
            <a:off x="1524000" y="2044700"/>
            <a:ext cx="9144000" cy="663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73734" name="Rectangle 6"/>
          <p:cNvSpPr>
            <a:spLocks noChangeArrowheads="1"/>
          </p:cNvSpPr>
          <p:nvPr/>
        </p:nvSpPr>
        <p:spPr bwMode="auto">
          <a:xfrm>
            <a:off x="1524000" y="5449888"/>
            <a:ext cx="9144000" cy="84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sz="2400">
              <a:ea typeface="宋体" panose="02010600030101010101" pitchFamily="2" charset="-122"/>
            </a:endParaRPr>
          </a:p>
          <a:p>
            <a:endParaRPr lang="zh-CN" altLang="en-US" sz="2400">
              <a:ea typeface="宋体" panose="02010600030101010101" pitchFamily="2" charset="-122"/>
            </a:endParaRPr>
          </a:p>
        </p:txBody>
      </p:sp>
      <p:pic>
        <p:nvPicPr>
          <p:cNvPr id="73735"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57400" y="2114551"/>
            <a:ext cx="28194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6"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8688" y="3173414"/>
            <a:ext cx="2692400" cy="174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7"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0" y="5172076"/>
            <a:ext cx="28194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8"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600" y="3656013"/>
            <a:ext cx="914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0" y="2832101"/>
            <a:ext cx="36195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82658" name="Picture 2" descr="yosim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26684" y="2019061"/>
            <a:ext cx="317500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2659" name="Picture 3" descr="baybridgeF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5118100"/>
            <a:ext cx="1981200" cy="131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2660" name="Picture 4" descr="e-yosi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9634" y="5267326"/>
            <a:ext cx="386715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Rectangle 5"/>
          <p:cNvSpPr>
            <a:spLocks noGrp="1" noChangeArrowheads="1"/>
          </p:cNvSpPr>
          <p:nvPr>
            <p:ph type="title"/>
          </p:nvPr>
        </p:nvSpPr>
        <p:spPr/>
        <p:txBody>
          <a:bodyPr/>
          <a:lstStyle/>
          <a:p>
            <a:r>
              <a:rPr lang="zh-CN" altLang="en-US" smtClean="0"/>
              <a:t>工程师们这样做…</a:t>
            </a:r>
            <a:endParaRPr lang="zh-CN" altLang="en-US" smtClean="0"/>
          </a:p>
        </p:txBody>
      </p:sp>
      <p:sp>
        <p:nvSpPr>
          <p:cNvPr id="582662" name="Rectangle 6"/>
          <p:cNvSpPr>
            <a:spLocks noGrp="1" noChangeArrowheads="1"/>
          </p:cNvSpPr>
          <p:nvPr>
            <p:ph type="body" idx="1"/>
          </p:nvPr>
        </p:nvSpPr>
        <p:spPr/>
        <p:txBody>
          <a:bodyPr/>
          <a:lstStyle/>
          <a:p>
            <a:r>
              <a:rPr lang="zh-CN" altLang="en-US" smtClean="0"/>
              <a:t>他们在建造实际的物体之前</a:t>
            </a:r>
            <a:r>
              <a:rPr lang="en-US" altLang="zh-CN" smtClean="0"/>
              <a:t>...</a:t>
            </a:r>
            <a:endParaRPr lang="en-US" altLang="zh-CN" smtClean="0"/>
          </a:p>
        </p:txBody>
      </p:sp>
      <p:sp>
        <p:nvSpPr>
          <p:cNvPr id="582663" name="Rectangle 7"/>
          <p:cNvSpPr>
            <a:spLocks noChangeArrowheads="1"/>
          </p:cNvSpPr>
          <p:nvPr/>
        </p:nvSpPr>
        <p:spPr bwMode="auto">
          <a:xfrm>
            <a:off x="1778000" y="4103687"/>
            <a:ext cx="4900568"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lstStyle>
            <a:lvl1pPr marL="339725" indent="-339725">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a:spcBef>
                <a:spcPct val="10000"/>
              </a:spcBef>
              <a:buClr>
                <a:srgbClr val="73E1FF"/>
              </a:buClr>
              <a:buChar char="•"/>
              <a:defRPr sz="2800">
                <a:solidFill>
                  <a:srgbClr val="73E1FF"/>
                </a:solidFill>
                <a:latin typeface="Arial" panose="020B0604020202020204" pitchFamily="34" charset="0"/>
              </a:defRPr>
            </a:lvl3pPr>
            <a:lvl4pPr marL="1600200" indent="-22860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eaLnBrk="1" hangingPunct="1">
              <a:buFont typeface="Wingdings" panose="05000000000000000000" pitchFamily="2" charset="2"/>
              <a:buNone/>
            </a:pPr>
            <a:r>
              <a:rPr lang="zh-CN" altLang="en-US" sz="2400" dirty="0">
                <a:solidFill>
                  <a:schemeClr val="tx1"/>
                </a:solidFill>
                <a:latin typeface="+mn-ea"/>
              </a:rPr>
              <a:t>…首先建立模型</a:t>
            </a:r>
            <a:endParaRPr lang="zh-CN" altLang="en-US" sz="2400" dirty="0">
              <a:solidFill>
                <a:schemeClr val="tx1"/>
              </a:solidFill>
              <a:latin typeface="+mn-ea"/>
            </a:endParaRPr>
          </a:p>
        </p:txBody>
      </p:sp>
      <p:sp>
        <p:nvSpPr>
          <p:cNvPr id="582664" name="Rectangle 8"/>
          <p:cNvSpPr>
            <a:spLocks noChangeArrowheads="1"/>
          </p:cNvSpPr>
          <p:nvPr/>
        </p:nvSpPr>
        <p:spPr bwMode="auto">
          <a:xfrm>
            <a:off x="5365750" y="4103687"/>
            <a:ext cx="573405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tIns="228600" rIns="228600" bIns="228600"/>
          <a:lstStyle>
            <a:lvl1pPr marL="339725" indent="-339725">
              <a:spcBef>
                <a:spcPct val="10000"/>
              </a:spcBef>
              <a:buClr>
                <a:srgbClr val="FFFF99"/>
              </a:buClr>
              <a:buFont typeface="Wingdings" panose="05000000000000000000" pitchFamily="2" charset="2"/>
              <a:buChar char="w"/>
              <a:defRPr sz="3200">
                <a:solidFill>
                  <a:srgbClr val="FFFF99"/>
                </a:solidFill>
                <a:latin typeface="Arial" panose="020B0604020202020204" pitchFamily="34" charset="0"/>
              </a:defRPr>
            </a:lvl1pPr>
            <a:lvl2pPr marL="742950" indent="-285750">
              <a:spcBef>
                <a:spcPct val="10000"/>
              </a:spcBef>
              <a:buClr>
                <a:srgbClr val="DDDDDD"/>
              </a:buClr>
              <a:buFont typeface="Wingdings" panose="05000000000000000000" pitchFamily="2" charset="2"/>
              <a:buChar char="§"/>
              <a:defRPr sz="2800">
                <a:solidFill>
                  <a:srgbClr val="DDDDDD"/>
                </a:solidFill>
                <a:latin typeface="Arial" panose="020B0604020202020204" pitchFamily="34" charset="0"/>
              </a:defRPr>
            </a:lvl2pPr>
            <a:lvl3pPr marL="1143000" indent="-228600">
              <a:spcBef>
                <a:spcPct val="10000"/>
              </a:spcBef>
              <a:buClr>
                <a:srgbClr val="73E1FF"/>
              </a:buClr>
              <a:buChar char="•"/>
              <a:defRPr sz="2800">
                <a:solidFill>
                  <a:srgbClr val="73E1FF"/>
                </a:solidFill>
                <a:latin typeface="Arial" panose="020B0604020202020204" pitchFamily="34" charset="0"/>
              </a:defRPr>
            </a:lvl3pPr>
            <a:lvl4pPr marL="1600200" indent="-228600">
              <a:spcBef>
                <a:spcPct val="10000"/>
              </a:spcBef>
              <a:buClr>
                <a:srgbClr val="FFFF99"/>
              </a:buClr>
              <a:buFont typeface="Wingdings" panose="05000000000000000000" pitchFamily="2" charset="2"/>
              <a:buChar char="w"/>
              <a:defRPr sz="2400">
                <a:solidFill>
                  <a:srgbClr val="FFFF99"/>
                </a:solidFill>
                <a:latin typeface="Arial" panose="020B0604020202020204" pitchFamily="34" charset="0"/>
              </a:defRPr>
            </a:lvl4pPr>
            <a:lvl5pPr marL="2057400" indent="-228600">
              <a:spcBef>
                <a:spcPct val="20000"/>
              </a:spcBef>
              <a:buClr>
                <a:srgbClr val="FFFF99"/>
              </a:buClr>
              <a:buChar char="•"/>
              <a:defRPr sz="2400">
                <a:solidFill>
                  <a:srgbClr val="FFFF99"/>
                </a:solidFill>
                <a:latin typeface="Arial" panose="020B0604020202020204" pitchFamily="34" charset="0"/>
              </a:defRPr>
            </a:lvl5pPr>
            <a:lvl6pPr marL="25146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6pPr>
            <a:lvl7pPr marL="29718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7pPr>
            <a:lvl8pPr marL="34290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8pPr>
            <a:lvl9pPr marL="3886200" indent="-228600" eaLnBrk="0" fontAlgn="base" hangingPunct="0">
              <a:spcBef>
                <a:spcPct val="20000"/>
              </a:spcBef>
              <a:spcAft>
                <a:spcPct val="0"/>
              </a:spcAft>
              <a:buClr>
                <a:srgbClr val="FFFF99"/>
              </a:buClr>
              <a:buChar char="•"/>
              <a:defRPr sz="2400">
                <a:solidFill>
                  <a:srgbClr val="FFFF99"/>
                </a:solidFill>
                <a:latin typeface="Arial" panose="020B0604020202020204" pitchFamily="34" charset="0"/>
              </a:defRPr>
            </a:lvl9pPr>
          </a:lstStyle>
          <a:p>
            <a:pPr eaLnBrk="1" hangingPunct="1">
              <a:buFont typeface="Wingdings" panose="05000000000000000000" pitchFamily="2" charset="2"/>
              <a:buNone/>
            </a:pPr>
            <a:r>
              <a:rPr lang="zh-CN" altLang="en-US" sz="2400">
                <a:solidFill>
                  <a:schemeClr val="tx1"/>
                </a:solidFill>
                <a:latin typeface="+mn-ea"/>
              </a:rPr>
              <a:t>…然后在模型的基础上进行研究和改进</a:t>
            </a:r>
            <a:endParaRPr lang="zh-CN" altLang="en-US" sz="2400">
              <a:solidFill>
                <a:schemeClr val="tx1"/>
              </a:solidFill>
              <a:latin typeface="+mn-ea"/>
            </a:endParaRPr>
          </a:p>
        </p:txBody>
      </p:sp>
      <p:pic>
        <p:nvPicPr>
          <p:cNvPr id="582665" name="Picture 9" descr="TrussBridgeMode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91966" y="5375579"/>
            <a:ext cx="1676400" cy="104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2666" name="Text Box 10"/>
          <p:cNvSpPr txBox="1">
            <a:spLocks noChangeArrowheads="1"/>
          </p:cNvSpPr>
          <p:nvPr/>
        </p:nvSpPr>
        <p:spPr bwMode="auto">
          <a:xfrm>
            <a:off x="4795246" y="5266846"/>
            <a:ext cx="1067985" cy="102489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9728" tIns="54864" rIns="109728" bIns="54864"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90000"/>
              </a:lnSpc>
              <a:spcBef>
                <a:spcPct val="50000"/>
              </a:spcBef>
            </a:pPr>
            <a:r>
              <a:rPr lang="zh-CN" altLang="en-US" sz="6600" b="1" dirty="0">
                <a:solidFill>
                  <a:srgbClr val="C00000"/>
                </a:solidFill>
                <a:latin typeface="Arial Narrow" panose="020B0606020202030204" pitchFamily="34" charset="0"/>
                <a:ea typeface="宋体" panose="02010600030101010101" pitchFamily="2" charset="-122"/>
                <a:sym typeface="Webdings" panose="05030102010509060703" pitchFamily="18" charset="2"/>
              </a:rPr>
              <a:t></a:t>
            </a:r>
            <a:endParaRPr lang="zh-CN" altLang="en-US" sz="6600" b="1" dirty="0">
              <a:solidFill>
                <a:srgbClr val="C00000"/>
              </a:solidFill>
              <a:latin typeface="Arial Narrow" panose="020B0606020202030204" pitchFamily="34" charset="0"/>
              <a:ea typeface="宋体" panose="02010600030101010101" pitchFamily="2" charset="-122"/>
            </a:endParaRPr>
          </a:p>
        </p:txBody>
      </p:sp>
      <p:sp>
        <p:nvSpPr>
          <p:cNvPr id="582667" name="Text Box 11"/>
          <p:cNvSpPr txBox="1">
            <a:spLocks noChangeArrowheads="1"/>
          </p:cNvSpPr>
          <p:nvPr/>
        </p:nvSpPr>
        <p:spPr bwMode="auto">
          <a:xfrm>
            <a:off x="9696117" y="5103384"/>
            <a:ext cx="1108060" cy="132959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9728" tIns="54864" rIns="109728" bIns="54864"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90000"/>
              </a:lnSpc>
              <a:spcBef>
                <a:spcPct val="50000"/>
              </a:spcBef>
            </a:pPr>
            <a:r>
              <a:rPr lang="zh-CN" altLang="en-US" sz="8800" b="1" dirty="0">
                <a:solidFill>
                  <a:srgbClr val="C00000"/>
                </a:solidFill>
                <a:latin typeface="Arial Narrow" panose="020B0606020202030204" pitchFamily="34" charset="0"/>
                <a:ea typeface="宋体" panose="02010600030101010101" pitchFamily="2" charset="-122"/>
                <a:sym typeface="ZapfDingbats" pitchFamily="82" charset="2"/>
              </a:rPr>
              <a:t></a:t>
            </a:r>
            <a:endParaRPr lang="zh-CN" altLang="en-US" sz="8800" b="1" dirty="0">
              <a:solidFill>
                <a:srgbClr val="C00000"/>
              </a:solidFill>
              <a:latin typeface="Arial Narrow" panose="020B0606020202030204" pitchFamily="34" charset="0"/>
              <a:ea typeface="宋体" panose="02010600030101010101" pitchFamily="2" charset="-122"/>
            </a:endParaRPr>
          </a:p>
        </p:txBody>
      </p:sp>
      <p:sp>
        <p:nvSpPr>
          <p:cNvPr id="582668" name="Text Box 12"/>
          <p:cNvSpPr txBox="1">
            <a:spLocks noChangeArrowheads="1"/>
          </p:cNvSpPr>
          <p:nvPr/>
        </p:nvSpPr>
        <p:spPr bwMode="auto">
          <a:xfrm>
            <a:off x="1615212" y="5219525"/>
            <a:ext cx="1067985" cy="102489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9728" tIns="54864" rIns="109728" bIns="54864" anchor="ctr">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eaLnBrk="1" hangingPunct="1">
              <a:lnSpc>
                <a:spcPct val="90000"/>
              </a:lnSpc>
              <a:spcBef>
                <a:spcPct val="50000"/>
              </a:spcBef>
            </a:pPr>
            <a:r>
              <a:rPr lang="zh-CN" altLang="en-US" sz="6600" b="1" dirty="0">
                <a:solidFill>
                  <a:srgbClr val="C00000"/>
                </a:solidFill>
                <a:latin typeface="Arial Narrow" panose="020B0606020202030204" pitchFamily="34" charset="0"/>
                <a:ea typeface="宋体" panose="02010600030101010101" pitchFamily="2" charset="-122"/>
                <a:sym typeface="Webdings" panose="05030102010509060703" pitchFamily="18" charset="2"/>
              </a:rPr>
              <a:t></a:t>
            </a:r>
            <a:endParaRPr lang="zh-CN" altLang="en-US" sz="6600" b="1" dirty="0">
              <a:solidFill>
                <a:srgbClr val="C00000"/>
              </a:solidFill>
              <a:latin typeface="Arial Narrow" panose="020B0606020202030204" pitchFamily="34" charset="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82662">
                                            <p:txEl>
                                              <p:pRg st="0" end="0"/>
                                            </p:txEl>
                                          </p:spTgt>
                                        </p:tgtEl>
                                        <p:attrNameLst>
                                          <p:attrName>style.visibility</p:attrName>
                                        </p:attrNameLst>
                                      </p:cBhvr>
                                      <p:to>
                                        <p:strVal val="visible"/>
                                      </p:to>
                                    </p:set>
                                    <p:animEffect transition="in" filter="wipe(left)">
                                      <p:cBhvr>
                                        <p:cTn id="7" dur="500"/>
                                        <p:tgtEl>
                                          <p:spTgt spid="5826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5826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82663"/>
                                        </p:tgtEl>
                                        <p:attrNameLst>
                                          <p:attrName>style.visibility</p:attrName>
                                        </p:attrNameLst>
                                      </p:cBhvr>
                                      <p:to>
                                        <p:strVal val="visible"/>
                                      </p:to>
                                    </p:set>
                                    <p:animEffect transition="in" filter="wipe(left)">
                                      <p:cBhvr>
                                        <p:cTn id="16" dur="500"/>
                                        <p:tgtEl>
                                          <p:spTgt spid="582663"/>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582665"/>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0"/>
                                  </p:stCondLst>
                                  <p:childTnLst>
                                    <p:set>
                                      <p:cBhvr>
                                        <p:cTn id="22" dur="1" fill="hold">
                                          <p:stCondLst>
                                            <p:cond delay="499"/>
                                          </p:stCondLst>
                                        </p:cTn>
                                        <p:tgtEl>
                                          <p:spTgt spid="582659"/>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nodeType="afterEffect">
                                  <p:stCondLst>
                                    <p:cond delay="0"/>
                                  </p:stCondLst>
                                  <p:childTnLst>
                                    <p:set>
                                      <p:cBhvr>
                                        <p:cTn id="25" dur="1" fill="hold">
                                          <p:stCondLst>
                                            <p:cond delay="499"/>
                                          </p:stCondLst>
                                        </p:cTn>
                                        <p:tgtEl>
                                          <p:spTgt spid="58266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82664"/>
                                        </p:tgtEl>
                                        <p:attrNameLst>
                                          <p:attrName>style.visibility</p:attrName>
                                        </p:attrNameLst>
                                      </p:cBhvr>
                                      <p:to>
                                        <p:strVal val="visible"/>
                                      </p:to>
                                    </p:set>
                                    <p:animEffect transition="in" filter="wipe(left)">
                                      <p:cBhvr>
                                        <p:cTn id="30" dur="500"/>
                                        <p:tgtEl>
                                          <p:spTgt spid="582664"/>
                                        </p:tgtEl>
                                      </p:cBhvr>
                                    </p:animEffec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582668"/>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499"/>
                                          </p:stCondLst>
                                        </p:cTn>
                                        <p:tgtEl>
                                          <p:spTgt spid="582666"/>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0"/>
                                  </p:stCondLst>
                                  <p:childTnLst>
                                    <p:set>
                                      <p:cBhvr>
                                        <p:cTn id="39" dur="1" fill="hold">
                                          <p:stCondLst>
                                            <p:cond delay="499"/>
                                          </p:stCondLst>
                                        </p:cTn>
                                        <p:tgtEl>
                                          <p:spTgt spid="582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2" grpId="0" advAuto="0" autoUpdateAnimBg="0" build="p"/>
      <p:bldP spid="582663" grpId="0" autoUpdateAnimBg="0"/>
      <p:bldP spid="582664" grpId="0" autoUpdateAnimBg="0"/>
      <p:bldP spid="582666" grpId="0" autoUpdateAnimBg="0"/>
      <p:bldP spid="582667" grpId="0" autoUpdateAnimBg="0"/>
      <p:bldP spid="582668" grpId="0" autoUpdateAnimBg="0"/>
    </p:bldLst>
  </p:timing>
</p:sld>
</file>

<file path=ppt/tags/tag1.xml><?xml version="1.0" encoding="utf-8"?>
<p:tagLst xmlns:p="http://schemas.openxmlformats.org/presentationml/2006/main">
  <p:tag name="ISLIDE.GUIDESSETTING" val="{&quot;Id&quot;:&quot;GuidesStyle_Narrow&quot;,&quot;Name&quot;:&quot;窄&quot;,&quot;HeaderHeight&quot;:10.0,&quot;FooterHeight&quot;:5.0,&quot;SideMargin&quot;:2.5,&quot;TopMargin&quot;:0.0,&quot;BottomMargin&quot;:0.0,&quot;IntervalMargin&quot;:1.0,&quot;SettingType&quot;:&quot;System&quot;}"/>
</p:tagLst>
</file>

<file path=ppt/theme/theme1.xml><?xml version="1.0" encoding="utf-8"?>
<a:theme xmlns:a="http://schemas.openxmlformats.org/drawingml/2006/main" name="赤霞朱主题​​">
  <a:themeElements>
    <a:clrScheme name="SJTU-2019">
      <a:dk1>
        <a:srgbClr val="000000"/>
      </a:dk1>
      <a:lt1>
        <a:srgbClr val="FFFFFF"/>
      </a:lt1>
      <a:dk2>
        <a:srgbClr val="1B1C21"/>
      </a:dk2>
      <a:lt2>
        <a:srgbClr val="DBDBDB"/>
      </a:lt2>
      <a:accent1>
        <a:srgbClr val="C8161E"/>
      </a:accent1>
      <a:accent2>
        <a:srgbClr val="44546A"/>
      </a:accent2>
      <a:accent3>
        <a:srgbClr val="1F4D78"/>
      </a:accent3>
      <a:accent4>
        <a:srgbClr val="ED7D31"/>
      </a:accent4>
      <a:accent5>
        <a:srgbClr val="FFC000"/>
      </a:accent5>
      <a:accent6>
        <a:srgbClr val="A5A5A5"/>
      </a:accent6>
      <a:hlink>
        <a:srgbClr val="196E7D"/>
      </a:hlink>
      <a:folHlink>
        <a:srgbClr val="BEBEBE"/>
      </a:folHlink>
    </a:clrScheme>
    <a:fontScheme name="外宣普适">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8200</Words>
  <Application>WPS 演示</Application>
  <PresentationFormat>宽屏</PresentationFormat>
  <Paragraphs>1026</Paragraphs>
  <Slides>58</Slides>
  <Notes>56</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11</vt:i4>
      </vt:variant>
      <vt:variant>
        <vt:lpstr>幻灯片标题</vt:lpstr>
      </vt:variant>
      <vt:variant>
        <vt:i4>58</vt:i4>
      </vt:variant>
    </vt:vector>
  </HeadingPairs>
  <TitlesOfParts>
    <vt:vector size="89" baseType="lpstr">
      <vt:lpstr>Arial</vt:lpstr>
      <vt:lpstr>宋体</vt:lpstr>
      <vt:lpstr>Wingdings</vt:lpstr>
      <vt:lpstr>微软雅黑</vt:lpstr>
      <vt:lpstr>Castellar</vt:lpstr>
      <vt:lpstr>HGB6_CNKI</vt:lpstr>
      <vt:lpstr>华文行楷</vt:lpstr>
      <vt:lpstr>Arial Narrow</vt:lpstr>
      <vt:lpstr>Webdings</vt:lpstr>
      <vt:lpstr>ZapfDingbats</vt:lpstr>
      <vt:lpstr>Segoe Print</vt:lpstr>
      <vt:lpstr>Arial Unicode MS</vt:lpstr>
      <vt:lpstr>等线</vt:lpstr>
      <vt:lpstr>ZapfHumnst BT</vt:lpstr>
      <vt:lpstr>Times New Roman</vt:lpstr>
      <vt:lpstr>Tahoma</vt:lpstr>
      <vt:lpstr>Book Antiqua</vt:lpstr>
      <vt:lpstr>Lucida Sans Unicode</vt:lpstr>
      <vt:lpstr>Symbol</vt:lpstr>
      <vt:lpstr>赤霞朱主题​​</vt:lpstr>
      <vt:lpstr>Paint.Picture</vt:lpstr>
      <vt:lpstr>MS_ClipArt_Gallery.2</vt:lpstr>
      <vt:lpstr>MS_ClipArt_Gallery.2</vt:lpstr>
      <vt:lpstr>Paint.Picture</vt:lpstr>
      <vt:lpstr>Paint.Picture</vt:lpstr>
      <vt:lpstr>MS_ClipArt_Gallery.2</vt:lpstr>
      <vt:lpstr>MS_ClipArt_Gallery.2</vt:lpstr>
      <vt:lpstr>MS_ClipArt_Gallery.2</vt:lpstr>
      <vt:lpstr>MS_ClipArt_Gallery.2</vt:lpstr>
      <vt:lpstr>MS_ClipArt_Gallery.2</vt:lpstr>
      <vt:lpstr>MS_ClipArt_Gallery.2</vt:lpstr>
      <vt:lpstr>软件工程原理与实践 Software Engineering</vt:lpstr>
      <vt:lpstr>软件建模是软件工程的核心技术</vt:lpstr>
      <vt:lpstr>PowerPoint 演示文稿</vt:lpstr>
      <vt:lpstr>思考</vt:lpstr>
      <vt:lpstr>波音747</vt:lpstr>
      <vt:lpstr>波音747</vt:lpstr>
      <vt:lpstr>软件开发也同样复杂</vt:lpstr>
      <vt:lpstr>什么是模型?</vt:lpstr>
      <vt:lpstr>工程师们这样做…</vt:lpstr>
      <vt:lpstr>模型的功能</vt:lpstr>
      <vt:lpstr>建模的重要性</vt:lpstr>
      <vt:lpstr>有用模型的特征</vt:lpstr>
      <vt:lpstr>模型的多个视图</vt:lpstr>
      <vt:lpstr>举例：UML 的软件模型视图</vt:lpstr>
      <vt:lpstr>软件的三种模型</vt:lpstr>
      <vt:lpstr>模型间的转换</vt:lpstr>
      <vt:lpstr>PowerPoint 演示文稿</vt:lpstr>
      <vt:lpstr>软件建模的方法</vt:lpstr>
      <vt:lpstr>结构化方法</vt:lpstr>
      <vt:lpstr>结构化设计的系统示例</vt:lpstr>
      <vt:lpstr>面向对象方法示例：销售订单</vt:lpstr>
      <vt:lpstr>销售订单的类图</vt:lpstr>
      <vt:lpstr>需求变更的影响</vt:lpstr>
      <vt:lpstr>面向对象方法</vt:lpstr>
      <vt:lpstr>基于构件的软件系统示例</vt:lpstr>
      <vt:lpstr>构件</vt:lpstr>
      <vt:lpstr>基于构件的开发</vt:lpstr>
      <vt:lpstr>面向服务的方法</vt:lpstr>
      <vt:lpstr>面向服务的系统示例 (基于微服务架构的网络订餐系统）</vt:lpstr>
      <vt:lpstr>模型驱动的软件开发 (MDD)</vt:lpstr>
      <vt:lpstr>模型间的(半)自动转换</vt:lpstr>
      <vt:lpstr>形式化方法</vt:lpstr>
      <vt:lpstr>举例</vt:lpstr>
      <vt:lpstr>形式化方法的不足</vt:lpstr>
      <vt:lpstr>Review：软件建模的方法</vt:lpstr>
      <vt:lpstr>PowerPoint 演示文稿</vt:lpstr>
      <vt:lpstr>Object Technology</vt:lpstr>
      <vt:lpstr>The History of Object Technology</vt:lpstr>
      <vt:lpstr>UML （Unified Modeling Language)</vt:lpstr>
      <vt:lpstr>UML模型</vt:lpstr>
      <vt:lpstr>UML建模工具</vt:lpstr>
      <vt:lpstr>Where Is Object Technology Used?</vt:lpstr>
      <vt:lpstr>What Is an Object?</vt:lpstr>
      <vt:lpstr>A More Formal Definition	</vt:lpstr>
      <vt:lpstr>Representing Objects in the UML</vt:lpstr>
      <vt:lpstr>Basic Principles of Object Orientation</vt:lpstr>
      <vt:lpstr>What Is Abstraction?</vt:lpstr>
      <vt:lpstr>What Is Encapsulation?</vt:lpstr>
      <vt:lpstr>Encapsulation Illustrated</vt:lpstr>
      <vt:lpstr>What Is Modularity?</vt:lpstr>
      <vt:lpstr>Example: Modularity</vt:lpstr>
      <vt:lpstr>What Is Hierarchy?</vt:lpstr>
      <vt:lpstr>What Is a Class?</vt:lpstr>
      <vt:lpstr>Representing Classes in the UML</vt:lpstr>
      <vt:lpstr>The Relationship between Classes and Objects</vt:lpstr>
      <vt:lpstr>What Is a Package?</vt:lpstr>
      <vt:lpstr>Package 示例</vt:lpstr>
      <vt:lpstr>面向对象方法的步骤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徐臻</dc:creator>
  <cp:keywords>2021模板</cp:keywords>
  <cp:lastModifiedBy>杨柳</cp:lastModifiedBy>
  <cp:revision>418</cp:revision>
  <dcterms:created xsi:type="dcterms:W3CDTF">2019-01-23T14:14:00Z</dcterms:created>
  <dcterms:modified xsi:type="dcterms:W3CDTF">2024-09-05T03:58:43Z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2019-04-13T04:31:50.2944312Z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7b149082-93e1-4519-a220-b561cf239821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2052-11.1.0.10214</vt:lpwstr>
  </property>
</Properties>
</file>